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969" r:id="rId2"/>
    <p:sldId id="992" r:id="rId3"/>
    <p:sldId id="970" r:id="rId4"/>
    <p:sldId id="990" r:id="rId5"/>
    <p:sldId id="991" r:id="rId6"/>
  </p:sldIdLst>
  <p:sldSz cx="9144000" cy="5143500" type="screen16x9"/>
  <p:notesSz cx="9942513" cy="6761163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342900" indent="1143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685800" indent="228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028700" indent="3429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371600" indent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E480E"/>
    <a:srgbClr val="21AF09"/>
    <a:srgbClr val="4C0000"/>
    <a:srgbClr val="3E5F27"/>
    <a:srgbClr val="3A0000"/>
    <a:srgbClr val="23361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Средний стиль 3 -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56" autoAdjust="0"/>
    <p:restoredTop sz="98629" autoAdjust="0"/>
  </p:normalViewPr>
  <p:slideViewPr>
    <p:cSldViewPr snapToGrid="0">
      <p:cViewPr varScale="1">
        <p:scale>
          <a:sx n="153" d="100"/>
          <a:sy n="153" d="100"/>
        </p:scale>
        <p:origin x="-46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10063" cy="338138"/>
          </a:xfrm>
          <a:prstGeom prst="rect">
            <a:avLst/>
          </a:prstGeom>
        </p:spPr>
        <p:txBody>
          <a:bodyPr vert="horz" lIns="92211" tIns="46106" rIns="92211" bIns="4610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630863" y="0"/>
            <a:ext cx="4310062" cy="338138"/>
          </a:xfrm>
          <a:prstGeom prst="rect">
            <a:avLst/>
          </a:prstGeom>
        </p:spPr>
        <p:txBody>
          <a:bodyPr vert="horz" lIns="92211" tIns="46106" rIns="92211" bIns="4610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06D9906-8625-4F75-A054-AC7DC57BD673}" type="datetimeFigureOut">
              <a:rPr lang="ru-RU"/>
              <a:pPr>
                <a:defRPr/>
              </a:pPr>
              <a:t>03.03.2022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717800" y="508000"/>
            <a:ext cx="4506913" cy="2535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11" tIns="46106" rIns="92211" bIns="46106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93776" y="3211513"/>
            <a:ext cx="7954963" cy="3041650"/>
          </a:xfrm>
          <a:prstGeom prst="rect">
            <a:avLst/>
          </a:prstGeom>
        </p:spPr>
        <p:txBody>
          <a:bodyPr vert="horz" lIns="92211" tIns="46106" rIns="92211" bIns="46106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6423025"/>
            <a:ext cx="4310063" cy="336550"/>
          </a:xfrm>
          <a:prstGeom prst="rect">
            <a:avLst/>
          </a:prstGeom>
        </p:spPr>
        <p:txBody>
          <a:bodyPr vert="horz" lIns="92211" tIns="46106" rIns="92211" bIns="4610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630863" y="6423025"/>
            <a:ext cx="4310062" cy="336550"/>
          </a:xfrm>
          <a:prstGeom prst="rect">
            <a:avLst/>
          </a:prstGeom>
        </p:spPr>
        <p:txBody>
          <a:bodyPr vert="horz" wrap="square" lIns="92211" tIns="46106" rIns="92211" bIns="4610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EA176CC-E6D2-47DA-BEB0-F356E9CC01D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9723027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819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5AFA65-C343-4872-8BF1-45F9D303192B}" type="slidenum">
              <a:rPr lang="ru-RU" altLang="ru-RU" smtClean="0"/>
              <a:pPr/>
              <a:t>1</a:t>
            </a:fld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EE2BD-F4CA-4A78-AF32-936F078E6544}" type="datetime1">
              <a:rPr lang="ru-RU"/>
              <a:pPr>
                <a:defRPr/>
              </a:pPr>
              <a:t>03.03.2022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2CFB7-740C-4A73-89C3-372259F0349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2E928-35FC-4A5B-B329-EE610712F3C4}" type="datetime1">
              <a:rPr lang="ru-RU"/>
              <a:pPr>
                <a:defRPr/>
              </a:pPr>
              <a:t>03.03.2022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D24B8-E789-401C-AC1E-42EEAA18385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7ADC4-106B-4048-A801-4FB865FDED32}" type="datetime1">
              <a:rPr lang="ru-RU"/>
              <a:pPr>
                <a:defRPr/>
              </a:pPr>
              <a:t>03.03.2022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D417C-6FCE-4276-B035-E873EC26FFC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D4C9A-8D87-456C-A12F-3FA2E49E503D}" type="datetime1">
              <a:rPr lang="ru-RU"/>
              <a:pPr>
                <a:defRPr/>
              </a:pPr>
              <a:t>03.03.2022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A1192-E584-48AE-B52E-65C0301D854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D97BD-8844-4389-BB01-C7372AA19F9B}" type="datetime1">
              <a:rPr lang="ru-RU"/>
              <a:pPr>
                <a:defRPr/>
              </a:pPr>
              <a:t>03.03.2022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897E7-E615-48DE-B9B4-0598AB08DBC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09483-97F2-4727-97AA-48604B315B8F}" type="datetime1">
              <a:rPr lang="ru-RU"/>
              <a:pPr>
                <a:defRPr/>
              </a:pPr>
              <a:t>03.03.2022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043BD-625A-4688-9B7C-9DF84B6DC48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33FB8-325A-40B4-8B8A-E02121E1FC0D}" type="datetime1">
              <a:rPr lang="ru-RU"/>
              <a:pPr>
                <a:defRPr/>
              </a:pPr>
              <a:t>03.03.2022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EB14F-A6FB-431D-9499-BE21BF071D9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58962-3AD2-4C63-8249-56D20A6A5197}" type="datetime1">
              <a:rPr lang="ru-RU"/>
              <a:pPr>
                <a:defRPr/>
              </a:pPr>
              <a:t>03.03.2022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FD065-7F21-484E-903E-6B83F2774FF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8E5A5-2F43-4340-B0FE-CEABAFF2AF7C}" type="datetime1">
              <a:rPr lang="ru-RU"/>
              <a:pPr>
                <a:defRPr/>
              </a:pPr>
              <a:t>03.03.2022</a:t>
            </a:fld>
            <a:endParaRPr lang="ru-RU" dirty="0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3D747-CFDB-4F0E-B5F6-20640318AEE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E39AA-B03F-4CD8-976A-E251CC6E4287}" type="datetime1">
              <a:rPr lang="ru-RU"/>
              <a:pPr>
                <a:defRPr/>
              </a:pPr>
              <a:t>03.03.2022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F5F09-5B24-4958-BB4A-ACF9915BA9F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C6DFB-4C23-462C-9D36-786F975B30BC}" type="datetime1">
              <a:rPr lang="ru-RU"/>
              <a:pPr>
                <a:defRPr/>
              </a:pPr>
              <a:t>03.03.2022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66096-91CB-462F-AF1F-0862124064B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B04D8F0-1C33-4FDD-9D1D-F202BB6C5013}" type="datetime1">
              <a:rPr lang="ru-RU"/>
              <a:pPr>
                <a:defRPr/>
              </a:pPr>
              <a:t>03.03.2022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4B45C4B1-BA1D-4C59-B286-4DD344318F8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 txBox="1">
            <a:spLocks noChangeArrowheads="1"/>
          </p:cNvSpPr>
          <p:nvPr/>
        </p:nvSpPr>
        <p:spPr bwMode="auto">
          <a:xfrm>
            <a:off x="974725" y="146050"/>
            <a:ext cx="51038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 eaLnBrk="1" hangingPunct="1"/>
            <a:r>
              <a:rPr lang="ru-RU" altLang="ru-RU" sz="15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МИНИСТЕРСТВО ТРАНСПОРТА</a:t>
            </a:r>
          </a:p>
          <a:p>
            <a:pPr eaLnBrk="1" hangingPunct="1"/>
            <a:r>
              <a:rPr lang="ru-RU" altLang="ru-RU" sz="15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ТВЕРСКОЙ ОБЛАСТИ</a:t>
            </a:r>
          </a:p>
          <a:p>
            <a:pPr algn="ctr" eaLnBrk="1" hangingPunct="1"/>
            <a:endParaRPr lang="ru-RU" altLang="ru-RU" sz="15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2060575" y="4321175"/>
            <a:ext cx="50038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 eaLnBrk="1" hangingPunct="1"/>
            <a:r>
              <a:rPr lang="ru-RU" altLang="ru-RU" sz="12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04 марта 2022 </a:t>
            </a:r>
            <a:r>
              <a:rPr lang="ru-RU" altLang="ru-RU" sz="12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года</a:t>
            </a:r>
          </a:p>
        </p:txBody>
      </p:sp>
      <p:pic>
        <p:nvPicPr>
          <p:cNvPr id="2052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82563" y="101600"/>
            <a:ext cx="5683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Прямоугольник 5"/>
          <p:cNvSpPr>
            <a:spLocks noChangeArrowheads="1"/>
          </p:cNvSpPr>
          <p:nvPr/>
        </p:nvSpPr>
        <p:spPr bwMode="auto">
          <a:xfrm>
            <a:off x="1041400" y="1695450"/>
            <a:ext cx="75596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ru-RU" altLang="ru-RU" sz="2400" b="1" dirty="0">
                <a:latin typeface="Times New Roman" pitchFamily="18" charset="0"/>
                <a:cs typeface="Times New Roman" pitchFamily="18" charset="0"/>
              </a:rPr>
              <a:t>О мероприятиях, проводимых на транспорте                      с целью недопущения распространения новой </a:t>
            </a:r>
            <a:r>
              <a:rPr lang="ru-RU" altLang="ru-RU" sz="2400" b="1" dirty="0" err="1">
                <a:latin typeface="Times New Roman" pitchFamily="18" charset="0"/>
                <a:cs typeface="Times New Roman" pitchFamily="18" charset="0"/>
              </a:rPr>
              <a:t>коронавирусной</a:t>
            </a:r>
            <a:r>
              <a:rPr lang="ru-RU" altLang="ru-RU" sz="2400" b="1" dirty="0">
                <a:latin typeface="Times New Roman" pitchFamily="18" charset="0"/>
                <a:cs typeface="Times New Roman" pitchFamily="18" charset="0"/>
              </a:rPr>
              <a:t> инфекции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82563" y="101600"/>
            <a:ext cx="5683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Номер слайда 1"/>
          <p:cNvSpPr>
            <a:spLocks noGrp="1"/>
          </p:cNvSpPr>
          <p:nvPr>
            <p:ph type="sldNum" sz="quarter" idx="12"/>
          </p:nvPr>
        </p:nvSpPr>
        <p:spPr bwMode="auto">
          <a:xfrm>
            <a:off x="6905625" y="4603750"/>
            <a:ext cx="2057400" cy="274638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3258FB67-1C34-4541-9ABC-DF0D934A721E}" type="slidenum">
              <a:rPr lang="ru-RU" altLang="ru-RU" sz="1100" smtClean="0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ru-RU" altLang="ru-RU" sz="11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6" name="Rectangle 3"/>
          <p:cNvSpPr txBox="1">
            <a:spLocks noChangeArrowheads="1"/>
          </p:cNvSpPr>
          <p:nvPr/>
        </p:nvSpPr>
        <p:spPr bwMode="auto">
          <a:xfrm>
            <a:off x="1022350" y="169863"/>
            <a:ext cx="72755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 algn="ctr" eaLnBrk="1" hangingPunct="1">
              <a:buFont typeface="Arial" charset="0"/>
              <a:buNone/>
            </a:pPr>
            <a:r>
              <a:rPr lang="ru-RU" altLang="ru-RU" sz="1500" b="1" dirty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ПО  СОСТОЯНИЮ  НА  </a:t>
            </a:r>
            <a:r>
              <a:rPr lang="ru-RU" altLang="ru-RU" sz="1500" b="1" dirty="0" smtClean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9:00 </a:t>
            </a:r>
            <a:r>
              <a:rPr lang="ru-RU" altLang="ru-RU" sz="1500" b="1" dirty="0" smtClean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04.03.2022</a:t>
            </a:r>
            <a:endParaRPr lang="ru-RU" altLang="ru-RU" sz="1500" b="1" dirty="0">
              <a:solidFill>
                <a:srgbClr val="9983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72875337"/>
              </p:ext>
            </p:extLst>
          </p:nvPr>
        </p:nvGraphicFramePr>
        <p:xfrm>
          <a:off x="776288" y="944563"/>
          <a:ext cx="7964487" cy="14859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420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4778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2183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450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81929">
                <a:tc>
                  <a:txBody>
                    <a:bodyPr/>
                    <a:lstStyle/>
                    <a:p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34279" marB="342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договору</a:t>
                      </a:r>
                    </a:p>
                  </a:txBody>
                  <a:tcPr marL="68584" marR="68584" marT="34279" marB="342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Задействовано</a:t>
                      </a:r>
                    </a:p>
                  </a:txBody>
                  <a:tcPr marL="68584" marR="68584" marT="34279" marB="342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Обработано</a:t>
                      </a:r>
                    </a:p>
                  </a:txBody>
                  <a:tcPr marL="68584" marR="68584" marT="34279" marB="342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</a:t>
                      </a:r>
                    </a:p>
                  </a:txBody>
                  <a:tcPr marL="68584" marR="68584" marT="34279" marB="34279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транспортных средств (автобусов)</a:t>
                      </a:r>
                    </a:p>
                  </a:txBody>
                  <a:tcPr marL="68584" marR="68584" marT="34279" marB="34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5915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34279" marB="34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5251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34279" marB="34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5251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34279" marB="34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4" marR="68584" marT="34279" marB="34279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86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автовокзалов (автостанций, билетных касс)</a:t>
                      </a:r>
                    </a:p>
                  </a:txBody>
                  <a:tcPr marL="68584" marR="68584" marT="34279" marB="34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34279" marB="34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34279" marB="34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34279" marB="34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4" marR="68584" marT="34279" marB="34279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03" name="TextBox 6"/>
          <p:cNvSpPr txBox="1">
            <a:spLocks noChangeArrowheads="1"/>
          </p:cNvSpPr>
          <p:nvPr/>
        </p:nvSpPr>
        <p:spPr bwMode="auto">
          <a:xfrm>
            <a:off x="3421063" y="681038"/>
            <a:ext cx="3001962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eaLnBrk="1" hangingPunct="1"/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Автомобильный транспорт</a:t>
            </a:r>
          </a:p>
        </p:txBody>
      </p:sp>
      <p:sp>
        <p:nvSpPr>
          <p:cNvPr id="3104" name="TextBox 8"/>
          <p:cNvSpPr txBox="1">
            <a:spLocks noChangeArrowheads="1"/>
          </p:cNvSpPr>
          <p:nvPr/>
        </p:nvSpPr>
        <p:spPr bwMode="auto">
          <a:xfrm>
            <a:off x="3279775" y="2433638"/>
            <a:ext cx="324802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eaLnBrk="1" hangingPunct="1"/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Железнодорожный транспорт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51643372"/>
              </p:ext>
            </p:extLst>
          </p:nvPr>
        </p:nvGraphicFramePr>
        <p:xfrm>
          <a:off x="776288" y="2703513"/>
          <a:ext cx="7964487" cy="2194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420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4778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2183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450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81825">
                <a:tc>
                  <a:txBody>
                    <a:bodyPr/>
                    <a:lstStyle/>
                    <a:p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34250" marB="342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договору</a:t>
                      </a:r>
                    </a:p>
                  </a:txBody>
                  <a:tcPr marL="68584" marR="68584" marT="34250" marB="342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Задействовано</a:t>
                      </a:r>
                    </a:p>
                  </a:txBody>
                  <a:tcPr marL="68584" marR="68584" marT="34250" marB="342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Обработано</a:t>
                      </a:r>
                    </a:p>
                  </a:txBody>
                  <a:tcPr marL="68584" marR="68584" marT="34250" marB="342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</a:t>
                      </a:r>
                    </a:p>
                  </a:txBody>
                  <a:tcPr marL="68584" marR="68584" marT="34250" marB="3425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8475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составов поездов</a:t>
                      </a:r>
                    </a:p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пригородном сообщении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34250" marB="34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 marL="68584" marR="68584" marT="34250" marB="34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 marL="68584" marR="68584" marT="34250" marB="34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 marL="68584" marR="68584" marT="34250" marB="34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4" marR="68584" marT="34250" marB="3425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515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цельнометаллических вагонов</a:t>
                      </a:r>
                    </a:p>
                  </a:txBody>
                  <a:tcPr marL="68584" marR="68584" marT="34250" marB="34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</a:p>
                  </a:txBody>
                  <a:tcPr marL="68584" marR="68584" marT="34250" marB="34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</a:p>
                  </a:txBody>
                  <a:tcPr marL="68584" marR="68584" marT="34250" marB="34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</a:p>
                  </a:txBody>
                  <a:tcPr marL="68584" marR="68584" marT="34250" marB="34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4" marR="68584" marT="34250" marB="3425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84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вокзалов (станций), в пригородном сообщении</a:t>
                      </a:r>
                    </a:p>
                  </a:txBody>
                  <a:tcPr marL="68584" marR="68584" marT="34250" marB="34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4" marR="68584" marT="34250" marB="34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4" marR="68584" marT="34250" marB="34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4" marR="68584" marT="34250" marB="34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4" marR="68584" marT="34250" marB="3425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5867255"/>
              </p:ext>
            </p:extLst>
          </p:nvPr>
        </p:nvGraphicFramePr>
        <p:xfrm>
          <a:off x="891296" y="598389"/>
          <a:ext cx="7958131" cy="4359243"/>
        </p:xfrm>
        <a:graphic>
          <a:graphicData uri="http://schemas.openxmlformats.org/drawingml/2006/table">
            <a:tbl>
              <a:tblPr/>
              <a:tblGrid>
                <a:gridCol w="17784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252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5488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784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9314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887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6896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7035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08761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Район, округ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 договору 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Задействовано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Обработано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Автостанций (</a:t>
                      </a:r>
                      <a:r>
                        <a:rPr kumimoji="0" lang="ru-RU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автокасс</a:t>
                      </a: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 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Обработано 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Андреапольский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Бежецкий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51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51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51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Бельский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32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32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32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Бологовский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147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113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113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Весьегонский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Вышневолоцкий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6040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Жарковский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Западнодвинский 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42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42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6958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Зубцовский</a:t>
                      </a: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, Ржев, Ржевский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413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361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361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Калязинский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Кашинский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70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60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60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Конаковский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124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108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108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Кесовогорский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10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10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г. Кимры, Кимрский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322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288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288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Краснохолмский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Кувшиновский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pic>
        <p:nvPicPr>
          <p:cNvPr id="4262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82563" y="101600"/>
            <a:ext cx="5683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63" name="Номер слайда 1"/>
          <p:cNvSpPr>
            <a:spLocks noGrp="1"/>
          </p:cNvSpPr>
          <p:nvPr>
            <p:ph type="sldNum" sz="quarter" idx="12"/>
          </p:nvPr>
        </p:nvSpPr>
        <p:spPr bwMode="auto">
          <a:xfrm>
            <a:off x="7046913" y="4756150"/>
            <a:ext cx="2057400" cy="2730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9DEC5CD9-3EAF-4A18-8A0F-FE3E35E7DD9D}" type="slidenum">
              <a:rPr lang="ru-RU" altLang="ru-RU" sz="1100" smtClean="0"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ru-RU" altLang="ru-RU" sz="11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64" name="Rectangle 3"/>
          <p:cNvSpPr txBox="1">
            <a:spLocks noChangeArrowheads="1"/>
          </p:cNvSpPr>
          <p:nvPr/>
        </p:nvSpPr>
        <p:spPr bwMode="auto">
          <a:xfrm>
            <a:off x="1141413" y="150813"/>
            <a:ext cx="72755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 algn="ctr">
              <a:buFont typeface="Arial" charset="0"/>
              <a:buNone/>
            </a:pPr>
            <a:r>
              <a:rPr lang="ru-RU" altLang="ru-RU" sz="1500" b="1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АВТОМОБИЛЬНЫЙ   ТРАНСПОРТ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82563" y="101600"/>
            <a:ext cx="5683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Номер слайда 1"/>
          <p:cNvSpPr>
            <a:spLocks noGrp="1"/>
          </p:cNvSpPr>
          <p:nvPr>
            <p:ph type="sldNum" sz="quarter" idx="12"/>
          </p:nvPr>
        </p:nvSpPr>
        <p:spPr bwMode="auto">
          <a:xfrm>
            <a:off x="6905625" y="4870450"/>
            <a:ext cx="2057400" cy="2730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CBE46734-5B0E-4CB1-87AA-9BA78D9C9D0B}" type="slidenum">
              <a:rPr lang="ru-RU" altLang="ru-RU" sz="1100" smtClean="0"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ru-RU" altLang="ru-RU" sz="11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4" name="Rectangle 3"/>
          <p:cNvSpPr txBox="1">
            <a:spLocks noChangeArrowheads="1"/>
          </p:cNvSpPr>
          <p:nvPr/>
        </p:nvSpPr>
        <p:spPr bwMode="auto">
          <a:xfrm>
            <a:off x="1198563" y="169863"/>
            <a:ext cx="72755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 algn="ctr"/>
            <a:r>
              <a:rPr lang="ru-RU" altLang="ru-RU" sz="1500" b="1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АВТОМОБИЛЬНЫЙ   ТРАНСПОРТ  (ПРОДОЛЖЕНИЕ)</a:t>
            </a:r>
          </a:p>
          <a:p>
            <a:pPr algn="ctr">
              <a:buFont typeface="Arial" charset="0"/>
              <a:buNone/>
            </a:pPr>
            <a:endParaRPr lang="ru-RU" altLang="ru-RU" sz="1500" b="1">
              <a:solidFill>
                <a:srgbClr val="9983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55921400"/>
              </p:ext>
            </p:extLst>
          </p:nvPr>
        </p:nvGraphicFramePr>
        <p:xfrm>
          <a:off x="912813" y="704157"/>
          <a:ext cx="7869237" cy="3757593"/>
        </p:xfrm>
        <a:graphic>
          <a:graphicData uri="http://schemas.openxmlformats.org/drawingml/2006/table">
            <a:tbl>
              <a:tblPr/>
              <a:tblGrid>
                <a:gridCol w="17262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472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4198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749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76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2229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1239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639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40015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Район, округ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 договору 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Задействовано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Обработано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 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Автостанций (</a:t>
                      </a:r>
                      <a:r>
                        <a:rPr kumimoji="0" lang="ru-RU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автокасс</a:t>
                      </a: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 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Обработано 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 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693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Лесной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684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Лихославльский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42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42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684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Максатихинский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19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19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684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Молоковский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684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Нелидовский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6815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Оленинский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20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20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20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3684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Осташковский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3684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Пеновский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35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3684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Рамешковский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15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15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36815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Сандовский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4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4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36815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Селижаровский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24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24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24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3684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Сонковский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3684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Спировский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3684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Старицкий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63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47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47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82563" y="101600"/>
            <a:ext cx="5683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Номер слайда 1"/>
          <p:cNvSpPr>
            <a:spLocks noGrp="1"/>
          </p:cNvSpPr>
          <p:nvPr>
            <p:ph type="sldNum" sz="quarter" idx="12"/>
          </p:nvPr>
        </p:nvSpPr>
        <p:spPr bwMode="auto">
          <a:xfrm>
            <a:off x="6905625" y="4870450"/>
            <a:ext cx="2057400" cy="2730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07BF558C-EE8B-40C8-B2A6-90BBE3EC184A}" type="slidenum">
              <a:rPr lang="ru-RU" altLang="ru-RU" sz="1100" smtClean="0"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ru-RU" altLang="ru-RU" sz="11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8" name="Rectangle 3"/>
          <p:cNvSpPr txBox="1">
            <a:spLocks noChangeArrowheads="1"/>
          </p:cNvSpPr>
          <p:nvPr/>
        </p:nvSpPr>
        <p:spPr bwMode="auto">
          <a:xfrm>
            <a:off x="1198563" y="169863"/>
            <a:ext cx="72755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 algn="ctr"/>
            <a:r>
              <a:rPr lang="ru-RU" altLang="ru-RU" sz="1500" b="1" dirty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АВТОМОБИЛЬНЫЙ   ТРАНСПОРТ  (ПРОДОЛЖЕНИЕ)</a:t>
            </a:r>
          </a:p>
          <a:p>
            <a:pPr algn="ctr"/>
            <a:endParaRPr lang="ru-RU" altLang="ru-RU" sz="1500" b="1" dirty="0">
              <a:solidFill>
                <a:srgbClr val="998308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Arial" charset="0"/>
              <a:buNone/>
            </a:pPr>
            <a:endParaRPr lang="ru-RU" altLang="ru-RU" sz="1500" b="1" dirty="0">
              <a:solidFill>
                <a:srgbClr val="9983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87049730"/>
              </p:ext>
            </p:extLst>
          </p:nvPr>
        </p:nvGraphicFramePr>
        <p:xfrm>
          <a:off x="912813" y="779463"/>
          <a:ext cx="7897813" cy="1985607"/>
        </p:xfrm>
        <a:graphic>
          <a:graphicData uri="http://schemas.openxmlformats.org/drawingml/2006/table">
            <a:tbl>
              <a:tblPr/>
              <a:tblGrid>
                <a:gridCol w="17324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6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461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7100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941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7935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6272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6602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23585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Район, округ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 договору 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Задействовано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Обработано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 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Автостанций (</a:t>
                      </a:r>
                      <a:r>
                        <a:rPr kumimoji="0" lang="ru-RU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автокасс</a:t>
                      </a: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 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Обработано 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 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Торопецкий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40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40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40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2248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г. Торжок, Торжокский 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162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162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7825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Удомельский 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7807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Фировский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7825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г. Тверь, Калининский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3178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2852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2852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567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Междугородное сообщение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3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20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3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20</a:t>
                      </a:r>
                      <a:endParaRPr lang="ru-RU" sz="1200" b="0" i="0" u="none" strike="noStrike" dirty="0" smtClean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3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20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27166</TotalTime>
  <Words>506</Words>
  <Application>Microsoft Office PowerPoint</Application>
  <PresentationFormat>Экран (16:9)</PresentationFormat>
  <Paragraphs>367</Paragraphs>
  <Slides>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Слайд 1</vt:lpstr>
      <vt:lpstr>Слайд 2</vt:lpstr>
      <vt:lpstr>Слайд 3</vt:lpstr>
      <vt:lpstr>Слайд 4</vt:lpstr>
      <vt:lpstr>Слайд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Румянцева Ксения</dc:creator>
  <cp:lastModifiedBy>ZhukovAV</cp:lastModifiedBy>
  <cp:revision>2010</cp:revision>
  <cp:lastPrinted>2021-07-29T16:01:24Z</cp:lastPrinted>
  <dcterms:created xsi:type="dcterms:W3CDTF">2018-07-12T13:45:04Z</dcterms:created>
  <dcterms:modified xsi:type="dcterms:W3CDTF">2022-03-03T15:11:37Z</dcterms:modified>
</cp:coreProperties>
</file>