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0EE"/>
          </a:solidFill>
        </a:fill>
      </a:tcStyle>
    </a:wholeTbl>
    <a:band2H>
      <a:tcTxStyle/>
      <a:tcStyle>
        <a:tcBdr/>
        <a:fill>
          <a:solidFill>
            <a:srgbClr val="E7F0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0D5"/>
          </a:solidFill>
        </a:fill>
      </a:tcStyle>
    </a:wholeTbl>
    <a:band2H>
      <a:tcTxStyle/>
      <a:tcStyle>
        <a:tcBdr/>
        <a:fill>
          <a:solidFill>
            <a:srgbClr val="FCF8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0EE"/>
          </a:solidFill>
        </a:fill>
      </a:tcStyle>
    </a:wholeTbl>
    <a:band2H>
      <a:tcTxStyle/>
      <a:tcStyle>
        <a:tcBdr/>
        <a:fill>
          <a:solidFill>
            <a:srgbClr val="E7F0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-rup01\DEMProf_fed30$\MalinovskayaPA\Downloads\15.02.22-21.02.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16231794555089E-2"/>
          <c:y val="8.5575711689654929E-2"/>
          <c:w val="0.93540991199629453"/>
          <c:h val="0.799485469281935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Лист1!$B$10</c:f>
              <c:strCache>
                <c:ptCount val="1"/>
                <c:pt idx="0">
                  <c:v>Социальное обслуживание и защита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rgbClr val="FF0000"/>
                </a:solidFill>
              </a:ln>
              <a:effectLst/>
            </c:spPr>
          </c:marker>
          <c:cat>
            <c:strRef>
              <c:f>Лист1!$A$11:$A$13</c:f>
              <c:strCache>
                <c:ptCount val="3"/>
                <c:pt idx="0">
                  <c:v>8-14 февраля</c:v>
                </c:pt>
                <c:pt idx="1">
                  <c:v>15-21 февраля</c:v>
                </c:pt>
                <c:pt idx="2">
                  <c:v>22-28 февраля</c:v>
                </c:pt>
              </c:strCache>
            </c:strRef>
          </c:cat>
          <c:val>
            <c:numRef>
              <c:f>Лист1!$B$11:$B$13</c:f>
              <c:numCache>
                <c:formatCode>General</c:formatCode>
                <c:ptCount val="3"/>
                <c:pt idx="0">
                  <c:v>328</c:v>
                </c:pt>
                <c:pt idx="1">
                  <c:v>200</c:v>
                </c:pt>
                <c:pt idx="2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48-4189-9F32-73CB4B82859D}"/>
            </c:ext>
          </c:extLst>
        </c:ser>
        <c:ser>
          <c:idx val="1"/>
          <c:order val="1"/>
          <c:tx>
            <c:strRef>
              <c:f>Лист1!$C$10</c:f>
              <c:strCache>
                <c:ptCount val="1"/>
                <c:pt idx="0">
                  <c:v>Дороги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tx1"/>
                </a:solidFill>
              </a:ln>
              <a:effectLst/>
            </c:spPr>
          </c:marker>
          <c:cat>
            <c:strRef>
              <c:f>Лист1!$A$11:$A$13</c:f>
              <c:strCache>
                <c:ptCount val="3"/>
                <c:pt idx="0">
                  <c:v>8-14 февраля</c:v>
                </c:pt>
                <c:pt idx="1">
                  <c:v>15-21 февраля</c:v>
                </c:pt>
                <c:pt idx="2">
                  <c:v>22-28 февраля</c:v>
                </c:pt>
              </c:strCache>
            </c:strRef>
          </c:cat>
          <c:val>
            <c:numRef>
              <c:f>Лист1!$C$11:$C$13</c:f>
              <c:numCache>
                <c:formatCode>General</c:formatCode>
                <c:ptCount val="3"/>
                <c:pt idx="0">
                  <c:v>108</c:v>
                </c:pt>
                <c:pt idx="1">
                  <c:v>139</c:v>
                </c:pt>
                <c:pt idx="2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48-4189-9F32-73CB4B82859D}"/>
            </c:ext>
          </c:extLst>
        </c:ser>
        <c:ser>
          <c:idx val="2"/>
          <c:order val="2"/>
          <c:tx>
            <c:strRef>
              <c:f>Лист1!$D$10</c:f>
              <c:strCache>
                <c:ptCount val="1"/>
                <c:pt idx="0">
                  <c:v>Благоустройство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Лист1!$A$11:$A$13</c:f>
              <c:strCache>
                <c:ptCount val="3"/>
                <c:pt idx="0">
                  <c:v>8-14 февраля</c:v>
                </c:pt>
                <c:pt idx="1">
                  <c:v>15-21 февраля</c:v>
                </c:pt>
                <c:pt idx="2">
                  <c:v>22-28 февраля</c:v>
                </c:pt>
              </c:strCache>
            </c:strRef>
          </c:cat>
          <c:val>
            <c:numRef>
              <c:f>Лист1!$D$11:$D$13</c:f>
              <c:numCache>
                <c:formatCode>General</c:formatCode>
                <c:ptCount val="3"/>
                <c:pt idx="0">
                  <c:v>55</c:v>
                </c:pt>
                <c:pt idx="1">
                  <c:v>63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48-4189-9F32-73CB4B82859D}"/>
            </c:ext>
          </c:extLst>
        </c:ser>
        <c:ser>
          <c:idx val="3"/>
          <c:order val="3"/>
          <c:tx>
            <c:strRef>
              <c:f>Лист1!$E$10</c:f>
              <c:strCache>
                <c:ptCount val="1"/>
                <c:pt idx="0">
                  <c:v>ЖКХ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cat>
            <c:strRef>
              <c:f>Лист1!$A$11:$A$13</c:f>
              <c:strCache>
                <c:ptCount val="3"/>
                <c:pt idx="0">
                  <c:v>8-14 февраля</c:v>
                </c:pt>
                <c:pt idx="1">
                  <c:v>15-21 февраля</c:v>
                </c:pt>
                <c:pt idx="2">
                  <c:v>22-28 февраля</c:v>
                </c:pt>
              </c:strCache>
            </c:strRef>
          </c:cat>
          <c:val>
            <c:numRef>
              <c:f>Лист1!$E$11:$E$13</c:f>
              <c:numCache>
                <c:formatCode>General</c:formatCode>
                <c:ptCount val="3"/>
                <c:pt idx="0">
                  <c:v>150</c:v>
                </c:pt>
                <c:pt idx="1">
                  <c:v>81</c:v>
                </c:pt>
                <c:pt idx="2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48-4189-9F32-73CB4B82859D}"/>
            </c:ext>
          </c:extLst>
        </c:ser>
        <c:ser>
          <c:idx val="4"/>
          <c:order val="4"/>
          <c:tx>
            <c:strRef>
              <c:f>Лист1!$F$10</c:f>
              <c:strCache>
                <c:ptCount val="1"/>
                <c:pt idx="0">
                  <c:v>Здравоохранение/Медицина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Лист1!$A$11:$A$13</c:f>
              <c:strCache>
                <c:ptCount val="3"/>
                <c:pt idx="0">
                  <c:v>8-14 февраля</c:v>
                </c:pt>
                <c:pt idx="1">
                  <c:v>15-21 февраля</c:v>
                </c:pt>
                <c:pt idx="2">
                  <c:v>22-28 февраля</c:v>
                </c:pt>
              </c:strCache>
            </c:strRef>
          </c:cat>
          <c:val>
            <c:numRef>
              <c:f>Лист1!$F$11:$F$13</c:f>
              <c:numCache>
                <c:formatCode>General</c:formatCode>
                <c:ptCount val="3"/>
                <c:pt idx="0">
                  <c:v>106</c:v>
                </c:pt>
                <c:pt idx="1">
                  <c:v>54</c:v>
                </c:pt>
                <c:pt idx="2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48-4189-9F32-73CB4B828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952111"/>
        <c:axId val="1290938815"/>
      </c:lineChart>
      <c:catAx>
        <c:axId val="135695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0938815"/>
        <c:crosses val="autoZero"/>
        <c:auto val="1"/>
        <c:lblAlgn val="ctr"/>
        <c:lblOffset val="100"/>
        <c:noMultiLvlLbl val="0"/>
      </c:catAx>
      <c:valAx>
        <c:axId val="129093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695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7" name="Shape 7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1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2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4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1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56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57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58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59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7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90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0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75679"/>
            <a:ext cx="10972081" cy="621756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3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4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2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4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5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7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86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87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CustomShape 1"/>
          <p:cNvSpPr/>
          <p:nvPr/>
        </p:nvSpPr>
        <p:spPr>
          <a:xfrm>
            <a:off x="-1" y="0"/>
            <a:ext cx="4776482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9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9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0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1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2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3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30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2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3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4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3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5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75679"/>
            <a:ext cx="10972081" cy="621756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7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37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84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39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3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0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4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1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8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19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20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4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4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5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6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4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4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4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75679"/>
            <a:ext cx="10972081" cy="621756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0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0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1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16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2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2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28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6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6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6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6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5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8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59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0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6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0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75679"/>
            <a:ext cx="10972081" cy="621756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5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36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4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4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60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7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8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2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83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84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6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9" y="175679"/>
            <a:ext cx="10972081" cy="6217562"/>
          </a:xfrm>
          <a:prstGeom prst="rect">
            <a:avLst/>
          </a:prstGeom>
        </p:spPr>
        <p:txBody>
          <a:bodyPr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1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69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5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6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7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8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9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7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000" y="398520"/>
            <a:ext cx="979922" cy="3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CustomShape 1"/>
          <p:cNvSpPr/>
          <p:nvPr/>
        </p:nvSpPr>
        <p:spPr>
          <a:xfrm>
            <a:off x="-2" y="0"/>
            <a:ext cx="4776484" cy="6856560"/>
          </a:xfrm>
          <a:prstGeom prst="rect">
            <a:avLst/>
          </a:prstGeom>
          <a:solidFill>
            <a:srgbClr val="0F4881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175679"/>
            <a:ext cx="10972082" cy="1341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7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9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1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9" y="175679"/>
            <a:ext cx="10972081" cy="1341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7" descr="Рисунок 7"/>
          <p:cNvPicPr>
            <a:picLocks noChangeAspect="1"/>
          </p:cNvPicPr>
          <p:nvPr/>
        </p:nvPicPr>
        <p:blipFill>
          <a:blip r:embed="rId63">
            <a:extLst/>
          </a:blip>
          <a:stretch>
            <a:fillRect/>
          </a:stretch>
        </p:blipFill>
        <p:spPr>
          <a:xfrm>
            <a:off x="10198440" y="398520"/>
            <a:ext cx="1563481" cy="58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9" descr="Рисунок 9"/>
          <p:cNvPicPr>
            <a:picLocks noChangeAspect="1"/>
          </p:cNvPicPr>
          <p:nvPr/>
        </p:nvPicPr>
        <p:blipFill>
          <a:blip r:embed="rId64">
            <a:extLst/>
          </a:blip>
          <a:stretch>
            <a:fillRect/>
          </a:stretch>
        </p:blipFill>
        <p:spPr>
          <a:xfrm>
            <a:off x="671400" y="398520"/>
            <a:ext cx="562681" cy="7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ustomShape 1"/>
          <p:cNvSpPr txBox="1"/>
          <p:nvPr/>
        </p:nvSpPr>
        <p:spPr>
          <a:xfrm>
            <a:off x="1465919" y="457200"/>
            <a:ext cx="1222561" cy="16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Тверская область</a:t>
            </a:r>
          </a:p>
        </p:txBody>
      </p:sp>
      <p:sp>
        <p:nvSpPr>
          <p:cNvPr id="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93600" marR="0" indent="-453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455999" marR="0" indent="-448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47999" marR="0" indent="-336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46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78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10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8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vk.com/wall108196324_79832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vk.com/wall-148312895_14403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hyperlink" Target="https://vk.com/wall1664133_8980" TargetMode="External"/><Relationship Id="rId4" Type="http://schemas.openxmlformats.org/officeDocument/2006/relationships/hyperlink" Target="https://vk.com/wall-123444634_102794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 txBox="1"/>
          <p:nvPr/>
        </p:nvSpPr>
        <p:spPr>
          <a:xfrm>
            <a:off x="1568880" y="1898639"/>
            <a:ext cx="9052560" cy="2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normAutofit/>
          </a:bodyPr>
          <a:lstStyle>
            <a:lvl1pPr algn="ctr" defTabSz="905255">
              <a:lnSpc>
                <a:spcPct val="81000"/>
              </a:lnSpc>
              <a:defRPr sz="5445" b="1" spc="-99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ТЕНДЕНЦИИ И РИСКИ ИНФОРМАЦИОННОГО ПОЛЯ ЗА ПЕРИОД </a:t>
            </a:r>
          </a:p>
        </p:txBody>
      </p:sp>
      <p:grpSp>
        <p:nvGrpSpPr>
          <p:cNvPr id="722" name="CustomShape 2"/>
          <p:cNvGrpSpPr/>
          <p:nvPr/>
        </p:nvGrpSpPr>
        <p:grpSpPr>
          <a:xfrm>
            <a:off x="2875320" y="4479120"/>
            <a:ext cx="6425280" cy="1913388"/>
            <a:chOff x="0" y="0"/>
            <a:chExt cx="6425279" cy="1913387"/>
          </a:xfrm>
        </p:grpSpPr>
        <p:sp>
          <p:nvSpPr>
            <p:cNvPr id="720" name="Прямоугольник"/>
            <p:cNvSpPr/>
            <p:nvPr/>
          </p:nvSpPr>
          <p:spPr>
            <a:xfrm>
              <a:off x="0" y="0"/>
              <a:ext cx="6425280" cy="820441"/>
            </a:xfrm>
            <a:prstGeom prst="rect">
              <a:avLst/>
            </a:prstGeom>
            <a:solidFill>
              <a:srgbClr val="0F4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 sz="5400" b="1" spc="-1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721" name="22.02 - 28.02.2022"/>
            <p:cNvSpPr txBox="1"/>
            <p:nvPr/>
          </p:nvSpPr>
          <p:spPr>
            <a:xfrm>
              <a:off x="44999" y="0"/>
              <a:ext cx="6335281" cy="191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 algn="ctr">
                <a:defRPr sz="5400" b="1" spc="-1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t>22.02 - 28.02.2022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 txBox="1"/>
          <p:nvPr/>
        </p:nvSpPr>
        <p:spPr>
          <a:xfrm>
            <a:off x="121950" y="784481"/>
            <a:ext cx="6399224" cy="5570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Тверская область примет эвакуированных из ДНР И ЛНР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744 </a:t>
            </a:r>
          </a:p>
          <a:p>
            <a:pPr>
              <a:defRPr sz="1400"/>
            </a:pPr>
            <a:r>
              <a:t>SI индекс – 19k </a:t>
            </a:r>
          </a:p>
          <a:p>
            <a:pPr>
              <a:defRPr sz="1400"/>
            </a:pPr>
            <a:r>
              <a:t>Охват – 740k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Губернатор И.Руденя осмотрел площадку строительства новых домов для переселения жителей Морозовского городка в Твери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136 </a:t>
            </a:r>
          </a:p>
          <a:p>
            <a:pPr>
              <a:defRPr sz="1400"/>
            </a:pPr>
            <a:r>
              <a:t>SI индекс – 664 </a:t>
            </a:r>
          </a:p>
          <a:p>
            <a:pPr>
              <a:defRPr sz="1400"/>
            </a:pPr>
            <a:r>
              <a:t>Охват – 58,4k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И.Руденя вручил государственные и региональные награды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250 </a:t>
            </a:r>
          </a:p>
          <a:p>
            <a:pPr>
              <a:defRPr sz="1400"/>
            </a:pPr>
            <a:r>
              <a:t>SI индекс – 425 </a:t>
            </a:r>
          </a:p>
          <a:p>
            <a:pPr>
              <a:defRPr sz="1400"/>
            </a:pPr>
            <a:r>
              <a:t>Охват – 24,3k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Тверской области построят новый Речной вокзал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141 </a:t>
            </a:r>
          </a:p>
          <a:p>
            <a:pPr>
              <a:defRPr sz="1400"/>
            </a:pPr>
            <a:r>
              <a:t>SI индекс – 409</a:t>
            </a:r>
          </a:p>
          <a:p>
            <a:pPr>
              <a:defRPr sz="1400"/>
            </a:pPr>
            <a:r>
              <a:t>Охват – 21,6k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Тверской области 350 подростков вакцинировались от коронавируса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178 </a:t>
            </a:r>
          </a:p>
          <a:p>
            <a:pPr>
              <a:defRPr sz="1400"/>
            </a:pPr>
            <a:r>
              <a:t>SI индекс – 126 </a:t>
            </a:r>
          </a:p>
          <a:p>
            <a:pPr>
              <a:defRPr sz="1400"/>
            </a:pPr>
            <a:r>
              <a:t>Охват – 20,9k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Тверской области расширена поддержка работодателей, которые трудоустраивают подростков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114 </a:t>
            </a:r>
          </a:p>
          <a:p>
            <a:pPr>
              <a:defRPr sz="1400"/>
            </a:pPr>
            <a:r>
              <a:t>SI индекс – 107 </a:t>
            </a:r>
          </a:p>
          <a:p>
            <a:pPr>
              <a:defRPr sz="1400"/>
            </a:pPr>
            <a:r>
              <a:t>Охват – 11,6k </a:t>
            </a:r>
          </a:p>
        </p:txBody>
      </p:sp>
      <p:sp>
        <p:nvSpPr>
          <p:cNvPr id="773" name="CustomShape 4"/>
          <p:cNvSpPr txBox="1"/>
          <p:nvPr/>
        </p:nvSpPr>
        <p:spPr>
          <a:xfrm>
            <a:off x="980623" y="5537"/>
            <a:ext cx="9474694" cy="86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400" b="1" spc="-1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ТОП ТЕМ, ФОРМИРУЮЩИХ НОВОСТНУЮ ПОВЕСТКУ ПРАВИТЕЛЬСТВА РЕГИОНА</a:t>
            </a:r>
          </a:p>
        </p:txBody>
      </p:sp>
      <p:sp>
        <p:nvSpPr>
          <p:cNvPr id="774" name="TextBox 2"/>
          <p:cNvSpPr txBox="1"/>
          <p:nvPr/>
        </p:nvSpPr>
        <p:spPr>
          <a:xfrm>
            <a:off x="7541648" y="6395917"/>
            <a:ext cx="4605609" cy="41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100"/>
            </a:pPr>
            <a:r>
              <a:t>SI индекс</a:t>
            </a:r>
            <a:r>
              <a:rPr sz="1200"/>
              <a:t> </a:t>
            </a:r>
            <a:r>
              <a:t>- сумма лайков, репостов и комментариев;</a:t>
            </a:r>
            <a:endParaRPr sz="1400"/>
          </a:p>
          <a:p>
            <a:pPr algn="r">
              <a:defRPr sz="1100"/>
            </a:pPr>
            <a:r>
              <a:t>Охват - количество просмотров.</a:t>
            </a:r>
          </a:p>
        </p:txBody>
      </p:sp>
      <p:sp>
        <p:nvSpPr>
          <p:cNvPr id="775" name="CustomShape 1"/>
          <p:cNvSpPr txBox="1"/>
          <p:nvPr/>
        </p:nvSpPr>
        <p:spPr>
          <a:xfrm>
            <a:off x="6807420" y="784482"/>
            <a:ext cx="5076509" cy="516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Тверской области обсудили развитие туристической инфраструктуры Конаково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41 </a:t>
            </a:r>
          </a:p>
          <a:p>
            <a:pPr>
              <a:defRPr sz="1400"/>
            </a:pPr>
            <a:r>
              <a:t>SI индекс – 82 </a:t>
            </a:r>
          </a:p>
          <a:p>
            <a:pPr>
              <a:defRPr sz="1400"/>
            </a:pPr>
            <a:r>
              <a:t>Охват – 47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Тверской области откроют новые места в спортивных и творческих секциях</a:t>
            </a:r>
          </a:p>
          <a:p>
            <a:pPr>
              <a:defRPr sz="1400"/>
            </a:pPr>
            <a:r>
              <a:t>Количество публикаций – 38 </a:t>
            </a:r>
          </a:p>
          <a:p>
            <a:pPr>
              <a:defRPr sz="1400"/>
            </a:pPr>
            <a:r>
              <a:t>SI индекс – 30 </a:t>
            </a:r>
          </a:p>
          <a:p>
            <a:pPr>
              <a:defRPr sz="1400"/>
            </a:pPr>
            <a:r>
              <a:t>Охват – 413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Губернатора Тверской области переизбрали секретарем реготделения «Единой России»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100 </a:t>
            </a:r>
          </a:p>
          <a:p>
            <a:pPr>
              <a:defRPr sz="1400"/>
            </a:pPr>
            <a:r>
              <a:t>SI индекс – 20 </a:t>
            </a:r>
          </a:p>
          <a:p>
            <a:pPr>
              <a:defRPr sz="1400"/>
            </a:pPr>
            <a:r>
              <a:t>Охват – 1k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В торговом центре в Твери проверили соблюдение санитарных требований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50 </a:t>
            </a:r>
          </a:p>
          <a:p>
            <a:pPr>
              <a:defRPr sz="1400"/>
            </a:pPr>
            <a:r>
              <a:t>SI индекс – 16 </a:t>
            </a:r>
          </a:p>
          <a:p>
            <a:pPr>
              <a:defRPr sz="1400"/>
            </a:pPr>
            <a:r>
              <a:t>Охват – 926 </a:t>
            </a:r>
          </a:p>
          <a:p>
            <a:pPr marL="285750" indent="-285750">
              <a:buSzPct val="100000"/>
              <a:buFont typeface="Arial"/>
              <a:buChar char="•"/>
              <a:defRPr sz="1400" b="1"/>
            </a:pPr>
            <a:r>
              <a:t>По поручению И.Рудени в Тверской области издадут книгу детской писательницы Г.Лагздынь</a:t>
            </a:r>
            <a:r>
              <a:rPr b="0"/>
              <a:t> </a:t>
            </a:r>
          </a:p>
          <a:p>
            <a:pPr>
              <a:defRPr sz="1400"/>
            </a:pPr>
            <a:r>
              <a:t>Количество публикаций – 7 </a:t>
            </a:r>
          </a:p>
          <a:p>
            <a:pPr>
              <a:defRPr sz="1400"/>
            </a:pPr>
            <a:r>
              <a:t>SI индекс – 4 </a:t>
            </a:r>
          </a:p>
          <a:p>
            <a:pPr>
              <a:defRPr sz="1400"/>
            </a:pPr>
            <a:r>
              <a:t>Охват – 1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157" y="5198255"/>
            <a:ext cx="483472" cy="981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6654" y="1273564"/>
            <a:ext cx="483474" cy="98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662" y="1267885"/>
            <a:ext cx="483475" cy="981856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CustomShape 4"/>
          <p:cNvSpPr txBox="1"/>
          <p:nvPr/>
        </p:nvSpPr>
        <p:spPr>
          <a:xfrm>
            <a:off x="966246" y="408104"/>
            <a:ext cx="9474694" cy="46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400" b="1" spc="-1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УПОМИНАНИЯ ГУБЕРНАТОРА В ОТЧЕТНОМ ПЕРИОДЕ</a:t>
            </a:r>
          </a:p>
        </p:txBody>
      </p:sp>
      <p:sp>
        <p:nvSpPr>
          <p:cNvPr id="781" name="TextBox 2"/>
          <p:cNvSpPr txBox="1"/>
          <p:nvPr/>
        </p:nvSpPr>
        <p:spPr>
          <a:xfrm>
            <a:off x="7541648" y="6395917"/>
            <a:ext cx="4605609" cy="41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100"/>
            </a:pPr>
            <a:r>
              <a:t>SI индекс</a:t>
            </a:r>
            <a:r>
              <a:rPr sz="1200"/>
              <a:t> </a:t>
            </a:r>
            <a:r>
              <a:t>- сумма лайков, репостов и комментариев;</a:t>
            </a:r>
            <a:endParaRPr sz="1400"/>
          </a:p>
          <a:p>
            <a:pPr algn="r">
              <a:defRPr sz="1100"/>
            </a:pPr>
            <a:r>
              <a:t>Охват - количество просмотров.</a:t>
            </a:r>
          </a:p>
        </p:txBody>
      </p:sp>
      <p:sp>
        <p:nvSpPr>
          <p:cNvPr id="782" name="CustomShape 1"/>
          <p:cNvSpPr txBox="1"/>
          <p:nvPr/>
        </p:nvSpPr>
        <p:spPr>
          <a:xfrm>
            <a:off x="1001676" y="1226198"/>
            <a:ext cx="5694596" cy="497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b="1"/>
            </a:pPr>
            <a:r>
              <a:t>Губернатор Тверской области И.Руденя принял участие в торжественных мероприятиях в честь Дня защитника Отечества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426 </a:t>
            </a:r>
          </a:p>
          <a:p>
            <a:pPr>
              <a:defRPr sz="1600"/>
            </a:pPr>
            <a:r>
              <a:t>Охват – 42,8k </a:t>
            </a:r>
          </a:p>
          <a:p>
            <a:pPr>
              <a:defRPr sz="1000"/>
            </a:pPr>
            <a:endParaRPr/>
          </a:p>
          <a:p>
            <a:pPr>
              <a:defRPr sz="1600" b="1"/>
            </a:pPr>
            <a:r>
              <a:t>Губернатор И.Руденя осмотрел площадку строительства новых домов для переселения жителей Морозовского городка в Твери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136 </a:t>
            </a:r>
          </a:p>
          <a:p>
            <a:pPr>
              <a:defRPr sz="1600"/>
            </a:pPr>
            <a:r>
              <a:t>Охват – 58,4k </a:t>
            </a:r>
          </a:p>
          <a:p>
            <a:pPr>
              <a:defRPr sz="1400"/>
            </a:pPr>
            <a:endParaRPr/>
          </a:p>
          <a:p>
            <a:pPr>
              <a:defRPr sz="1600" b="1"/>
            </a:pPr>
            <a:r>
              <a:t>Губернатор И.Руденя поздравил жителей Тверской области с Днем защитника Отечества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124 </a:t>
            </a:r>
          </a:p>
          <a:p>
            <a:pPr>
              <a:defRPr sz="1600"/>
            </a:pPr>
            <a:r>
              <a:t>Охват – 7,1k </a:t>
            </a:r>
          </a:p>
          <a:p>
            <a:pPr>
              <a:defRPr sz="1400"/>
            </a:pPr>
            <a:endParaRPr/>
          </a:p>
          <a:p>
            <a:pPr>
              <a:defRPr sz="1600" b="1"/>
            </a:pPr>
            <a:r>
              <a:t>Губернатор И.Руденя выразил соболезнования в связи с уходом из жизни ветерана тверской журналистики Киры Кочетковой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31 </a:t>
            </a:r>
          </a:p>
          <a:p>
            <a:pPr>
              <a:defRPr sz="1600"/>
            </a:pPr>
            <a:r>
              <a:t>Охват – 7,9k </a:t>
            </a:r>
          </a:p>
        </p:txBody>
      </p:sp>
      <p:sp>
        <p:nvSpPr>
          <p:cNvPr id="783" name="TextBox 5"/>
          <p:cNvSpPr txBox="1"/>
          <p:nvPr/>
        </p:nvSpPr>
        <p:spPr>
          <a:xfrm rot="16200000">
            <a:off x="66692" y="1506196"/>
            <a:ext cx="1077522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1,7k</a:t>
            </a:r>
          </a:p>
        </p:txBody>
      </p:sp>
      <p:sp>
        <p:nvSpPr>
          <p:cNvPr id="784" name="CustomShape 1"/>
          <p:cNvSpPr txBox="1"/>
          <p:nvPr/>
        </p:nvSpPr>
        <p:spPr>
          <a:xfrm>
            <a:off x="7713102" y="1245029"/>
            <a:ext cx="4262705" cy="341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b="1"/>
            </a:pPr>
            <a:r>
              <a:t>Губернатора Тверской области переизбрали секретарем реготделения «Единой России»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100 </a:t>
            </a:r>
          </a:p>
          <a:p>
            <a:pPr>
              <a:defRPr sz="1600"/>
            </a:pPr>
            <a:r>
              <a:t>Охват – 1k </a:t>
            </a:r>
          </a:p>
          <a:p>
            <a:pPr>
              <a:defRPr sz="1600"/>
            </a:pPr>
            <a:endParaRPr/>
          </a:p>
          <a:p>
            <a:pPr>
              <a:defRPr sz="1600" b="1"/>
            </a:pPr>
            <a:r>
              <a:t>И.Руденя вошел в рейтинг «Губернаторская повестка» с темой бесплатной школьной формы</a:t>
            </a:r>
            <a:r>
              <a:rPr b="0"/>
              <a:t> </a:t>
            </a:r>
          </a:p>
          <a:p>
            <a:pPr>
              <a:defRPr sz="1600"/>
            </a:pPr>
            <a:r>
              <a:t>Количество публикаций – 52 </a:t>
            </a:r>
          </a:p>
          <a:p>
            <a:pPr>
              <a:defRPr sz="1600"/>
            </a:pPr>
            <a:r>
              <a:t>Охват – 2,3k </a:t>
            </a:r>
          </a:p>
          <a:p>
            <a:pPr>
              <a:defRPr sz="1600"/>
            </a:pPr>
            <a:r>
              <a:t>  </a:t>
            </a:r>
          </a:p>
          <a:p>
            <a:pPr>
              <a:defRPr sz="1600"/>
            </a:pPr>
            <a:endParaRPr/>
          </a:p>
          <a:p>
            <a:pPr>
              <a:defRPr sz="1200"/>
            </a:pPr>
            <a:endParaRPr/>
          </a:p>
        </p:txBody>
      </p:sp>
      <p:pic>
        <p:nvPicPr>
          <p:cNvPr id="785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157" y="2552188"/>
            <a:ext cx="483474" cy="981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157" y="3888258"/>
            <a:ext cx="483475" cy="981856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TextBox 17"/>
          <p:cNvSpPr txBox="1"/>
          <p:nvPr/>
        </p:nvSpPr>
        <p:spPr>
          <a:xfrm rot="16200000">
            <a:off x="83438" y="2781841"/>
            <a:ext cx="1077522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664</a:t>
            </a:r>
          </a:p>
        </p:txBody>
      </p:sp>
      <p:sp>
        <p:nvSpPr>
          <p:cNvPr id="788" name="TextBox 18"/>
          <p:cNvSpPr txBox="1"/>
          <p:nvPr/>
        </p:nvSpPr>
        <p:spPr>
          <a:xfrm rot="16200000">
            <a:off x="66690" y="4126567"/>
            <a:ext cx="1077522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284</a:t>
            </a:r>
          </a:p>
        </p:txBody>
      </p:sp>
      <p:pic>
        <p:nvPicPr>
          <p:cNvPr id="78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7342" y="2555170"/>
            <a:ext cx="483474" cy="981858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TextBox 26"/>
          <p:cNvSpPr txBox="1"/>
          <p:nvPr/>
        </p:nvSpPr>
        <p:spPr>
          <a:xfrm rot="16200000">
            <a:off x="6766826" y="1506196"/>
            <a:ext cx="1203126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20</a:t>
            </a:r>
          </a:p>
        </p:txBody>
      </p:sp>
      <p:sp>
        <p:nvSpPr>
          <p:cNvPr id="791" name="TextBox 27"/>
          <p:cNvSpPr txBox="1"/>
          <p:nvPr/>
        </p:nvSpPr>
        <p:spPr>
          <a:xfrm rot="16200000">
            <a:off x="6825498" y="2784822"/>
            <a:ext cx="1077522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14</a:t>
            </a:r>
          </a:p>
        </p:txBody>
      </p:sp>
      <p:sp>
        <p:nvSpPr>
          <p:cNvPr id="792" name="TextBox 22"/>
          <p:cNvSpPr txBox="1"/>
          <p:nvPr/>
        </p:nvSpPr>
        <p:spPr>
          <a:xfrm rot="16200000">
            <a:off x="66688" y="5457972"/>
            <a:ext cx="1077522" cy="51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SI индекс -</a:t>
            </a:r>
          </a:p>
          <a:p>
            <a:pPr algn="ctr">
              <a:defRPr sz="1600"/>
            </a:pPr>
            <a:r>
              <a:t>70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4" name="Table 1"/>
          <p:cNvGraphicFramePr/>
          <p:nvPr/>
        </p:nvGraphicFramePr>
        <p:xfrm>
          <a:off x="4798800" y="0"/>
          <a:ext cx="7386120" cy="683879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745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b="1" spc="-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Статистика</a:t>
                      </a:r>
                    </a:p>
                  </a:txBody>
                  <a:tcPr marL="45720" marR="45720" anchor="ctr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09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Количество постов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315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Количество просмотров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515 264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Вовлеченность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7 107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1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Количество подписчиков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500 200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1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ER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spc="-1"/>
                        <a:t>1,4%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5" name="CustomShape 2"/>
          <p:cNvSpPr txBox="1"/>
          <p:nvPr/>
        </p:nvSpPr>
        <p:spPr>
          <a:xfrm>
            <a:off x="343439" y="1954875"/>
            <a:ext cx="3536281" cy="261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 defTabSz="905255">
              <a:lnSpc>
                <a:spcPct val="90000"/>
              </a:lnSpc>
              <a:defRPr sz="3366" b="1" spc="-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ПРОДВИЖЕНИЕ ПОЗИТИВНОЙ ПОВЕСТКИ ЧЕРЕЗ СИСТЕМУ "ГОСПАБЛИКИ"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ustomShape 2"/>
          <p:cNvSpPr txBox="1"/>
          <p:nvPr/>
        </p:nvSpPr>
        <p:spPr>
          <a:xfrm>
            <a:off x="414562" y="2924391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81000"/>
              </a:lnSpc>
              <a:defRPr sz="31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САМЫЕ ПОПУЛЯРНЫЕ ПОСТЫ</a:t>
            </a:r>
          </a:p>
        </p:txBody>
      </p:sp>
      <p:pic>
        <p:nvPicPr>
          <p:cNvPr id="79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843839" y="2082600"/>
            <a:ext cx="468721" cy="48132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99" name="Таблица 3"/>
          <p:cNvGraphicFramePr/>
          <p:nvPr/>
        </p:nvGraphicFramePr>
        <p:xfrm>
          <a:off x="9841734" y="4333301"/>
          <a:ext cx="2157000" cy="235521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887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Реакция на пост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Лайки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414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44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Комментарии  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28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1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Репосты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85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0" name="CustomShape 1"/>
          <p:cNvSpPr txBox="1"/>
          <p:nvPr/>
        </p:nvSpPr>
        <p:spPr>
          <a:xfrm>
            <a:off x="5018125" y="415245"/>
            <a:ext cx="5445583" cy="12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2800" b="1" spc="-100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Паблики районных СМИ</a:t>
            </a:r>
          </a:p>
        </p:txBody>
      </p:sp>
      <p:pic>
        <p:nvPicPr>
          <p:cNvPr id="801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873" y="1322222"/>
            <a:ext cx="4786365" cy="535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CustomShape 2"/>
          <p:cNvSpPr txBox="1"/>
          <p:nvPr/>
        </p:nvSpPr>
        <p:spPr>
          <a:xfrm>
            <a:off x="414562" y="2924391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81000"/>
              </a:lnSpc>
              <a:defRPr sz="31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САМЫЕ ПОПУЛЯРНЫЕ ПОСТЫ</a:t>
            </a:r>
          </a:p>
        </p:txBody>
      </p:sp>
      <p:pic>
        <p:nvPicPr>
          <p:cNvPr id="80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843839" y="2082600"/>
            <a:ext cx="468721" cy="48132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05" name="Таблица 3"/>
          <p:cNvGraphicFramePr/>
          <p:nvPr/>
        </p:nvGraphicFramePr>
        <p:xfrm>
          <a:off x="9841734" y="4333301"/>
          <a:ext cx="2157000" cy="235521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887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Реакция на пост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Лайки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308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44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Комментарии  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1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Репосты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37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6" name="CustomShape 1"/>
          <p:cNvSpPr txBox="1"/>
          <p:nvPr/>
        </p:nvSpPr>
        <p:spPr>
          <a:xfrm>
            <a:off x="4982683" y="441825"/>
            <a:ext cx="5463304" cy="1328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2800" b="1" spc="-100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Кашинский городской округ</a:t>
            </a:r>
          </a:p>
        </p:txBody>
      </p:sp>
      <p:pic>
        <p:nvPicPr>
          <p:cNvPr id="807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0245" y="1324866"/>
            <a:ext cx="4777992" cy="535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2"/>
          <p:cNvSpPr txBox="1"/>
          <p:nvPr/>
        </p:nvSpPr>
        <p:spPr>
          <a:xfrm>
            <a:off x="414562" y="2924391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81000"/>
              </a:lnSpc>
              <a:defRPr sz="31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САМЫЕ ПОПУЛЯРНЫЕ ПОСТЫ</a:t>
            </a:r>
          </a:p>
        </p:txBody>
      </p:sp>
      <p:pic>
        <p:nvPicPr>
          <p:cNvPr id="81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843839" y="2082600"/>
            <a:ext cx="468721" cy="48132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11" name="Таблица 3"/>
          <p:cNvGraphicFramePr/>
          <p:nvPr/>
        </p:nvGraphicFramePr>
        <p:xfrm>
          <a:off x="9841734" y="4333301"/>
          <a:ext cx="2157000" cy="235521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887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Реакция на пост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Лайки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214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44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Комментарии  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1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Репосты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2" name="CustomShape 1"/>
          <p:cNvSpPr txBox="1"/>
          <p:nvPr/>
        </p:nvSpPr>
        <p:spPr>
          <a:xfrm>
            <a:off x="5018125" y="441490"/>
            <a:ext cx="5445583" cy="133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2800" b="1" spc="-100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Паблики районных СМИ</a:t>
            </a:r>
          </a:p>
        </p:txBody>
      </p:sp>
      <p:pic>
        <p:nvPicPr>
          <p:cNvPr id="813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0003" y="1342133"/>
            <a:ext cx="4870103" cy="5362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4"/>
          <p:cNvSpPr txBox="1"/>
          <p:nvPr/>
        </p:nvSpPr>
        <p:spPr>
          <a:xfrm>
            <a:off x="44999" y="206821"/>
            <a:ext cx="12102002" cy="114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 algn="ctr">
              <a:defRPr sz="1700" b="1" spc="-100"/>
            </a:lvl1pPr>
          </a:lstStyle>
          <a:p>
            <a:r>
              <a:t>Оценка эффективности информационной кампании</a:t>
            </a:r>
          </a:p>
        </p:txBody>
      </p:sp>
      <p:graphicFrame>
        <p:nvGraphicFramePr>
          <p:cNvPr id="816" name="Таблица 3"/>
          <p:cNvGraphicFramePr/>
          <p:nvPr/>
        </p:nvGraphicFramePr>
        <p:xfrm>
          <a:off x="316300" y="2025003"/>
          <a:ext cx="11295689" cy="21132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61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Тема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Формат контента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Просмотры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Реакции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Индекс эффективности*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9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Международные отношения
(Посты, СМИ)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Посты, СМИ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928 243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7 764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0,8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6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Международные отношения
(ЛОМ, Блогер)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ЛОМ, Блогер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248 698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4 142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1,6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7" name="TextBox 5"/>
          <p:cNvSpPr txBox="1"/>
          <p:nvPr/>
        </p:nvSpPr>
        <p:spPr>
          <a:xfrm>
            <a:off x="362020" y="1115544"/>
            <a:ext cx="1358917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Период:</a:t>
            </a:r>
          </a:p>
          <a:p>
            <a:pPr algn="ctr">
              <a:defRPr sz="1400"/>
            </a:pPr>
            <a:r>
              <a:t>20.02-01.03</a:t>
            </a:r>
          </a:p>
        </p:txBody>
      </p:sp>
      <p:sp>
        <p:nvSpPr>
          <p:cNvPr id="818" name="TextBox 4"/>
          <p:cNvSpPr txBox="1"/>
          <p:nvPr/>
        </p:nvSpPr>
        <p:spPr>
          <a:xfrm>
            <a:off x="2018442" y="1118251"/>
            <a:ext cx="157937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Просмотры:</a:t>
            </a:r>
          </a:p>
          <a:p>
            <a:pPr algn="ctr">
              <a:defRPr sz="1400" b="1"/>
            </a:pPr>
            <a:r>
              <a:t>1 167 726</a:t>
            </a:r>
          </a:p>
        </p:txBody>
      </p:sp>
      <p:sp>
        <p:nvSpPr>
          <p:cNvPr id="819" name="TextBox 6"/>
          <p:cNvSpPr txBox="1"/>
          <p:nvPr/>
        </p:nvSpPr>
        <p:spPr>
          <a:xfrm>
            <a:off x="3816505" y="1113979"/>
            <a:ext cx="157937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Посты:</a:t>
            </a:r>
          </a:p>
          <a:p>
            <a:pPr algn="ctr">
              <a:defRPr sz="1400" b="1"/>
            </a:pPr>
            <a:r>
              <a:t>1 742</a:t>
            </a:r>
          </a:p>
        </p:txBody>
      </p:sp>
      <p:sp>
        <p:nvSpPr>
          <p:cNvPr id="820" name="TextBox 7"/>
          <p:cNvSpPr txBox="1"/>
          <p:nvPr/>
        </p:nvSpPr>
        <p:spPr>
          <a:xfrm>
            <a:off x="5165580" y="1107110"/>
            <a:ext cx="185573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Статьи в СМИ:</a:t>
            </a:r>
          </a:p>
          <a:p>
            <a:pPr algn="ctr">
              <a:defRPr sz="1400" b="1"/>
            </a:pPr>
            <a:r>
              <a:t>213</a:t>
            </a:r>
          </a:p>
        </p:txBody>
      </p:sp>
      <p:sp>
        <p:nvSpPr>
          <p:cNvPr id="821" name="TextBox 8"/>
          <p:cNvSpPr txBox="1"/>
          <p:nvPr/>
        </p:nvSpPr>
        <p:spPr>
          <a:xfrm>
            <a:off x="7204079" y="1094803"/>
            <a:ext cx="165450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ЛОМ, блогер: </a:t>
            </a:r>
          </a:p>
          <a:p>
            <a:pPr algn="ctr">
              <a:defRPr sz="1400"/>
            </a:pPr>
            <a:r>
              <a:t>330</a:t>
            </a:r>
          </a:p>
        </p:txBody>
      </p:sp>
      <p:sp>
        <p:nvSpPr>
          <p:cNvPr id="822" name="TextBox 9"/>
          <p:cNvSpPr txBox="1"/>
          <p:nvPr/>
        </p:nvSpPr>
        <p:spPr>
          <a:xfrm>
            <a:off x="9592980" y="1088523"/>
            <a:ext cx="1654504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/>
            </a:pPr>
            <a:r>
              <a:t>Средний ЕР:</a:t>
            </a:r>
          </a:p>
          <a:p>
            <a:pPr algn="ctr">
              <a:defRPr sz="1400" b="1"/>
            </a:pPr>
            <a:r>
              <a:t>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4"/>
          <p:cNvSpPr txBox="1"/>
          <p:nvPr/>
        </p:nvSpPr>
        <p:spPr>
          <a:xfrm>
            <a:off x="44999" y="206821"/>
            <a:ext cx="12102002" cy="114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 algn="ctr">
              <a:lnSpc>
                <a:spcPct val="90000"/>
              </a:lnSpc>
              <a:defRPr sz="2700" spc="-100">
                <a:latin typeface="XO Oriel"/>
                <a:ea typeface="XO Oriel"/>
                <a:cs typeface="XO Oriel"/>
                <a:sym typeface="XO Oriel"/>
              </a:defRPr>
            </a:lvl1pPr>
          </a:lstStyle>
          <a:p>
            <a:r>
              <a:t>ПРИМЕРЫ ПОСТОВ</a:t>
            </a:r>
          </a:p>
        </p:txBody>
      </p:sp>
      <p:sp>
        <p:nvSpPr>
          <p:cNvPr id="825" name="TextBox 4"/>
          <p:cNvSpPr txBox="1"/>
          <p:nvPr/>
        </p:nvSpPr>
        <p:spPr>
          <a:xfrm>
            <a:off x="-282756" y="5915860"/>
            <a:ext cx="343299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https://vk.com/wall-148312895_14403</a:t>
            </a:r>
            <a:r>
              <a:t> </a:t>
            </a:r>
          </a:p>
        </p:txBody>
      </p:sp>
      <p:sp>
        <p:nvSpPr>
          <p:cNvPr id="826" name="TextBox 5"/>
          <p:cNvSpPr txBox="1"/>
          <p:nvPr/>
        </p:nvSpPr>
        <p:spPr>
          <a:xfrm>
            <a:off x="3064623" y="5915860"/>
            <a:ext cx="3210103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/>
              </a:rPr>
              <a:t>https://vk.com/wall108196324_79832</a:t>
            </a:r>
            <a:r>
              <a:t> </a:t>
            </a:r>
          </a:p>
        </p:txBody>
      </p:sp>
      <p:sp>
        <p:nvSpPr>
          <p:cNvPr id="827" name="TextBox 6"/>
          <p:cNvSpPr txBox="1"/>
          <p:nvPr/>
        </p:nvSpPr>
        <p:spPr>
          <a:xfrm>
            <a:off x="8957629" y="5961619"/>
            <a:ext cx="3210103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/>
              </a:rPr>
              <a:t>https://vk.com/wall-123444634_102794</a:t>
            </a:r>
            <a:r>
              <a:t> </a:t>
            </a:r>
          </a:p>
        </p:txBody>
      </p:sp>
      <p:sp>
        <p:nvSpPr>
          <p:cNvPr id="828" name="TextBox 7"/>
          <p:cNvSpPr txBox="1"/>
          <p:nvPr/>
        </p:nvSpPr>
        <p:spPr>
          <a:xfrm>
            <a:off x="5833143" y="5921623"/>
            <a:ext cx="3210103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/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/>
              </a:rPr>
              <a:t>https://vk.com/wall1664133_8980</a:t>
            </a:r>
            <a:r>
              <a:t> </a:t>
            </a:r>
          </a:p>
        </p:txBody>
      </p:sp>
      <p:pic>
        <p:nvPicPr>
          <p:cNvPr id="829" name="Рисунок 3" descr="Рисунок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789" y="1179443"/>
            <a:ext cx="3008771" cy="4287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Рисунок 11" descr="Рисунок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69626" y="1007164"/>
            <a:ext cx="2317799" cy="445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1" name="Рисунок 14" descr="Рисунок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38046" y="972879"/>
            <a:ext cx="2677961" cy="470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Рисунок 16" descr="Рисунок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51708" y="1056626"/>
            <a:ext cx="2824756" cy="470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" name="Table 1"/>
          <p:cNvGraphicFramePr/>
          <p:nvPr>
            <p:extLst>
              <p:ext uri="{D42A27DB-BD31-4B8C-83A1-F6EECF244321}">
                <p14:modId xmlns:p14="http://schemas.microsoft.com/office/powerpoint/2010/main" val="1261956636"/>
              </p:ext>
            </p:extLst>
          </p:nvPr>
        </p:nvGraphicFramePr>
        <p:xfrm>
          <a:off x="4711093" y="-63770"/>
          <a:ext cx="7344792" cy="70104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2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9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spc="-1" dirty="0" err="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Группа</a:t>
                      </a:r>
                      <a:r>
                        <a:rPr sz="1400" b="1" spc="-1" dirty="0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  <a:r>
                        <a:rPr sz="1400" b="1" spc="-1" dirty="0" err="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тем</a:t>
                      </a:r>
                      <a:endParaRPr sz="1400" b="1" spc="-1" dirty="0">
                        <a:solidFill>
                          <a:srgbClr val="0F488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spc="-1" dirty="0" err="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Количество</a:t>
                      </a:r>
                      <a:r>
                        <a:rPr sz="1400" b="1" spc="-1" dirty="0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  <a:r>
                        <a:rPr sz="1400" b="1" spc="-1" dirty="0" err="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инцидентов</a:t>
                      </a:r>
                      <a:endParaRPr sz="1400" b="1" spc="-1" dirty="0">
                        <a:solidFill>
                          <a:srgbClr val="0F488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076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dirty="0" err="1"/>
                        <a:t>Социальное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обслуживание</a:t>
                      </a:r>
                      <a:r>
                        <a:rPr dirty="0"/>
                        <a:t> и </a:t>
                      </a:r>
                      <a:r>
                        <a:rPr dirty="0" err="1"/>
                        <a:t>защита</a:t>
                      </a:r>
                      <a:r>
                        <a:rPr b="0" dirty="0"/>
                        <a:t> </a:t>
                      </a:r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задержка выплат гражданам</a:t>
                      </a:r>
                      <a:endParaRPr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оказание гос. соц. помощи</a:t>
                      </a:r>
                      <a:endParaRPr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дети и многодетные семьи</a:t>
                      </a:r>
                      <a:endParaRPr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spc="-1" dirty="0"/>
                        <a:t>2</a:t>
                      </a:r>
                      <a:r>
                        <a:rPr lang="ru-RU" sz="1400" spc="-1" dirty="0"/>
                        <a:t>32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27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dirty="0" err="1"/>
                        <a:t>Дороги</a:t>
                      </a:r>
                      <a:r>
                        <a:rPr b="0" dirty="0"/>
                        <a:t> </a:t>
                      </a:r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dirty="0" err="1"/>
                        <a:t>нарушение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правил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очистки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дорог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от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снега</a:t>
                      </a:r>
                      <a:r>
                        <a:rPr dirty="0"/>
                        <a:t> и </a:t>
                      </a:r>
                      <a:r>
                        <a:rPr dirty="0" err="1"/>
                        <a:t>наледи</a:t>
                      </a:r>
                      <a:r>
                        <a:rPr dirty="0"/>
                        <a:t> </a:t>
                      </a:r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ямы и выбоины на дороге</a:t>
                      </a:r>
                      <a:endParaRPr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87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77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dirty="0"/>
                        <a:t>Общественный транспорт</a:t>
                      </a:r>
                      <a:endParaRPr b="0"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График движения общественного транспорта</a:t>
                      </a:r>
                      <a:endParaRPr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62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076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dirty="0" err="1"/>
                        <a:t>Благоустройство</a:t>
                      </a:r>
                      <a:r>
                        <a:rPr b="0" dirty="0"/>
                        <a:t> </a:t>
                      </a:r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dirty="0" err="1"/>
                        <a:t>нарушение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правил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уборки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от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снега</a:t>
                      </a:r>
                      <a:r>
                        <a:rPr dirty="0"/>
                        <a:t> и </a:t>
                      </a:r>
                      <a:r>
                        <a:rPr dirty="0" err="1"/>
                        <a:t>наледи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внутридворового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проезда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тротуара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площади</a:t>
                      </a:r>
                      <a:endParaRPr lang="ru-RU" dirty="0"/>
                    </a:p>
                    <a:p>
                      <a:pPr algn="l">
                        <a:defRPr sz="1400" spc="-1"/>
                      </a:pPr>
                      <a:r>
                        <a:rPr lang="ru-RU" dirty="0"/>
                        <a:t>- благоустройство общественного пространства</a:t>
                      </a:r>
                      <a:endParaRPr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45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076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dirty="0"/>
                        <a:t>ЖКХ</a:t>
                      </a:r>
                      <a:endParaRPr b="0"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отсутствие холодной воды</a:t>
                      </a:r>
                      <a:endParaRPr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отсутствие горячей воды</a:t>
                      </a:r>
                    </a:p>
                    <a:p>
                      <a:pPr algn="l">
                        <a:defRPr sz="1400" spc="-1"/>
                      </a:pPr>
                      <a:r>
                        <a:rPr lang="ru-RU" dirty="0"/>
                        <a:t>- протечки с кровли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39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044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dirty="0"/>
                        <a:t>Здравоохранение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Медицина</a:t>
                      </a:r>
                      <a:endParaRPr b="0"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нехватка или сокращение врачей и медицинских учреждений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28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7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b="1" spc="-1" dirty="0"/>
                        <a:t>Безопасность</a:t>
                      </a:r>
                    </a:p>
                    <a:p>
                      <a:pPr algn="l">
                        <a:defRPr sz="1800"/>
                      </a:pPr>
                      <a:r>
                        <a:rPr lang="ru-RU" sz="1400" b="0" spc="-1" dirty="0"/>
                        <a:t>- безопасность общественных пространств</a:t>
                      </a:r>
                      <a:endParaRPr sz="1400" b="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spc="-1" dirty="0"/>
                        <a:t>1</a:t>
                      </a:r>
                      <a:r>
                        <a:rPr lang="ru-RU" sz="1400" spc="-1" dirty="0"/>
                        <a:t>3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977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dirty="0"/>
                        <a:t>Образование</a:t>
                      </a:r>
                      <a:endParaRPr b="0" dirty="0"/>
                    </a:p>
                    <a:p>
                      <a:pPr algn="l">
                        <a:defRPr sz="1400" spc="-1"/>
                      </a:pPr>
                      <a:r>
                        <a:rPr dirty="0"/>
                        <a:t>- </a:t>
                      </a:r>
                      <a:r>
                        <a:rPr lang="ru-RU" dirty="0"/>
                        <a:t>содержание гос. образовательный организаций</a:t>
                      </a:r>
                      <a:endParaRPr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spc="-1"/>
                        <a:t>10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28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b="1" dirty="0"/>
                        <a:t>Коронавирус</a:t>
                      </a:r>
                      <a:endParaRPr b="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ru-RU" sz="1400" spc="-1" dirty="0"/>
                        <a:t>8</a:t>
                      </a:r>
                      <a:endParaRPr sz="1400" spc="-1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655">
                <a:tc>
                  <a:txBody>
                    <a:bodyPr/>
                    <a:lstStyle/>
                    <a:p>
                      <a:pPr algn="l">
                        <a:defRPr sz="1400" b="1" spc="-1"/>
                      </a:pPr>
                      <a:r>
                        <a:rPr lang="ru-RU" dirty="0"/>
                        <a:t>Мусор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Свалки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ТКО</a:t>
                      </a:r>
                      <a:endParaRPr b="0" dirty="0"/>
                    </a:p>
                    <a:p>
                      <a:pPr algn="l">
                        <a:defRPr sz="1400" b="1" spc="-1"/>
                      </a:pPr>
                      <a:r>
                        <a:rPr lang="ru-RU" b="0" dirty="0"/>
                        <a:t>- уборка</a:t>
                      </a:r>
                      <a:r>
                        <a:rPr lang="en-US" b="0" dirty="0"/>
                        <a:t>/</a:t>
                      </a:r>
                      <a:r>
                        <a:rPr lang="ru-RU" b="0" dirty="0"/>
                        <a:t>вывоз мусора</a:t>
                      </a:r>
                      <a:endParaRPr b="0" dirty="0"/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spc="-1" dirty="0"/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5" name="CustomShape 2"/>
          <p:cNvSpPr txBox="1"/>
          <p:nvPr/>
        </p:nvSpPr>
        <p:spPr>
          <a:xfrm>
            <a:off x="343439" y="2688120"/>
            <a:ext cx="353628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90000"/>
              </a:lnSpc>
              <a:defRPr sz="31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ОСНОВНЫЕ ТЕМЫ СООБЩЕНИЙ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4"/>
          <p:cNvSpPr txBox="1"/>
          <p:nvPr/>
        </p:nvSpPr>
        <p:spPr>
          <a:xfrm>
            <a:off x="44999" y="321839"/>
            <a:ext cx="12102002" cy="680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 algn="ctr">
              <a:lnSpc>
                <a:spcPct val="90000"/>
              </a:lnSpc>
              <a:defRPr sz="2700" spc="-100">
                <a:latin typeface="XO Oriel"/>
                <a:ea typeface="XO Oriel"/>
                <a:cs typeface="XO Oriel"/>
                <a:sym typeface="XO Oriel"/>
              </a:defRPr>
            </a:lvl1pPr>
          </a:lstStyle>
          <a:p>
            <a:r>
              <a:t>ДИНАМИЧЕСКИЕ ИЗМЕНЕНИЯ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455A701-4755-4E97-9714-F65A9E4D4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550845"/>
              </p:ext>
            </p:extLst>
          </p:nvPr>
        </p:nvGraphicFramePr>
        <p:xfrm>
          <a:off x="1714500" y="914456"/>
          <a:ext cx="8763000" cy="563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 txBox="1"/>
          <p:nvPr/>
        </p:nvSpPr>
        <p:spPr>
          <a:xfrm>
            <a:off x="5232929" y="1226211"/>
            <a:ext cx="6503958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/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b="1" u="sng" dirty="0" err="1">
                <a:solidFill>
                  <a:srgbClr val="FF0000"/>
                </a:solidFill>
              </a:rPr>
              <a:t>обращений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/>
              <a:t>пользователей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Тверской</a:t>
            </a:r>
            <a:r>
              <a:rPr dirty="0"/>
              <a:t> </a:t>
            </a:r>
            <a:r>
              <a:rPr dirty="0" err="1"/>
              <a:t>области</a:t>
            </a:r>
            <a:r>
              <a:rPr dirty="0"/>
              <a:t> в </a:t>
            </a:r>
            <a:r>
              <a:rPr dirty="0" err="1"/>
              <a:t>период</a:t>
            </a:r>
            <a:r>
              <a:rPr dirty="0"/>
              <a:t> с </a:t>
            </a:r>
            <a:r>
              <a:rPr lang="ru-RU" dirty="0"/>
              <a:t>22</a:t>
            </a:r>
            <a:r>
              <a:rPr dirty="0"/>
              <a:t>.02.22 </a:t>
            </a:r>
            <a:r>
              <a:rPr dirty="0" err="1"/>
              <a:t>по</a:t>
            </a:r>
            <a:r>
              <a:rPr dirty="0"/>
              <a:t> 2</a:t>
            </a:r>
            <a:r>
              <a:rPr lang="ru-RU" dirty="0"/>
              <a:t>8</a:t>
            </a:r>
            <a:r>
              <a:rPr dirty="0"/>
              <a:t>.02.22 </a:t>
            </a:r>
            <a:r>
              <a:rPr dirty="0" err="1"/>
              <a:t>специалистами</a:t>
            </a:r>
            <a:r>
              <a:rPr dirty="0"/>
              <a:t> ЦУР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выявлены</a:t>
            </a:r>
            <a:r>
              <a:rPr dirty="0"/>
              <a:t> </a:t>
            </a:r>
            <a:r>
              <a:rPr dirty="0" err="1"/>
              <a:t>наиболее</a:t>
            </a:r>
            <a:r>
              <a:rPr dirty="0"/>
              <a:t> </a:t>
            </a:r>
            <a:r>
              <a:rPr dirty="0" err="1"/>
              <a:t>приоритетные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рассмотрения</a:t>
            </a:r>
            <a:r>
              <a:rPr dirty="0"/>
              <a:t> </a:t>
            </a:r>
            <a:r>
              <a:rPr dirty="0" err="1"/>
              <a:t>направления</a:t>
            </a:r>
            <a:r>
              <a:rPr dirty="0"/>
              <a:t> </a:t>
            </a:r>
            <a:r>
              <a:rPr dirty="0" err="1"/>
              <a:t>жалоб</a:t>
            </a:r>
            <a:r>
              <a:rPr dirty="0"/>
              <a:t>.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направления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структурными</a:t>
            </a:r>
            <a:r>
              <a:rPr dirty="0"/>
              <a:t> </a:t>
            </a:r>
            <a:r>
              <a:rPr dirty="0" err="1"/>
              <a:t>проблемами</a:t>
            </a:r>
            <a:r>
              <a:rPr dirty="0"/>
              <a:t> </a:t>
            </a:r>
            <a:r>
              <a:rPr dirty="0" err="1"/>
              <a:t>региона</a:t>
            </a:r>
            <a:r>
              <a:rPr dirty="0"/>
              <a:t>, </a:t>
            </a:r>
            <a:r>
              <a:rPr dirty="0" err="1"/>
              <a:t>решение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повысить</a:t>
            </a:r>
            <a:r>
              <a:rPr dirty="0"/>
              <a:t> </a:t>
            </a:r>
            <a:r>
              <a:rPr dirty="0" err="1"/>
              <a:t>рейтинг</a:t>
            </a:r>
            <a:r>
              <a:rPr dirty="0"/>
              <a:t> </a:t>
            </a:r>
            <a:r>
              <a:rPr dirty="0" err="1"/>
              <a:t>губернатора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доверия</a:t>
            </a:r>
            <a:r>
              <a:rPr dirty="0"/>
              <a:t> </a:t>
            </a:r>
            <a:r>
              <a:rPr dirty="0" err="1"/>
              <a:t>жителей</a:t>
            </a:r>
            <a:r>
              <a:rPr dirty="0"/>
              <a:t> к </a:t>
            </a:r>
            <a:r>
              <a:rPr dirty="0" err="1"/>
              <a:t>власти</a:t>
            </a:r>
            <a:r>
              <a:rPr dirty="0"/>
              <a:t>. </a:t>
            </a:r>
          </a:p>
          <a:p>
            <a:pPr algn="just"/>
            <a:endParaRPr dirty="0"/>
          </a:p>
          <a:p>
            <a:pPr marL="285750" indent="-285750" algn="just">
              <a:buSzPct val="100000"/>
              <a:buFont typeface="Arial"/>
              <a:buChar char="•"/>
              <a:defRPr b="1"/>
            </a:pPr>
            <a:r>
              <a:rPr dirty="0" err="1"/>
              <a:t>Жалобы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работу</a:t>
            </a:r>
            <a:r>
              <a:rPr dirty="0"/>
              <a:t> </a:t>
            </a:r>
            <a:r>
              <a:rPr dirty="0" err="1"/>
              <a:t>государственного</a:t>
            </a:r>
            <a:r>
              <a:rPr dirty="0"/>
              <a:t> </a:t>
            </a:r>
            <a:r>
              <a:rPr dirty="0" err="1"/>
              <a:t>казенного</a:t>
            </a:r>
            <a:r>
              <a:rPr dirty="0"/>
              <a:t> </a:t>
            </a:r>
            <a:r>
              <a:rPr dirty="0" err="1"/>
              <a:t>учреждения</a:t>
            </a:r>
            <a:r>
              <a:rPr dirty="0"/>
              <a:t> </a:t>
            </a:r>
            <a:r>
              <a:rPr dirty="0" err="1"/>
              <a:t>Тверской</a:t>
            </a:r>
            <a:r>
              <a:rPr dirty="0"/>
              <a:t> </a:t>
            </a:r>
            <a:r>
              <a:rPr dirty="0" err="1"/>
              <a:t>области</a:t>
            </a:r>
            <a:r>
              <a:rPr dirty="0"/>
              <a:t> «</a:t>
            </a:r>
            <a:r>
              <a:rPr dirty="0" err="1"/>
              <a:t>Центр</a:t>
            </a:r>
            <a:r>
              <a:rPr dirty="0"/>
              <a:t> </a:t>
            </a:r>
            <a:r>
              <a:rPr dirty="0" err="1"/>
              <a:t>выплат</a:t>
            </a:r>
            <a:r>
              <a:rPr dirty="0"/>
              <a:t> «</a:t>
            </a:r>
            <a:r>
              <a:rPr dirty="0" err="1"/>
              <a:t>Тверская</a:t>
            </a:r>
            <a:r>
              <a:rPr dirty="0"/>
              <a:t> </a:t>
            </a:r>
            <a:r>
              <a:rPr dirty="0" err="1"/>
              <a:t>семья</a:t>
            </a:r>
            <a:r>
              <a:rPr dirty="0"/>
              <a:t>»</a:t>
            </a:r>
            <a:r>
              <a:rPr b="0" dirty="0"/>
              <a:t>  </a:t>
            </a:r>
          </a:p>
          <a:p>
            <a:pPr algn="just"/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жителей</a:t>
            </a:r>
            <a:r>
              <a:rPr dirty="0"/>
              <a:t> </a:t>
            </a:r>
            <a:r>
              <a:rPr dirty="0" err="1"/>
              <a:t>Тверской</a:t>
            </a:r>
            <a:r>
              <a:rPr dirty="0"/>
              <a:t> </a:t>
            </a:r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массово</a:t>
            </a:r>
            <a:r>
              <a:rPr dirty="0"/>
              <a:t> </a:t>
            </a:r>
            <a:r>
              <a:rPr dirty="0" err="1"/>
              <a:t>поступают</a:t>
            </a:r>
            <a:r>
              <a:rPr dirty="0"/>
              <a:t> </a:t>
            </a:r>
            <a:r>
              <a:rPr dirty="0" err="1"/>
              <a:t>жалобы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вопросам</a:t>
            </a:r>
            <a:r>
              <a:rPr dirty="0"/>
              <a:t> </a:t>
            </a:r>
            <a:r>
              <a:rPr dirty="0" err="1"/>
              <a:t>выплат</a:t>
            </a:r>
            <a:r>
              <a:rPr dirty="0"/>
              <a:t> </a:t>
            </a:r>
            <a:r>
              <a:rPr dirty="0" err="1"/>
              <a:t>детских</a:t>
            </a:r>
            <a:r>
              <a:rPr dirty="0"/>
              <a:t> </a:t>
            </a:r>
            <a:r>
              <a:rPr dirty="0" err="1"/>
              <a:t>пособий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проблемы</a:t>
            </a:r>
            <a:r>
              <a:rPr dirty="0"/>
              <a:t> с </a:t>
            </a:r>
            <a:r>
              <a:rPr dirty="0" err="1"/>
              <a:t>дозвоном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многоканальный</a:t>
            </a:r>
            <a:r>
              <a:rPr dirty="0"/>
              <a:t> </a:t>
            </a:r>
            <a:r>
              <a:rPr dirty="0" err="1"/>
              <a:t>телефон</a:t>
            </a:r>
            <a:r>
              <a:rPr dirty="0"/>
              <a:t> </a:t>
            </a:r>
            <a:r>
              <a:rPr dirty="0" err="1"/>
              <a:t>горячей</a:t>
            </a:r>
            <a:r>
              <a:rPr dirty="0"/>
              <a:t> </a:t>
            </a:r>
            <a:r>
              <a:rPr dirty="0" err="1"/>
              <a:t>линии</a:t>
            </a:r>
            <a:r>
              <a:rPr dirty="0"/>
              <a:t> </a:t>
            </a:r>
            <a:r>
              <a:rPr dirty="0" err="1"/>
              <a:t>государственного</a:t>
            </a:r>
            <a:r>
              <a:rPr dirty="0"/>
              <a:t> </a:t>
            </a:r>
            <a:r>
              <a:rPr dirty="0" err="1"/>
              <a:t>казенного</a:t>
            </a:r>
            <a:r>
              <a:rPr dirty="0"/>
              <a:t> </a:t>
            </a:r>
            <a:r>
              <a:rPr dirty="0" err="1"/>
              <a:t>учреждения</a:t>
            </a:r>
            <a:r>
              <a:rPr dirty="0"/>
              <a:t> «</a:t>
            </a:r>
            <a:r>
              <a:rPr dirty="0" err="1"/>
              <a:t>Центр</a:t>
            </a:r>
            <a:r>
              <a:rPr dirty="0"/>
              <a:t> </a:t>
            </a:r>
            <a:r>
              <a:rPr dirty="0" err="1"/>
              <a:t>выплат</a:t>
            </a:r>
            <a:r>
              <a:rPr dirty="0"/>
              <a:t> «</a:t>
            </a:r>
            <a:r>
              <a:rPr dirty="0" err="1"/>
              <a:t>Тверская</a:t>
            </a:r>
            <a:r>
              <a:rPr dirty="0"/>
              <a:t> </a:t>
            </a:r>
            <a:r>
              <a:rPr dirty="0" err="1"/>
              <a:t>семья</a:t>
            </a:r>
            <a:r>
              <a:rPr dirty="0"/>
              <a:t>». </a:t>
            </a:r>
          </a:p>
        </p:txBody>
      </p:sp>
      <p:sp>
        <p:nvSpPr>
          <p:cNvPr id="731" name="CustomShape 2"/>
          <p:cNvSpPr txBox="1"/>
          <p:nvPr/>
        </p:nvSpPr>
        <p:spPr>
          <a:xfrm>
            <a:off x="313920" y="2766240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90000"/>
              </a:lnSpc>
              <a:defRPr sz="24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ПОТЕНЦИАЛЬНО РЕШАЕМЫЕ ПРОБЛЕМНЫЕ ТЕМЫ</a:t>
            </a:r>
          </a:p>
        </p:txBody>
      </p:sp>
      <p:pic>
        <p:nvPicPr>
          <p:cNvPr id="73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56200" y="1809719"/>
            <a:ext cx="468720" cy="481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 txBox="1"/>
          <p:nvPr/>
        </p:nvSpPr>
        <p:spPr>
          <a:xfrm>
            <a:off x="5106244" y="1395056"/>
            <a:ext cx="6549580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/>
            </a:pPr>
            <a:r>
              <a:rPr dirty="0" err="1"/>
              <a:t>Необходимость</a:t>
            </a:r>
            <a:r>
              <a:rPr dirty="0"/>
              <a:t> </a:t>
            </a:r>
            <a:r>
              <a:rPr dirty="0" err="1"/>
              <a:t>расчистки</a:t>
            </a:r>
            <a:r>
              <a:rPr dirty="0"/>
              <a:t> </a:t>
            </a:r>
            <a:r>
              <a:rPr dirty="0" err="1"/>
              <a:t>дорог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снега</a:t>
            </a:r>
            <a:r>
              <a:rPr b="0" dirty="0"/>
              <a:t> </a:t>
            </a:r>
          </a:p>
          <a:p>
            <a:pPr algn="just"/>
            <a:r>
              <a:rPr lang="ru-RU" dirty="0"/>
              <a:t>Жители региона жалуются на ненадлежащее качество расчистки дорог от снега. Сотрудниками ЦУР отмечены жалобы пользователей из </a:t>
            </a:r>
            <a:r>
              <a:rPr lang="ru-RU" b="1" dirty="0"/>
              <a:t>Ржева (</a:t>
            </a:r>
            <a:r>
              <a:rPr lang="ru-RU" b="1" u="sng" dirty="0">
                <a:solidFill>
                  <a:srgbClr val="FF0000"/>
                </a:solidFill>
              </a:rPr>
              <a:t>19</a:t>
            </a:r>
            <a:r>
              <a:rPr lang="ru-RU" b="1" dirty="0"/>
              <a:t>) и Твери (</a:t>
            </a:r>
            <a:r>
              <a:rPr lang="ru-RU" b="1" u="sng" dirty="0">
                <a:solidFill>
                  <a:srgbClr val="FF0000"/>
                </a:solidFill>
              </a:rPr>
              <a:t>9</a:t>
            </a:r>
            <a:r>
              <a:rPr lang="ru-RU" b="1" dirty="0"/>
              <a:t>).</a:t>
            </a:r>
            <a:endParaRPr lang="ru-RU" dirty="0"/>
          </a:p>
          <a:p>
            <a:pPr algn="just"/>
            <a:r>
              <a:rPr dirty="0"/>
              <a:t> </a:t>
            </a:r>
          </a:p>
          <a:p>
            <a:pPr marL="285750" indent="-285750" algn="just">
              <a:buSzPct val="100000"/>
              <a:buFont typeface="Arial"/>
              <a:buChar char="•"/>
              <a:defRPr b="1"/>
            </a:pPr>
            <a:r>
              <a:rPr dirty="0" err="1"/>
              <a:t>Необходимость</a:t>
            </a:r>
            <a:r>
              <a:rPr dirty="0"/>
              <a:t> </a:t>
            </a:r>
            <a:r>
              <a:rPr dirty="0" err="1"/>
              <a:t>ремонта</a:t>
            </a:r>
            <a:r>
              <a:rPr dirty="0"/>
              <a:t> </a:t>
            </a:r>
            <a:r>
              <a:rPr dirty="0" err="1"/>
              <a:t>дорог</a:t>
            </a:r>
            <a:r>
              <a:rPr b="0" dirty="0"/>
              <a:t> </a:t>
            </a:r>
          </a:p>
          <a:p>
            <a:pPr fontAlgn="base"/>
            <a:r>
              <a:rPr lang="ru-RU" dirty="0"/>
              <a:t>Жители области сообщают о необходимости ремонта дорожного покрытия в районах. Зафиксированы жалобы пользователей из </a:t>
            </a:r>
            <a:r>
              <a:rPr lang="ru-RU" b="1" dirty="0" err="1"/>
              <a:t>Бежецкого</a:t>
            </a:r>
            <a:r>
              <a:rPr lang="ru-RU" b="1" dirty="0"/>
              <a:t> (</a:t>
            </a:r>
            <a:r>
              <a:rPr lang="ru-RU" b="1" u="sng" dirty="0">
                <a:solidFill>
                  <a:srgbClr val="FF0000"/>
                </a:solidFill>
              </a:rPr>
              <a:t>4</a:t>
            </a:r>
            <a:r>
              <a:rPr lang="ru-RU" b="1" dirty="0"/>
              <a:t>) и Конаковского районов (</a:t>
            </a:r>
            <a:r>
              <a:rPr lang="ru-RU" b="1" u="sng" dirty="0">
                <a:solidFill>
                  <a:srgbClr val="FF0000"/>
                </a:solidFill>
              </a:rPr>
              <a:t>4</a:t>
            </a:r>
            <a:r>
              <a:rPr lang="ru-RU" b="1" dirty="0"/>
              <a:t>), Твери (</a:t>
            </a:r>
            <a:r>
              <a:rPr lang="ru-RU" b="1" u="sng" dirty="0">
                <a:solidFill>
                  <a:srgbClr val="FF0000"/>
                </a:solidFill>
              </a:rPr>
              <a:t>29</a:t>
            </a:r>
            <a:r>
              <a:rPr lang="ru-RU" b="1" dirty="0"/>
              <a:t>).</a:t>
            </a:r>
            <a:r>
              <a:rPr lang="ru-RU" dirty="0"/>
              <a:t> </a:t>
            </a:r>
          </a:p>
          <a:p>
            <a:pPr algn="just"/>
            <a:endParaRPr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 Жалобы на работу общественного транспорта</a:t>
            </a:r>
            <a:r>
              <a:rPr lang="ru-RU" dirty="0"/>
              <a:t> </a:t>
            </a:r>
          </a:p>
          <a:p>
            <a:pPr fontAlgn="base"/>
            <a:r>
              <a:rPr lang="ru-RU" dirty="0"/>
              <a:t>Жители </a:t>
            </a:r>
            <a:r>
              <a:rPr lang="ru-RU" b="1" dirty="0"/>
              <a:t>Твери (</a:t>
            </a:r>
            <a:r>
              <a:rPr lang="ru-RU" b="1" u="sng" dirty="0">
                <a:solidFill>
                  <a:srgbClr val="FF0000"/>
                </a:solidFill>
              </a:rPr>
              <a:t>42</a:t>
            </a:r>
            <a:r>
              <a:rPr lang="ru-RU" b="1" dirty="0"/>
              <a:t>)</a:t>
            </a:r>
            <a:r>
              <a:rPr lang="ru-RU" dirty="0"/>
              <a:t> жалуются на работу перевозчика «Транспорт Верхневолжья». В частности, отмечены жалобы на нерегулярность движения маршрутов в утренние и вечерние часы пик. </a:t>
            </a:r>
          </a:p>
        </p:txBody>
      </p:sp>
      <p:sp>
        <p:nvSpPr>
          <p:cNvPr id="735" name="CustomShape 2"/>
          <p:cNvSpPr txBox="1"/>
          <p:nvPr/>
        </p:nvSpPr>
        <p:spPr>
          <a:xfrm>
            <a:off x="313920" y="2766240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90000"/>
              </a:lnSpc>
              <a:defRPr sz="24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ПОТЕНЦИАЛЬНО РЕШАЕМЫЕ ПРОБЛЕМНЫЕ ТЕМЫ</a:t>
            </a:r>
          </a:p>
        </p:txBody>
      </p:sp>
      <p:pic>
        <p:nvPicPr>
          <p:cNvPr id="73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56200" y="1809719"/>
            <a:ext cx="468720" cy="481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 txBox="1"/>
          <p:nvPr/>
        </p:nvSpPr>
        <p:spPr>
          <a:xfrm>
            <a:off x="5171671" y="1354833"/>
            <a:ext cx="6802143" cy="396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Необходимость благоустройства общественного пространства</a:t>
            </a:r>
            <a:endParaRPr lang="ru-RU" dirty="0"/>
          </a:p>
          <a:p>
            <a:pPr fontAlgn="base"/>
            <a:r>
              <a:rPr lang="ru-RU" dirty="0"/>
              <a:t>Пользователи из </a:t>
            </a:r>
            <a:r>
              <a:rPr lang="ru-RU" b="1" dirty="0"/>
              <a:t>Твери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u="sng" dirty="0">
                <a:solidFill>
                  <a:srgbClr val="FF0000"/>
                </a:solidFill>
              </a:rPr>
              <a:t>15</a:t>
            </a:r>
            <a:r>
              <a:rPr lang="ru-RU" b="1" dirty="0"/>
              <a:t>) </a:t>
            </a:r>
            <a:r>
              <a:rPr lang="ru-RU" dirty="0"/>
              <a:t>сообщают о необходимости обустройства зон отдыха. </a:t>
            </a:r>
            <a:r>
              <a:rPr lang="ru-RU" dirty="0" err="1"/>
              <a:t>ЦУРом</a:t>
            </a:r>
            <a:r>
              <a:rPr lang="ru-RU" dirty="0"/>
              <a:t> особо отмечены предложения по благоустройству парка «Текстильщиков».</a:t>
            </a:r>
          </a:p>
          <a:p>
            <a:pPr algn="just"/>
            <a:r>
              <a:rPr dirty="0"/>
              <a:t> </a:t>
            </a:r>
          </a:p>
          <a:p>
            <a:pPr algn="just"/>
            <a:endParaRPr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Проблема кадрового дефицита медицинского персонала</a:t>
            </a:r>
            <a:r>
              <a:rPr lang="ru-RU" dirty="0"/>
              <a:t> </a:t>
            </a:r>
          </a:p>
          <a:p>
            <a:pPr fontAlgn="base"/>
            <a:r>
              <a:rPr lang="ru-RU" dirty="0"/>
              <a:t>Жители региона жалуются на отсутствие врачей в местных учреждениях здравоохранения. Проблемы выявлены в </a:t>
            </a:r>
            <a:r>
              <a:rPr lang="ru-RU" b="1" dirty="0"/>
              <a:t>Бежецком районе (</a:t>
            </a:r>
            <a:r>
              <a:rPr lang="ru-RU" b="1" u="sng" dirty="0">
                <a:solidFill>
                  <a:srgbClr val="FF0000"/>
                </a:solidFill>
              </a:rPr>
              <a:t>2</a:t>
            </a:r>
            <a:r>
              <a:rPr lang="ru-RU" b="1" dirty="0"/>
              <a:t>), Твери (</a:t>
            </a:r>
            <a:r>
              <a:rPr lang="ru-RU" b="1" u="sng" dirty="0">
                <a:solidFill>
                  <a:srgbClr val="FF0000"/>
                </a:solidFill>
              </a:rPr>
              <a:t>1</a:t>
            </a:r>
            <a:r>
              <a:rPr lang="ru-RU" b="1" dirty="0"/>
              <a:t>) и Торжке (</a:t>
            </a:r>
            <a:r>
              <a:rPr lang="ru-RU" b="1" u="sng" dirty="0">
                <a:solidFill>
                  <a:srgbClr val="FF0000"/>
                </a:solidFill>
              </a:rPr>
              <a:t>2</a:t>
            </a:r>
            <a:r>
              <a:rPr lang="ru-RU" b="1" dirty="0"/>
              <a:t>). </a:t>
            </a:r>
            <a:endParaRPr lang="ru-RU" dirty="0"/>
          </a:p>
          <a:p>
            <a:pPr algn="just"/>
            <a:r>
              <a:rPr dirty="0"/>
              <a:t> </a:t>
            </a:r>
          </a:p>
          <a:p>
            <a:pPr algn="just"/>
            <a:endParaRPr dirty="0"/>
          </a:p>
        </p:txBody>
      </p:sp>
      <p:sp>
        <p:nvSpPr>
          <p:cNvPr id="739" name="CustomShape 2"/>
          <p:cNvSpPr txBox="1"/>
          <p:nvPr/>
        </p:nvSpPr>
        <p:spPr>
          <a:xfrm>
            <a:off x="313920" y="2766240"/>
            <a:ext cx="3881521" cy="13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normAutofit/>
          </a:bodyPr>
          <a:lstStyle>
            <a:lvl1pPr>
              <a:lnSpc>
                <a:spcPct val="90000"/>
              </a:lnSpc>
              <a:defRPr sz="2400" b="1" spc="-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ПОТЕНЦИАЛЬНО РЕШАЕМЫЕ ПРОБЛЕМНЫЕ ТЕМЫ</a:t>
            </a:r>
          </a:p>
        </p:txBody>
      </p:sp>
      <p:pic>
        <p:nvPicPr>
          <p:cNvPr id="74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56200" y="1809719"/>
            <a:ext cx="468720" cy="481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 txBox="1"/>
          <p:nvPr/>
        </p:nvSpPr>
        <p:spPr>
          <a:xfrm>
            <a:off x="241800" y="4734283"/>
            <a:ext cx="7171612" cy="1709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>
              <a:defRPr sz="1400" spc="-1"/>
            </a:pPr>
            <a:r>
              <a:t>За отчетный период показатели позитивной соцреакции превзошли показатели негативной в 2,6 раза (отмечены зеленым и красным). Данные показатели связаны с преобладанием позитивных информационных поводов, которые вызвали интерес у пользователей. </a:t>
            </a:r>
          </a:p>
          <a:p>
            <a:pPr algn="just">
              <a:defRPr sz="1400" spc="-1"/>
            </a:pPr>
            <a:r>
              <a:t>Тема коронавируса в информационном поле региона в основном представлена в виде статистики о количестве заболевших. Соцреакция пользователей на данные публикации негативная. Резонансных событий на тему коронавируса и QR-кодов не зафиксировано.  </a:t>
            </a:r>
          </a:p>
        </p:txBody>
      </p:sp>
      <p:sp>
        <p:nvSpPr>
          <p:cNvPr id="743" name="Line 4"/>
          <p:cNvSpPr/>
          <p:nvPr/>
        </p:nvSpPr>
        <p:spPr>
          <a:xfrm>
            <a:off x="1985068" y="4667754"/>
            <a:ext cx="3357720" cy="1800"/>
          </a:xfrm>
          <a:prstGeom prst="line">
            <a:avLst/>
          </a:prstGeom>
          <a:ln>
            <a:solidFill>
              <a:srgbClr val="14A1D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44" name="CustomShape 5"/>
          <p:cNvSpPr txBox="1"/>
          <p:nvPr/>
        </p:nvSpPr>
        <p:spPr>
          <a:xfrm>
            <a:off x="2917800" y="318936"/>
            <a:ext cx="5726522" cy="46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defRPr sz="2400" b="1" spc="-1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ОБЩАЯ ХАРАКТЕРИСТИКА ИНФОПОЛЯ</a:t>
            </a:r>
          </a:p>
        </p:txBody>
      </p:sp>
      <p:sp>
        <p:nvSpPr>
          <p:cNvPr id="745" name="Line 6"/>
          <p:cNvSpPr/>
          <p:nvPr/>
        </p:nvSpPr>
        <p:spPr>
          <a:xfrm flipH="1">
            <a:off x="7682873" y="1213411"/>
            <a:ext cx="1" cy="5294882"/>
          </a:xfrm>
          <a:prstGeom prst="line">
            <a:avLst/>
          </a:prstGeom>
          <a:ln w="12600">
            <a:solidFill>
              <a:srgbClr val="0F4881"/>
            </a:solidFill>
            <a:prstDash val="sysDash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46" name="Рисунок 16" descr="Рисунок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8639" y="5279606"/>
            <a:ext cx="169922" cy="328682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TextBox 20"/>
          <p:cNvSpPr txBox="1"/>
          <p:nvPr/>
        </p:nvSpPr>
        <p:spPr>
          <a:xfrm>
            <a:off x="8097972" y="2462602"/>
            <a:ext cx="3942929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400"/>
            </a:lvl1pPr>
          </a:lstStyle>
          <a:p>
            <a:r>
              <a:t>Основная активность аудитории приходится на социальную сеть ВКонтакте. </a:t>
            </a:r>
          </a:p>
        </p:txBody>
      </p:sp>
      <p:pic>
        <p:nvPicPr>
          <p:cNvPr id="748" name="Рисунок 16" descr="Рисунок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8639" y="2562299"/>
            <a:ext cx="169922" cy="328683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TextBox 22"/>
          <p:cNvSpPr txBox="1"/>
          <p:nvPr/>
        </p:nvSpPr>
        <p:spPr>
          <a:xfrm>
            <a:off x="8054933" y="4893136"/>
            <a:ext cx="4029007" cy="110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1400"/>
            </a:pPr>
            <a:r>
              <a:t>За отчетный период показатели соцреакции пользователей вернулись на стандартный уровень для региона. </a:t>
            </a:r>
          </a:p>
          <a:p>
            <a:pPr algn="just">
              <a:defRPr sz="1400"/>
            </a:pPr>
            <a:r>
              <a:t>Резонасных информационных поводов не зафиксировано.  </a:t>
            </a:r>
          </a:p>
        </p:txBody>
      </p:sp>
      <p:sp>
        <p:nvSpPr>
          <p:cNvPr id="750" name="TextBox 3"/>
          <p:cNvSpPr txBox="1"/>
          <p:nvPr/>
        </p:nvSpPr>
        <p:spPr>
          <a:xfrm>
            <a:off x="7725647" y="6514880"/>
            <a:ext cx="4396498" cy="287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SI индекс - сумма лайков, репостов и комментариев.</a:t>
            </a:r>
          </a:p>
        </p:txBody>
      </p:sp>
      <p:pic>
        <p:nvPicPr>
          <p:cNvPr id="751" name="1-1.png" descr="1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057" y="752571"/>
            <a:ext cx="5971741" cy="3844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1-2.png" descr="1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0354" y="1072023"/>
            <a:ext cx="4238166" cy="1402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1-3.png" descr="1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51630" y="3308022"/>
            <a:ext cx="4435612" cy="1402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Рисунок 23" descr="Рисунок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8956" y="2201591"/>
            <a:ext cx="716621" cy="3762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6613" y="4856526"/>
            <a:ext cx="507762" cy="1106725"/>
          </a:xfrm>
          <a:prstGeom prst="rect">
            <a:avLst/>
          </a:prstGeom>
          <a:ln w="12700">
            <a:miter lim="400000"/>
          </a:ln>
        </p:spPr>
      </p:pic>
      <p:sp>
        <p:nvSpPr>
          <p:cNvPr id="757" name="CustomShape 13"/>
          <p:cNvSpPr/>
          <p:nvPr/>
        </p:nvSpPr>
        <p:spPr>
          <a:xfrm flipH="1">
            <a:off x="8153071" y="4902408"/>
            <a:ext cx="3258667" cy="744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914" y="0"/>
                </a:lnTo>
                <a:lnTo>
                  <a:pt x="9914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F9F9F"/>
            </a:solidFill>
          </a:ln>
          <a:effectLst>
            <a:outerShdw blurRad="38100" dist="2304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8" name="CustomShape 20"/>
          <p:cNvSpPr/>
          <p:nvPr/>
        </p:nvSpPr>
        <p:spPr>
          <a:xfrm flipH="1">
            <a:off x="8157408" y="2238125"/>
            <a:ext cx="3028602" cy="1279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914" y="0"/>
                </a:lnTo>
                <a:lnTo>
                  <a:pt x="9914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F9F9F"/>
            </a:solidFill>
          </a:ln>
          <a:effectLst>
            <a:outerShdw blurRad="38100" dist="2304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9" name="CustomShape 1"/>
          <p:cNvSpPr txBox="1"/>
          <p:nvPr/>
        </p:nvSpPr>
        <p:spPr>
          <a:xfrm>
            <a:off x="427395" y="1445631"/>
            <a:ext cx="6406750" cy="442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>
              <a:defRPr sz="1600" spc="-1"/>
            </a:pPr>
            <a:r>
              <a:t>Самым обсуждаемым событием за отчетный период стала информация, что Губернатор Тверской области И.Руденя принял участие в торжественных мероприятиях в честь Дня защитника Отечества. Данный инфоповод по тональности соцреакции система мониторинга и анализа «Prizma» определила как позитивный. </a:t>
            </a:r>
          </a:p>
          <a:p>
            <a:pPr algn="just">
              <a:defRPr sz="1600" spc="-1"/>
            </a:pPr>
            <a:r>
              <a:t>Из числа событий с негативной соцреакцией следует отметить информацию, что в городе Старица Тверской области автомобиль ВАЗ 2115 съехал с моста и перевернулся. </a:t>
            </a:r>
          </a:p>
          <a:p>
            <a:pPr algn="just">
              <a:defRPr sz="1600" spc="-1"/>
            </a:pPr>
            <a:r>
              <a:t>В регионе продолжается информирование по вопросам эпидемиологической обстановки и вакцинации. </a:t>
            </a:r>
          </a:p>
          <a:p>
            <a:pPr algn="just">
              <a:defRPr sz="1600" spc="-1"/>
            </a:pPr>
            <a:r>
              <a:t>Основное количество публикаций связано с информацией о распространении коронавирусной инфекции в регионе и количестве заболевших.   </a:t>
            </a:r>
          </a:p>
          <a:p>
            <a:pPr algn="just">
              <a:defRPr sz="1600" spc="-1"/>
            </a:pPr>
            <a:r>
              <a:t>За отчётный период в информационном поле не зафиксировано инфоповодов на тему QR-кодов.    </a:t>
            </a:r>
          </a:p>
          <a:p>
            <a:pPr algn="just">
              <a:defRPr sz="1600" spc="-1"/>
            </a:pPr>
            <a:r>
              <a:t>Публикации по теме коронавируса не вошли в число популярных событий за отчетный период. Соцреакция на инфоповоды по теме коронавируса негативная.</a:t>
            </a:r>
          </a:p>
        </p:txBody>
      </p:sp>
      <p:sp>
        <p:nvSpPr>
          <p:cNvPr id="760" name="CustomShape 2"/>
          <p:cNvSpPr txBox="1"/>
          <p:nvPr/>
        </p:nvSpPr>
        <p:spPr>
          <a:xfrm>
            <a:off x="9831744" y="2369167"/>
            <a:ext cx="1951786" cy="1329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200" b="1"/>
            </a:pPr>
            <a:r>
              <a:t>Губернатор Тверской области И.Руденя принял участие в торжественных мероприятиях в честь Дня защитника Отечества</a:t>
            </a:r>
            <a:r>
              <a:rPr b="0"/>
              <a:t> </a:t>
            </a:r>
          </a:p>
        </p:txBody>
      </p:sp>
      <p:sp>
        <p:nvSpPr>
          <p:cNvPr id="761" name="CustomShape 3"/>
          <p:cNvSpPr txBox="1"/>
          <p:nvPr/>
        </p:nvSpPr>
        <p:spPr>
          <a:xfrm>
            <a:off x="8238032" y="2692930"/>
            <a:ext cx="1493565" cy="796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>
              <a:defRPr sz="1200" spc="-1"/>
            </a:pPr>
            <a:r>
              <a:t>Количество публикаций - 426 </a:t>
            </a:r>
          </a:p>
          <a:p>
            <a:pPr algn="just">
              <a:defRPr sz="1200" b="1" spc="-1"/>
            </a:pPr>
            <a:r>
              <a:t>SI индекс - 1,7k </a:t>
            </a:r>
          </a:p>
          <a:p>
            <a:pPr algn="just">
              <a:defRPr sz="1200" spc="-1"/>
            </a:pPr>
            <a:r>
              <a:t>Охват - 43,1k </a:t>
            </a:r>
          </a:p>
        </p:txBody>
      </p:sp>
      <p:sp>
        <p:nvSpPr>
          <p:cNvPr id="762" name="CustomShape 14"/>
          <p:cNvSpPr txBox="1"/>
          <p:nvPr/>
        </p:nvSpPr>
        <p:spPr>
          <a:xfrm>
            <a:off x="9969224" y="4980563"/>
            <a:ext cx="1951785" cy="61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200" b="1"/>
            </a:pPr>
            <a:r>
              <a:t>Автомобиль слетел с моста в Тверской области</a:t>
            </a:r>
            <a:r>
              <a:rPr b="0"/>
              <a:t> </a:t>
            </a:r>
          </a:p>
        </p:txBody>
      </p:sp>
      <p:sp>
        <p:nvSpPr>
          <p:cNvPr id="763" name="CustomShape 15"/>
          <p:cNvSpPr txBox="1"/>
          <p:nvPr/>
        </p:nvSpPr>
        <p:spPr>
          <a:xfrm>
            <a:off x="8200983" y="4859947"/>
            <a:ext cx="1672562" cy="796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just">
              <a:defRPr sz="1200" spc="-1"/>
            </a:pPr>
            <a:r>
              <a:t>Количество публикаций - 190 </a:t>
            </a:r>
          </a:p>
          <a:p>
            <a:pPr algn="just">
              <a:defRPr sz="1200" b="1" spc="-1"/>
            </a:pPr>
            <a:r>
              <a:t>SI индекс - 1,2k </a:t>
            </a:r>
          </a:p>
          <a:p>
            <a:pPr algn="just">
              <a:defRPr sz="1200" spc="-1"/>
            </a:pPr>
            <a:r>
              <a:t>Охват - 116k </a:t>
            </a:r>
          </a:p>
        </p:txBody>
      </p:sp>
      <p:sp>
        <p:nvSpPr>
          <p:cNvPr id="764" name="CustomShape 16"/>
          <p:cNvSpPr txBox="1"/>
          <p:nvPr/>
        </p:nvSpPr>
        <p:spPr>
          <a:xfrm>
            <a:off x="474810" y="371662"/>
            <a:ext cx="7145950" cy="105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sz="3200" b="1" spc="-1">
                <a:solidFill>
                  <a:srgbClr val="0F488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ТОП НЕДЕЛИ ПО ОБЪЕМАМ СОЦРЕАКЦИИ</a:t>
            </a:r>
          </a:p>
        </p:txBody>
      </p:sp>
      <p:pic>
        <p:nvPicPr>
          <p:cNvPr id="765" name="Рисунок 36" descr="Рисунок 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816" y="6389849"/>
            <a:ext cx="1992960" cy="925922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TextBox 1"/>
          <p:cNvSpPr txBox="1"/>
          <p:nvPr/>
        </p:nvSpPr>
        <p:spPr>
          <a:xfrm>
            <a:off x="7483516" y="1265664"/>
            <a:ext cx="4276731" cy="768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Основные </a:t>
            </a:r>
            <a:r>
              <a:rPr>
                <a:solidFill>
                  <a:srgbClr val="92D050"/>
                </a:solidFill>
              </a:rPr>
              <a:t>позитивные </a:t>
            </a:r>
            <a:r>
              <a:t>и </a:t>
            </a:r>
            <a:r>
              <a:rPr>
                <a:solidFill>
                  <a:srgbClr val="FF0000"/>
                </a:solidFill>
              </a:rPr>
              <a:t>негативные </a:t>
            </a:r>
            <a:r>
              <a:t>события за отчетный период согласно данным системы «Prizma»</a:t>
            </a:r>
          </a:p>
        </p:txBody>
      </p:sp>
      <p:sp>
        <p:nvSpPr>
          <p:cNvPr id="767" name="TextBox 4"/>
          <p:cNvSpPr txBox="1"/>
          <p:nvPr/>
        </p:nvSpPr>
        <p:spPr>
          <a:xfrm>
            <a:off x="7655090" y="6317325"/>
            <a:ext cx="4396498" cy="49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 индекс - сумма лайков, репостов и комментариев;</a:t>
            </a:r>
          </a:p>
          <a:p>
            <a: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Охват - количество просмотров.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" name="Table 1"/>
          <p:cNvGraphicFramePr/>
          <p:nvPr/>
        </p:nvGraphicFramePr>
        <p:xfrm>
          <a:off x="4776184" y="-9526"/>
          <a:ext cx="7417070" cy="687878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pc="-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Инфоповод</a:t>
                      </a:r>
                    </a:p>
                  </a:txBody>
                  <a:tcPr marL="45720" marR="45720" anchor="ctr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b="1" spc="-1">
                          <a:solidFill>
                            <a:srgbClr val="0F488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Анализ и предложения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573">
                <a:tc>
                  <a:txBody>
                    <a:bodyPr/>
                    <a:lstStyle/>
                    <a:p>
                      <a:pPr algn="l">
                        <a:defRPr sz="1600" b="1"/>
                      </a:pPr>
                      <a:r>
                        <a:t>Автомобиль слетел с моста в Тверской области </a:t>
                      </a:r>
                      <a:r>
                        <a:rPr b="0"/>
                        <a:t> 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t>В городе Старица на улице Станционной у дома №78в произошла дорожная авария с пострадавшим. ВАЗ 2115 упал с моста и перевернулся. За рулем автомобиля находился мужчина 1998 года рождения. Водитель не имеет признаков опьянения. По информации УГИБДД, водитель не справился с управлением транспортным средством. В аварии травмы получили пассажирка, женщина 2000 года рождения.</a:t>
                      </a:r>
                    </a:p>
                    <a:p>
                      <a:pPr algn="just">
                        <a:defRPr sz="1800"/>
                      </a:pPr>
                      <a:r>
                        <a:t>Информационная отработка по данному инциденту не требуется.  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7E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0" name="CustomShape 2"/>
          <p:cNvSpPr txBox="1"/>
          <p:nvPr/>
        </p:nvSpPr>
        <p:spPr>
          <a:xfrm>
            <a:off x="561238" y="2489151"/>
            <a:ext cx="3341353" cy="193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lnSpc>
                <a:spcPct val="90000"/>
              </a:lnSpc>
              <a:defRPr sz="2400" b="1" spc="-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АНАЛИЗ И ПРЕДЛОЖЕНИЯ ПО РАБОТЕ С ИНФОРМАЦИОННЫМИ ПОВОДАМИ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9A3D1"/>
      </a:accent1>
      <a:accent2>
        <a:srgbClr val="D4D4D4"/>
      </a:accent2>
      <a:accent3>
        <a:srgbClr val="EDD774"/>
      </a:accent3>
      <a:accent4>
        <a:srgbClr val="0685B0"/>
      </a:accent4>
      <a:accent5>
        <a:srgbClr val="0E5B75"/>
      </a:accent5>
      <a:accent6>
        <a:srgbClr val="0B465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9A3D1"/>
      </a:accent1>
      <a:accent2>
        <a:srgbClr val="D4D4D4"/>
      </a:accent2>
      <a:accent3>
        <a:srgbClr val="EDD774"/>
      </a:accent3>
      <a:accent4>
        <a:srgbClr val="0685B0"/>
      </a:accent4>
      <a:accent5>
        <a:srgbClr val="0E5B75"/>
      </a:accent5>
      <a:accent6>
        <a:srgbClr val="0B465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1546</Words>
  <Application>Microsoft Office PowerPoint</Application>
  <PresentationFormat>Широкоэкранный</PresentationFormat>
  <Paragraphs>251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Helvetica</vt:lpstr>
      <vt:lpstr>PT Sans</vt:lpstr>
      <vt:lpstr>Times New Roman</vt:lpstr>
      <vt:lpstr>XO Oriel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Малиновская Полина Аслановна</dc:creator>
  <cp:lastModifiedBy>Малиновская Полина Аслановна</cp:lastModifiedBy>
  <cp:revision>3</cp:revision>
  <dcterms:modified xsi:type="dcterms:W3CDTF">2022-03-02T09:24:29Z</dcterms:modified>
</cp:coreProperties>
</file>