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830" r:id="rId2"/>
    <p:sldId id="831" r:id="rId3"/>
  </p:sldIdLst>
  <p:sldSz cx="9144000" cy="5143500" type="screen16x9"/>
  <p:notesSz cx="6797675" cy="987425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FF3300"/>
    <a:srgbClr val="E6F0F8"/>
    <a:srgbClr val="92D050"/>
    <a:srgbClr val="FFD966"/>
    <a:srgbClr val="CEE1F2"/>
    <a:srgbClr val="EDEDED"/>
    <a:srgbClr val="FF7F27"/>
    <a:srgbClr val="1D4999"/>
    <a:srgbClr val="E25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 autoAdjust="0"/>
    <p:restoredTop sz="95792" autoAdjust="0"/>
  </p:normalViewPr>
  <p:slideViewPr>
    <p:cSldViewPr snapToObjects="1" showGuides="1">
      <p:cViewPr varScale="1">
        <p:scale>
          <a:sx n="104" d="100"/>
          <a:sy n="104" d="100"/>
        </p:scale>
        <p:origin x="75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ans\Desktop\&#1063;&#1045;&#1058;&#1042;&#1045;&#1056;&#1043;%20&#1058;&#1054;&#1055;&#1051;&#1048;&#1042;&#10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Объёмы выдачи и расхода мазута М–100</a:t>
            </a:r>
            <a:endParaRPr lang="ru-RU">
              <a:effectLst/>
            </a:endParaRPr>
          </a:p>
        </c:rich>
      </c:tx>
      <c:layout>
        <c:manualLayout>
          <c:xMode val="edge"/>
          <c:yMode val="edge"/>
          <c:x val="0.21319434127337855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5082344266715086E-2"/>
          <c:y val="0.22210666375036453"/>
          <c:w val="0.93094141534195018"/>
          <c:h val="0.5923684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Лист1!$F$5</c:f>
              <c:strCache>
                <c:ptCount val="1"/>
                <c:pt idx="0">
                  <c:v>Остаток на котельных</c:v>
                </c:pt>
              </c:strCache>
            </c:strRef>
          </c:tx>
          <c:spPr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7470300489168494E-3"/>
                  <c:y val="2.31481481481480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03-4C87-98FB-4FF2BCE7C9FF}"/>
                </c:ext>
              </c:extLst>
            </c:dLbl>
            <c:dLbl>
              <c:idx val="1"/>
              <c:layout>
                <c:manualLayout>
                  <c:x val="-1.7470300489168735E-3"/>
                  <c:y val="1.38888888888888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203-4C87-98FB-4FF2BCE7C9FF}"/>
                </c:ext>
              </c:extLst>
            </c:dLbl>
            <c:dLbl>
              <c:idx val="2"/>
              <c:layout>
                <c:manualLayout>
                  <c:x val="-1.7470300489168414E-3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203-4C87-98FB-4FF2BCE7C9FF}"/>
                </c:ext>
              </c:extLst>
            </c:dLbl>
            <c:dLbl>
              <c:idx val="3"/>
              <c:layout>
                <c:manualLayout>
                  <c:x val="-6.4057028468025125E-17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203-4C87-98FB-4FF2BCE7C9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44610</c:v>
                </c:pt>
                <c:pt idx="1">
                  <c:v>44611</c:v>
                </c:pt>
                <c:pt idx="2">
                  <c:v>44612</c:v>
                </c:pt>
                <c:pt idx="3">
                  <c:v>44613</c:v>
                </c:pt>
                <c:pt idx="4">
                  <c:v>44614</c:v>
                </c:pt>
                <c:pt idx="5">
                  <c:v>44615</c:v>
                </c:pt>
                <c:pt idx="6">
                  <c:v>44616</c:v>
                </c:pt>
              </c:numCache>
            </c:numRef>
          </c:cat>
          <c:val>
            <c:numRef>
              <c:f>Лист1!$F$6:$F$12</c:f>
              <c:numCache>
                <c:formatCode>0.0</c:formatCode>
                <c:ptCount val="7"/>
                <c:pt idx="0">
                  <c:v>209.90600000000001</c:v>
                </c:pt>
                <c:pt idx="1">
                  <c:v>341.27</c:v>
                </c:pt>
                <c:pt idx="2">
                  <c:v>341.64</c:v>
                </c:pt>
                <c:pt idx="3">
                  <c:v>370.04599999999994</c:v>
                </c:pt>
                <c:pt idx="4">
                  <c:v>458.11299999999989</c:v>
                </c:pt>
                <c:pt idx="5">
                  <c:v>506.06399999999996</c:v>
                </c:pt>
                <c:pt idx="6">
                  <c:v>598.22400000000005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3-4C87-98FB-4FF2BCE7C9FF}"/>
            </c:ext>
          </c:extLst>
        </c:ser>
        <c:ser>
          <c:idx val="1"/>
          <c:order val="1"/>
          <c:tx>
            <c:strRef>
              <c:f>Лист1!$G$5</c:f>
              <c:strCache>
                <c:ptCount val="1"/>
                <c:pt idx="0">
                  <c:v>Отгрузка мазута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6.9881201956673656E-3"/>
                  <c:y val="1.85185185185184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203-4C87-98FB-4FF2BCE7C9FF}"/>
                </c:ext>
              </c:extLst>
            </c:dLbl>
            <c:dLbl>
              <c:idx val="2"/>
              <c:layout>
                <c:manualLayout>
                  <c:x val="-6.4057028468025125E-17"/>
                  <c:y val="-1.8518518518518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203-4C87-98FB-4FF2BCE7C9FF}"/>
                </c:ext>
              </c:extLst>
            </c:dLbl>
            <c:dLbl>
              <c:idx val="3"/>
              <c:layout>
                <c:manualLayout>
                  <c:x val="-6.4057028468025125E-17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203-4C87-98FB-4FF2BCE7C9FF}"/>
                </c:ext>
              </c:extLst>
            </c:dLbl>
            <c:dLbl>
              <c:idx val="6"/>
              <c:layout>
                <c:manualLayout>
                  <c:x val="6.9881201956673656E-3"/>
                  <c:y val="-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203-4C87-98FB-4FF2BCE7C9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44610</c:v>
                </c:pt>
                <c:pt idx="1">
                  <c:v>44611</c:v>
                </c:pt>
                <c:pt idx="2">
                  <c:v>44612</c:v>
                </c:pt>
                <c:pt idx="3">
                  <c:v>44613</c:v>
                </c:pt>
                <c:pt idx="4">
                  <c:v>44614</c:v>
                </c:pt>
                <c:pt idx="5">
                  <c:v>44615</c:v>
                </c:pt>
                <c:pt idx="6">
                  <c:v>44616</c:v>
                </c:pt>
              </c:numCache>
            </c:numRef>
          </c:cat>
          <c:val>
            <c:numRef>
              <c:f>Лист1!$G$6:$G$12</c:f>
              <c:numCache>
                <c:formatCode>0.0</c:formatCode>
                <c:ptCount val="7"/>
                <c:pt idx="0">
                  <c:v>207.864</c:v>
                </c:pt>
                <c:pt idx="1">
                  <c:v>78.37</c:v>
                </c:pt>
                <c:pt idx="2">
                  <c:v>119.806</c:v>
                </c:pt>
                <c:pt idx="3">
                  <c:v>180.36699999999999</c:v>
                </c:pt>
                <c:pt idx="4">
                  <c:v>153.351</c:v>
                </c:pt>
                <c:pt idx="5">
                  <c:v>190.56</c:v>
                </c:pt>
                <c:pt idx="6">
                  <c:v>150.90700000000001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203-4C87-98FB-4FF2BCE7C9FF}"/>
            </c:ext>
          </c:extLst>
        </c:ser>
        <c:ser>
          <c:idx val="2"/>
          <c:order val="2"/>
          <c:tx>
            <c:strRef>
              <c:f>Лист1!$H$5</c:f>
              <c:strCache>
                <c:ptCount val="1"/>
                <c:pt idx="0">
                  <c:v>Расход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3.3193570929419984E-2"/>
                  <c:y val="6.9444444444444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203-4C87-98FB-4FF2BCE7C9FF}"/>
                </c:ext>
              </c:extLst>
            </c:dLbl>
            <c:dLbl>
              <c:idx val="2"/>
              <c:layout>
                <c:manualLayout>
                  <c:x val="3.1446540880503082E-2"/>
                  <c:y val="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203-4C87-98FB-4FF2BCE7C9FF}"/>
                </c:ext>
              </c:extLst>
            </c:dLbl>
            <c:dLbl>
              <c:idx val="3"/>
              <c:layout>
                <c:manualLayout>
                  <c:x val="3.1446540880503082E-2"/>
                  <c:y val="7.8703703703703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203-4C87-98FB-4FF2BCE7C9FF}"/>
                </c:ext>
              </c:extLst>
            </c:dLbl>
            <c:dLbl>
              <c:idx val="4"/>
              <c:layout>
                <c:manualLayout>
                  <c:x val="2.7952480782669462E-2"/>
                  <c:y val="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203-4C87-98FB-4FF2BCE7C9FF}"/>
                </c:ext>
              </c:extLst>
            </c:dLbl>
            <c:dLbl>
              <c:idx val="5"/>
              <c:layout>
                <c:manualLayout>
                  <c:x val="2.7952480782669334E-2"/>
                  <c:y val="6.01851851851850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203-4C87-98FB-4FF2BCE7C9FF}"/>
                </c:ext>
              </c:extLst>
            </c:dLbl>
            <c:dLbl>
              <c:idx val="6"/>
              <c:layout>
                <c:manualLayout>
                  <c:x val="2.2711390635919065E-2"/>
                  <c:y val="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203-4C87-98FB-4FF2BCE7C9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44610</c:v>
                </c:pt>
                <c:pt idx="1">
                  <c:v>44611</c:v>
                </c:pt>
                <c:pt idx="2">
                  <c:v>44612</c:v>
                </c:pt>
                <c:pt idx="3">
                  <c:v>44613</c:v>
                </c:pt>
                <c:pt idx="4">
                  <c:v>44614</c:v>
                </c:pt>
                <c:pt idx="5">
                  <c:v>44615</c:v>
                </c:pt>
                <c:pt idx="6">
                  <c:v>44616</c:v>
                </c:pt>
              </c:numCache>
            </c:numRef>
          </c:cat>
          <c:val>
            <c:numRef>
              <c:f>Лист1!$H$6:$H$12</c:f>
              <c:numCache>
                <c:formatCode>0.0</c:formatCode>
                <c:ptCount val="7"/>
                <c:pt idx="0">
                  <c:v>76.5</c:v>
                </c:pt>
                <c:pt idx="1">
                  <c:v>78</c:v>
                </c:pt>
                <c:pt idx="2">
                  <c:v>91.4</c:v>
                </c:pt>
                <c:pt idx="3">
                  <c:v>92.3</c:v>
                </c:pt>
                <c:pt idx="4">
                  <c:v>105.4</c:v>
                </c:pt>
                <c:pt idx="5">
                  <c:v>98.4</c:v>
                </c:pt>
                <c:pt idx="6">
                  <c:v>95.5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203-4C87-98FB-4FF2BCE7C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4324447"/>
        <c:axId val="1394334431"/>
      </c:barChart>
      <c:dateAx>
        <c:axId val="1394324447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334431"/>
        <c:crosses val="autoZero"/>
        <c:auto val="1"/>
        <c:lblOffset val="100"/>
        <c:baseTimeUnit val="days"/>
      </c:dateAx>
      <c:valAx>
        <c:axId val="139433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324447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r">
              <a:defRPr sz="1200"/>
            </a:lvl1pPr>
          </a:lstStyle>
          <a:p>
            <a:fld id="{79B8FC72-B822-41C3-9CBE-399E58D03830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9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r">
              <a:defRPr sz="1200"/>
            </a:lvl1pPr>
          </a:lstStyle>
          <a:p>
            <a:fld id="{6C021CFE-0AAA-411E-8F60-43549142F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035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D05E20F5-24CB-4E55-A727-7DC8B5AF34D8}" type="datetimeFigureOut">
              <a:rPr lang="ru-RU" smtClean="0"/>
              <a:pPr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6663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5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8805F569-3D9A-4DE9-80F3-98A738D6C7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1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2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33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6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24.02.2022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8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1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D4F7-7D1C-4305-816D-6182987F199C}" type="datetimeFigureOut">
              <a:rPr lang="ru-RU" smtClean="0"/>
              <a:pPr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51520" y="144966"/>
            <a:ext cx="8640960" cy="3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600" dirty="0">
                <a:solidFill>
                  <a:schemeClr val="tx1"/>
                </a:solidFill>
              </a:rPr>
              <a:t>МОНИТОРИНГ РАБОТЫ СИСТЕМ ЖИЗНЕОБЕСПЕЧЕНИЯ г. НЕЛИДОВО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555558"/>
            <a:ext cx="2700000" cy="288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сводка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.02.2022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74443"/>
              </p:ext>
            </p:extLst>
          </p:nvPr>
        </p:nvGraphicFramePr>
        <p:xfrm>
          <a:off x="251521" y="863303"/>
          <a:ext cx="2700000" cy="6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 погоды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Ночь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b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400" b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6480" y="771630"/>
            <a:ext cx="5616000" cy="720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1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–, тепло–, водоснабжения работают в штатном режиме.</a:t>
            </a: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начат отопительный период 2021</a:t>
            </a:r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годов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подключение всех потребителей к теплу.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44868"/>
              </p:ext>
            </p:extLst>
          </p:nvPr>
        </p:nvGraphicFramePr>
        <p:xfrm>
          <a:off x="251520" y="1851670"/>
          <a:ext cx="8640000" cy="27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Обеспеченность топливом отопительных котельных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algn="l"/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</a:t>
                      </a:r>
                      <a:b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00,00 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.02.2022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98,4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598,2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6,5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дня)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.02.2022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190,6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.02.2022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150,9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ООО «Агреман»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</a:t>
                      </a:r>
                      <a:r>
                        <a:rPr lang="ru-RU" sz="1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 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00,00 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.02.2022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9,2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 дня)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.02.2022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.02.2022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4227558"/>
            <a:ext cx="329735" cy="324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3039462"/>
            <a:ext cx="329735" cy="324000"/>
          </a:xfrm>
          <a:prstGeom prst="rect">
            <a:avLst/>
          </a:prstGeom>
        </p:spPr>
      </p:pic>
      <p:pic>
        <p:nvPicPr>
          <p:cNvPr id="17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289545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4083542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yt3.ggpht.com/a/AGF-l79gazWyWOw-eTKZCV_x3Ieft3vA3PK03e1MCg=s900-c-k-c0xffffffff-no-rj-m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6" y="34354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vatars.mds.yandex.net/get-zen_doc/1705407/pub_5eee3b9ef1d451486f2d130b_5eee3bb4fcac0565ee6df85c/scale_12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80" y="5153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7" descr="C:\Users\kesarev_dv\Desktop\noun_Fuel_1401151.png">
            <a:extLst>
              <a:ext uri="{FF2B5EF4-FFF2-40B4-BE49-F238E27FC236}">
                <a16:creationId xmlns:a16="http://schemas.microsoft.com/office/drawing/2014/main" id="{970EFED7-A009-4C9E-A73A-B1C12E9D4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r="6785" b="13570"/>
          <a:stretch/>
        </p:blipFill>
        <p:spPr bwMode="auto">
          <a:xfrm>
            <a:off x="863588" y="22474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esarev_dv\Desktop\Проблемы и итоги\Презентация 2020-2021 (Итоги)\Котельные.jpg">
            <a:extLst>
              <a:ext uri="{FF2B5EF4-FFF2-40B4-BE49-F238E27FC236}">
                <a16:creationId xmlns:a16="http://schemas.microsoft.com/office/drawing/2014/main" id="{DE16FF90-4DCF-43B2-8B82-294AB838B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/>
        </p:blipFill>
        <p:spPr bwMode="auto">
          <a:xfrm>
            <a:off x="6768276" y="188740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6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421127D0-FA4B-4F5D-9510-B66E9A0588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551155"/>
              </p:ext>
            </p:extLst>
          </p:nvPr>
        </p:nvGraphicFramePr>
        <p:xfrm>
          <a:off x="1439652" y="513164"/>
          <a:ext cx="72694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3567" y="51470"/>
            <a:ext cx="580001" cy="7200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755576" y="4358200"/>
            <a:ext cx="46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.02.2022-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.02.2022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израсходовано </a:t>
            </a: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637,5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мазута</a:t>
            </a:r>
          </a:p>
        </p:txBody>
      </p:sp>
      <p:pic>
        <p:nvPicPr>
          <p:cNvPr id="41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69" y="483518"/>
            <a:ext cx="601715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79395"/>
              </p:ext>
            </p:extLst>
          </p:nvPr>
        </p:nvGraphicFramePr>
        <p:xfrm>
          <a:off x="2125603" y="3363838"/>
          <a:ext cx="6804000" cy="8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Среднесуточная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температура</a:t>
                      </a:r>
                    </a:p>
                    <a:p>
                      <a:pPr algn="r"/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наружного воздуха, </a:t>
                      </a:r>
                      <a:r>
                        <a:rPr lang="ru-RU" sz="1300" b="1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300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43462" y="51510"/>
            <a:ext cx="8244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altLang="ru-RU" sz="1600" dirty="0"/>
              <a:t>ДИНАМИКА РАСХОДА ТОПЛИВА (МАЗУТ М</a:t>
            </a:r>
            <a:r>
              <a:rPr lang="ru-RU" sz="1600" dirty="0"/>
              <a:t>–</a:t>
            </a:r>
            <a:r>
              <a:rPr lang="ru-RU" altLang="ru-RU" sz="1600" dirty="0"/>
              <a:t>100) </a:t>
            </a:r>
            <a:r>
              <a:rPr lang="ru-RU" sz="1600" dirty="0"/>
              <a:t>НА КОТЕЛЬНЫХ г. НЕЛИДОВО</a:t>
            </a:r>
          </a:p>
        </p:txBody>
      </p:sp>
    </p:spTree>
    <p:extLst>
      <p:ext uri="{BB962C8B-B14F-4D97-AF65-F5344CB8AC3E}">
        <p14:creationId xmlns:p14="http://schemas.microsoft.com/office/powerpoint/2010/main" val="1976641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10087</TotalTime>
  <Words>239</Words>
  <Application>Microsoft Office PowerPoint</Application>
  <PresentationFormat>Экран (16:9)</PresentationFormat>
  <Paragraphs>67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Андрей Коробицын</cp:lastModifiedBy>
  <cp:revision>686</cp:revision>
  <cp:lastPrinted>2021-04-20T14:42:58Z</cp:lastPrinted>
  <dcterms:created xsi:type="dcterms:W3CDTF">2019-10-17T12:12:26Z</dcterms:created>
  <dcterms:modified xsi:type="dcterms:W3CDTF">2022-02-24T12:18:58Z</dcterms:modified>
</cp:coreProperties>
</file>