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12" r:id="rId2"/>
    <p:sldId id="452" r:id="rId3"/>
    <p:sldId id="448" r:id="rId4"/>
    <p:sldId id="453" r:id="rId5"/>
    <p:sldId id="454" r:id="rId6"/>
    <p:sldId id="456" r:id="rId7"/>
    <p:sldId id="392" r:id="rId8"/>
    <p:sldId id="432" r:id="rId9"/>
    <p:sldId id="423" r:id="rId10"/>
    <p:sldId id="433" r:id="rId11"/>
    <p:sldId id="449" r:id="rId1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092" autoAdjust="0"/>
  </p:normalViewPr>
  <p:slideViewPr>
    <p:cSldViewPr>
      <p:cViewPr varScale="1">
        <p:scale>
          <a:sx n="101" d="100"/>
          <a:sy n="101" d="100"/>
        </p:scale>
        <p:origin x="-77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2" y="4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8" tIns="45473" rIns="90948" bIns="454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704"/>
            <a:ext cx="5408930" cy="4474131"/>
          </a:xfrm>
          <a:prstGeom prst="rect">
            <a:avLst/>
          </a:prstGeom>
        </p:spPr>
        <p:txBody>
          <a:bodyPr vert="horz" lIns="90948" tIns="45473" rIns="90948" bIns="454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7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2" y="9443667"/>
            <a:ext cx="2929837" cy="497125"/>
          </a:xfrm>
          <a:prstGeom prst="rect">
            <a:avLst/>
          </a:prstGeom>
        </p:spPr>
        <p:txBody>
          <a:bodyPr vert="horz" lIns="90948" tIns="45473" rIns="90948" bIns="45473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42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94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815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405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194036" y="1052614"/>
            <a:ext cx="7266396" cy="32635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2300"/>
              </a:lnSpc>
              <a:buNone/>
            </a:pPr>
            <a:endParaRPr lang="ru-RU" altLang="ru-RU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3000"/>
              </a:lnSpc>
              <a:buNone/>
            </a:pPr>
            <a:r>
              <a:rPr lang="ru-RU" alt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санитарно-эпидемиологических мероприятиях в социальных учреждениях Тверской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2307456" y="4353477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Тверь </a:t>
            </a:r>
            <a:endParaRPr lang="ru-RU" alt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 февраля2022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7494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                                 В стационарных отделениях комплексных центров                  (489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1043608" y="1131590"/>
          <a:ext cx="7776863" cy="362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56383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092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2 068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890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38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136,0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332,2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269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5,67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470,6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26442" y="2139702"/>
            <a:ext cx="5256584" cy="240288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170100, г. Тверь, набережная р.Лазури, д.20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min_soczashity@tverreg.ru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редседателя Правительства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- Министр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области,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Валентина Ивановна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73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195370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РЕЖИМ РАБОТЫ СТАЦИОНАРНЫХ УЧРЕЖДЕНИЙ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СОЦИАЛЬНОГО ОБСЛУЖИВАНИЯ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547664" y="1851670"/>
            <a:ext cx="6192688" cy="1440160"/>
          </a:xfrm>
          <a:prstGeom prst="roundRect">
            <a:avLst>
              <a:gd name="adj" fmla="val 3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более 50 мест) и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27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 мощностью менее 50 мест) 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в режиме карантина</a:t>
            </a:r>
          </a:p>
          <a:p>
            <a:pPr algn="ctr">
              <a:lnSpc>
                <a:spcPts val="1800"/>
              </a:lnSpc>
              <a:spcAft>
                <a:spcPts val="60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7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39501"/>
            <a:ext cx="7879882" cy="864097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Распространение НОВОЙ КОРОНАВИРУСНОЙ ИНФЕКЦИИ В СТАЦИОНАРНЫХ УЧРЕЖДЕНИЯХ СОЦИАЛЬНОЙ ЗАЩИТЫ НАСЕЛЕНИЯ 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83131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7746828"/>
              </p:ext>
            </p:extLst>
          </p:nvPr>
        </p:nvGraphicFramePr>
        <p:xfrm>
          <a:off x="1187625" y="1275606"/>
          <a:ext cx="7344816" cy="3228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1152129">
                  <a:extLst>
                    <a:ext uri="{9D8B030D-6E8A-4147-A177-3AD203B41FA5}">
                      <a16:colId xmlns="" xmlns:a16="http://schemas.microsoft.com/office/drawing/2014/main" val="3827555793"/>
                    </a:ext>
                  </a:extLst>
                </a:gridCol>
                <a:gridCol w="1152127">
                  <a:extLst>
                    <a:ext uri="{9D8B030D-6E8A-4147-A177-3AD203B41FA5}">
                      <a16:colId xmlns="" xmlns:a16="http://schemas.microsoft.com/office/drawing/2014/main" val="1519817979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943350805"/>
                    </a:ext>
                  </a:extLst>
                </a:gridCol>
                <a:gridCol w="864097">
                  <a:extLst>
                    <a:ext uri="{9D8B030D-6E8A-4147-A177-3AD203B41FA5}">
                      <a16:colId xmlns="" xmlns:a16="http://schemas.microsoft.com/office/drawing/2014/main" val="2850826295"/>
                    </a:ext>
                  </a:extLst>
                </a:gridCol>
              </a:tblGrid>
              <a:tr h="57606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 учреждений с выявленными случаями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Получатели социальных услуг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108012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кол-во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Заболели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7899871"/>
                  </a:ext>
                </a:extLst>
              </a:tr>
              <a:tr h="63588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более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18,1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9930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с мощностью менее 50 мест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36,0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84331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361601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6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8435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1176987"/>
          <a:ext cx="7560840" cy="3755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Кашаровский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Торжокский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Кимрский ПНИ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92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Вышневолоцкий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Ильинский ПНИ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Удомельский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ПНИ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293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6275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915566"/>
          <a:ext cx="7560840" cy="4067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96550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35213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Ржевский 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Михайловскйи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СДИ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Бологовского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р-на (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стац.отд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 (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стац.отд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Зубцовского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р-на (</a:t>
                      </a:r>
                      <a:r>
                        <a:rPr lang="ru-R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стац.отд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173" y="123478"/>
            <a:ext cx="8163827" cy="78883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</a:pPr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Список</a:t>
            </a: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учреждений социального обслуживания,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КОТОРЫХ ВЫЯВЛЕНЫ СЛУЧАИ ЗАРАЖЕНИЯ </a:t>
            </a:r>
            <a:b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КОРОНАВИРУСНОЙ ИНФЕКЦИЕЙ</a:t>
            </a:r>
            <a:endParaRPr lang="ru-RU" altLang="ru-RU" sz="16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7538" y="48379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2400" y="84355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076871"/>
              </p:ext>
            </p:extLst>
          </p:nvPr>
        </p:nvGraphicFramePr>
        <p:xfrm>
          <a:off x="1043608" y="1176987"/>
          <a:ext cx="7560840" cy="3843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350">
                  <a:extLst>
                    <a:ext uri="{9D8B030D-6E8A-4147-A177-3AD203B41FA5}">
                      <a16:colId xmlns="" xmlns:a16="http://schemas.microsoft.com/office/drawing/2014/main" val="3123111416"/>
                    </a:ext>
                  </a:extLst>
                </a:gridCol>
                <a:gridCol w="2057914">
                  <a:extLst>
                    <a:ext uri="{9D8B030D-6E8A-4147-A177-3AD203B41FA5}">
                      <a16:colId xmlns="" xmlns:a16="http://schemas.microsoft.com/office/drawing/2014/main" val="2689254222"/>
                    </a:ext>
                  </a:extLst>
                </a:gridCol>
                <a:gridCol w="761477">
                  <a:extLst>
                    <a:ext uri="{9D8B030D-6E8A-4147-A177-3AD203B41FA5}">
                      <a16:colId xmlns="" xmlns:a16="http://schemas.microsoft.com/office/drawing/2014/main" val="2461599699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2224625032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836299512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1098421361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2817673228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3333753456"/>
                    </a:ext>
                  </a:extLst>
                </a:gridCol>
                <a:gridCol w="425819">
                  <a:extLst>
                    <a:ext uri="{9D8B030D-6E8A-4147-A177-3AD203B41FA5}">
                      <a16:colId xmlns="" xmlns:a16="http://schemas.microsoft.com/office/drawing/2014/main" val="3629703251"/>
                    </a:ext>
                  </a:extLst>
                </a:gridCol>
                <a:gridCol w="464530">
                  <a:extLst>
                    <a:ext uri="{9D8B030D-6E8A-4147-A177-3AD203B41FA5}">
                      <a16:colId xmlns="" xmlns:a16="http://schemas.microsoft.com/office/drawing/2014/main" val="755449342"/>
                    </a:ext>
                  </a:extLst>
                </a:gridCol>
                <a:gridCol w="423427">
                  <a:extLst>
                    <a:ext uri="{9D8B030D-6E8A-4147-A177-3AD203B41FA5}">
                      <a16:colId xmlns="" xmlns:a16="http://schemas.microsoft.com/office/drawing/2014/main" val="3335001296"/>
                    </a:ext>
                  </a:extLst>
                </a:gridCol>
                <a:gridCol w="466922">
                  <a:extLst>
                    <a:ext uri="{9D8B030D-6E8A-4147-A177-3AD203B41FA5}">
                      <a16:colId xmlns="" xmlns:a16="http://schemas.microsoft.com/office/drawing/2014/main" val="1548873203"/>
                    </a:ext>
                  </a:extLst>
                </a:gridCol>
                <a:gridCol w="397173">
                  <a:extLst>
                    <a:ext uri="{9D8B030D-6E8A-4147-A177-3AD203B41FA5}">
                      <a16:colId xmlns="" xmlns:a16="http://schemas.microsoft.com/office/drawing/2014/main" val="77593208"/>
                    </a:ext>
                  </a:extLst>
                </a:gridCol>
              </a:tblGrid>
              <a:tr h="89070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прожи-ваю-щих</a:t>
                      </a:r>
                      <a:r>
                        <a:rPr lang="ru-RU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аболели </a:t>
                      </a: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17.04.2020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Выздо-ровели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Умерли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олеют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состоя-нию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25.02.2022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Находят-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ся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учрежде-ниях</a:t>
                      </a:r>
                      <a:r>
                        <a:rPr lang="ru-RU" sz="15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здраво-охране-</a:t>
                      </a: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277258"/>
                  </a:ext>
                </a:extLst>
              </a:tr>
              <a:tr h="610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пнев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5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5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ния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7292203"/>
                  </a:ext>
                </a:extLst>
              </a:tr>
              <a:tr h="64319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Западнодвинского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м.о. (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стац.отд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КЦСОН Лесного р-на (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стац.отд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 г.Ржева и Ржевского р-на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63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" marR="5638" marT="56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55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215995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ПРИНЯТЫЕ МЕРЫ ПО СНИЖЕНИЮ РИСКА РАСПРОСТРАНЕНИЯ </a:t>
            </a: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-2019 В ПОДВЕДОМСТВЕННЫХ УЧРЕЖДЕНИЯХ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012598" y="862326"/>
            <a:ext cx="7519842" cy="4281174"/>
          </a:xfrm>
          <a:prstGeom prst="roundRect">
            <a:avLst>
              <a:gd name="adj" fmla="val 493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Предусмотрено зонирование помещений, определены зоны, в которых размещены здоровые граждане, и зоны, в которых  размещены лица, имеющие симптомы респираторных заболеваний; 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сотрудников между этажами и отделениями учреждений, каждый сотрудник учреждения находится строго на обслуживаемом 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этаже;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 режим использования средств индивидуальной защиты среди персонала;</a:t>
            </a: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болеющих граждан не более чем по 2 человека в комнатах; 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регулярного контроля за состоянием здоровья проживающих и сотрудников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питание проживающих непосредственно в их комнатах;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дезинфекции посуды, постельного белья и одежды проживающих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помещения обсервации для размещения лиц с подтвержденным диагнозом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COVID-2019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(объемом 10% от общего коечного фонда учреждений);</a:t>
            </a:r>
          </a:p>
          <a:p>
            <a:pPr marL="255588" indent="-255588" algn="just">
              <a:lnSpc>
                <a:spcPts val="1600"/>
              </a:lnSpc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Усилены меры по проведению санитарной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 и контактных поверхностей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(проведена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дезинфекция  при помощи импульсно-ультрафиолетовой установки «Альфа-09»);</a:t>
            </a:r>
          </a:p>
          <a:p>
            <a:pPr marL="255588" indent="-255588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ü"/>
              <a:defRPr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266714"/>
            <a:ext cx="7632848" cy="638360"/>
          </a:xfrm>
        </p:spPr>
        <p:txBody>
          <a:bodyPr>
            <a:noAutofit/>
          </a:bodyPr>
          <a:lstStyle/>
          <a:p>
            <a:r>
              <a:rPr lang="ru-RU" altLang="ru-RU" sz="1800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Стационарные учреждения социального обслуживания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744967"/>
              </p:ext>
            </p:extLst>
          </p:nvPr>
        </p:nvGraphicFramePr>
        <p:xfrm>
          <a:off x="1043607" y="987574"/>
          <a:ext cx="7753080" cy="385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07">
                  <a:extLst>
                    <a:ext uri="{9D8B030D-6E8A-4147-A177-3AD203B41FA5}">
                      <a16:colId xmlns="" xmlns:a16="http://schemas.microsoft.com/office/drawing/2014/main" val="946991349"/>
                    </a:ext>
                  </a:extLst>
                </a:gridCol>
                <a:gridCol w="1953775">
                  <a:extLst>
                    <a:ext uri="{9D8B030D-6E8A-4147-A177-3AD203B41FA5}">
                      <a16:colId xmlns="" xmlns:a16="http://schemas.microsoft.com/office/drawing/2014/main" val="995391791"/>
                    </a:ext>
                  </a:extLst>
                </a:gridCol>
                <a:gridCol w="1186353">
                  <a:extLst>
                    <a:ext uri="{9D8B030D-6E8A-4147-A177-3AD203B41FA5}">
                      <a16:colId xmlns="" xmlns:a16="http://schemas.microsoft.com/office/drawing/2014/main" val="624565192"/>
                    </a:ext>
                  </a:extLst>
                </a:gridCol>
                <a:gridCol w="143044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256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05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466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Подведомственные учреждения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учреждений, шт.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проживающих, чел.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 по штатному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расписанию,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сотрудников, задействованных в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рабочем процессе, чел.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915527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Дома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-интернаты для престарелых и инвалидов,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психонев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5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рологические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интернаты для взрослых и детей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619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7518433"/>
                  </a:ext>
                </a:extLst>
              </a:tr>
              <a:tr h="143659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Стационарные отделения для престарелых и инвалидов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комплексных центрах</a:t>
                      </a:r>
                      <a:r>
                        <a:rPr lang="ru-RU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социального обслуживания населения 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598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489</a:t>
                      </a:r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4360735"/>
                  </a:ext>
                </a:extLst>
              </a:tr>
              <a:tr h="33407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ru-RU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ru-RU" sz="15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220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863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622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95038" y="481048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720000" cy="90667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0174" y="173158"/>
            <a:ext cx="8163826" cy="9066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9984" tIns="46792" rIns="89984" bIns="4679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914217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217" algn="l"/>
                <a:tab pos="1828434" algn="l"/>
                <a:tab pos="2742651" algn="l"/>
                <a:tab pos="3656868" algn="l"/>
                <a:tab pos="4571086" algn="l"/>
                <a:tab pos="5485303" algn="l"/>
                <a:tab pos="6399520" algn="l"/>
                <a:tab pos="7313737" algn="l"/>
                <a:tab pos="8227954" algn="l"/>
                <a:tab pos="9142171" algn="l"/>
                <a:tab pos="10056388" algn="l"/>
                <a:tab pos="10132573" algn="l"/>
                <a:tab pos="10856328" algn="l"/>
                <a:tab pos="11580084" algn="l"/>
                <a:tab pos="12303839" algn="l"/>
              </a:tabLst>
              <a:defRPr/>
            </a:pPr>
            <a:r>
              <a:rPr lang="ru-RU" altLang="ru-RU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НАЛИЧИЕ СРЕДСТВ </a:t>
            </a:r>
            <a:r>
              <a:rPr lang="ru-RU" altLang="ru-RU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ИНДИВИДУАЛЬНОЙ </a:t>
            </a:r>
            <a:r>
              <a:rPr lang="ru-RU" altLang="ru-RU" b="1" cap="all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ЗАЩИТЫ В домах интернатах для престарелых и инвалидов, психоневрологических интернатах для взрослых и детей         (731 сотрудников)</a:t>
            </a:r>
            <a:endParaRPr lang="ru-RU" altLang="ru-RU" b="1" cap="all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8768256"/>
              </p:ext>
            </p:extLst>
          </p:nvPr>
        </p:nvGraphicFramePr>
        <p:xfrm>
          <a:off x="971600" y="1275606"/>
          <a:ext cx="7848871" cy="358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3556869741"/>
                    </a:ext>
                  </a:extLst>
                </a:gridCol>
                <a:gridCol w="3487521">
                  <a:extLst>
                    <a:ext uri="{9D8B030D-6E8A-4147-A177-3AD203B41FA5}">
                      <a16:colId xmlns="" xmlns:a16="http://schemas.microsoft.com/office/drawing/2014/main" val="2707382986"/>
                    </a:ext>
                  </a:extLst>
                </a:gridCol>
                <a:gridCol w="1265006">
                  <a:extLst>
                    <a:ext uri="{9D8B030D-6E8A-4147-A177-3AD203B41FA5}">
                      <a16:colId xmlns="" xmlns:a16="http://schemas.microsoft.com/office/drawing/2014/main" val="3532019529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70000315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59215133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Суточная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Продолжительность использования остатка, дней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355475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Маски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одноразовые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1 193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8014944"/>
                  </a:ext>
                </a:extLst>
              </a:tr>
              <a:tr h="27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Маски многоразовые,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7521016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Респираторы медицинские,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344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3054313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Одноразовые перчатки, пар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6260783"/>
                  </a:ext>
                </a:extLst>
              </a:tr>
              <a:tr h="209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защитные костюмы,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5 880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780142"/>
                  </a:ext>
                </a:extLst>
              </a:tr>
              <a:tr h="219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Одноразовые медицинские халаты,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7843554"/>
                  </a:ext>
                </a:extLst>
              </a:tr>
              <a:tr h="328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обработки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поверхностей: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0643"/>
                  </a:ext>
                </a:extLst>
              </a:tr>
              <a:tr h="254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067437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килограммы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562731"/>
                  </a:ext>
                </a:extLst>
              </a:tr>
              <a:tr h="356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Дезинфицирующие средства для рук,                                                     литры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11" marR="49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011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38222</TotalTime>
  <Words>963</Words>
  <Application>Microsoft Office PowerPoint</Application>
  <PresentationFormat>Экран (16:9)</PresentationFormat>
  <Paragraphs>436</Paragraphs>
  <Slides>11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Распространение НОВОЙ КОРОНАВИРУСНОЙ ИНФЕКЦИИ В СТАЦИОНАРНЫХ УЧРЕЖДЕНИЯХ СОЦИАЛЬНОЙ ЗАЩИТЫ НАСЕЛЕНИЯ </vt:lpstr>
      <vt:lpstr>Список учреждений социального обслуживания,  В КОТОРЫХ ВЫЯВЛЕНЫ СЛУЧАИ ЗАРАЖЕНИЯ  КОРОНАВИРУСНОЙ ИНФЕКЦИЕЙ</vt:lpstr>
      <vt:lpstr>Список учреждений социального обслуживания,  В КОТОРЫХ ВЫЯВЛЕНЫ СЛУЧАИ ЗАРАЖЕНИЯ  КОРОНАВИРУСНОЙ ИНФЕКЦИЕЙ</vt:lpstr>
      <vt:lpstr>Список учреждений социального обслуживания,  В КОТОРЫХ ВЫЯВЛЕНЫ СЛУЧАИ ЗАРАЖЕНИЯ  КОРОНАВИРУСНОЙ ИНФЕКЦИЕЙ</vt:lpstr>
      <vt:lpstr>Слайд 7</vt:lpstr>
      <vt:lpstr>Стационарные учреждения социального обслуживания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Вед эксперт ОКДУСОП</cp:lastModifiedBy>
  <cp:revision>2929</cp:revision>
  <cp:lastPrinted>2020-08-28T06:32:54Z</cp:lastPrinted>
  <dcterms:created xsi:type="dcterms:W3CDTF">2018-05-18T11:44:57Z</dcterms:created>
  <dcterms:modified xsi:type="dcterms:W3CDTF">2022-02-24T11:11:32Z</dcterms:modified>
</cp:coreProperties>
</file>