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830" r:id="rId2"/>
    <p:sldId id="831" r:id="rId3"/>
  </p:sldIdLst>
  <p:sldSz cx="9144000" cy="5143500" type="screen16x9"/>
  <p:notesSz cx="6797675" cy="9874250"/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000"/>
    <a:srgbClr val="FF3300"/>
    <a:srgbClr val="E6F0F8"/>
    <a:srgbClr val="92D050"/>
    <a:srgbClr val="FFD966"/>
    <a:srgbClr val="CEE1F2"/>
    <a:srgbClr val="EDEDED"/>
    <a:srgbClr val="FF7F27"/>
    <a:srgbClr val="1D4999"/>
    <a:srgbClr val="E25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5" autoAdjust="0"/>
    <p:restoredTop sz="95792" autoAdjust="0"/>
  </p:normalViewPr>
  <p:slideViewPr>
    <p:cSldViewPr snapToObjects="1" showGuides="1">
      <p:cViewPr varScale="1">
        <p:scale>
          <a:sx n="66" d="100"/>
          <a:sy n="66" d="100"/>
        </p:scale>
        <p:origin x="72" y="48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Объёмы выдачи и расхода мазута М–100</a:t>
            </a:r>
            <a:endParaRPr lang="ru-RU">
              <a:effectLst/>
            </a:endParaRPr>
          </a:p>
        </c:rich>
      </c:tx>
      <c:layout>
        <c:manualLayout>
          <c:xMode val="edge"/>
          <c:yMode val="edge"/>
          <c:x val="0.21319434127337855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5.5082344266715086E-2"/>
          <c:y val="0.22210666375036453"/>
          <c:w val="0.93094141534195018"/>
          <c:h val="0.5923684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Лист1!$F$5</c:f>
              <c:strCache>
                <c:ptCount val="1"/>
                <c:pt idx="0">
                  <c:v>Остаток на котельных</c:v>
                </c:pt>
              </c:strCache>
            </c:strRef>
          </c:tx>
          <c:spPr>
            <a:solidFill>
              <a:srgbClr val="FFFFCC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7470300489168494E-3"/>
                  <c:y val="2.31481481481480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92C-4317-A0D3-92C12D3EA6A5}"/>
                </c:ext>
              </c:extLst>
            </c:dLbl>
            <c:dLbl>
              <c:idx val="1"/>
              <c:layout>
                <c:manualLayout>
                  <c:x val="-1.7470300489168735E-3"/>
                  <c:y val="1.38888888888888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92C-4317-A0D3-92C12D3EA6A5}"/>
                </c:ext>
              </c:extLst>
            </c:dLbl>
            <c:dLbl>
              <c:idx val="2"/>
              <c:layout>
                <c:manualLayout>
                  <c:x val="-1.7470300489168414E-3"/>
                  <c:y val="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92C-4317-A0D3-92C12D3EA6A5}"/>
                </c:ext>
              </c:extLst>
            </c:dLbl>
            <c:dLbl>
              <c:idx val="3"/>
              <c:layout>
                <c:manualLayout>
                  <c:x val="-6.4057028468025125E-17"/>
                  <c:y val="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92C-4317-A0D3-92C12D3EA6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Лист1!$E$6:$E$12</c:f>
              <c:numCache>
                <c:formatCode>d\-mmm</c:formatCode>
                <c:ptCount val="7"/>
                <c:pt idx="0">
                  <c:v>44603</c:v>
                </c:pt>
                <c:pt idx="1">
                  <c:v>44604</c:v>
                </c:pt>
                <c:pt idx="2">
                  <c:v>44605</c:v>
                </c:pt>
                <c:pt idx="3">
                  <c:v>44606</c:v>
                </c:pt>
                <c:pt idx="4">
                  <c:v>44607</c:v>
                </c:pt>
                <c:pt idx="5">
                  <c:v>44608</c:v>
                </c:pt>
                <c:pt idx="6">
                  <c:v>44609</c:v>
                </c:pt>
              </c:numCache>
            </c:numRef>
          </c:cat>
          <c:val>
            <c:numRef>
              <c:f>Лист1!$F$6:$F$12</c:f>
              <c:numCache>
                <c:formatCode>0.0</c:formatCode>
                <c:ptCount val="7"/>
                <c:pt idx="0">
                  <c:v>170.86199999999999</c:v>
                </c:pt>
                <c:pt idx="1">
                  <c:v>191.32999999999998</c:v>
                </c:pt>
                <c:pt idx="2">
                  <c:v>159.078</c:v>
                </c:pt>
                <c:pt idx="3">
                  <c:v>155.01800000000003</c:v>
                </c:pt>
                <c:pt idx="4">
                  <c:v>152.71200000000005</c:v>
                </c:pt>
                <c:pt idx="5">
                  <c:v>154.93400000000003</c:v>
                </c:pt>
                <c:pt idx="6">
                  <c:v>210.00300000000004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2C-4317-A0D3-92C12D3EA6A5}"/>
            </c:ext>
          </c:extLst>
        </c:ser>
        <c:ser>
          <c:idx val="1"/>
          <c:order val="1"/>
          <c:tx>
            <c:strRef>
              <c:f>Лист1!$G$5</c:f>
              <c:strCache>
                <c:ptCount val="1"/>
                <c:pt idx="0">
                  <c:v>Отгрузка мазута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6.9881201956673656E-3"/>
                  <c:y val="1.85185185185184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92C-4317-A0D3-92C12D3EA6A5}"/>
                </c:ext>
              </c:extLst>
            </c:dLbl>
            <c:dLbl>
              <c:idx val="2"/>
              <c:layout>
                <c:manualLayout>
                  <c:x val="-6.4057028468025125E-17"/>
                  <c:y val="-1.85185185185186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92C-4317-A0D3-92C12D3EA6A5}"/>
                </c:ext>
              </c:extLst>
            </c:dLbl>
            <c:dLbl>
              <c:idx val="3"/>
              <c:layout>
                <c:manualLayout>
                  <c:x val="-6.4057028468025125E-17"/>
                  <c:y val="-9.25925925925925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92C-4317-A0D3-92C12D3EA6A5}"/>
                </c:ext>
              </c:extLst>
            </c:dLbl>
            <c:dLbl>
              <c:idx val="6"/>
              <c:layout>
                <c:manualLayout>
                  <c:x val="6.9881201956673656E-3"/>
                  <c:y val="-6.0185185185185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92C-4317-A0D3-92C12D3EA6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Лист1!$E$6:$E$12</c:f>
              <c:numCache>
                <c:formatCode>d\-mmm</c:formatCode>
                <c:ptCount val="7"/>
                <c:pt idx="0">
                  <c:v>44603</c:v>
                </c:pt>
                <c:pt idx="1">
                  <c:v>44604</c:v>
                </c:pt>
                <c:pt idx="2">
                  <c:v>44605</c:v>
                </c:pt>
                <c:pt idx="3">
                  <c:v>44606</c:v>
                </c:pt>
                <c:pt idx="4">
                  <c:v>44607</c:v>
                </c:pt>
                <c:pt idx="5">
                  <c:v>44608</c:v>
                </c:pt>
                <c:pt idx="6">
                  <c:v>44609</c:v>
                </c:pt>
              </c:numCache>
            </c:numRef>
          </c:cat>
          <c:val>
            <c:numRef>
              <c:f>Лист1!$G$6:$G$12</c:f>
              <c:numCache>
                <c:formatCode>0.0</c:formatCode>
                <c:ptCount val="7"/>
                <c:pt idx="0">
                  <c:v>105.968</c:v>
                </c:pt>
                <c:pt idx="1">
                  <c:v>55.347999999999999</c:v>
                </c:pt>
                <c:pt idx="2">
                  <c:v>83.14</c:v>
                </c:pt>
                <c:pt idx="3">
                  <c:v>81.894000000000005</c:v>
                </c:pt>
                <c:pt idx="4">
                  <c:v>81.522000000000006</c:v>
                </c:pt>
                <c:pt idx="5">
                  <c:v>128.06899999999999</c:v>
                </c:pt>
                <c:pt idx="6">
                  <c:v>74.766999999999996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92C-4317-A0D3-92C12D3EA6A5}"/>
            </c:ext>
          </c:extLst>
        </c:ser>
        <c:ser>
          <c:idx val="2"/>
          <c:order val="2"/>
          <c:tx>
            <c:strRef>
              <c:f>Лист1!$H$5</c:f>
              <c:strCache>
                <c:ptCount val="1"/>
                <c:pt idx="0">
                  <c:v>Расход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3.3193570929419984E-2"/>
                  <c:y val="6.94444444444443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92C-4317-A0D3-92C12D3EA6A5}"/>
                </c:ext>
              </c:extLst>
            </c:dLbl>
            <c:dLbl>
              <c:idx val="2"/>
              <c:layout>
                <c:manualLayout>
                  <c:x val="3.1446540880503082E-2"/>
                  <c:y val="6.94444444444444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92C-4317-A0D3-92C12D3EA6A5}"/>
                </c:ext>
              </c:extLst>
            </c:dLbl>
            <c:dLbl>
              <c:idx val="3"/>
              <c:layout>
                <c:manualLayout>
                  <c:x val="3.1446540880503082E-2"/>
                  <c:y val="7.87037037037036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92C-4317-A0D3-92C12D3EA6A5}"/>
                </c:ext>
              </c:extLst>
            </c:dLbl>
            <c:dLbl>
              <c:idx val="4"/>
              <c:layout>
                <c:manualLayout>
                  <c:x val="2.7952480782669462E-2"/>
                  <c:y val="6.94444444444444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92C-4317-A0D3-92C12D3EA6A5}"/>
                </c:ext>
              </c:extLst>
            </c:dLbl>
            <c:dLbl>
              <c:idx val="5"/>
              <c:layout>
                <c:manualLayout>
                  <c:x val="2.7952480782669334E-2"/>
                  <c:y val="6.01851851851850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92C-4317-A0D3-92C12D3EA6A5}"/>
                </c:ext>
              </c:extLst>
            </c:dLbl>
            <c:dLbl>
              <c:idx val="6"/>
              <c:layout>
                <c:manualLayout>
                  <c:x val="2.2711390635919065E-2"/>
                  <c:y val="3.2407407407407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92C-4317-A0D3-92C12D3EA6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Лист1!$E$6:$E$12</c:f>
              <c:numCache>
                <c:formatCode>d\-mmm</c:formatCode>
                <c:ptCount val="7"/>
                <c:pt idx="0">
                  <c:v>44603</c:v>
                </c:pt>
                <c:pt idx="1">
                  <c:v>44604</c:v>
                </c:pt>
                <c:pt idx="2">
                  <c:v>44605</c:v>
                </c:pt>
                <c:pt idx="3">
                  <c:v>44606</c:v>
                </c:pt>
                <c:pt idx="4">
                  <c:v>44607</c:v>
                </c:pt>
                <c:pt idx="5">
                  <c:v>44608</c:v>
                </c:pt>
                <c:pt idx="6">
                  <c:v>44609</c:v>
                </c:pt>
              </c:numCache>
            </c:numRef>
          </c:cat>
          <c:val>
            <c:numRef>
              <c:f>Лист1!$H$6:$H$12</c:f>
              <c:numCache>
                <c:formatCode>0.0</c:formatCode>
                <c:ptCount val="7"/>
                <c:pt idx="0">
                  <c:v>85.5</c:v>
                </c:pt>
                <c:pt idx="1">
                  <c:v>87.6</c:v>
                </c:pt>
                <c:pt idx="2">
                  <c:v>87.2</c:v>
                </c:pt>
                <c:pt idx="3">
                  <c:v>84.2</c:v>
                </c:pt>
                <c:pt idx="4">
                  <c:v>79.3</c:v>
                </c:pt>
                <c:pt idx="5">
                  <c:v>73</c:v>
                </c:pt>
                <c:pt idx="6">
                  <c:v>74.900000000000006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92C-4317-A0D3-92C12D3EA6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4324447"/>
        <c:axId val="1394334431"/>
      </c:barChart>
      <c:dateAx>
        <c:axId val="1394324447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4334431"/>
        <c:crosses val="autoZero"/>
        <c:auto val="1"/>
        <c:lblOffset val="100"/>
        <c:baseTimeUnit val="days"/>
      </c:dateAx>
      <c:valAx>
        <c:axId val="1394334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4324447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9" y="0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/>
          <a:lstStyle>
            <a:lvl1pPr algn="r">
              <a:defRPr sz="1200"/>
            </a:lvl1pPr>
          </a:lstStyle>
          <a:p>
            <a:fld id="{79B8FC72-B822-41C3-9CBE-399E58D03830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8949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9" y="9378949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 anchor="b"/>
          <a:lstStyle>
            <a:lvl1pPr algn="r">
              <a:defRPr sz="1200"/>
            </a:lvl1pPr>
          </a:lstStyle>
          <a:p>
            <a:fld id="{6C021CFE-0AAA-411E-8F60-43549142F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035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5428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5428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D05E20F5-24CB-4E55-A727-7DC8B5AF34D8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6663"/>
            <a:ext cx="592137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5" rIns="91429" bIns="45715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5"/>
          </a:xfrm>
          <a:prstGeom prst="rect">
            <a:avLst/>
          </a:prstGeom>
        </p:spPr>
        <p:txBody>
          <a:bodyPr vert="horz" lIns="91429" tIns="45715" rIns="91429" bIns="45715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378824"/>
            <a:ext cx="2945659" cy="495426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378824"/>
            <a:ext cx="2945659" cy="495426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8805F569-3D9A-4DE9-80F3-98A738D6C7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17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12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12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64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61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82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06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4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33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52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66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88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17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5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D4F7-7D1C-4305-816D-6182987F199C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63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251520" y="144966"/>
            <a:ext cx="8640960" cy="33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altLang="ru-RU" sz="1600" dirty="0">
                <a:solidFill>
                  <a:schemeClr val="tx1"/>
                </a:solidFill>
              </a:rPr>
              <a:t>МОНИТОРИНГ РАБОТЫ СИСТЕМ ЖИЗНЕОБЕСПЕЧЕНИЯ г. НЕЛИДОВО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1520" y="555558"/>
            <a:ext cx="2700000" cy="288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79512" y="555526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Оперативная сводка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7.02.2022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641000"/>
              </p:ext>
            </p:extLst>
          </p:nvPr>
        </p:nvGraphicFramePr>
        <p:xfrm>
          <a:off x="251521" y="863303"/>
          <a:ext cx="2700000" cy="6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Прогноз погоды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Ночь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</a:t>
                      </a:r>
                      <a:r>
                        <a:rPr lang="ru-RU" sz="1400" b="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4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</a:t>
                      </a:r>
                      <a:r>
                        <a:rPr lang="ru-RU" sz="1400" b="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4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76480" y="771630"/>
            <a:ext cx="5616000" cy="720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sz="1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–, тепло–, водоснабжения работают в штатном режиме.</a:t>
            </a:r>
          </a:p>
          <a:p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15.09.2021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начат отопительный период 2021</a:t>
            </a:r>
            <a:r>
              <a:rPr lang="ru-RU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годов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17.09.2021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полное подключение всех потребителей к теплу.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446875"/>
              </p:ext>
            </p:extLst>
          </p:nvPr>
        </p:nvGraphicFramePr>
        <p:xfrm>
          <a:off x="251520" y="1851670"/>
          <a:ext cx="8640000" cy="27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Обеспеченность топливом отопительных котельных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gridSpan="3">
                  <a:txBody>
                    <a:bodyPr/>
                    <a:lstStyle/>
                    <a:p>
                      <a:pPr algn="l"/>
                      <a:r>
                        <a:rPr lang="ru-RU" sz="1400" b="1" u="sng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Мазут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рыночная цена</a:t>
                      </a:r>
                      <a:b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доставкой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ctr"/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36 100,00 руб.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 за 16.02.2022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 на котельных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210,8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(2,5 дня)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Приход за 16.02.2022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128,1тн</a:t>
                      </a:r>
                    </a:p>
                    <a:p>
                      <a:pPr algn="l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Отгрузка  17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.02.2022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74,8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Осталось поставить</a:t>
                      </a:r>
                      <a:r>
                        <a:rPr lang="ru-RU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контракту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ООО «Агреман»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 </a:t>
                      </a:r>
                      <a:r>
                        <a:rPr lang="ru-RU" sz="1400" b="1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 gridSpan="3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u="sng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рыночная цена с доставкой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40 500,00 руб.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 за 16.02.2022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11,2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 на котельных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49,7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 дня)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Приход за 16.02.2022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Отгрузка  17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.02.2022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14,5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Осталось поставить</a:t>
                      </a:r>
                      <a:endParaRPr lang="ru-RU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контракту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1" t="7901" r="14691" b="22346"/>
          <a:stretch/>
        </p:blipFill>
        <p:spPr>
          <a:xfrm>
            <a:off x="281825" y="4227558"/>
            <a:ext cx="329735" cy="324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1" t="7901" r="14691" b="22346"/>
          <a:stretch/>
        </p:blipFill>
        <p:spPr>
          <a:xfrm>
            <a:off x="281825" y="3039462"/>
            <a:ext cx="329735" cy="324000"/>
          </a:xfrm>
          <a:prstGeom prst="rect">
            <a:avLst/>
          </a:prstGeom>
        </p:spPr>
      </p:pic>
      <p:pic>
        <p:nvPicPr>
          <p:cNvPr id="17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11111"/>
          <a:stretch/>
        </p:blipFill>
        <p:spPr bwMode="auto">
          <a:xfrm>
            <a:off x="4932040" y="2895454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11111"/>
          <a:stretch/>
        </p:blipFill>
        <p:spPr bwMode="auto">
          <a:xfrm>
            <a:off x="4932040" y="4083542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yt3.ggpht.com/a/AGF-l79gazWyWOw-eTKZCV_x3Ieft3vA3PK03e1MCg=s900-c-k-c0xffffffff-no-rj-m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16" y="34354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vatars.mds.yandex.net/get-zen_doc/1705407/pub_5eee3b9ef1d451486f2d130b_5eee3bb4fcac0565ee6df85c/scale_12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80" y="51534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829228" y="4846076"/>
            <a:ext cx="258212" cy="273844"/>
          </a:xfrm>
        </p:spPr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Picture 7" descr="C:\Users\kesarev_dv\Desktop\noun_Fuel_1401151.png">
            <a:extLst>
              <a:ext uri="{FF2B5EF4-FFF2-40B4-BE49-F238E27FC236}">
                <a16:creationId xmlns:a16="http://schemas.microsoft.com/office/drawing/2014/main" id="{970EFED7-A009-4C9E-A73A-B1C12E9D4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5" r="6785" b="13570"/>
          <a:stretch/>
        </p:blipFill>
        <p:spPr bwMode="auto">
          <a:xfrm>
            <a:off x="863588" y="224741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esarev_dv\Desktop\Проблемы и итоги\Презентация 2020-2021 (Итоги)\Котельные.jpg">
            <a:extLst>
              <a:ext uri="{FF2B5EF4-FFF2-40B4-BE49-F238E27FC236}">
                <a16:creationId xmlns:a16="http://schemas.microsoft.com/office/drawing/2014/main" id="{DE16FF90-4DCF-43B2-8B82-294AB838B2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r="21901"/>
          <a:stretch/>
        </p:blipFill>
        <p:spPr bwMode="auto">
          <a:xfrm>
            <a:off x="6768276" y="188740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26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421127D0-FA4B-4F5D-9510-B66E9A0588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175358"/>
              </p:ext>
            </p:extLst>
          </p:nvPr>
        </p:nvGraphicFramePr>
        <p:xfrm>
          <a:off x="1043608" y="483518"/>
          <a:ext cx="72694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9" name="Рисунок 1"/>
          <p:cNvPicPr>
            <a:picLocks noChangeAspect="1" noChangeArrowheads="1"/>
          </p:cNvPicPr>
          <p:nvPr/>
        </p:nvPicPr>
        <p:blipFill>
          <a:blip r:embed="rId4">
            <a:lum contras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26" b="97581" l="4762" r="93810"/>
                    </a14:imgEffect>
                  </a14:imgLayer>
                </a14:imgProps>
              </a:ext>
            </a:extLst>
          </a:blip>
          <a:srcRect l="5005"/>
          <a:stretch>
            <a:fillRect/>
          </a:stretch>
        </p:blipFill>
        <p:spPr bwMode="auto">
          <a:xfrm>
            <a:off x="103567" y="51470"/>
            <a:ext cx="580001" cy="72000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755576" y="4358200"/>
            <a:ext cx="46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04.02.2022-10.02.2022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израсходовано </a:t>
            </a:r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571,1 </a:t>
            </a:r>
            <a:r>
              <a:rPr lang="ru-RU" sz="1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мазута</a:t>
            </a:r>
          </a:p>
        </p:txBody>
      </p:sp>
      <p:pic>
        <p:nvPicPr>
          <p:cNvPr id="41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069" y="483518"/>
            <a:ext cx="601715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457155"/>
              </p:ext>
            </p:extLst>
          </p:nvPr>
        </p:nvGraphicFramePr>
        <p:xfrm>
          <a:off x="2125603" y="3363838"/>
          <a:ext cx="6804000" cy="82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Среднесуточная</a:t>
                      </a:r>
                      <a:r>
                        <a:rPr lang="ru-RU" sz="13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температура</a:t>
                      </a:r>
                    </a:p>
                    <a:p>
                      <a:pPr algn="r"/>
                      <a:r>
                        <a:rPr lang="ru-RU" sz="13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наружного воздуха, </a:t>
                      </a:r>
                      <a:r>
                        <a:rPr lang="ru-RU" sz="1300" b="1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300" b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3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829228" y="4846076"/>
            <a:ext cx="258212" cy="273844"/>
          </a:xfrm>
        </p:spPr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43462" y="51510"/>
            <a:ext cx="8244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ru-RU" altLang="ru-RU" sz="1600" dirty="0"/>
              <a:t>ДИНАМИКА РАСХОДА ТОПЛИВА (МАЗУТ М</a:t>
            </a:r>
            <a:r>
              <a:rPr lang="ru-RU" sz="1600" dirty="0"/>
              <a:t>–</a:t>
            </a:r>
            <a:r>
              <a:rPr lang="ru-RU" altLang="ru-RU" sz="1600" dirty="0"/>
              <a:t>100) </a:t>
            </a:r>
            <a:r>
              <a:rPr lang="ru-RU" sz="1600" dirty="0"/>
              <a:t>НА КОТЕЛЬНЫХ г. НЕЛИДОВО</a:t>
            </a:r>
          </a:p>
        </p:txBody>
      </p:sp>
    </p:spTree>
    <p:extLst>
      <p:ext uri="{BB962C8B-B14F-4D97-AF65-F5344CB8AC3E}">
        <p14:creationId xmlns:p14="http://schemas.microsoft.com/office/powerpoint/2010/main" val="19766414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9885</TotalTime>
  <Words>218</Words>
  <Application>Microsoft Office PowerPoint</Application>
  <PresentationFormat>Экран (16:9)</PresentationFormat>
  <Paragraphs>67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Румянцева Ксения</dc:creator>
  <cp:lastModifiedBy>Андрей Коробицын</cp:lastModifiedBy>
  <cp:revision>684</cp:revision>
  <cp:lastPrinted>2021-04-20T14:42:58Z</cp:lastPrinted>
  <dcterms:created xsi:type="dcterms:W3CDTF">2019-10-17T12:12:26Z</dcterms:created>
  <dcterms:modified xsi:type="dcterms:W3CDTF">2022-02-17T13:18:38Z</dcterms:modified>
</cp:coreProperties>
</file>