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0" r:id="rId2"/>
    <p:sldId id="265" r:id="rId3"/>
    <p:sldId id="291" r:id="rId4"/>
    <p:sldId id="297" r:id="rId5"/>
    <p:sldId id="300" r:id="rId6"/>
    <p:sldId id="294" r:id="rId7"/>
    <p:sldId id="295" r:id="rId8"/>
    <p:sldId id="299" r:id="rId9"/>
    <p:sldId id="1127" r:id="rId10"/>
    <p:sldId id="1135" r:id="rId11"/>
    <p:sldId id="1136" r:id="rId12"/>
    <p:sldId id="1137" r:id="rId13"/>
    <p:sldId id="296" r:id="rId14"/>
  </p:sldIdLst>
  <p:sldSz cx="9144000" cy="5143500" type="screen16x9"/>
  <p:notesSz cx="6735763" cy="9866313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000"/>
    <a:srgbClr val="DD95B6"/>
    <a:srgbClr val="99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16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2160"/>
        <p:guide pos="38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619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18" tIns="45160" rIns="90318" bIns="4516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318" tIns="45160" rIns="90318" bIns="4516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318" tIns="45160" rIns="90318" bIns="45160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435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8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9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32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2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6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2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0163" y="735013"/>
            <a:ext cx="6557962" cy="3689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9362" indent="-2805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22096" indent="-22441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70934" indent="-22441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19772" indent="-22441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68611" indent="-2244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7448" indent="-2244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66286" indent="-2244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5124" indent="-2244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90B036-462E-48B9-8346-BCED5AE8D850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8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D8E1-F4C7-41D6-9340-CF5BD9E32236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FDC-433F-4F94-A2D9-4DEF4AD660B1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C4B-72E5-4E8B-9712-BD4C3D28EA63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6963-0756-4659-A8A9-37CF6EC13231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C7F-7E35-42AC-868C-63791364D75C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815-275B-4A2C-A8ED-A662C3F09A5E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D5E4-0A5B-43BF-A5E5-E120874B98A5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9555-17AA-4311-9194-07128E7E8DB8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1ECD-F569-4AC3-803A-2B61EDFB07E1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44AA-EFA5-469A-95F1-87FA6936AEA5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313E-642B-40C0-BC4C-5A95A89B1228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94DF-E776-448F-9346-8C52C1527846}" type="datetime1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00596" y="202363"/>
            <a:ext cx="7532510" cy="684076"/>
          </a:xfrm>
          <a:noFill/>
        </p:spPr>
        <p:txBody>
          <a:bodyPr>
            <a:normAutofit/>
          </a:bodyPr>
          <a:lstStyle/>
          <a:p>
            <a:pPr algn="l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КУЛЬТУРЫ 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92081" y="1478691"/>
            <a:ext cx="7949539" cy="1957091"/>
          </a:xfrm>
          <a:ln>
            <a:noFill/>
          </a:ln>
        </p:spPr>
        <p:txBody>
          <a:bodyPr>
            <a:noAutofit/>
          </a:bodyPr>
          <a:lstStyle/>
          <a:p>
            <a:pPr marL="0" algn="ctr" eaLnBrk="0" hangingPunct="0">
              <a:spcBef>
                <a:spcPts val="0"/>
              </a:spcBef>
              <a:buNone/>
              <a:defRPr/>
            </a:pP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algn="ctr" eaLnBrk="0" hangingPunc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 премиях в отрасли «Культура» Тверской области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87624" y="3759882"/>
            <a:ext cx="4165108" cy="540060"/>
          </a:xfrm>
          <a:prstGeom prst="rect">
            <a:avLst/>
          </a:prstGeom>
          <a:ln>
            <a:noFill/>
          </a:ln>
        </p:spPr>
        <p:txBody>
          <a:bodyPr lIns="0" tIns="0" rIns="13716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>
              <a:defRPr/>
            </a:pPr>
            <a:endParaRPr lang="ru-RU" sz="12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205739" y="4436117"/>
            <a:ext cx="4849415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44446" y="4028034"/>
            <a:ext cx="4572000" cy="95410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ru-RU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>
              <a:spcBef>
                <a:spcPct val="0"/>
              </a:spcBef>
              <a:defRPr/>
            </a:pPr>
            <a:r>
              <a:rPr lang="ru-RU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16 февраля 2021 года</a:t>
            </a:r>
          </a:p>
          <a:p>
            <a:pPr algn="ctr"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16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Заголовок 20">
            <a:extLst>
              <a:ext uri="{FF2B5EF4-FFF2-40B4-BE49-F238E27FC236}">
                <a16:creationId xmlns:a16="http://schemas.microsoft.com/office/drawing/2014/main" id="{9BD6CB94-464E-4B63-A963-0808D8B47767}"/>
              </a:ext>
            </a:extLst>
          </p:cNvPr>
          <p:cNvSpPr txBox="1">
            <a:spLocks/>
          </p:cNvSpPr>
          <p:nvPr/>
        </p:nvSpPr>
        <p:spPr bwMode="auto">
          <a:xfrm>
            <a:off x="997866" y="285749"/>
            <a:ext cx="745306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26" tIns="27463" rIns="54926" bIns="27463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УЧРЕЖДЕНИЕ ПРЕМИИ ИМЕНИ ВАЛЕНТИНА СИДОРОВА</a:t>
            </a:r>
          </a:p>
        </p:txBody>
      </p:sp>
      <p:pic>
        <p:nvPicPr>
          <p:cNvPr id="24585" name="Рисунок 1">
            <a:extLst>
              <a:ext uri="{FF2B5EF4-FFF2-40B4-BE49-F238E27FC236}">
                <a16:creationId xmlns:a16="http://schemas.microsoft.com/office/drawing/2014/main" id="{524CE3AA-00CD-4A52-880E-A093CA12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Скругленный прямоугольник 22">
            <a:extLst>
              <a:ext uri="{FF2B5EF4-FFF2-40B4-BE49-F238E27FC236}">
                <a16:creationId xmlns:a16="http://schemas.microsoft.com/office/drawing/2014/main" id="{5EFE052A-B968-442A-809D-9424E656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432" y="708832"/>
            <a:ext cx="6512668" cy="163431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rnd" cmpd="sng" algn="ctr">
            <a:solidFill>
              <a:schemeClr val="accent3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Валентин Михайлович Сидоров (05.05.1928-09.01.2021) – художник-живописец, мастер пейзажа, педагог, 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народный художник СССР, лауреат Государственной премии СССР, Государственной премии РСФСР имени 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И.Е. Репина и Государственной премии Российской Федерации, уроженец Тверской области д. </a:t>
            </a: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Сорокопенье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, Почетный гражданин Тверской области  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u="sng" kern="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">
            <a:extLst>
              <a:ext uri="{FF2B5EF4-FFF2-40B4-BE49-F238E27FC236}">
                <a16:creationId xmlns:a16="http://schemas.microsoft.com/office/drawing/2014/main" id="{CBF1D466-DB4C-4C32-B59D-C059CADE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12100" y="4786332"/>
            <a:ext cx="354527" cy="357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95" indent="-28572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15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081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46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12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578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744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910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6459C0D-249B-4D9D-93E6-D4DFC1AF2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647718E-FCAA-4015-BD03-986738AA7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7" name="Таблица 3">
            <a:extLst>
              <a:ext uri="{FF2B5EF4-FFF2-40B4-BE49-F238E27FC236}">
                <a16:creationId xmlns:a16="http://schemas.microsoft.com/office/drawing/2014/main" id="{083B1EEE-6564-4CE7-A656-161380727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44419"/>
              </p:ext>
            </p:extLst>
          </p:nvPr>
        </p:nvGraphicFramePr>
        <p:xfrm>
          <a:off x="736254" y="2778322"/>
          <a:ext cx="7976292" cy="1478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770">
                  <a:extLst>
                    <a:ext uri="{9D8B030D-6E8A-4147-A177-3AD203B41FA5}">
                      <a16:colId xmlns:a16="http://schemas.microsoft.com/office/drawing/2014/main" val="321150603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21019537"/>
                    </a:ext>
                  </a:extLst>
                </a:gridCol>
                <a:gridCol w="1620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11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Номинация    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7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премий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7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премии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7907"/>
                  </a:ext>
                </a:extLst>
              </a:tr>
              <a:tr h="427956"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ru-RU" altLang="ru-RU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«Мастерство»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ru-RU" altLang="ru-RU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29"/>
                  </a:ext>
                </a:extLst>
              </a:tr>
              <a:tr h="39068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«Верность традиции»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FAAA73-C4CE-427A-80A4-882C2435B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7" b="10751"/>
          <a:stretch/>
        </p:blipFill>
        <p:spPr>
          <a:xfrm>
            <a:off x="729339" y="756218"/>
            <a:ext cx="1403579" cy="1539546"/>
          </a:xfrm>
          <a:prstGeom prst="rect">
            <a:avLst/>
          </a:prstGeom>
        </p:spPr>
      </p:pic>
      <p:sp>
        <p:nvSpPr>
          <p:cNvPr id="10" name="Скругленный прямоугольник 14">
            <a:extLst>
              <a:ext uri="{FF2B5EF4-FFF2-40B4-BE49-F238E27FC236}">
                <a16:creationId xmlns:a16="http://schemas.microsoft.com/office/drawing/2014/main" id="{2E529413-31D2-415F-B67D-8AA5F3EF5B7C}"/>
              </a:ext>
            </a:extLst>
          </p:cNvPr>
          <p:cNvSpPr/>
          <p:nvPr/>
        </p:nvSpPr>
        <p:spPr>
          <a:xfrm>
            <a:off x="7576337" y="2498173"/>
            <a:ext cx="1393384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F5699-30F8-4CFB-9A6E-6249CE4FD15B}"/>
              </a:ext>
            </a:extLst>
          </p:cNvPr>
          <p:cNvSpPr txBox="1"/>
          <p:nvPr/>
        </p:nvSpPr>
        <p:spPr>
          <a:xfrm>
            <a:off x="978843" y="4338177"/>
            <a:ext cx="773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1 000,0</a:t>
            </a:r>
          </a:p>
        </p:txBody>
      </p:sp>
    </p:spTree>
    <p:extLst>
      <p:ext uri="{BB962C8B-B14F-4D97-AF65-F5344CB8AC3E}">
        <p14:creationId xmlns:p14="http://schemas.microsoft.com/office/powerpoint/2010/main" val="24322339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272300" y="4696505"/>
            <a:ext cx="1600200" cy="273844"/>
          </a:xfrm>
        </p:spPr>
        <p:txBody>
          <a:bodyPr/>
          <a:lstStyle/>
          <a:p>
            <a:r>
              <a:rPr lang="ru-RU" sz="1200" dirty="0">
                <a:solidFill>
                  <a:srgbClr val="EEECE1">
                    <a:lumMod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89503" y="47342"/>
            <a:ext cx="621506" cy="7715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7205" y="234371"/>
            <a:ext cx="7955631" cy="42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35" tIns="25718" rIns="51435" bIns="2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5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ПОТРЕБНОСТЬ В БЮДЖЕТНЫХ СРЕДСТВАХ НА ПРЕДЛАГАЕМЫЕ ИЗМЕНЕНИЯ</a:t>
            </a:r>
            <a:endParaRPr lang="ru-RU" sz="1500" b="1" dirty="0">
              <a:solidFill>
                <a:srgbClr val="CCAF0A">
                  <a:lumMod val="7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B7ACCAC-125F-4734-9939-32591A6D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87859"/>
              </p:ext>
            </p:extLst>
          </p:nvPr>
        </p:nvGraphicFramePr>
        <p:xfrm>
          <a:off x="1043608" y="1204072"/>
          <a:ext cx="7622827" cy="126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потребность</a:t>
                      </a:r>
                    </a:p>
                  </a:txBody>
                  <a:tcPr marL="9525" marR="9525" marT="714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42">
                <a:tc>
                  <a:txBody>
                    <a:bodyPr/>
                    <a:lstStyle/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Присуждение премий в сфере культуры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+ 2 617,0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213997025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14">
            <a:extLst>
              <a:ext uri="{FF2B5EF4-FFF2-40B4-BE49-F238E27FC236}">
                <a16:creationId xmlns:a16="http://schemas.microsoft.com/office/drawing/2014/main" id="{9CA194DF-A675-45EF-8F31-A27B9BE843F9}"/>
              </a:ext>
            </a:extLst>
          </p:cNvPr>
          <p:cNvSpPr/>
          <p:nvPr/>
        </p:nvSpPr>
        <p:spPr>
          <a:xfrm>
            <a:off x="7529714" y="936077"/>
            <a:ext cx="1393384" cy="279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B0864-F60A-44CA-B381-534EB1251C4F}"/>
              </a:ext>
            </a:extLst>
          </p:cNvPr>
          <p:cNvSpPr txBox="1"/>
          <p:nvPr/>
        </p:nvSpPr>
        <p:spPr>
          <a:xfrm>
            <a:off x="916869" y="3570096"/>
            <a:ext cx="773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денежных средств в рамках отрасли «Культура»</a:t>
            </a:r>
          </a:p>
        </p:txBody>
      </p:sp>
    </p:spTree>
    <p:extLst>
      <p:ext uri="{BB962C8B-B14F-4D97-AF65-F5344CB8AC3E}">
        <p14:creationId xmlns:p14="http://schemas.microsoft.com/office/powerpoint/2010/main" val="384867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7092" y="357128"/>
            <a:ext cx="76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ОЖИДАЕМЫЕ РЕЗУЛЬТАТЫ   </a:t>
            </a:r>
          </a:p>
        </p:txBody>
      </p:sp>
      <p:sp>
        <p:nvSpPr>
          <p:cNvPr id="13" name="Номер слайда 6"/>
          <p:cNvSpPr txBox="1">
            <a:spLocks/>
          </p:cNvSpPr>
          <p:nvPr/>
        </p:nvSpPr>
        <p:spPr>
          <a:xfrm>
            <a:off x="8676456" y="4803998"/>
            <a:ext cx="350168" cy="205502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12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кругленный прямоугольник 9">
            <a:extLst>
              <a:ext uri="{FF2B5EF4-FFF2-40B4-BE49-F238E27FC236}">
                <a16:creationId xmlns:a16="http://schemas.microsoft.com/office/drawing/2014/main" id="{26663434-1888-49FB-A66E-5C430F2BFC5C}"/>
              </a:ext>
            </a:extLst>
          </p:cNvPr>
          <p:cNvSpPr/>
          <p:nvPr/>
        </p:nvSpPr>
        <p:spPr>
          <a:xfrm>
            <a:off x="911948" y="1203598"/>
            <a:ext cx="8114676" cy="2801600"/>
          </a:xfrm>
          <a:prstGeom prst="roundRect">
            <a:avLst>
              <a:gd name="adj" fmla="val 159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имиджевой, культурной и инвестиционной привлекательности тверского региона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Популяризация творчества тверских художников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Пропаганда изобразительного творчества, выявление одаренных молодых художников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творческой деятельности в сфере, в том числе в области изобразительного искусства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Пробуждение интереса к историко-культурному наследию родного края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лауреатов премий отрасли «Культура» Тверской области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2471188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37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культуры Тверской области</a:t>
            </a:r>
          </a:p>
          <a:p>
            <a:pPr defTabSz="514337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проспект Чайковского, д.26</a:t>
            </a:r>
          </a:p>
          <a:p>
            <a:pPr defTabSz="514337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34-28-54</a:t>
            </a:r>
          </a:p>
          <a:p>
            <a:pPr defTabSz="514337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info@tvercult69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14337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культуры Тверской области </a:t>
            </a:r>
          </a:p>
          <a:p>
            <a:pPr defTabSz="514337"/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Сальникова Татьяна Александровна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A5E6B3F-11C2-40AB-9375-BCA128C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8549" y="4760415"/>
            <a:ext cx="1600200" cy="273844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8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078323" y="3226426"/>
            <a:ext cx="2365983" cy="6469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в области литературы (5)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77200" y="275229"/>
            <a:ext cx="76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ПРЕМИИ ОТРАСЛИ «КУЛЬТУРА» ТВЕРСКОЙ ОБЛАСТИ </a:t>
            </a:r>
            <a:endParaRPr lang="ru-RU" sz="1800" dirty="0"/>
          </a:p>
        </p:txBody>
      </p:sp>
      <p:sp>
        <p:nvSpPr>
          <p:cNvPr id="13" name="Номер слайда 6"/>
          <p:cNvSpPr txBox="1">
            <a:spLocks/>
          </p:cNvSpPr>
          <p:nvPr/>
        </p:nvSpPr>
        <p:spPr>
          <a:xfrm>
            <a:off x="8791872" y="4803998"/>
            <a:ext cx="234752" cy="205502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24781" y="3226426"/>
            <a:ext cx="2495260" cy="6469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7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в области музыкального искусства </a:t>
            </a:r>
          </a:p>
          <a:p>
            <a:pPr algn="ctr">
              <a:lnSpc>
                <a:spcPct val="97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2B185353-2ABD-44C8-A486-7B0D5D200646}"/>
              </a:ext>
            </a:extLst>
          </p:cNvPr>
          <p:cNvSpPr/>
          <p:nvPr/>
        </p:nvSpPr>
        <p:spPr>
          <a:xfrm>
            <a:off x="3753026" y="1893535"/>
            <a:ext cx="2023674" cy="13943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 лауреатов премий (ежегодно)</a:t>
            </a:r>
          </a:p>
        </p:txBody>
      </p:sp>
      <p:sp>
        <p:nvSpPr>
          <p:cNvPr id="11" name="Скругленный прямоугольник 9">
            <a:extLst>
              <a:ext uri="{FF2B5EF4-FFF2-40B4-BE49-F238E27FC236}">
                <a16:creationId xmlns:a16="http://schemas.microsoft.com/office/drawing/2014/main" id="{A7FB9A4B-D83C-43FF-B64A-9C9A8AABC733}"/>
              </a:ext>
            </a:extLst>
          </p:cNvPr>
          <p:cNvSpPr/>
          <p:nvPr/>
        </p:nvSpPr>
        <p:spPr>
          <a:xfrm>
            <a:off x="1039822" y="958681"/>
            <a:ext cx="2365982" cy="1845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в сфере культуры и искусства за лучшие творческие проекты </a:t>
            </a:r>
          </a:p>
          <a:p>
            <a:pPr algn="ctr">
              <a:lnSpc>
                <a:spcPct val="8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Дню работника культуры </a:t>
            </a:r>
          </a:p>
          <a:p>
            <a:pPr algn="ctr">
              <a:lnSpc>
                <a:spcPct val="8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(37)</a:t>
            </a:r>
          </a:p>
        </p:txBody>
      </p:sp>
      <p:sp>
        <p:nvSpPr>
          <p:cNvPr id="14" name="Скругленный прямоугольник 9">
            <a:extLst>
              <a:ext uri="{FF2B5EF4-FFF2-40B4-BE49-F238E27FC236}">
                <a16:creationId xmlns:a16="http://schemas.microsoft.com/office/drawing/2014/main" id="{26663434-1888-49FB-A66E-5C430F2BFC5C}"/>
              </a:ext>
            </a:extLst>
          </p:cNvPr>
          <p:cNvSpPr/>
          <p:nvPr/>
        </p:nvSpPr>
        <p:spPr>
          <a:xfrm>
            <a:off x="6181197" y="1054028"/>
            <a:ext cx="2495259" cy="1718652"/>
          </a:xfrm>
          <a:prstGeom prst="roundRect">
            <a:avLst>
              <a:gd name="adj" fmla="val 159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профессиональным праздникам отрасли «Культура» </a:t>
            </a:r>
          </a:p>
          <a:p>
            <a:pPr algn="ctr">
              <a:lnSpc>
                <a:spcPts val="192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(42)</a:t>
            </a:r>
          </a:p>
        </p:txBody>
      </p:sp>
      <p:sp>
        <p:nvSpPr>
          <p:cNvPr id="16" name="Скругленный прямоугольник 9">
            <a:extLst>
              <a:ext uri="{FF2B5EF4-FFF2-40B4-BE49-F238E27FC236}">
                <a16:creationId xmlns:a16="http://schemas.microsoft.com/office/drawing/2014/main" id="{BA2ED4C2-CB9F-48D5-AF55-D62407DC9A89}"/>
              </a:ext>
            </a:extLst>
          </p:cNvPr>
          <p:cNvSpPr/>
          <p:nvPr/>
        </p:nvSpPr>
        <p:spPr>
          <a:xfrm>
            <a:off x="2532615" y="4090099"/>
            <a:ext cx="4464496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Вновь учреждаемые премии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изобразительного искусства 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7257B0D4-12A6-4FC2-ADD0-4247F51E1BBB}"/>
              </a:ext>
            </a:extLst>
          </p:cNvPr>
          <p:cNvSpPr/>
          <p:nvPr/>
        </p:nvSpPr>
        <p:spPr>
          <a:xfrm rot="8086429">
            <a:off x="5473570" y="1806145"/>
            <a:ext cx="360040" cy="2880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лево 16">
            <a:extLst>
              <a:ext uri="{FF2B5EF4-FFF2-40B4-BE49-F238E27FC236}">
                <a16:creationId xmlns:a16="http://schemas.microsoft.com/office/drawing/2014/main" id="{1C1FDC71-1967-4BE2-9729-434D5086EC5B}"/>
              </a:ext>
            </a:extLst>
          </p:cNvPr>
          <p:cNvSpPr/>
          <p:nvPr/>
        </p:nvSpPr>
        <p:spPr>
          <a:xfrm rot="12666004">
            <a:off x="5676864" y="2851956"/>
            <a:ext cx="360040" cy="2880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5DAB1FB1-41DE-49BD-BA40-A000C977BB71}"/>
              </a:ext>
            </a:extLst>
          </p:cNvPr>
          <p:cNvSpPr/>
          <p:nvPr/>
        </p:nvSpPr>
        <p:spPr>
          <a:xfrm rot="2620451">
            <a:off x="3674607" y="1805396"/>
            <a:ext cx="360040" cy="2880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 19">
            <a:extLst>
              <a:ext uri="{FF2B5EF4-FFF2-40B4-BE49-F238E27FC236}">
                <a16:creationId xmlns:a16="http://schemas.microsoft.com/office/drawing/2014/main" id="{1CB442D7-8BD0-4239-9860-87FBD8ED281F}"/>
              </a:ext>
            </a:extLst>
          </p:cNvPr>
          <p:cNvSpPr/>
          <p:nvPr/>
        </p:nvSpPr>
        <p:spPr>
          <a:xfrm rot="19176195">
            <a:off x="3494720" y="2850598"/>
            <a:ext cx="360040" cy="2880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2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7037" y="26744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В СФЕРЕ КУЛЬТУРЫ И ИСКУССТВА </a:t>
            </a:r>
          </a:p>
        </p:txBody>
      </p:sp>
      <p:sp>
        <p:nvSpPr>
          <p:cNvPr id="3080" name="AutoShape 8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2" name="AutoShape 10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2.bp.blogspot.com/-8T6eixldCPY/Vwzaxp5LVuI/AAAAAAAAKlw/FighHtflOtsqDXAuuow4WaXXmlj4qCnzQCLcB/s2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8" name="AutoShape 16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0" name="AutoShape 18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2" name="AutoShape 20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83960" y="4827225"/>
            <a:ext cx="360040" cy="284563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575" y="34022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887CB00-E77A-46AF-9FC7-55FB6EECB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3164"/>
              </p:ext>
            </p:extLst>
          </p:nvPr>
        </p:nvGraphicFramePr>
        <p:xfrm>
          <a:off x="961621" y="1509765"/>
          <a:ext cx="8016453" cy="3204954"/>
        </p:xfrm>
        <a:graphic>
          <a:graphicData uri="http://schemas.openxmlformats.org/drawingml/2006/table">
            <a:tbl>
              <a:tblPr firstRow="1" firstCol="1" bandRow="1"/>
              <a:tblGrid>
                <a:gridCol w="527398">
                  <a:extLst>
                    <a:ext uri="{9D8B030D-6E8A-4147-A177-3AD203B41FA5}">
                      <a16:colId xmlns:a16="http://schemas.microsoft.com/office/drawing/2014/main" val="4150232906"/>
                    </a:ext>
                  </a:extLst>
                </a:gridCol>
                <a:gridCol w="2953431">
                  <a:extLst>
                    <a:ext uri="{9D8B030D-6E8A-4147-A177-3AD203B41FA5}">
                      <a16:colId xmlns:a16="http://schemas.microsoft.com/office/drawing/2014/main" val="494537780"/>
                    </a:ext>
                  </a:extLst>
                </a:gridCol>
                <a:gridCol w="2135795">
                  <a:extLst>
                    <a:ext uri="{9D8B030D-6E8A-4147-A177-3AD203B41FA5}">
                      <a16:colId xmlns:a16="http://schemas.microsoft.com/office/drawing/2014/main" val="37229734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56032649"/>
                    </a:ext>
                  </a:extLst>
                </a:gridCol>
                <a:gridCol w="1751757">
                  <a:extLst>
                    <a:ext uri="{9D8B030D-6E8A-4147-A177-3AD203B41FA5}">
                      <a16:colId xmlns:a16="http://schemas.microsoft.com/office/drawing/2014/main" val="917202065"/>
                    </a:ext>
                  </a:extLst>
                </a:gridCol>
              </a:tblGrid>
              <a:tr h="445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Номинации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премии,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40614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произведения изобразительного искусства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произведения, программы, проекты, культурные акции, получившие широкое общественное признание в год номинации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степень – 50,0</a:t>
                      </a:r>
                    </a:p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степень – 40,0 </a:t>
                      </a:r>
                    </a:p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степень – 30,0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5517"/>
                  </a:ext>
                </a:extLst>
              </a:tr>
              <a:tr h="802053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театральном искусстве:</a:t>
                      </a:r>
                    </a:p>
                    <a:p>
                      <a:pPr marL="285750" indent="-285750">
                        <a:lnSpc>
                          <a:spcPct val="78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актерская работа</a:t>
                      </a:r>
                    </a:p>
                    <a:p>
                      <a:pPr marL="285750" indent="-285750">
                        <a:lnSpc>
                          <a:spcPct val="78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режиссура</a:t>
                      </a:r>
                    </a:p>
                    <a:p>
                      <a:pPr marL="285750" indent="-285750">
                        <a:lnSpc>
                          <a:spcPct val="78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художник театра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95544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78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развитие и сохранение народного творчества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93265"/>
                  </a:ext>
                </a:extLst>
              </a:tr>
              <a:tr h="529187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78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долголетнее плодотворное служение отечественной культуре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33834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музыкального искусства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186076"/>
                  </a:ext>
                </a:extLst>
              </a:tr>
              <a:tr h="202607"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литературы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47571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9">
            <a:extLst>
              <a:ext uri="{FF2B5EF4-FFF2-40B4-BE49-F238E27FC236}">
                <a16:creationId xmlns:a16="http://schemas.microsoft.com/office/drawing/2014/main" id="{3BCC5260-CC0D-47F3-8DEE-982270ED3917}"/>
              </a:ext>
            </a:extLst>
          </p:cNvPr>
          <p:cNvSpPr/>
          <p:nvPr/>
        </p:nvSpPr>
        <p:spPr>
          <a:xfrm>
            <a:off x="927773" y="822954"/>
            <a:ext cx="8074875" cy="500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78000"/>
              </a:lnSpc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развитие культуры Тверской области, поощрение авторов и коллективов за произведения, программы, проекты, культурные акции, получившие широкое общественное признание</a:t>
            </a:r>
          </a:p>
        </p:txBody>
      </p:sp>
    </p:spTree>
    <p:extLst>
      <p:ext uri="{BB962C8B-B14F-4D97-AF65-F5344CB8AC3E}">
        <p14:creationId xmlns:p14="http://schemas.microsoft.com/office/powerpoint/2010/main" val="196386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3648" y="2331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В СФЕРЕ КУЛЬТУРЫ И ИСКУССТВА (продолжение) </a:t>
            </a:r>
          </a:p>
        </p:txBody>
      </p:sp>
      <p:sp>
        <p:nvSpPr>
          <p:cNvPr id="3080" name="AutoShape 8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2" name="AutoShape 10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2.bp.blogspot.com/-8T6eixldCPY/Vwzaxp5LVuI/AAAAAAAAKlw/FighHtflOtsqDXAuuow4WaXXmlj4qCnzQCLcB/s2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8" name="AutoShape 16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0" name="AutoShape 18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2" name="AutoShape 20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875342" y="4869656"/>
            <a:ext cx="280575" cy="273844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887CB00-E77A-46AF-9FC7-55FB6EECB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53776"/>
              </p:ext>
            </p:extLst>
          </p:nvPr>
        </p:nvGraphicFramePr>
        <p:xfrm>
          <a:off x="981203" y="843558"/>
          <a:ext cx="8052073" cy="3810072"/>
        </p:xfrm>
        <a:graphic>
          <a:graphicData uri="http://schemas.openxmlformats.org/drawingml/2006/table">
            <a:tbl>
              <a:tblPr firstRow="1" firstCol="1" bandRow="1"/>
              <a:tblGrid>
                <a:gridCol w="591131">
                  <a:extLst>
                    <a:ext uri="{9D8B030D-6E8A-4147-A177-3AD203B41FA5}">
                      <a16:colId xmlns:a16="http://schemas.microsoft.com/office/drawing/2014/main" val="4150232906"/>
                    </a:ext>
                  </a:extLst>
                </a:gridCol>
                <a:gridCol w="2903165">
                  <a:extLst>
                    <a:ext uri="{9D8B030D-6E8A-4147-A177-3AD203B41FA5}">
                      <a16:colId xmlns:a16="http://schemas.microsoft.com/office/drawing/2014/main" val="494537780"/>
                    </a:ext>
                  </a:extLst>
                </a:gridCol>
                <a:gridCol w="2354852">
                  <a:extLst>
                    <a:ext uri="{9D8B030D-6E8A-4147-A177-3AD203B41FA5}">
                      <a16:colId xmlns:a16="http://schemas.microsoft.com/office/drawing/2014/main" val="3722973418"/>
                    </a:ext>
                  </a:extLst>
                </a:gridCol>
                <a:gridCol w="679838">
                  <a:extLst>
                    <a:ext uri="{9D8B030D-6E8A-4147-A177-3AD203B41FA5}">
                      <a16:colId xmlns:a16="http://schemas.microsoft.com/office/drawing/2014/main" val="3956032649"/>
                    </a:ext>
                  </a:extLst>
                </a:gridCol>
                <a:gridCol w="1523087">
                  <a:extLst>
                    <a:ext uri="{9D8B030D-6E8A-4147-A177-3AD203B41FA5}">
                      <a16:colId xmlns:a16="http://schemas.microsoft.com/office/drawing/2014/main" val="917202065"/>
                    </a:ext>
                  </a:extLst>
                </a:gridCol>
              </a:tblGrid>
              <a:tr h="44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Номинации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премии,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40614"/>
                  </a:ext>
                </a:extLst>
              </a:tr>
              <a:tr h="516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педагогической деятельности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произведения, программы, проекты, культурные акции, получившие широкое общественное признание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степень – 50,0</a:t>
                      </a:r>
                    </a:p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степень – 40,0 </a:t>
                      </a:r>
                    </a:p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степень – 30,0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5517"/>
                  </a:ext>
                </a:extLst>
              </a:tr>
              <a:tr h="516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культурно-досуговой деятельности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12485"/>
                  </a:ext>
                </a:extLst>
              </a:tr>
              <a:tr h="516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музейного дела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58732"/>
                  </a:ext>
                </a:extLst>
              </a:tr>
              <a:tr h="516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достижения в области библиотечного дела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51601"/>
                  </a:ext>
                </a:extLst>
              </a:tr>
              <a:tr h="516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творчество молодых авторов и исполнителей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415669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произведения для детей и юношества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47571"/>
                  </a:ext>
                </a:extLst>
              </a:tr>
              <a:tr h="435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лучший инновационный проект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29851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AB569F3-A37A-4DD2-8539-14A1D92E2943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09794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378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616" y="872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РАБОТНИКАМ ОТРАСЛИ «КУЛЬТУРА» </a:t>
            </a:r>
          </a:p>
        </p:txBody>
      </p:sp>
      <p:sp>
        <p:nvSpPr>
          <p:cNvPr id="3080" name="AutoShape 8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2" name="AutoShape 10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2.bp.blogspot.com/-8T6eixldCPY/Vwzaxp5LVuI/AAAAAAAAKlw/FighHtflOtsqDXAuuow4WaXXmlj4qCnzQCLcB/s2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2.bp.blogspot.com/-8T6eixldCPY/Vwzaxp5LVuI/AAAAAAAAKlw/FighHtflOtsqDXAuuow4WaXXmlj4qCnzQCLcB/s1600/%25D0%2591%25D0%25BE%25D1%2580%25D0%25B8%25D1%2581%2B%25D0%2595%25D1%2580%25D1%2588%25D0%25BE%25D0%25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8" name="AutoShape 16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0" name="AutoShape 18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92" name="AutoShape 20" descr="Картинки по запросу ершов борис александрович тверь краеве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875342" y="4869656"/>
            <a:ext cx="280575" cy="273844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62B8723-4A24-44EA-AC55-CB016516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24597"/>
              </p:ext>
            </p:extLst>
          </p:nvPr>
        </p:nvGraphicFramePr>
        <p:xfrm>
          <a:off x="891103" y="1228051"/>
          <a:ext cx="8064896" cy="3669030"/>
        </p:xfrm>
        <a:graphic>
          <a:graphicData uri="http://schemas.openxmlformats.org/drawingml/2006/table">
            <a:tbl>
              <a:tblPr firstRow="1" firstCol="1" bandRow="1"/>
              <a:tblGrid>
                <a:gridCol w="351884">
                  <a:extLst>
                    <a:ext uri="{9D8B030D-6E8A-4147-A177-3AD203B41FA5}">
                      <a16:colId xmlns:a16="http://schemas.microsoft.com/office/drawing/2014/main" val="3743079486"/>
                    </a:ext>
                  </a:extLst>
                </a:gridCol>
                <a:gridCol w="2185863">
                  <a:extLst>
                    <a:ext uri="{9D8B030D-6E8A-4147-A177-3AD203B41FA5}">
                      <a16:colId xmlns:a16="http://schemas.microsoft.com/office/drawing/2014/main" val="2058795883"/>
                    </a:ext>
                  </a:extLst>
                </a:gridCol>
                <a:gridCol w="2046439">
                  <a:extLst>
                    <a:ext uri="{9D8B030D-6E8A-4147-A177-3AD203B41FA5}">
                      <a16:colId xmlns:a16="http://schemas.microsoft.com/office/drawing/2014/main" val="268267006"/>
                    </a:ext>
                  </a:extLst>
                </a:gridCol>
                <a:gridCol w="776235">
                  <a:extLst>
                    <a:ext uri="{9D8B030D-6E8A-4147-A177-3AD203B41FA5}">
                      <a16:colId xmlns:a16="http://schemas.microsoft.com/office/drawing/2014/main" val="1842052632"/>
                    </a:ext>
                  </a:extLst>
                </a:gridCol>
                <a:gridCol w="849462">
                  <a:extLst>
                    <a:ext uri="{9D8B030D-6E8A-4147-A177-3AD203B41FA5}">
                      <a16:colId xmlns:a16="http://schemas.microsoft.com/office/drawing/2014/main" val="1834265706"/>
                    </a:ext>
                  </a:extLst>
                </a:gridCol>
                <a:gridCol w="1855013">
                  <a:extLst>
                    <a:ext uri="{9D8B030D-6E8A-4147-A177-3AD203B41FA5}">
                      <a16:colId xmlns:a16="http://schemas.microsoft.com/office/drawing/2014/main" val="1309847343"/>
                    </a:ext>
                  </a:extLst>
                </a:gridCol>
              </a:tblGrid>
              <a:tr h="647259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Номинации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Профессиональные праздники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премии, тыс.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Предложения по внесению изменений в Положение о премии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433359"/>
                  </a:ext>
                </a:extLst>
              </a:tr>
              <a:tr h="521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Лучшим работникам театрально-зрелищных учреждений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Международный день театра, 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Международный день музыки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4</a:t>
                      </a:r>
                    </a:p>
                    <a:p>
                      <a:pPr algn="ctr"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размера каждой премии </a:t>
                      </a:r>
                    </a:p>
                    <a:p>
                      <a:pPr algn="just"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30,0 тыс. руб. 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669971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Лучшим музейным работникам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Международный день музеев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68606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Лучшим библиотечным работникам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Общероссийский день библиотек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1385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4.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Лучшим работникам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киноорганизаций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 российского кино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894756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Лучшим преподавателям в сфере культуры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Международный день учителя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01861"/>
                  </a:ext>
                </a:extLst>
              </a:tr>
              <a:tr h="52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Лучшим клубным работникам</a:t>
                      </a: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 клубного работника в Тверской области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5" marR="652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65419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9">
            <a:extLst>
              <a:ext uri="{FF2B5EF4-FFF2-40B4-BE49-F238E27FC236}">
                <a16:creationId xmlns:a16="http://schemas.microsoft.com/office/drawing/2014/main" id="{2B2D04F3-27D4-4617-904C-DE2A2E05F83D}"/>
              </a:ext>
            </a:extLst>
          </p:cNvPr>
          <p:cNvSpPr/>
          <p:nvPr/>
        </p:nvSpPr>
        <p:spPr>
          <a:xfrm>
            <a:off x="1035747" y="446329"/>
            <a:ext cx="7920252" cy="6998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78000"/>
              </a:lnSpc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повышение общественного престижа, популяризация и признание труда работников культуры, моральное и материальное стимулирование работников отрасли «Культура»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64910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91106"/>
            <a:ext cx="739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ЕЖЕГОДНЫЕ ПРЕМИИ В ОБЛАСТИ ЛИТЕРАТУРЫ </a:t>
            </a:r>
            <a:endParaRPr lang="ru-RU" sz="1800" dirty="0">
              <a:effectLst>
                <a:outerShdw sx="1000" sy="10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44325" y="28438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Номер слайда 6"/>
          <p:cNvSpPr txBox="1">
            <a:spLocks/>
          </p:cNvSpPr>
          <p:nvPr/>
        </p:nvSpPr>
        <p:spPr>
          <a:xfrm>
            <a:off x="8820471" y="4876006"/>
            <a:ext cx="234752" cy="240919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8F1913-4A69-45F0-B4F2-73AA39508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68163"/>
              </p:ext>
            </p:extLst>
          </p:nvPr>
        </p:nvGraphicFramePr>
        <p:xfrm>
          <a:off x="800325" y="968457"/>
          <a:ext cx="8231154" cy="3907549"/>
        </p:xfrm>
        <a:graphic>
          <a:graphicData uri="http://schemas.openxmlformats.org/drawingml/2006/table">
            <a:tbl>
              <a:tblPr firstRow="1" firstCol="1" bandRow="1"/>
              <a:tblGrid>
                <a:gridCol w="294420">
                  <a:extLst>
                    <a:ext uri="{9D8B030D-6E8A-4147-A177-3AD203B41FA5}">
                      <a16:colId xmlns:a16="http://schemas.microsoft.com/office/drawing/2014/main" val="2430090413"/>
                    </a:ext>
                  </a:extLst>
                </a:gridCol>
                <a:gridCol w="1803803">
                  <a:extLst>
                    <a:ext uri="{9D8B030D-6E8A-4147-A177-3AD203B41FA5}">
                      <a16:colId xmlns:a16="http://schemas.microsoft.com/office/drawing/2014/main" val="4026975708"/>
                    </a:ext>
                  </a:extLst>
                </a:gridCol>
                <a:gridCol w="2525324">
                  <a:extLst>
                    <a:ext uri="{9D8B030D-6E8A-4147-A177-3AD203B41FA5}">
                      <a16:colId xmlns:a16="http://schemas.microsoft.com/office/drawing/2014/main" val="3618870980"/>
                    </a:ext>
                  </a:extLst>
                </a:gridCol>
                <a:gridCol w="505066">
                  <a:extLst>
                    <a:ext uri="{9D8B030D-6E8A-4147-A177-3AD203B41FA5}">
                      <a16:colId xmlns:a16="http://schemas.microsoft.com/office/drawing/2014/main" val="295127185"/>
                    </a:ext>
                  </a:extLst>
                </a:gridCol>
                <a:gridCol w="1010129">
                  <a:extLst>
                    <a:ext uri="{9D8B030D-6E8A-4147-A177-3AD203B41FA5}">
                      <a16:colId xmlns:a16="http://schemas.microsoft.com/office/drawing/2014/main" val="2580517557"/>
                    </a:ext>
                  </a:extLst>
                </a:gridCol>
                <a:gridCol w="2092412">
                  <a:extLst>
                    <a:ext uri="{9D8B030D-6E8A-4147-A177-3AD203B41FA5}">
                      <a16:colId xmlns:a16="http://schemas.microsoft.com/office/drawing/2014/main" val="2823086155"/>
                    </a:ext>
                  </a:extLst>
                </a:gridCol>
              </a:tblGrid>
              <a:tr h="52990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премии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премии тыс. руб.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Предложения по внесению изменений в Положение о премии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46730"/>
                  </a:ext>
                </a:extLst>
              </a:tr>
              <a:tr h="1008663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М.Е. Салтыкова-Щедрина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различных жанров драматических, лирических, лироэпических, эпических произведений, произведений литературоведческого и публицистического характера</a:t>
                      </a: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50,0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Дополнить критерием:                              «Продолжение в русской литературе традиций сатирических жанров»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27920"/>
                  </a:ext>
                </a:extLst>
              </a:tr>
              <a:tr h="672855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И.С. Соколова-Микитова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очерков и работ по краеведению, записок путешественника, монографий об отечественной литературе </a:t>
                      </a: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50,0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Дополнить критерием:                              «Продолжение в русской литературе традиций пейзажной темы»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3640942"/>
                  </a:ext>
                </a:extLst>
              </a:tr>
              <a:tr h="840965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Николая Гумилева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стихов и прозы, поэм, поэтических циклов, пьес</a:t>
                      </a: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50,0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Дополнить критерием: </a:t>
                      </a:r>
                    </a:p>
                    <a:p>
                      <a:pPr algn="just">
                        <a:lnSpc>
                          <a:spcPct val="78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«Продолжение традиций художественного поиска, заложенных в культуре Серебряного века»</a:t>
                      </a:r>
                      <a:endParaRPr lang="ru-RU" sz="1400" dirty="0"/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28412"/>
                  </a:ext>
                </a:extLst>
              </a:tr>
              <a:tr h="840553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Андрея Дементьева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78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наиболее талантливых поэтических произведений, изучение и пропаганду поэтического творчества</a:t>
                      </a: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150,0</a:t>
                      </a: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150,0</a:t>
                      </a:r>
                    </a:p>
                    <a:p>
                      <a:pPr algn="ctr"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700,0 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8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38" marR="653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39949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9">
            <a:extLst>
              <a:ext uri="{FF2B5EF4-FFF2-40B4-BE49-F238E27FC236}">
                <a16:creationId xmlns:a16="http://schemas.microsoft.com/office/drawing/2014/main" id="{871949FB-E089-4212-9BAB-F7A661D28705}"/>
              </a:ext>
            </a:extLst>
          </p:cNvPr>
          <p:cNvSpPr/>
          <p:nvPr/>
        </p:nvSpPr>
        <p:spPr>
          <a:xfrm>
            <a:off x="798040" y="426594"/>
            <a:ext cx="8233439" cy="4741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78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пропаганда творчества русских писателей и поэтов, становление и возрождение национального самосознания, нравственности и патриотизма, поддержка авторов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00798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853289" y="4785506"/>
            <a:ext cx="217541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860304" y="168688"/>
            <a:ext cx="8139630" cy="63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ЕЖЕГОДНАЯ ПРЕМИЯ В ОБЛАСТИ МУЗЫКАЛЬНОГО ИСКУССТВА </a:t>
            </a:r>
            <a:endParaRPr lang="ru-RU" sz="1800" dirty="0">
              <a:effectLst>
                <a:outerShdw sx="1000" sy="10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53548" y="3236765"/>
            <a:ext cx="1913860" cy="1117268"/>
          </a:xfrm>
          <a:prstGeom prst="roundRect">
            <a:avLst>
              <a:gd name="adj" fmla="val 7859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53547" y="2430236"/>
            <a:ext cx="1843709" cy="871134"/>
          </a:xfrm>
          <a:prstGeom prst="roundRect">
            <a:avLst>
              <a:gd name="adj" fmla="val 7859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endParaRPr lang="ru-RU" sz="13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1B7321F-A307-4A53-98E8-0E8B9B7E1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9321"/>
              </p:ext>
            </p:extLst>
          </p:nvPr>
        </p:nvGraphicFramePr>
        <p:xfrm>
          <a:off x="911949" y="1780323"/>
          <a:ext cx="7941340" cy="1743141"/>
        </p:xfrm>
        <a:graphic>
          <a:graphicData uri="http://schemas.openxmlformats.org/drawingml/2006/table">
            <a:tbl>
              <a:tblPr firstRow="1" firstCol="1" bandRow="1"/>
              <a:tblGrid>
                <a:gridCol w="419173">
                  <a:extLst>
                    <a:ext uri="{9D8B030D-6E8A-4147-A177-3AD203B41FA5}">
                      <a16:colId xmlns:a16="http://schemas.microsoft.com/office/drawing/2014/main" val="1246194138"/>
                    </a:ext>
                  </a:extLst>
                </a:gridCol>
                <a:gridCol w="1366270">
                  <a:extLst>
                    <a:ext uri="{9D8B030D-6E8A-4147-A177-3AD203B41FA5}">
                      <a16:colId xmlns:a16="http://schemas.microsoft.com/office/drawing/2014/main" val="3333258799"/>
                    </a:ext>
                  </a:extLst>
                </a:gridCol>
                <a:gridCol w="2293030">
                  <a:extLst>
                    <a:ext uri="{9D8B030D-6E8A-4147-A177-3AD203B41FA5}">
                      <a16:colId xmlns:a16="http://schemas.microsoft.com/office/drawing/2014/main" val="1263548521"/>
                    </a:ext>
                  </a:extLst>
                </a:gridCol>
                <a:gridCol w="625372">
                  <a:extLst>
                    <a:ext uri="{9D8B030D-6E8A-4147-A177-3AD203B41FA5}">
                      <a16:colId xmlns:a16="http://schemas.microsoft.com/office/drawing/2014/main" val="789510572"/>
                    </a:ext>
                  </a:extLst>
                </a:gridCol>
                <a:gridCol w="833829">
                  <a:extLst>
                    <a:ext uri="{9D8B030D-6E8A-4147-A177-3AD203B41FA5}">
                      <a16:colId xmlns:a16="http://schemas.microsoft.com/office/drawing/2014/main" val="2534784653"/>
                    </a:ext>
                  </a:extLst>
                </a:gridCol>
                <a:gridCol w="2403666">
                  <a:extLst>
                    <a:ext uri="{9D8B030D-6E8A-4147-A177-3AD203B41FA5}">
                      <a16:colId xmlns:a16="http://schemas.microsoft.com/office/drawing/2014/main" val="2125205672"/>
                    </a:ext>
                  </a:extLst>
                </a:gridCol>
              </a:tblGrid>
              <a:tr h="403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премии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премии,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Предложения по внесению изменений в Положение                           о премии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06429"/>
                  </a:ext>
                </a:extLst>
              </a:tr>
              <a:tr h="1117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Премия имени С.Я. Лемешева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произведения, программы, проекты, культурные акции, посвященные С.Я. Лемешеву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размера каждой премии до 50,0 тыс. руб.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66499"/>
                  </a:ext>
                </a:extLst>
              </a:tr>
            </a:tbl>
          </a:graphicData>
        </a:graphic>
      </p:graphicFrame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539676BE-04BB-42A4-B41C-CAE208F348B6}"/>
              </a:ext>
            </a:extLst>
          </p:cNvPr>
          <p:cNvSpPr/>
          <p:nvPr/>
        </p:nvSpPr>
        <p:spPr>
          <a:xfrm>
            <a:off x="911948" y="979535"/>
            <a:ext cx="7872436" cy="4872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пропаганда творчества великого русского певца Сергея Яковлевича Лемешева, поощрение авторов и коллективов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69643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5647" y="16285"/>
            <a:ext cx="763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ВНОВЬ УЧРЕЖДАЕМЫЕ ПРЕМИИ В ОБЛАСТИ ИЗОБРАЗИТЕЛЬНОГО ИСКУССТВА</a:t>
            </a:r>
            <a:endParaRPr lang="ru-RU" sz="1800" dirty="0"/>
          </a:p>
        </p:txBody>
      </p:sp>
      <p:sp>
        <p:nvSpPr>
          <p:cNvPr id="13" name="Номер слайда 6"/>
          <p:cNvSpPr txBox="1">
            <a:spLocks/>
          </p:cNvSpPr>
          <p:nvPr/>
        </p:nvSpPr>
        <p:spPr>
          <a:xfrm>
            <a:off x="8791872" y="4803998"/>
            <a:ext cx="234752" cy="205502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5948" y="109794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F3986F2-16C1-407C-A7AC-6881D5E7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11880"/>
              </p:ext>
            </p:extLst>
          </p:nvPr>
        </p:nvGraphicFramePr>
        <p:xfrm>
          <a:off x="682630" y="1280924"/>
          <a:ext cx="8136903" cy="3432366"/>
        </p:xfrm>
        <a:graphic>
          <a:graphicData uri="http://schemas.openxmlformats.org/drawingml/2006/table">
            <a:tbl>
              <a:tblPr firstRow="1" firstCol="1" bandRow="1"/>
              <a:tblGrid>
                <a:gridCol w="453805">
                  <a:extLst>
                    <a:ext uri="{9D8B030D-6E8A-4147-A177-3AD203B41FA5}">
                      <a16:colId xmlns:a16="http://schemas.microsoft.com/office/drawing/2014/main" val="1167304064"/>
                    </a:ext>
                  </a:extLst>
                </a:gridCol>
                <a:gridCol w="1741995">
                  <a:extLst>
                    <a:ext uri="{9D8B030D-6E8A-4147-A177-3AD203B41FA5}">
                      <a16:colId xmlns:a16="http://schemas.microsoft.com/office/drawing/2014/main" val="3321964873"/>
                    </a:ext>
                  </a:extLst>
                </a:gridCol>
                <a:gridCol w="4180777">
                  <a:extLst>
                    <a:ext uri="{9D8B030D-6E8A-4147-A177-3AD203B41FA5}">
                      <a16:colId xmlns:a16="http://schemas.microsoft.com/office/drawing/2014/main" val="4006375731"/>
                    </a:ext>
                  </a:extLst>
                </a:gridCol>
                <a:gridCol w="1760326">
                  <a:extLst>
                    <a:ext uri="{9D8B030D-6E8A-4147-A177-3AD203B41FA5}">
                      <a16:colId xmlns:a16="http://schemas.microsoft.com/office/drawing/2014/main" val="2195360833"/>
                    </a:ext>
                  </a:extLst>
                </a:gridCol>
              </a:tblGrid>
              <a:tr h="412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премии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Претенденты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79611"/>
                  </a:ext>
                </a:extLst>
              </a:tr>
              <a:tr h="1438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Ефрема Зверькова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Обучающиеся в профильных средних профессиональных образовательных учреждениях и на факультетах образовательных учреждений высшего образования по направлению изобразительного искусства в возрасте от 18 до 35 лет, имеющие поощрения и награды в области изобразительного искусства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молодых талантливых художников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427660"/>
                  </a:ext>
                </a:extLst>
              </a:tr>
              <a:tr h="1474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Премия имени Валентина Сидорова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Обладатели премий и наград в области изобразительного искусства (лауреаты международных и всероссийских конкурсов в области изобразительного искусства, участники крупных международных и всероссийских выставок, а также имеющие опыт проведения персональных выставок) в возрасте от 35 лет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художников, внесших большой вклад в изучение и пропаганду художественного творчества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366199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9">
            <a:extLst>
              <a:ext uri="{FF2B5EF4-FFF2-40B4-BE49-F238E27FC236}">
                <a16:creationId xmlns:a16="http://schemas.microsoft.com/office/drawing/2014/main" id="{EF61AEAA-F3D0-4BB5-804D-202A5566EF30}"/>
              </a:ext>
            </a:extLst>
          </p:cNvPr>
          <p:cNvSpPr/>
          <p:nvPr/>
        </p:nvSpPr>
        <p:spPr>
          <a:xfrm>
            <a:off x="906912" y="689583"/>
            <a:ext cx="7908524" cy="500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78000"/>
              </a:lnSpc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сохранение и развития культурного потенциала, поддержки талантливых художников, увековечения памяти выдающегося художника</a:t>
            </a:r>
          </a:p>
        </p:txBody>
      </p:sp>
    </p:spTree>
    <p:extLst>
      <p:ext uri="{BB962C8B-B14F-4D97-AF65-F5344CB8AC3E}">
        <p14:creationId xmlns:p14="http://schemas.microsoft.com/office/powerpoint/2010/main" val="40255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Заголовок 20">
            <a:extLst>
              <a:ext uri="{FF2B5EF4-FFF2-40B4-BE49-F238E27FC236}">
                <a16:creationId xmlns:a16="http://schemas.microsoft.com/office/drawing/2014/main" id="{9BD6CB94-464E-4B63-A963-0808D8B47767}"/>
              </a:ext>
            </a:extLst>
          </p:cNvPr>
          <p:cNvSpPr txBox="1">
            <a:spLocks/>
          </p:cNvSpPr>
          <p:nvPr/>
        </p:nvSpPr>
        <p:spPr bwMode="auto">
          <a:xfrm>
            <a:off x="997866" y="285749"/>
            <a:ext cx="745306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26" tIns="27463" rIns="54926" bIns="27463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5143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УЧРЕЖДЕНИЕ ПРЕМИИ ИМЕНИ ЕФРЕМА ЗВЕРЬКОВА</a:t>
            </a:r>
          </a:p>
        </p:txBody>
      </p:sp>
      <p:pic>
        <p:nvPicPr>
          <p:cNvPr id="24585" name="Рисунок 1">
            <a:extLst>
              <a:ext uri="{FF2B5EF4-FFF2-40B4-BE49-F238E27FC236}">
                <a16:creationId xmlns:a16="http://schemas.microsoft.com/office/drawing/2014/main" id="{524CE3AA-00CD-4A52-880E-A093CA12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4301" y="57150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Скругленный прямоугольник 22">
            <a:extLst>
              <a:ext uri="{FF2B5EF4-FFF2-40B4-BE49-F238E27FC236}">
                <a16:creationId xmlns:a16="http://schemas.microsoft.com/office/drawing/2014/main" id="{5EFE052A-B968-442A-809D-9424E656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717854"/>
            <a:ext cx="6226930" cy="144657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rnd" cmpd="sng" algn="ctr">
            <a:solidFill>
              <a:schemeClr val="accent3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73234" tIns="36617" rIns="73234" bIns="36617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Ефрем Иванович Зверьков (01.02.1921-31.07.2012) – художник-живописец, мастер пейзажа, график, педагог,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народный художник СССР,  лауреат Государственной премии Российской Федерации и Государственной премии РСФСР им. И.Е. Репина, уроженец Тверской области 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rPr>
              <a:t>с. Нестерово, Почетный гражданин Тверской области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u="sng" kern="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">
            <a:extLst>
              <a:ext uri="{FF2B5EF4-FFF2-40B4-BE49-F238E27FC236}">
                <a16:creationId xmlns:a16="http://schemas.microsoft.com/office/drawing/2014/main" id="{CBF1D466-DB4C-4C32-B59D-C059CADE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836348" y="4786332"/>
            <a:ext cx="230279" cy="357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95" indent="-28572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15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081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46" indent="-22858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12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578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744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910" indent="-2285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6459C0D-249B-4D9D-93E6-D4DFC1AF2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647718E-FCAA-4015-BD03-986738AA7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7" name="Таблица 3">
            <a:extLst>
              <a:ext uri="{FF2B5EF4-FFF2-40B4-BE49-F238E27FC236}">
                <a16:creationId xmlns:a16="http://schemas.microsoft.com/office/drawing/2014/main" id="{083B1EEE-6564-4CE7-A656-161380727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40781"/>
              </p:ext>
            </p:extLst>
          </p:nvPr>
        </p:nvGraphicFramePr>
        <p:xfrm>
          <a:off x="872847" y="2499742"/>
          <a:ext cx="7837851" cy="21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177">
                  <a:extLst>
                    <a:ext uri="{9D8B030D-6E8A-4147-A177-3AD203B41FA5}">
                      <a16:colId xmlns:a16="http://schemas.microsoft.com/office/drawing/2014/main" val="321150603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21019537"/>
                    </a:ext>
                  </a:extLst>
                </a:gridCol>
                <a:gridCol w="1618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Номинация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премий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7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премии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7907"/>
                  </a:ext>
                </a:extLst>
              </a:tr>
              <a:tr h="408750"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ru-RU" altLang="ru-RU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«Пейзаж»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ru-RU" altLang="ru-RU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29"/>
                  </a:ext>
                </a:extLst>
              </a:tr>
              <a:tr h="3599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«Натюрморт»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151"/>
                  </a:ext>
                </a:extLst>
              </a:tr>
              <a:tr h="3599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«Композиция»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6129"/>
                  </a:ext>
                </a:extLst>
              </a:tr>
              <a:tr h="3599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«Иконопись»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премия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85739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E522F-8DF6-456E-A319-8BAFF6646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r="18607" b="8333"/>
          <a:stretch/>
        </p:blipFill>
        <p:spPr>
          <a:xfrm>
            <a:off x="872847" y="717854"/>
            <a:ext cx="1509225" cy="1565864"/>
          </a:xfrm>
          <a:prstGeom prst="rect">
            <a:avLst/>
          </a:prstGeom>
        </p:spPr>
      </p:pic>
      <p:sp>
        <p:nvSpPr>
          <p:cNvPr id="10" name="Скругленный прямоугольник 14">
            <a:extLst>
              <a:ext uri="{FF2B5EF4-FFF2-40B4-BE49-F238E27FC236}">
                <a16:creationId xmlns:a16="http://schemas.microsoft.com/office/drawing/2014/main" id="{C9CA5FA5-6433-462B-A386-E369A3B75C56}"/>
              </a:ext>
            </a:extLst>
          </p:cNvPr>
          <p:cNvSpPr/>
          <p:nvPr/>
        </p:nvSpPr>
        <p:spPr>
          <a:xfrm>
            <a:off x="7574461" y="2252184"/>
            <a:ext cx="1393384" cy="279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EE405-23EF-4C11-9A73-8047307CD025}"/>
              </a:ext>
            </a:extLst>
          </p:cNvPr>
          <p:cNvSpPr txBox="1"/>
          <p:nvPr/>
        </p:nvSpPr>
        <p:spPr>
          <a:xfrm>
            <a:off x="925143" y="4682920"/>
            <a:ext cx="773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Итого: 1 000,0</a:t>
            </a:r>
          </a:p>
        </p:txBody>
      </p:sp>
    </p:spTree>
    <p:extLst>
      <p:ext uri="{BB962C8B-B14F-4D97-AF65-F5344CB8AC3E}">
        <p14:creationId xmlns:p14="http://schemas.microsoft.com/office/powerpoint/2010/main" val="2228206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1219</Words>
  <Application>Microsoft Office PowerPoint</Application>
  <PresentationFormat>Экран (16:9)</PresentationFormat>
  <Paragraphs>267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Тема Office</vt:lpstr>
      <vt:lpstr>МИНИСТЕРСТВО КУЛЬТУРЫ  ТВЕРСКОЙ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транспорта Тверской области</dc:title>
  <dc:creator>zsl</dc:creator>
  <cp:lastModifiedBy>Татьяна С. Ли</cp:lastModifiedBy>
  <cp:revision>474</cp:revision>
  <cp:lastPrinted>2022-02-15T14:15:51Z</cp:lastPrinted>
  <dcterms:created xsi:type="dcterms:W3CDTF">2016-06-06T10:50:36Z</dcterms:created>
  <dcterms:modified xsi:type="dcterms:W3CDTF">2022-02-16T17:21:49Z</dcterms:modified>
</cp:coreProperties>
</file>