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png" ContentType="image/png"/>
  <Override PartName="/ppt/media/image2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FECEAE9-F239-497C-8C54-3DA4805ADF0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120600" y="744480"/>
            <a:ext cx="6527880" cy="3670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F52163-508C-4213-A8A3-E0692D27258D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1120" cy="367380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B54032-3660-4C52-800D-023255E26C98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1120" cy="367380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FB3B259-C57C-4CAE-93C8-BBCF2FB82365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1120" cy="367380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61C8DC8-E239-4D63-95AA-21062520D485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1120" cy="367380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571EB8-52E6-472C-9C05-028C75B67055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1120" cy="36738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2814167-E912-4056-A2CD-598F38DBF4E1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1120" cy="36738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02BC872-6FB5-4671-9BE7-C8B9FBC57237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21040" y="87480"/>
            <a:ext cx="7634520" cy="889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МИНИСТЕРСТВО </a:t>
            </a:r>
            <a:br/>
            <a:r>
              <a:rPr b="1" lang="ru-RU" sz="18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ПРОМЫШЛЕННОСТИ И ТОРГОВЛИ </a:t>
            </a:r>
            <a:br/>
            <a:r>
              <a:rPr b="1" lang="ru-RU" sz="18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ТВЕРСКОЙ ОБЛАСТИ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638000" y="4140000"/>
            <a:ext cx="6437520" cy="61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г. Тверь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10 февраля 2022 года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46" name="Рисунок 10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1158120" y="1618920"/>
            <a:ext cx="7702560" cy="167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 ценовой ситуации, наличии товаров на потребительском рынке Тверской области</a:t>
            </a:r>
            <a:endParaRPr b="0" lang="ru-RU" sz="2600" spc="-1" strike="noStrike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p:transition>
    <p:wipe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459320" y="4481640"/>
            <a:ext cx="11019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011240" y="108720"/>
            <a:ext cx="78825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8537040" y="4762080"/>
            <a:ext cx="428760" cy="24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2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53" name="Table 5"/>
          <p:cNvGraphicFramePr/>
          <p:nvPr/>
        </p:nvGraphicFramePr>
        <p:xfrm>
          <a:off x="877320" y="561960"/>
          <a:ext cx="7722000" cy="4024080"/>
        </p:xfrm>
        <a:graphic>
          <a:graphicData uri="http://schemas.openxmlformats.org/drawingml/2006/table">
            <a:tbl>
              <a:tblPr/>
              <a:tblGrid>
                <a:gridCol w="288720"/>
                <a:gridCol w="3857400"/>
                <a:gridCol w="1375920"/>
                <a:gridCol w="1345320"/>
                <a:gridCol w="855000"/>
              </a:tblGrid>
              <a:tr h="65052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10.02.2022,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Сахар-песок,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52,80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53,25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100,8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Соль поваренная пищевая,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12,76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12,98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101,7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Мука пшеничная,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45,41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45,41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100,0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Пшено,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57,45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57,45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100,0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Рис шлифованный,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84,17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85,73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101,8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Крупа гречневая-ядрица,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105,02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105,80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100,7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3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Макаронные изделия из пшеничной муки высшего сорта,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76,21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76,44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100,3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Вермишель,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86,24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86,13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99,9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Масло подсолнечное,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118,88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119,44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100,5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Чай черный байховый,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794,78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812,56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102,2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3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Хлеб из ржаной муки и из смеси муки ржаной и пшеничной,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48,66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48,99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Times New Roman"/>
                        </a:rPr>
                        <a:t>100,7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4459320" y="4481640"/>
            <a:ext cx="11019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1017720" y="72000"/>
            <a:ext cx="78825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8465040" y="4716720"/>
            <a:ext cx="428760" cy="39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8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59" name="Table 5"/>
          <p:cNvGraphicFramePr/>
          <p:nvPr/>
        </p:nvGraphicFramePr>
        <p:xfrm>
          <a:off x="1152000" y="423000"/>
          <a:ext cx="7477920" cy="4259520"/>
        </p:xfrm>
        <a:graphic>
          <a:graphicData uri="http://schemas.openxmlformats.org/drawingml/2006/table">
            <a:tbl>
              <a:tblPr/>
              <a:tblGrid>
                <a:gridCol w="326520"/>
                <a:gridCol w="3389400"/>
                <a:gridCol w="1526400"/>
                <a:gridCol w="1368720"/>
                <a:gridCol w="867240"/>
              </a:tblGrid>
              <a:tr h="64296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endParaRPr b="0" lang="ru-RU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10.02.2022,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4752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Хлеб и булочные изделия из пшеничной муки 1 и 2 сортов,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70,00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70,33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Печенье,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195,67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192,34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98,3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Конфеты мягкие, глазированные шоколадом,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313,55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321,33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102,5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Говядина (кроме бескостного мяса),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472,21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476,50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Свинина (кроме бескостного мяса),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282,50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282,06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Куры охлажденные и мороженые,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168,53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168,31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Сосиски, сардельки,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355,80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351,35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98,8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полукопченая и варено-копченая,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469,71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474,15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вареная,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420,51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444,95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105,8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мясные, 350 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160,10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160,10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Рыба мороженая неразделанная,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188,74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188,07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69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Яйца куриные, 10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79,43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79,43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017720" y="0"/>
            <a:ext cx="788256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8465040" y="4816440"/>
            <a:ext cx="428760" cy="14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3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64" name="Table 4"/>
          <p:cNvGraphicFramePr/>
          <p:nvPr/>
        </p:nvGraphicFramePr>
        <p:xfrm>
          <a:off x="1348920" y="400320"/>
          <a:ext cx="7044480" cy="3769560"/>
        </p:xfrm>
        <a:graphic>
          <a:graphicData uri="http://schemas.openxmlformats.org/drawingml/2006/table">
            <a:tbl>
              <a:tblPr/>
              <a:tblGrid>
                <a:gridCol w="261720"/>
                <a:gridCol w="2918160"/>
                <a:gridCol w="1409760"/>
                <a:gridCol w="1429920"/>
                <a:gridCol w="1025280"/>
              </a:tblGrid>
              <a:tr h="59796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10.02.2022,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397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Масло сливочное,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798,69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795,36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15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питьевое цельное пастеризованное 2,5-3,2% жирности, 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56,89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57,00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3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питьевое цельное стерилизованное 2,5-3,2% жирности, 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7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Сметана,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252,44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249,66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98,9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7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Творог жирный,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378,95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380,06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570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Сыры сычужные твердые и мягкие,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559,15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553,59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1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Маргарин,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154,95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156,06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6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Яблоки,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102,52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102,0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24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Огурцы свежие,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165,03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178,92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108,4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574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Помидоры свежие,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158,94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158,39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60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Картофель,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40,27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40,38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4459320" y="4481640"/>
            <a:ext cx="11019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080000" y="36360"/>
            <a:ext cx="788256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8562240" y="4811760"/>
            <a:ext cx="42876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9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0" name="Table 5"/>
          <p:cNvGraphicFramePr/>
          <p:nvPr/>
        </p:nvGraphicFramePr>
        <p:xfrm>
          <a:off x="936000" y="390960"/>
          <a:ext cx="7551000" cy="3935520"/>
        </p:xfrm>
        <a:graphic>
          <a:graphicData uri="http://schemas.openxmlformats.org/drawingml/2006/table">
            <a:tbl>
              <a:tblPr/>
              <a:tblGrid>
                <a:gridCol w="279000"/>
                <a:gridCol w="2745360"/>
                <a:gridCol w="1670760"/>
                <a:gridCol w="1794600"/>
                <a:gridCol w="1061640"/>
              </a:tblGrid>
              <a:tr h="47556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10.02.2022,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Капуста белокочанная свежая, кг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53,05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54,38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102,5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Лук репчатый, кг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26,71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27,71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103,7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Морковь, кг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40,05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41,05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102,5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Спички, коробок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1,78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1,78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Мыло хозяйственное, 200 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31,35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31,46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Порошок стиральный, кг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148,66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150,88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Мыло туалетное, 100 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32,69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32,91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Паста зубная, 100 г (100 мл)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76,60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76,94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Щетка зубная, шт.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57,78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58,12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Шампунь, 250 мл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142,82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142,59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Бумага туалетная, рулон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15,60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15,71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46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Прокладки женские гигиенические ежедневные, 10 шт.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76,89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77,11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1025280" y="144720"/>
            <a:ext cx="7882560" cy="3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8727480" y="4698720"/>
            <a:ext cx="225000" cy="416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74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5" name="Table 4"/>
          <p:cNvGraphicFramePr/>
          <p:nvPr/>
        </p:nvGraphicFramePr>
        <p:xfrm>
          <a:off x="1051560" y="480240"/>
          <a:ext cx="7485840" cy="4078080"/>
        </p:xfrm>
        <a:graphic>
          <a:graphicData uri="http://schemas.openxmlformats.org/drawingml/2006/table">
            <a:tbl>
              <a:tblPr/>
              <a:tblGrid>
                <a:gridCol w="276120"/>
                <a:gridCol w="3688560"/>
                <a:gridCol w="1292040"/>
                <a:gridCol w="1292040"/>
                <a:gridCol w="937440"/>
              </a:tblGrid>
              <a:tr h="81756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10.02.2022,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Смеси сухие молочные для детского питания,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913,42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909,05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мясные для детского питания,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815,42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818,76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овощные для детского питания,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437,91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446,91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102,1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46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фруктово-ягодные для детского питания,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414,84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434,84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104,8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Пеленки для новорожденных,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225,62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225,00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Подгузники детские бумажные (памперсы), 10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167,93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167,18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сгущенное с сахаром,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242,93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243,37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сырокопченая,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723,44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725,66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рыбные, 350 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76,71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76,93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Вода питьевая, 1 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23,64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23,75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65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Вода питьевая, 5 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38,53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38,75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flipV="1">
            <a:off x="8593560" y="4561200"/>
            <a:ext cx="29484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p:transition>
    <p:wipe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1025280" y="144720"/>
            <a:ext cx="7882560" cy="3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727480" y="4698720"/>
            <a:ext cx="225000" cy="416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0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81" name="Table 4"/>
          <p:cNvGraphicFramePr/>
          <p:nvPr/>
        </p:nvGraphicFramePr>
        <p:xfrm>
          <a:off x="1023120" y="681840"/>
          <a:ext cx="7658640" cy="3466080"/>
        </p:xfrm>
        <a:graphic>
          <a:graphicData uri="http://schemas.openxmlformats.org/drawingml/2006/table">
            <a:tbl>
              <a:tblPr/>
              <a:tblGrid>
                <a:gridCol w="282240"/>
                <a:gridCol w="3555720"/>
                <a:gridCol w="1423440"/>
                <a:gridCol w="1446840"/>
                <a:gridCol w="950760"/>
              </a:tblGrid>
              <a:tr h="64512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03.02.2022, руб.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10.02.2022, руб.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Крупа овсяная (или перловая),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46,87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47,42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Санитарно-гигиеническая маска,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18,35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18,35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Антисептик для рук,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92,47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93,02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Салфетки влажные, уп.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31,76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31,99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Салфетки сухие, уп.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24,08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24,30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Свечи,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18,65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18,65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Шампунь детский, 250 мл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114,14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114,69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Крем от опрелостей детский,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106,73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107,23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Бутылочка для кормления,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124,45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124,45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79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Соска-пустышка,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113,75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113,75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5"/>
          <p:cNvSpPr/>
          <p:nvPr/>
        </p:nvSpPr>
        <p:spPr>
          <a:xfrm flipV="1">
            <a:off x="8655120" y="4561200"/>
            <a:ext cx="23364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1152000" y="4452120"/>
            <a:ext cx="7585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 - Мониторинг цен на товары проводится с 12.05.2020 в соответствии с письмом Министерства промышленности и торговли Российской Федерации</a:t>
            </a:r>
            <a:endParaRPr b="0" lang="ru-RU" sz="1300" spc="-1" strike="noStrike">
              <a:latin typeface="Arial"/>
            </a:endParaRPr>
          </a:p>
        </p:txBody>
      </p:sp>
    </p:spTree>
  </p:cSld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30121</TotalTime>
  <Application>LibreOffice/7.1.0.3$Linux_X86_64 LibreOffice_project/f6099ecf3d29644b5008cc8f48f42f4a40986e4c</Application>
  <AppVersion>15.0000</AppVersion>
  <Words>896</Words>
  <Paragraphs>394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2010-02-19T12:45:44Z</dcterms:created>
  <dc:creator>User</dc:creator>
  <dc:description/>
  <dc:language>ru-RU</dc:language>
  <cp:lastModifiedBy/>
  <cp:lastPrinted>2020-06-23T15:52:18Z</cp:lastPrinted>
  <dcterms:modified xsi:type="dcterms:W3CDTF">2022-02-10T16:11:35Z</dcterms:modified>
  <cp:revision>2833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7</vt:i4>
  </property>
  <property fmtid="{D5CDD505-2E9C-101B-9397-08002B2CF9AE}" pid="7" name="PresentationFormat">
    <vt:lpwstr>Экран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