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12" r:id="rId2"/>
    <p:sldId id="452" r:id="rId3"/>
    <p:sldId id="448" r:id="rId4"/>
    <p:sldId id="453" r:id="rId5"/>
    <p:sldId id="454" r:id="rId6"/>
    <p:sldId id="456" r:id="rId7"/>
    <p:sldId id="392" r:id="rId8"/>
    <p:sldId id="432" r:id="rId9"/>
    <p:sldId id="423" r:id="rId10"/>
    <p:sldId id="433" r:id="rId11"/>
    <p:sldId id="449" r:id="rId1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092" autoAdjust="0"/>
  </p:normalViewPr>
  <p:slideViewPr>
    <p:cSldViewPr>
      <p:cViewPr varScale="1">
        <p:scale>
          <a:sx n="101" d="100"/>
          <a:sy n="101" d="100"/>
        </p:scale>
        <p:origin x="-778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72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r">
              <a:defRPr sz="1200"/>
            </a:lvl1pPr>
          </a:lstStyle>
          <a:p>
            <a:fld id="{166236F6-9031-425A-AE4B-D3D14BCE2E4E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8" tIns="45473" rIns="90948" bIns="4547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704"/>
            <a:ext cx="5408930" cy="4474131"/>
          </a:xfrm>
          <a:prstGeom prst="rect">
            <a:avLst/>
          </a:prstGeom>
        </p:spPr>
        <p:txBody>
          <a:bodyPr vert="horz" lIns="90948" tIns="45473" rIns="90948" bIns="4547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7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72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r">
              <a:defRPr sz="1200"/>
            </a:lvl1pPr>
          </a:lstStyle>
          <a:p>
            <a:fld id="{CF22F5D9-2829-4FE8-B92D-4253DED0A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52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242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94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949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94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815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054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05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9405-02D3-4B92-953C-7F9F3EF0B40A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18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AC0-69E7-4A13-B23A-AE092AF10CDE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67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1CA0-EE6E-4828-9BEB-9F4768E09FC5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660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6BDC-B970-47FD-A1CA-A553208600C0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CACE-E5FE-4033-AC7A-6614EC0994FB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9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9D4-BBE9-46D6-8602-D1D00096CFEE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2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8466-C44B-4D59-B3B5-80DDEE4BC9A9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8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3A10-3566-454F-9C1F-33895DCC6B48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986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C0-E061-4A80-AECD-6B9156F18DA4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10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2BDE-8899-43FA-B749-E8421F902001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74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CA56-B821-4D8A-8C4D-025F28FA7236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427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5A2E-1375-4E8B-AE34-CBCF6E6B7C5F}" type="datetime1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9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4"/>
          <p:cNvSpPr txBox="1">
            <a:spLocks/>
          </p:cNvSpPr>
          <p:nvPr/>
        </p:nvSpPr>
        <p:spPr>
          <a:xfrm>
            <a:off x="1194036" y="1052614"/>
            <a:ext cx="7266396" cy="32635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3000"/>
              </a:lnSpc>
              <a:buNone/>
            </a:pPr>
            <a:r>
              <a:rPr lang="ru-RU" altLang="ru-RU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 санитарно-эпидемиологических мероприятиях в социальных учреждениях Тверской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2307456" y="4353477"/>
            <a:ext cx="533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Тверь </a:t>
            </a:r>
            <a:endParaRPr lang="ru-RU" altLang="ru-RU" sz="16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 февраля2022 </a:t>
            </a: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endParaRPr lang="ru-RU" altLang="ru-RU" sz="16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852CBD6C-9FA5-4DA1-9EC4-28BEFE52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67494"/>
            <a:ext cx="5296223" cy="66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ОБЛАСТИ</a:t>
            </a: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                                 В стационарных отделениях комплексных центров                  (521 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8768256"/>
              </p:ext>
            </p:extLst>
          </p:nvPr>
        </p:nvGraphicFramePr>
        <p:xfrm>
          <a:off x="1043608" y="1131590"/>
          <a:ext cx="7776863" cy="362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3556869741"/>
                    </a:ext>
                  </a:extLst>
                </a:gridCol>
                <a:gridCol w="3456383">
                  <a:extLst>
                    <a:ext uri="{9D8B030D-6E8A-4147-A177-3AD203B41FA5}">
                      <a16:colId xmlns="" xmlns:a16="http://schemas.microsoft.com/office/drawing/2014/main" val="2707382986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3532019529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80643"/>
                  </a:ext>
                </a:extLst>
              </a:tr>
              <a:tr h="238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06743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352,8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5562731"/>
                  </a:ext>
                </a:extLst>
              </a:tr>
              <a:tr h="269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420,4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01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26442" y="2139702"/>
            <a:ext cx="5256584" cy="240288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170100, г. Тверь, набережная р.Лазури, д.20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min_soczashity@tverreg.ru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редседателя Правительства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- Министр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защиты населения Тверской области,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Валентина Ивановна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973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195370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РЕЖИМ РАБОТЫ СТАЦИОНАРНЫХ УЧРЕЖДЕНИЙ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СОЦИАЛЬНОГО ОБСЛУЖИВАНИЯ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547664" y="1851670"/>
            <a:ext cx="6192688" cy="1440160"/>
          </a:xfrm>
          <a:prstGeom prst="roundRect">
            <a:avLst>
              <a:gd name="adj" fmla="val 3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более 50 мест) и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27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менее 50 мест) 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в режиме карантина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17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598" y="339501"/>
            <a:ext cx="7879882" cy="864097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Распространение НОВОЙ КОРОНАВИРУСНОЙ ИНФЕКЦИИ В СТАЦИОНАРНЫХ УЧРЕЖДЕНИЯХ СОЦИАЛЬНОЙ ЗАЩИТЫ НАСЕЛЕНИЯ 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83131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7746828"/>
              </p:ext>
            </p:extLst>
          </p:nvPr>
        </p:nvGraphicFramePr>
        <p:xfrm>
          <a:off x="1187625" y="1275606"/>
          <a:ext cx="7344816" cy="3228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1152129">
                  <a:extLst>
                    <a:ext uri="{9D8B030D-6E8A-4147-A177-3AD203B41FA5}">
                      <a16:colId xmlns="" xmlns:a16="http://schemas.microsoft.com/office/drawing/2014/main" val="3827555793"/>
                    </a:ext>
                  </a:extLst>
                </a:gridCol>
                <a:gridCol w="1152127">
                  <a:extLst>
                    <a:ext uri="{9D8B030D-6E8A-4147-A177-3AD203B41FA5}">
                      <a16:colId xmlns="" xmlns:a16="http://schemas.microsoft.com/office/drawing/2014/main" val="1519817979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943350805"/>
                    </a:ext>
                  </a:extLst>
                </a:gridCol>
                <a:gridCol w="864097">
                  <a:extLst>
                    <a:ext uri="{9D8B030D-6E8A-4147-A177-3AD203B41FA5}">
                      <a16:colId xmlns="" xmlns:a16="http://schemas.microsoft.com/office/drawing/2014/main" val="2850826295"/>
                    </a:ext>
                  </a:extLst>
                </a:gridCol>
              </a:tblGrid>
              <a:tr h="57606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 с выявленными случаями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Получатели социальных услуг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108012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кол-во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Заболели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7899871"/>
                  </a:ext>
                </a:extLst>
              </a:tr>
              <a:tr h="63588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более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15,6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9930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менее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28,6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84331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4 233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3616017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16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84355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076871"/>
              </p:ext>
            </p:extLst>
          </p:nvPr>
        </p:nvGraphicFramePr>
        <p:xfrm>
          <a:off x="1043608" y="1176987"/>
          <a:ext cx="7560840" cy="3755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="" xmlns:a16="http://schemas.microsoft.com/office/drawing/2014/main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="" xmlns:a16="http://schemas.microsoft.com/office/drawing/2014/main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="" xmlns:a16="http://schemas.microsoft.com/office/drawing/2014/main" val="77593208"/>
                    </a:ext>
                  </a:extLst>
                </a:gridCol>
              </a:tblGrid>
              <a:tr h="89070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11.02.2022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7292203"/>
                  </a:ext>
                </a:extLst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Грузинский ПНИ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Кимрский ПНИ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Ржевский ДИ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477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Ильинский ПНИ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555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62753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076871"/>
              </p:ext>
            </p:extLst>
          </p:nvPr>
        </p:nvGraphicFramePr>
        <p:xfrm>
          <a:off x="1043608" y="1203598"/>
          <a:ext cx="7560840" cy="3431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="" xmlns:a16="http://schemas.microsoft.com/office/drawing/2014/main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="" xmlns:a16="http://schemas.microsoft.com/office/drawing/2014/main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="" xmlns:a16="http://schemas.microsoft.com/office/drawing/2014/main" val="77593208"/>
                    </a:ext>
                  </a:extLst>
                </a:gridCol>
              </a:tblGrid>
              <a:tr h="89070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11.02.2022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7292203"/>
                  </a:ext>
                </a:extLst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Михайловскйи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КЦСОН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Бологовского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р-на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Молоковского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р-на (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стац.отд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 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Максатихинского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р-на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555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84355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076871"/>
              </p:ext>
            </p:extLst>
          </p:nvPr>
        </p:nvGraphicFramePr>
        <p:xfrm>
          <a:off x="1043608" y="1176987"/>
          <a:ext cx="7560840" cy="3531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="" xmlns:a16="http://schemas.microsoft.com/office/drawing/2014/main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="" xmlns:a16="http://schemas.microsoft.com/office/drawing/2014/main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="" xmlns:a16="http://schemas.microsoft.com/office/drawing/2014/main" val="77593208"/>
                    </a:ext>
                  </a:extLst>
                </a:gridCol>
              </a:tblGrid>
              <a:tr h="89070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11.02.2022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7292203"/>
                  </a:ext>
                </a:extLst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КЦСОН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Западнодвинского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м.о.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КЦСОН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Кашинского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городского округа  стационарное отделение для престарелых и инвалидов № 2 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55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215995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ПРИНЯТЫЕ МЕРЫ ПО СНИЖЕНИЮ РИСКА РАСПРОСТРАНЕНИЯ </a:t>
            </a: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-2019 В ПОДВЕДОМСТВЕННЫХ УЧРЕЖДЕНИЯХ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012598" y="862326"/>
            <a:ext cx="7519842" cy="4281174"/>
          </a:xfrm>
          <a:prstGeom prst="roundRect">
            <a:avLst>
              <a:gd name="adj" fmla="val 493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зонирование помещений, определены зоны, в которых размещены здоровые граждане, и зоны, в которых  размещены лица, имеющие симптомы респираторных заболеваний; 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Минимизировано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сотрудников между этажами и отделениями учреждений, каждый сотрудник учреждения находится строго на обслуживаемом им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этаже;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 режим использования средств индивидуальной защиты среди персонала;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болеющих граждан не более чем по 2 человека в комнатах; 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регулярного контроля за состоянием здоровья проживающих и сотрудников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питание проживающих непосредственно в их комнатах;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дезинфекции посуды, постельного белья и одежды проживающих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помещения обсервации для размещения лиц с подтвержденным диагнозом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COVID-2019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(объемом 10% от общего коечного фонда учреждений);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проведению санитарной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помещений и контактных поверхностей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(проведена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дезинфекция  при помощи импульсно-ультрафиолетовой установки «Альфа-09»);</a:t>
            </a:r>
          </a:p>
          <a:p>
            <a:pPr marL="255588" indent="-255588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266714"/>
            <a:ext cx="7632848" cy="638360"/>
          </a:xfrm>
        </p:spPr>
        <p:txBody>
          <a:bodyPr>
            <a:noAutofit/>
          </a:bodyPr>
          <a:lstStyle/>
          <a:p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Стационарные учреждения социального обслуживания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744967"/>
              </p:ext>
            </p:extLst>
          </p:nvPr>
        </p:nvGraphicFramePr>
        <p:xfrm>
          <a:off x="1043607" y="987574"/>
          <a:ext cx="7753080" cy="38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07">
                  <a:extLst>
                    <a:ext uri="{9D8B030D-6E8A-4147-A177-3AD203B41FA5}">
                      <a16:colId xmlns="" xmlns:a16="http://schemas.microsoft.com/office/drawing/2014/main" val="946991349"/>
                    </a:ext>
                  </a:extLst>
                </a:gridCol>
                <a:gridCol w="1953775">
                  <a:extLst>
                    <a:ext uri="{9D8B030D-6E8A-4147-A177-3AD203B41FA5}">
                      <a16:colId xmlns="" xmlns:a16="http://schemas.microsoft.com/office/drawing/2014/main" val="995391791"/>
                    </a:ext>
                  </a:extLst>
                </a:gridCol>
                <a:gridCol w="1186353">
                  <a:extLst>
                    <a:ext uri="{9D8B030D-6E8A-4147-A177-3AD203B41FA5}">
                      <a16:colId xmlns="" xmlns:a16="http://schemas.microsoft.com/office/drawing/2014/main" val="624565192"/>
                    </a:ext>
                  </a:extLst>
                </a:gridCol>
                <a:gridCol w="143044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2561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050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9466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Подведомственные учреждения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учреждений, шт.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проживающих, чел.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 по штатному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расписанию,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сотрудников, задействованных в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рабочем процессе,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915527"/>
                  </a:ext>
                </a:extLst>
              </a:tr>
              <a:tr h="7361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Дома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-интернаты для престарелых и инвалидов,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психонев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рологические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интернаты для взрослых и детей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632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1 566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725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7518433"/>
                  </a:ext>
                </a:extLst>
              </a:tr>
              <a:tr h="143659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Стационарные отделения для престарелых и инвалидов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комплексных центрах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социального обслуживания населения 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545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521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4360735"/>
                  </a:ext>
                </a:extLst>
              </a:tr>
              <a:tr h="33407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4 233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111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246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863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6622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В домах интернатах для престарелых и инвалидов, психоневрологических интернатах для взрослых и детей         (725 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8768256"/>
              </p:ext>
            </p:extLst>
          </p:nvPr>
        </p:nvGraphicFramePr>
        <p:xfrm>
          <a:off x="971600" y="1275606"/>
          <a:ext cx="7848871" cy="3580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3556869741"/>
                    </a:ext>
                  </a:extLst>
                </a:gridCol>
                <a:gridCol w="3487521">
                  <a:extLst>
                    <a:ext uri="{9D8B030D-6E8A-4147-A177-3AD203B41FA5}">
                      <a16:colId xmlns="" xmlns:a16="http://schemas.microsoft.com/office/drawing/2014/main" val="2707382986"/>
                    </a:ext>
                  </a:extLst>
                </a:gridCol>
                <a:gridCol w="1265006">
                  <a:extLst>
                    <a:ext uri="{9D8B030D-6E8A-4147-A177-3AD203B41FA5}">
                      <a16:colId xmlns="" xmlns:a16="http://schemas.microsoft.com/office/drawing/2014/main" val="3532019529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1 193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094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344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512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5 880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80643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515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067437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248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5562731"/>
                  </a:ext>
                </a:extLst>
              </a:tr>
              <a:tr h="356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939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011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38080</TotalTime>
  <Words>936</Words>
  <Application>Microsoft Office PowerPoint</Application>
  <PresentationFormat>Экран (16:9)</PresentationFormat>
  <Paragraphs>418</Paragraphs>
  <Slides>11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Распространение НОВОЙ КОРОНАВИРУСНОЙ ИНФЕКЦИИ В СТАЦИОНАРНЫХ УЧРЕЖДЕНИЯХ СОЦИАЛЬНОЙ ЗАЩИТЫ НАСЕЛЕНИЯ </vt:lpstr>
      <vt:lpstr>Список учреждений социального обслуживания,  В КОТОРЫХ ВЫЯВЛЕНЫ СЛУЧАИ ЗАРАЖЕНИЯ  КОРОНАВИРУСНОЙ ИНФЕКЦИЕЙ</vt:lpstr>
      <vt:lpstr>Список учреждений социального обслуживания,  В КОТОРЫХ ВЫЯВЛЕНЫ СЛУЧАИ ЗАРАЖЕНИЯ  КОРОНАВИРУСНОЙ ИНФЕКЦИЕЙ</vt:lpstr>
      <vt:lpstr>Список учреждений социального обслуживания,  В КОТОРЫХ ВЫЯВЛЕНЫ СЛУЧАИ ЗАРАЖЕНИЯ  КОРОНАВИРУСНОЙ ИНФЕКЦИЕЙ</vt:lpstr>
      <vt:lpstr>Слайд 7</vt:lpstr>
      <vt:lpstr>Стационарные учреждения социального обслуживания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заместителя Председателя Правительства Тверской области – Министра здравоохранения Тверской области В.А. Синоды</dc:title>
  <dc:creator>PetrovKV</dc:creator>
  <cp:lastModifiedBy>Вед эксперт ОКДУСОП</cp:lastModifiedBy>
  <cp:revision>2864</cp:revision>
  <cp:lastPrinted>2020-08-28T06:32:54Z</cp:lastPrinted>
  <dcterms:created xsi:type="dcterms:W3CDTF">2018-05-18T11:44:57Z</dcterms:created>
  <dcterms:modified xsi:type="dcterms:W3CDTF">2022-02-10T11:33:59Z</dcterms:modified>
</cp:coreProperties>
</file>