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969" r:id="rId2"/>
    <p:sldId id="992" r:id="rId3"/>
    <p:sldId id="970" r:id="rId4"/>
    <p:sldId id="990" r:id="rId5"/>
    <p:sldId id="991" r:id="rId6"/>
  </p:sldIdLst>
  <p:sldSz cx="9144000" cy="5143500" type="screen16x9"/>
  <p:notesSz cx="9942513" cy="6761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E480E"/>
    <a:srgbClr val="21AF09"/>
    <a:srgbClr val="4C0000"/>
    <a:srgbClr val="3E5F27"/>
    <a:srgbClr val="3A0000"/>
    <a:srgbClr val="2336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56" autoAdjust="0"/>
    <p:restoredTop sz="98629" autoAdjust="0"/>
  </p:normalViewPr>
  <p:slideViewPr>
    <p:cSldViewPr snapToGrid="0">
      <p:cViewPr varScale="1">
        <p:scale>
          <a:sx n="153" d="100"/>
          <a:sy n="153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063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10062" cy="338138"/>
          </a:xfrm>
          <a:prstGeom prst="rect">
            <a:avLst/>
          </a:prstGeom>
        </p:spPr>
        <p:txBody>
          <a:bodyPr vert="horz" lIns="92211" tIns="46106" rIns="92211" bIns="4610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06D9906-8625-4F75-A054-AC7DC57BD673}" type="datetimeFigureOut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508000"/>
            <a:ext cx="4506913" cy="2535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1" tIns="46106" rIns="92211" bIns="46106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3776" y="3211513"/>
            <a:ext cx="7954963" cy="3041650"/>
          </a:xfrm>
          <a:prstGeom prst="rect">
            <a:avLst/>
          </a:prstGeom>
        </p:spPr>
        <p:txBody>
          <a:bodyPr vert="horz" lIns="92211" tIns="46106" rIns="92211" bIns="46106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423025"/>
            <a:ext cx="4310063" cy="336550"/>
          </a:xfrm>
          <a:prstGeom prst="rect">
            <a:avLst/>
          </a:prstGeom>
        </p:spPr>
        <p:txBody>
          <a:bodyPr vert="horz" lIns="92211" tIns="46106" rIns="92211" bIns="4610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0863" y="6423025"/>
            <a:ext cx="4310062" cy="336550"/>
          </a:xfrm>
          <a:prstGeom prst="rect">
            <a:avLst/>
          </a:prstGeom>
        </p:spPr>
        <p:txBody>
          <a:bodyPr vert="horz" wrap="square" lIns="92211" tIns="46106" rIns="92211" bIns="461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EA176CC-E6D2-47DA-BEB0-F356E9CC01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97230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AFA65-C343-4872-8BF1-45F9D303192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E2BD-F4CA-4A78-AF32-936F078E6544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2CFB7-740C-4A73-89C3-372259F0349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928-35FC-4A5B-B329-EE610712F3C4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24B8-E789-401C-AC1E-42EEAA1838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ADC4-106B-4048-A801-4FB865FDED32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D417C-6FCE-4276-B035-E873EC26FF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D4C9A-8D87-456C-A12F-3FA2E49E503D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A1192-E584-48AE-B52E-65C0301D85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D97BD-8844-4389-BB01-C7372AA19F9B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897E7-E615-48DE-B9B4-0598AB08DB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09483-97F2-4727-97AA-48604B315B8F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43BD-625A-4688-9B7C-9DF84B6DC4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3FB8-325A-40B4-8B8A-E02121E1FC0D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EB14F-A6FB-431D-9499-BE21BF071D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58962-3AD2-4C63-8249-56D20A6A5197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D065-7F21-484E-903E-6B83F2774F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8E5A5-2F43-4340-B0FE-CEABAFF2AF7C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D747-CFDB-4F0E-B5F6-20640318AE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39AA-B03F-4CD8-976A-E251CC6E4287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F5F09-5B24-4958-BB4A-ACF9915BA9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C6DFB-4C23-462C-9D36-786F975B30BC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66096-91CB-462F-AF1F-0862124064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04D8F0-1C33-4FDD-9D1D-F202BB6C5013}" type="datetime1">
              <a:rPr lang="ru-RU"/>
              <a:pPr>
                <a:defRPr/>
              </a:pPr>
              <a:t>10.02.2022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B45C4B1-BA1D-4C59-B286-4DD344318F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974725" y="146050"/>
            <a:ext cx="5103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ТРАНСПОРТА</a:t>
            </a:r>
          </a:p>
          <a:p>
            <a:pPr eaLnBrk="1" hangingPunct="1"/>
            <a:r>
              <a:rPr lang="ru-RU" altLang="ru-RU" sz="15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  <a:p>
            <a:pPr algn="ctr" eaLnBrk="1" hangingPunct="1"/>
            <a:endParaRPr lang="ru-RU" altLang="ru-RU" sz="15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060575" y="4321175"/>
            <a:ext cx="5003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ru-RU" altLang="ru-RU" sz="1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ru-RU" altLang="ru-RU" sz="1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февраля 2022 </a:t>
            </a:r>
            <a:r>
              <a:rPr lang="ru-RU" altLang="ru-RU" sz="12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года</a:t>
            </a:r>
          </a:p>
        </p:txBody>
      </p:sp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Прямоугольник 5"/>
          <p:cNvSpPr>
            <a:spLocks noChangeArrowheads="1"/>
          </p:cNvSpPr>
          <p:nvPr/>
        </p:nvSpPr>
        <p:spPr bwMode="auto">
          <a:xfrm>
            <a:off x="1041400" y="1695450"/>
            <a:ext cx="7559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О мероприятиях, проводимых на транспорте                      с целью недопущения распространения новой </a:t>
            </a:r>
            <a:r>
              <a:rPr lang="ru-RU" altLang="ru-RU" sz="2400" b="1" dirty="0" err="1">
                <a:latin typeface="Times New Roman" pitchFamily="18" charset="0"/>
                <a:cs typeface="Times New Roman" pitchFamily="18" charset="0"/>
              </a:rPr>
              <a:t>коронавирусной</a:t>
            </a: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 инфекции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603750"/>
            <a:ext cx="2057400" cy="27463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258FB67-1C34-4541-9ABC-DF0D934A721E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3"/>
          <p:cNvSpPr txBox="1">
            <a:spLocks noChangeArrowheads="1"/>
          </p:cNvSpPr>
          <p:nvPr/>
        </p:nvSpPr>
        <p:spPr bwMode="auto">
          <a:xfrm>
            <a:off x="1022350" y="169863"/>
            <a:ext cx="7275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buFont typeface="Arial" charset="0"/>
              <a:buNone/>
            </a:pPr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ПО  СОСТОЯНИЮ  НА  </a:t>
            </a:r>
            <a:r>
              <a:rPr lang="ru-RU" altLang="ru-RU" sz="15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9:00 </a:t>
            </a:r>
            <a:r>
              <a:rPr lang="ru-RU" altLang="ru-RU" sz="1500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11.02.2022</a:t>
            </a: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2875337"/>
              </p:ext>
            </p:extLst>
          </p:nvPr>
        </p:nvGraphicFramePr>
        <p:xfrm>
          <a:off x="776288" y="944563"/>
          <a:ext cx="7964487" cy="148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1929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79" marB="3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79" marB="3427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транспортных средств (автобусов)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5924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8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автовокзалов (автостанций, билетных касс)</a:t>
                      </a: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79" marB="34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79" marB="3427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03" name="TextBox 6"/>
          <p:cNvSpPr txBox="1">
            <a:spLocks noChangeArrowheads="1"/>
          </p:cNvSpPr>
          <p:nvPr/>
        </p:nvSpPr>
        <p:spPr bwMode="auto">
          <a:xfrm>
            <a:off x="3421063" y="681038"/>
            <a:ext cx="300196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Автомобильный транспорт</a:t>
            </a:r>
          </a:p>
        </p:txBody>
      </p:sp>
      <p:sp>
        <p:nvSpPr>
          <p:cNvPr id="3104" name="TextBox 8"/>
          <p:cNvSpPr txBox="1">
            <a:spLocks noChangeArrowheads="1"/>
          </p:cNvSpPr>
          <p:nvPr/>
        </p:nvSpPr>
        <p:spPr bwMode="auto">
          <a:xfrm>
            <a:off x="3279775" y="2433638"/>
            <a:ext cx="32480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eaLnBrk="1" hangingPunct="1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Железнодорожный транспорт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1643372"/>
              </p:ext>
            </p:extLst>
          </p:nvPr>
        </p:nvGraphicFramePr>
        <p:xfrm>
          <a:off x="776288" y="2703513"/>
          <a:ext cx="7964487" cy="219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2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7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1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4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1825">
                <a:tc>
                  <a:txBody>
                    <a:bodyPr/>
                    <a:lstStyle/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договору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Задействовано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Обработано</a:t>
                      </a:r>
                    </a:p>
                  </a:txBody>
                  <a:tcPr marL="68584" marR="68584" marT="34250" marB="342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68584" marR="68584" marT="34250" marB="342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составов поездов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пригородном сообщении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1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цельнометаллических вагонов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8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вокзалов (станций), в пригородном сообщении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4" marR="68584" marT="34250" marB="34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4" marR="68584" marT="34250" marB="342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867255"/>
              </p:ext>
            </p:extLst>
          </p:nvPr>
        </p:nvGraphicFramePr>
        <p:xfrm>
          <a:off x="891296" y="598389"/>
          <a:ext cx="7958131" cy="4359243"/>
        </p:xfrm>
        <a:graphic>
          <a:graphicData uri="http://schemas.openxmlformats.org/drawingml/2006/table">
            <a:tbl>
              <a:tblPr/>
              <a:tblGrid>
                <a:gridCol w="17784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4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8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3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87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89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035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8761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Андреапольский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Бежецкий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Бельский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Бологовский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Весьегонский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Вышневолоцкий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Жарковский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Западнодвинский 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958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Зубцовский</a:t>
                      </a: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Ржев, Ржевский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413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361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Калязинский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Кашинский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Конаковский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Кесовогорский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Кимры, Кимрский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Краснохолмский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405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Кувшиновский</a:t>
                      </a:r>
                    </a:p>
                  </a:txBody>
                  <a:tcPr marL="7144" marR="7144" marT="7143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58" marB="342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pic>
        <p:nvPicPr>
          <p:cNvPr id="426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6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7046913" y="47561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DEC5CD9-3EAF-4A18-8A0F-FE3E35E7DD9D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4" name="Rectangle 3"/>
          <p:cNvSpPr txBox="1">
            <a:spLocks noChangeArrowheads="1"/>
          </p:cNvSpPr>
          <p:nvPr/>
        </p:nvSpPr>
        <p:spPr bwMode="auto">
          <a:xfrm>
            <a:off x="1141413" y="15081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>
              <a:buFont typeface="Arial" charset="0"/>
              <a:buNone/>
            </a:pPr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BE46734-5B0E-4CB1-87AA-9BA78D9C9D0B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>
              <a:buFont typeface="Arial" charset="0"/>
              <a:buNone/>
            </a:pPr>
            <a:endParaRPr lang="ru-RU" altLang="ru-RU" sz="1500" b="1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921400"/>
              </p:ext>
            </p:extLst>
          </p:nvPr>
        </p:nvGraphicFramePr>
        <p:xfrm>
          <a:off x="912813" y="704157"/>
          <a:ext cx="7869237" cy="3757593"/>
        </p:xfrm>
        <a:graphic>
          <a:graphicData uri="http://schemas.openxmlformats.org/drawingml/2006/table">
            <a:tbl>
              <a:tblPr/>
              <a:tblGrid>
                <a:gridCol w="1726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7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1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7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76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22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23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39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4001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693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Лесной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Лихославльский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Максатихинский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Молоковский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Нелидовский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Оленинский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Осташковский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Пеновский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Рамешковский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Сандовский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681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Селижаровский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Сонковский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Спировский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684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Старицкий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2" marB="3427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82563" y="101600"/>
            <a:ext cx="568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6905625" y="4870450"/>
            <a:ext cx="2057400" cy="2730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7BF558C-EE8B-40C8-B2A6-90BBE3EC184A}" type="slidenum">
              <a:rPr lang="ru-RU" altLang="ru-RU" sz="11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altLang="ru-RU"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1198563" y="169863"/>
            <a:ext cx="72755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/>
            <a:r>
              <a:rPr lang="ru-RU" altLang="ru-RU" sz="15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АВТОМОБИЛЬНЫЙ   ТРАНСПОРТ  (ПРОДОЛЖЕНИЕ)</a:t>
            </a:r>
          </a:p>
          <a:p>
            <a:pPr algn="ctr"/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</a:pPr>
            <a:endParaRPr lang="ru-RU" altLang="ru-RU" sz="15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7049730"/>
              </p:ext>
            </p:extLst>
          </p:nvPr>
        </p:nvGraphicFramePr>
        <p:xfrm>
          <a:off x="912813" y="779463"/>
          <a:ext cx="7897813" cy="1985607"/>
        </p:xfrm>
        <a:graphic>
          <a:graphicData uri="http://schemas.openxmlformats.org/drawingml/2006/table">
            <a:tbl>
              <a:tblPr/>
              <a:tblGrid>
                <a:gridCol w="1732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6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0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93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27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6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2358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Район, округ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договору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Задействовано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Автостанций (</a:t>
                      </a:r>
                      <a:r>
                        <a:rPr kumimoji="0" lang="ru-RU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автокасс</a:t>
                      </a: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Обработано (ед.)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 </a:t>
                      </a:r>
                    </a:p>
                  </a:txBody>
                  <a:tcPr marL="68579" marR="68579" marT="34258" marB="3425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Торопецкий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248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Торжок, Торжокский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162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Удомельский 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807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Фировский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г. Тверь, Калининский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3178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chemeClr val="tx1"/>
                          </a:solidFill>
                          <a:latin typeface="Times New Roman"/>
                        </a:rPr>
                        <a:t>2852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Междугородное сообщение</a:t>
                      </a:r>
                    </a:p>
                  </a:txBody>
                  <a:tcPr marL="7144" marR="7144" marT="714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0" i="0" u="none" strike="noStrike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315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79" marR="68579" marT="34270" marB="3427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27091</TotalTime>
  <Words>503</Words>
  <Application>Microsoft Office PowerPoint</Application>
  <PresentationFormat>Экран (16:9)</PresentationFormat>
  <Paragraphs>367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Пользователь Windows</cp:lastModifiedBy>
  <cp:revision>2004</cp:revision>
  <cp:lastPrinted>2021-07-29T16:01:24Z</cp:lastPrinted>
  <dcterms:created xsi:type="dcterms:W3CDTF">2018-07-12T13:45:04Z</dcterms:created>
  <dcterms:modified xsi:type="dcterms:W3CDTF">2022-02-10T15:13:42Z</dcterms:modified>
</cp:coreProperties>
</file>