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9" r:id="rId4"/>
    <p:sldId id="260" r:id="rId5"/>
    <p:sldId id="261" r:id="rId6"/>
    <p:sldId id="262" r:id="rId7"/>
    <p:sldId id="263" r:id="rId8"/>
    <p:sldId id="269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9D4"/>
    <a:srgbClr val="EC7C30"/>
    <a:srgbClr val="A9B7D5"/>
    <a:srgbClr val="201F80"/>
    <a:srgbClr val="A6B6CA"/>
    <a:srgbClr val="A7AFD6"/>
    <a:srgbClr val="00247D"/>
    <a:srgbClr val="202860"/>
    <a:srgbClr val="151B4E"/>
    <a:srgbClr val="E4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8CE5-B5FA-4F1D-B1DC-19A0B358C9B4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8104-29B8-4507-884D-88FC56D73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26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8CE5-B5FA-4F1D-B1DC-19A0B358C9B4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8104-29B8-4507-884D-88FC56D73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36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8CE5-B5FA-4F1D-B1DC-19A0B358C9B4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8104-29B8-4507-884D-88FC56D73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23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8CE5-B5FA-4F1D-B1DC-19A0B358C9B4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8104-29B8-4507-884D-88FC56D73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20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8CE5-B5FA-4F1D-B1DC-19A0B358C9B4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8104-29B8-4507-884D-88FC56D73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94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8CE5-B5FA-4F1D-B1DC-19A0B358C9B4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8104-29B8-4507-884D-88FC56D73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04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8CE5-B5FA-4F1D-B1DC-19A0B358C9B4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8104-29B8-4507-884D-88FC56D73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65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8CE5-B5FA-4F1D-B1DC-19A0B358C9B4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8104-29B8-4507-884D-88FC56D73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77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8CE5-B5FA-4F1D-B1DC-19A0B358C9B4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8104-29B8-4507-884D-88FC56D73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41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8CE5-B5FA-4F1D-B1DC-19A0B358C9B4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8104-29B8-4507-884D-88FC56D73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79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8CE5-B5FA-4F1D-B1DC-19A0B358C9B4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8104-29B8-4507-884D-88FC56D73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0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78CE5-B5FA-4F1D-B1DC-19A0B358C9B4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A8104-29B8-4507-884D-88FC56D73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9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wmf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wmf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2.wmf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3.wmf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wmf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wmf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F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55717" y="2771480"/>
            <a:ext cx="10468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PF Agora Slab Pro" panose="02000500000000020004" pitchFamily="2" charset="0"/>
              </a:rPr>
              <a:t>География экспорта в портфеле продукции </a:t>
            </a:r>
          </a:p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PF Agora Slab Pro" panose="02000500000000020004" pitchFamily="2" charset="0"/>
              </a:rPr>
              <a:t>Верхневолжского кожевенного завода</a:t>
            </a:r>
            <a:endParaRPr lang="ru-RU" sz="3600" b="1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898857"/>
              </p:ext>
            </p:extLst>
          </p:nvPr>
        </p:nvGraphicFramePr>
        <p:xfrm>
          <a:off x="913" y="5741896"/>
          <a:ext cx="12178519" cy="586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CorelDRAW" r:id="rId3" imgW="4682087" imgH="225454" progId="CorelDraw.Graphic.21">
                  <p:embed/>
                </p:oleObj>
              </mc:Choice>
              <mc:Fallback>
                <p:oleObj name="CorelDRAW" r:id="rId3" imgW="4682087" imgH="225454" progId="CorelDraw.Graphic.2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3" y="5741896"/>
                        <a:ext cx="12178519" cy="5864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1146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874" y="1578007"/>
            <a:ext cx="459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201F80"/>
                </a:solidFill>
                <a:latin typeface="PF Agora Slab Pro" panose="02000500000000020004" pitchFamily="2" charset="0"/>
              </a:rPr>
              <a:t>201</a:t>
            </a:r>
            <a:r>
              <a:rPr lang="en-US" sz="2400" b="1" dirty="0" smtClean="0">
                <a:solidFill>
                  <a:srgbClr val="201F80"/>
                </a:solidFill>
                <a:latin typeface="PF Agora Slab Pro" panose="02000500000000020004" pitchFamily="2" charset="0"/>
              </a:rPr>
              <a:t>9</a:t>
            </a:r>
            <a:r>
              <a:rPr lang="ru-RU" sz="2400" b="1" dirty="0" smtClean="0">
                <a:solidFill>
                  <a:srgbClr val="201F80"/>
                </a:solidFill>
                <a:latin typeface="PF Agora Slab Pro" panose="02000500000000020004" pitchFamily="2" charset="0"/>
              </a:rPr>
              <a:t> год</a:t>
            </a:r>
            <a:endParaRPr lang="ru-RU" sz="2400" b="1" dirty="0">
              <a:solidFill>
                <a:srgbClr val="201F80"/>
              </a:solidFill>
              <a:latin typeface="PF Agora Slab Pro" panose="02000500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450" y="2294092"/>
            <a:ext cx="2055042" cy="369332"/>
          </a:xfrm>
          <a:prstGeom prst="rect">
            <a:avLst/>
          </a:prstGeom>
          <a:solidFill>
            <a:srgbClr val="201F80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PF Agora Slab Pro" panose="02000500000000020004" pitchFamily="2" charset="0"/>
              </a:rPr>
              <a:t>страна</a:t>
            </a:r>
            <a:r>
              <a:rPr lang="ru-RU" dirty="0" smtClean="0">
                <a:solidFill>
                  <a:schemeClr val="bg1"/>
                </a:solidFill>
                <a:latin typeface="PF Agora Slab Pro" panose="02000500000000020004" pitchFamily="2" charset="0"/>
              </a:rPr>
              <a:t>:</a:t>
            </a:r>
            <a:endParaRPr lang="ru-RU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05493" y="2294092"/>
            <a:ext cx="1423443" cy="369332"/>
          </a:xfrm>
          <a:prstGeom prst="rect">
            <a:avLst/>
          </a:prstGeom>
          <a:solidFill>
            <a:srgbClr val="201F80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PF Agora Slab Pro" panose="02000500000000020004" pitchFamily="2" charset="0"/>
              </a:rPr>
              <a:t>млн. руб.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28939" y="2294092"/>
            <a:ext cx="1112363" cy="369332"/>
          </a:xfrm>
          <a:prstGeom prst="rect">
            <a:avLst/>
          </a:prstGeom>
          <a:solidFill>
            <a:srgbClr val="201F80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PF Agora Slab Pro" panose="02000500000000020004" pitchFamily="2" charset="0"/>
              </a:rPr>
              <a:t>доля 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0449" y="2663424"/>
            <a:ext cx="2055044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201F80"/>
                </a:solidFill>
                <a:latin typeface="PF Agora Slab Pro Black" panose="02000505000000020004" pitchFamily="2" charset="0"/>
              </a:rPr>
              <a:t>ИТОГО: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05492" y="2663424"/>
            <a:ext cx="1423443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201F80"/>
                </a:solidFill>
                <a:latin typeface="PF Agora Slab Pro Black" panose="02000505000000020004" pitchFamily="2" charset="0"/>
              </a:rPr>
              <a:t>74</a:t>
            </a:r>
            <a:r>
              <a:rPr lang="ru-RU" b="1" dirty="0" smtClean="0">
                <a:solidFill>
                  <a:srgbClr val="201F80"/>
                </a:solidFill>
                <a:latin typeface="PF Agora Slab Pro Black" panose="02000505000000020004" pitchFamily="2" charset="0"/>
              </a:rPr>
              <a:t>,</a:t>
            </a:r>
            <a:r>
              <a:rPr lang="en-US" b="1" dirty="0" smtClean="0">
                <a:solidFill>
                  <a:srgbClr val="201F80"/>
                </a:solidFill>
                <a:latin typeface="PF Agora Slab Pro Black" panose="02000505000000020004" pitchFamily="2" charset="0"/>
              </a:rPr>
              <a:t>8</a:t>
            </a:r>
            <a:endParaRPr lang="ru-RU" b="1" dirty="0">
              <a:solidFill>
                <a:srgbClr val="201F80"/>
              </a:solidFill>
              <a:latin typeface="PF Agora Slab Pro Black" panose="02000505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28938" y="2663424"/>
            <a:ext cx="1112363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ru-RU" b="1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449" y="3032756"/>
            <a:ext cx="205504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A9B7D5"/>
                </a:solidFill>
                <a:latin typeface="PF Agora Slab Pro" panose="02000500000000020004" pitchFamily="2" charset="0"/>
              </a:rPr>
              <a:t>Европа</a:t>
            </a:r>
            <a:endParaRPr lang="ru-RU" b="1" dirty="0">
              <a:solidFill>
                <a:srgbClr val="A9B7D5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05492" y="3032756"/>
            <a:ext cx="142344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A9B7D5"/>
                </a:solidFill>
                <a:latin typeface="PF Agora Slab Pro" panose="02000500000000020004" pitchFamily="2" charset="0"/>
              </a:rPr>
              <a:t>6</a:t>
            </a:r>
            <a:r>
              <a:rPr lang="en-US" b="1" dirty="0" smtClean="0">
                <a:solidFill>
                  <a:srgbClr val="A9B7D5"/>
                </a:solidFill>
                <a:latin typeface="PF Agora Slab Pro" panose="02000500000000020004" pitchFamily="2" charset="0"/>
              </a:rPr>
              <a:t>5</a:t>
            </a:r>
            <a:r>
              <a:rPr lang="ru-RU" b="1" dirty="0" smtClean="0">
                <a:solidFill>
                  <a:srgbClr val="A9B7D5"/>
                </a:solidFill>
                <a:latin typeface="PF Agora Slab Pro" panose="02000500000000020004" pitchFamily="2" charset="0"/>
              </a:rPr>
              <a:t>,</a:t>
            </a:r>
            <a:r>
              <a:rPr lang="en-US" b="1" dirty="0" smtClean="0">
                <a:solidFill>
                  <a:srgbClr val="A9B7D5"/>
                </a:solidFill>
                <a:latin typeface="PF Agora Slab Pro" panose="02000500000000020004" pitchFamily="2" charset="0"/>
              </a:rPr>
              <a:t>8</a:t>
            </a:r>
            <a:endParaRPr lang="ru-RU" b="1" dirty="0">
              <a:solidFill>
                <a:srgbClr val="A9B7D5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28938" y="3032756"/>
            <a:ext cx="111236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A9B7D5"/>
                </a:solidFill>
                <a:latin typeface="PF Agora Slab Pro" panose="02000500000000020004" pitchFamily="2" charset="0"/>
              </a:rPr>
              <a:t>88</a:t>
            </a:r>
            <a:r>
              <a:rPr lang="ru-RU" b="1" dirty="0" smtClean="0">
                <a:solidFill>
                  <a:srgbClr val="A9B7D5"/>
                </a:solidFill>
                <a:latin typeface="PF Agora Slab Pro" panose="02000500000000020004" pitchFamily="2" charset="0"/>
              </a:rPr>
              <a:t>%</a:t>
            </a:r>
            <a:endParaRPr lang="ru-RU" b="1" dirty="0">
              <a:solidFill>
                <a:srgbClr val="A9B7D5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0449" y="3402088"/>
            <a:ext cx="2055046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PF Agora Slab Pro" panose="02000500000000020004" pitchFamily="2" charset="0"/>
              </a:rPr>
              <a:t>СНГ</a:t>
            </a:r>
            <a:endParaRPr lang="ru-RU" b="1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05492" y="3402088"/>
            <a:ext cx="1423443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PF Agora Slab Pro" panose="02000500000000020004" pitchFamily="2" charset="0"/>
              </a:rPr>
              <a:t>5</a:t>
            </a:r>
            <a:r>
              <a:rPr lang="ru-RU" b="1" dirty="0" smtClean="0">
                <a:solidFill>
                  <a:schemeClr val="bg1"/>
                </a:solidFill>
                <a:latin typeface="PF Agora Slab Pro" panose="02000500000000020004" pitchFamily="2" charset="0"/>
              </a:rPr>
              <a:t>,</a:t>
            </a:r>
            <a:r>
              <a:rPr lang="en-US" b="1" dirty="0" smtClean="0">
                <a:solidFill>
                  <a:schemeClr val="bg1"/>
                </a:solidFill>
                <a:latin typeface="PF Agora Slab Pro" panose="02000500000000020004" pitchFamily="2" charset="0"/>
              </a:rPr>
              <a:t>0</a:t>
            </a:r>
            <a:endParaRPr lang="ru-RU" b="1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28938" y="3402088"/>
            <a:ext cx="1112363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PF Agora Slab Pro" panose="02000500000000020004" pitchFamily="2" charset="0"/>
              </a:rPr>
              <a:t>7</a:t>
            </a:r>
            <a:r>
              <a:rPr lang="ru-RU" b="1" dirty="0" smtClean="0">
                <a:solidFill>
                  <a:schemeClr val="bg1"/>
                </a:solidFill>
                <a:latin typeface="PF Agora Slab Pro" panose="02000500000000020004" pitchFamily="2" charset="0"/>
              </a:rPr>
              <a:t>%</a:t>
            </a:r>
            <a:endParaRPr lang="ru-RU" b="1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490005"/>
              </p:ext>
            </p:extLst>
          </p:nvPr>
        </p:nvGraphicFramePr>
        <p:xfrm>
          <a:off x="10091620" y="451823"/>
          <a:ext cx="1286901" cy="596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CorelDRAW" r:id="rId3" imgW="855360" imgH="397440" progId="CorelDraw.Graphic.21">
                  <p:embed/>
                </p:oleObj>
              </mc:Choice>
              <mc:Fallback>
                <p:oleObj name="CorelDRAW" r:id="rId3" imgW="855360" imgH="397440" progId="CorelDraw.Graphic.21">
                  <p:embed/>
                  <p:pic>
                    <p:nvPicPr>
                      <p:cNvPr id="27" name="Объект 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91620" y="451823"/>
                        <a:ext cx="1286901" cy="596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56179" y="402211"/>
            <a:ext cx="847469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201F80"/>
                </a:solidFill>
                <a:latin typeface="PF Agora Slab Pro" panose="02000500000000020004" pitchFamily="2" charset="0"/>
              </a:rPr>
              <a:t>География </a:t>
            </a:r>
            <a:r>
              <a:rPr lang="ru-RU" b="1" dirty="0">
                <a:solidFill>
                  <a:srgbClr val="201F80"/>
                </a:solidFill>
                <a:latin typeface="PF Agora Slab Pro" panose="02000500000000020004" pitchFamily="2" charset="0"/>
              </a:rPr>
              <a:t>экспорта коллагеновой продукции </a:t>
            </a:r>
          </a:p>
          <a:p>
            <a:r>
              <a:rPr lang="ru-RU" b="1" dirty="0">
                <a:solidFill>
                  <a:srgbClr val="201F80"/>
                </a:solidFill>
                <a:latin typeface="PF Agora Slab Pro" panose="02000500000000020004" pitchFamily="2" charset="0"/>
              </a:rPr>
              <a:t>в портфеле Верхневолжского кожевенного завода </a:t>
            </a: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659874" y="1238290"/>
            <a:ext cx="10699425" cy="0"/>
          </a:xfrm>
          <a:prstGeom prst="line">
            <a:avLst/>
          </a:prstGeom>
          <a:ln w="28575">
            <a:solidFill>
              <a:srgbClr val="A9B7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9874" y="3771420"/>
            <a:ext cx="205504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A9B7D5"/>
                </a:solidFill>
                <a:latin typeface="PF Agora Slab Pro" panose="02000500000000020004" pitchFamily="2" charset="0"/>
              </a:rPr>
              <a:t>Мексика</a:t>
            </a:r>
            <a:endParaRPr lang="ru-RU" b="1" dirty="0">
              <a:solidFill>
                <a:srgbClr val="A9B7D5"/>
              </a:solidFill>
              <a:latin typeface="PF Agora Slab Pro" panose="02000500000000020004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14917" y="3771420"/>
            <a:ext cx="142344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A9B7D5"/>
                </a:solidFill>
                <a:latin typeface="PF Agora Slab Pro" panose="02000500000000020004" pitchFamily="2" charset="0"/>
              </a:rPr>
              <a:t>4,0</a:t>
            </a:r>
            <a:endParaRPr lang="ru-RU" b="1" dirty="0">
              <a:solidFill>
                <a:srgbClr val="A9B7D5"/>
              </a:solidFill>
              <a:latin typeface="PF Agora Slab Pro" panose="02000500000000020004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38363" y="3771420"/>
            <a:ext cx="111236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A9B7D5"/>
                </a:solidFill>
                <a:latin typeface="PF Agora Slab Pro" panose="02000500000000020004" pitchFamily="2" charset="0"/>
              </a:rPr>
              <a:t>5%</a:t>
            </a:r>
            <a:endParaRPr lang="ru-RU" b="1" dirty="0">
              <a:solidFill>
                <a:srgbClr val="A9B7D5"/>
              </a:solidFill>
              <a:latin typeface="PF Agora Slab Pro" panose="02000500000000020004" pitchFamily="2" charset="0"/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769" y="1808838"/>
            <a:ext cx="4113814" cy="488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15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874" y="1578007"/>
            <a:ext cx="459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201F80"/>
                </a:solidFill>
                <a:latin typeface="PF Agora Slab Pro" panose="02000500000000020004" pitchFamily="2" charset="0"/>
              </a:rPr>
              <a:t>2020 год</a:t>
            </a:r>
            <a:endParaRPr lang="ru-RU" sz="2400" b="1" dirty="0">
              <a:solidFill>
                <a:srgbClr val="201F80"/>
              </a:solidFill>
              <a:latin typeface="PF Agora Slab Pro" panose="02000500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450" y="2294092"/>
            <a:ext cx="2055042" cy="369332"/>
          </a:xfrm>
          <a:prstGeom prst="rect">
            <a:avLst/>
          </a:prstGeom>
          <a:solidFill>
            <a:srgbClr val="201F80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PF Agora Slab Pro" panose="02000500000000020004" pitchFamily="2" charset="0"/>
              </a:rPr>
              <a:t>страна</a:t>
            </a:r>
            <a:r>
              <a:rPr lang="ru-RU" dirty="0" smtClean="0">
                <a:solidFill>
                  <a:schemeClr val="bg1"/>
                </a:solidFill>
                <a:latin typeface="PF Agora Slab Pro" panose="02000500000000020004" pitchFamily="2" charset="0"/>
              </a:rPr>
              <a:t>:</a:t>
            </a:r>
            <a:endParaRPr lang="ru-RU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05493" y="2294092"/>
            <a:ext cx="1423443" cy="369332"/>
          </a:xfrm>
          <a:prstGeom prst="rect">
            <a:avLst/>
          </a:prstGeom>
          <a:solidFill>
            <a:srgbClr val="201F80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PF Agora Slab Pro" panose="02000500000000020004" pitchFamily="2" charset="0"/>
              </a:rPr>
              <a:t>млн. руб.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28939" y="2294092"/>
            <a:ext cx="1112363" cy="369332"/>
          </a:xfrm>
          <a:prstGeom prst="rect">
            <a:avLst/>
          </a:prstGeom>
          <a:solidFill>
            <a:srgbClr val="201F80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PF Agora Slab Pro" panose="02000500000000020004" pitchFamily="2" charset="0"/>
              </a:rPr>
              <a:t>доля 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0449" y="2663424"/>
            <a:ext cx="2055044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201F80"/>
                </a:solidFill>
                <a:latin typeface="PF Agora Slab Pro Black" panose="02000505000000020004" pitchFamily="2" charset="0"/>
              </a:rPr>
              <a:t>ИТОГО: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05492" y="2663424"/>
            <a:ext cx="1423443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201F80"/>
                </a:solidFill>
                <a:latin typeface="PF Agora Slab Pro Black" panose="02000505000000020004" pitchFamily="2" charset="0"/>
              </a:rPr>
              <a:t>36,1</a:t>
            </a:r>
            <a:endParaRPr lang="ru-RU" b="1" dirty="0">
              <a:solidFill>
                <a:srgbClr val="201F80"/>
              </a:solidFill>
              <a:latin typeface="PF Agora Slab Pro Black" panose="02000505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28938" y="2663424"/>
            <a:ext cx="1112363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ru-RU" b="1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449" y="3032756"/>
            <a:ext cx="205504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A9B7D5"/>
                </a:solidFill>
                <a:latin typeface="PF Agora Slab Pro" panose="02000500000000020004" pitchFamily="2" charset="0"/>
              </a:rPr>
              <a:t>Европа</a:t>
            </a:r>
            <a:endParaRPr lang="ru-RU" b="1" dirty="0">
              <a:solidFill>
                <a:srgbClr val="A9B7D5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05492" y="3032756"/>
            <a:ext cx="142344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A9B7D5"/>
                </a:solidFill>
                <a:latin typeface="PF Agora Slab Pro" panose="02000500000000020004" pitchFamily="2" charset="0"/>
              </a:rPr>
              <a:t>33,1</a:t>
            </a:r>
            <a:endParaRPr lang="ru-RU" b="1" dirty="0">
              <a:solidFill>
                <a:srgbClr val="A9B7D5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28938" y="3032756"/>
            <a:ext cx="111236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A9B7D5"/>
                </a:solidFill>
                <a:latin typeface="PF Agora Slab Pro" panose="02000500000000020004" pitchFamily="2" charset="0"/>
              </a:rPr>
              <a:t>92%</a:t>
            </a:r>
            <a:endParaRPr lang="ru-RU" b="1" dirty="0">
              <a:solidFill>
                <a:srgbClr val="A9B7D5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0449" y="3402088"/>
            <a:ext cx="2055046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PF Agora Slab Pro" panose="02000500000000020004" pitchFamily="2" charset="0"/>
              </a:rPr>
              <a:t>СНГ</a:t>
            </a:r>
            <a:endParaRPr lang="ru-RU" b="1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05492" y="3402088"/>
            <a:ext cx="1423443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PF Agora Slab Pro" panose="02000500000000020004" pitchFamily="2" charset="0"/>
              </a:rPr>
              <a:t>3,</a:t>
            </a:r>
            <a:r>
              <a:rPr lang="en-US" b="1" dirty="0" smtClean="0">
                <a:solidFill>
                  <a:schemeClr val="bg1"/>
                </a:solidFill>
                <a:latin typeface="PF Agora Slab Pro" panose="02000500000000020004" pitchFamily="2" charset="0"/>
              </a:rPr>
              <a:t>0</a:t>
            </a:r>
            <a:endParaRPr lang="ru-RU" b="1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28938" y="3402088"/>
            <a:ext cx="1112363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PF Agora Slab Pro" panose="02000500000000020004" pitchFamily="2" charset="0"/>
              </a:rPr>
              <a:t>8%</a:t>
            </a:r>
            <a:endParaRPr lang="ru-RU" b="1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227601"/>
              </p:ext>
            </p:extLst>
          </p:nvPr>
        </p:nvGraphicFramePr>
        <p:xfrm>
          <a:off x="10091620" y="451823"/>
          <a:ext cx="1286901" cy="596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CorelDRAW" r:id="rId3" imgW="855360" imgH="397440" progId="CorelDraw.Graphic.21">
                  <p:embed/>
                </p:oleObj>
              </mc:Choice>
              <mc:Fallback>
                <p:oleObj name="CorelDRAW" r:id="rId3" imgW="855360" imgH="397440" progId="CorelDraw.Graphic.21">
                  <p:embed/>
                  <p:pic>
                    <p:nvPicPr>
                      <p:cNvPr id="17" name="Объект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91620" y="451823"/>
                        <a:ext cx="1286901" cy="596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56179" y="402211"/>
            <a:ext cx="847469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201F80"/>
                </a:solidFill>
                <a:latin typeface="PF Agora Slab Pro" panose="02000500000000020004" pitchFamily="2" charset="0"/>
              </a:rPr>
              <a:t>География </a:t>
            </a:r>
            <a:r>
              <a:rPr lang="ru-RU" b="1" dirty="0">
                <a:solidFill>
                  <a:srgbClr val="201F80"/>
                </a:solidFill>
                <a:latin typeface="PF Agora Slab Pro" panose="02000500000000020004" pitchFamily="2" charset="0"/>
              </a:rPr>
              <a:t>экспорта коллагеновой продукции </a:t>
            </a:r>
          </a:p>
          <a:p>
            <a:r>
              <a:rPr lang="ru-RU" b="1" dirty="0">
                <a:solidFill>
                  <a:srgbClr val="201F80"/>
                </a:solidFill>
                <a:latin typeface="PF Agora Slab Pro" panose="02000500000000020004" pitchFamily="2" charset="0"/>
              </a:rPr>
              <a:t>в портфеле Верхневолжского кожевенного завода </a:t>
            </a: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659874" y="1238290"/>
            <a:ext cx="10699425" cy="0"/>
          </a:xfrm>
          <a:prstGeom prst="line">
            <a:avLst/>
          </a:prstGeom>
          <a:ln w="28575">
            <a:solidFill>
              <a:srgbClr val="A9B7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344" y="2092885"/>
            <a:ext cx="4082177" cy="456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60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874" y="1578007"/>
            <a:ext cx="459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201F80"/>
                </a:solidFill>
                <a:latin typeface="PF Agora Slab Pro" panose="02000500000000020004" pitchFamily="2" charset="0"/>
              </a:rPr>
              <a:t>2021 год</a:t>
            </a:r>
            <a:endParaRPr lang="ru-RU" sz="2400" b="1" dirty="0">
              <a:solidFill>
                <a:srgbClr val="201F80"/>
              </a:solidFill>
              <a:latin typeface="PF Agora Slab Pro" panose="02000500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450" y="2294092"/>
            <a:ext cx="2055042" cy="369332"/>
          </a:xfrm>
          <a:prstGeom prst="rect">
            <a:avLst/>
          </a:prstGeom>
          <a:solidFill>
            <a:srgbClr val="201F80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PF Agora Slab Pro" panose="02000500000000020004" pitchFamily="2" charset="0"/>
              </a:rPr>
              <a:t>страна</a:t>
            </a:r>
            <a:r>
              <a:rPr lang="ru-RU" dirty="0" smtClean="0">
                <a:solidFill>
                  <a:schemeClr val="bg1"/>
                </a:solidFill>
                <a:latin typeface="PF Agora Slab Pro" panose="02000500000000020004" pitchFamily="2" charset="0"/>
              </a:rPr>
              <a:t>:</a:t>
            </a:r>
            <a:endParaRPr lang="ru-RU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05493" y="2294092"/>
            <a:ext cx="1423443" cy="369332"/>
          </a:xfrm>
          <a:prstGeom prst="rect">
            <a:avLst/>
          </a:prstGeom>
          <a:solidFill>
            <a:srgbClr val="201F80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PF Agora Slab Pro" panose="02000500000000020004" pitchFamily="2" charset="0"/>
              </a:rPr>
              <a:t>млн. руб.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28939" y="2294092"/>
            <a:ext cx="1112363" cy="369332"/>
          </a:xfrm>
          <a:prstGeom prst="rect">
            <a:avLst/>
          </a:prstGeom>
          <a:solidFill>
            <a:srgbClr val="201F80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PF Agora Slab Pro" panose="02000500000000020004" pitchFamily="2" charset="0"/>
              </a:rPr>
              <a:t>доля 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0449" y="2663424"/>
            <a:ext cx="2055044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201F80"/>
                </a:solidFill>
                <a:latin typeface="PF Agora Slab Pro Black" panose="02000505000000020004" pitchFamily="2" charset="0"/>
              </a:rPr>
              <a:t>ИТОГО: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05492" y="2663424"/>
            <a:ext cx="1423443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201F80"/>
                </a:solidFill>
                <a:latin typeface="PF Agora Slab Pro Black" panose="02000505000000020004" pitchFamily="2" charset="0"/>
              </a:rPr>
              <a:t>93,1</a:t>
            </a:r>
            <a:endParaRPr lang="ru-RU" b="1" dirty="0">
              <a:solidFill>
                <a:srgbClr val="201F80"/>
              </a:solidFill>
              <a:latin typeface="PF Agora Slab Pro Black" panose="02000505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28938" y="2663424"/>
            <a:ext cx="1112363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ru-RU" b="1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449" y="3032756"/>
            <a:ext cx="205504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A9B7D5"/>
                </a:solidFill>
                <a:latin typeface="PF Agora Slab Pro" panose="02000500000000020004" pitchFamily="2" charset="0"/>
              </a:rPr>
              <a:t>Европа</a:t>
            </a:r>
            <a:endParaRPr lang="ru-RU" b="1" dirty="0">
              <a:solidFill>
                <a:srgbClr val="A9B7D5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05492" y="3032756"/>
            <a:ext cx="142344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A9B7D5"/>
                </a:solidFill>
                <a:latin typeface="PF Agora Slab Pro" panose="02000500000000020004" pitchFamily="2" charset="0"/>
              </a:rPr>
              <a:t>89,9</a:t>
            </a:r>
            <a:endParaRPr lang="ru-RU" b="1" dirty="0">
              <a:solidFill>
                <a:srgbClr val="A9B7D5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28938" y="3032756"/>
            <a:ext cx="111236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A9B7D5"/>
                </a:solidFill>
                <a:latin typeface="PF Agora Slab Pro" panose="02000500000000020004" pitchFamily="2" charset="0"/>
              </a:rPr>
              <a:t>97%</a:t>
            </a:r>
            <a:endParaRPr lang="ru-RU" b="1" dirty="0">
              <a:solidFill>
                <a:srgbClr val="A9B7D5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0449" y="3402088"/>
            <a:ext cx="2055046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PF Agora Slab Pro" panose="02000500000000020004" pitchFamily="2" charset="0"/>
              </a:rPr>
              <a:t>СНГ</a:t>
            </a:r>
            <a:endParaRPr lang="ru-RU" b="1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05492" y="3402088"/>
            <a:ext cx="1423443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PF Agora Slab Pro" panose="02000500000000020004" pitchFamily="2" charset="0"/>
              </a:rPr>
              <a:t>3,2</a:t>
            </a:r>
            <a:endParaRPr lang="ru-RU" b="1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28938" y="3402088"/>
            <a:ext cx="1112363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PF Agora Slab Pro" panose="02000500000000020004" pitchFamily="2" charset="0"/>
              </a:rPr>
              <a:t>3%</a:t>
            </a:r>
            <a:endParaRPr lang="ru-RU" b="1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832175"/>
              </p:ext>
            </p:extLst>
          </p:nvPr>
        </p:nvGraphicFramePr>
        <p:xfrm>
          <a:off x="10091620" y="451823"/>
          <a:ext cx="1286901" cy="596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CorelDRAW" r:id="rId3" imgW="855360" imgH="397440" progId="CorelDraw.Graphic.21">
                  <p:embed/>
                </p:oleObj>
              </mc:Choice>
              <mc:Fallback>
                <p:oleObj name="CorelDRAW" r:id="rId3" imgW="855360" imgH="397440" progId="CorelDraw.Graphic.21">
                  <p:embed/>
                  <p:pic>
                    <p:nvPicPr>
                      <p:cNvPr id="17" name="Объект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91620" y="451823"/>
                        <a:ext cx="1286901" cy="596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56179" y="402211"/>
            <a:ext cx="847469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201F80"/>
                </a:solidFill>
                <a:latin typeface="PF Agora Slab Pro" panose="02000500000000020004" pitchFamily="2" charset="0"/>
              </a:rPr>
              <a:t>География </a:t>
            </a:r>
            <a:r>
              <a:rPr lang="ru-RU" b="1" dirty="0">
                <a:solidFill>
                  <a:srgbClr val="201F80"/>
                </a:solidFill>
                <a:latin typeface="PF Agora Slab Pro" panose="02000500000000020004" pitchFamily="2" charset="0"/>
              </a:rPr>
              <a:t>экспорта коллагеновой продукции </a:t>
            </a:r>
          </a:p>
          <a:p>
            <a:r>
              <a:rPr lang="ru-RU" b="1" dirty="0">
                <a:solidFill>
                  <a:srgbClr val="201F80"/>
                </a:solidFill>
                <a:latin typeface="PF Agora Slab Pro" panose="02000500000000020004" pitchFamily="2" charset="0"/>
              </a:rPr>
              <a:t>в портфеле Верхневолжского кожевенного завода </a:t>
            </a: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659874" y="1238290"/>
            <a:ext cx="10699425" cy="0"/>
          </a:xfrm>
          <a:prstGeom prst="line">
            <a:avLst/>
          </a:prstGeom>
          <a:ln w="28575">
            <a:solidFill>
              <a:srgbClr val="A9B7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440" y="1792063"/>
            <a:ext cx="4096859" cy="48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20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511638"/>
              </p:ext>
            </p:extLst>
          </p:nvPr>
        </p:nvGraphicFramePr>
        <p:xfrm>
          <a:off x="10091620" y="451823"/>
          <a:ext cx="1286901" cy="596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CorelDRAW" r:id="rId3" imgW="855360" imgH="397440" progId="CorelDraw.Graphic.21">
                  <p:embed/>
                </p:oleObj>
              </mc:Choice>
              <mc:Fallback>
                <p:oleObj name="CorelDRAW" r:id="rId3" imgW="855360" imgH="397440" progId="CorelDraw.Graphic.21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91620" y="451823"/>
                        <a:ext cx="1286901" cy="596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6179" y="402211"/>
            <a:ext cx="847469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201F80"/>
                </a:solidFill>
                <a:latin typeface="PF Agora Slab Pro" panose="02000500000000020004" pitchFamily="2" charset="0"/>
              </a:rPr>
              <a:t>География экспорта коллагеновой продукции </a:t>
            </a:r>
          </a:p>
          <a:p>
            <a:r>
              <a:rPr lang="ru-RU" b="1" dirty="0">
                <a:solidFill>
                  <a:srgbClr val="201F80"/>
                </a:solidFill>
                <a:latin typeface="PF Agora Slab Pro" panose="02000500000000020004" pitchFamily="2" charset="0"/>
              </a:rPr>
              <a:t>в портфеле Верхневолжского кожевенного завода 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59874" y="1238290"/>
            <a:ext cx="10699425" cy="0"/>
          </a:xfrm>
          <a:prstGeom prst="line">
            <a:avLst/>
          </a:prstGeom>
          <a:ln w="28575">
            <a:solidFill>
              <a:srgbClr val="A9B7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306" y="1781666"/>
            <a:ext cx="4366539" cy="48892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9874" y="1578007"/>
            <a:ext cx="4590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201F80"/>
                </a:solidFill>
                <a:latin typeface="PF Agora Slab Pro" panose="02000500000000020004" pitchFamily="2" charset="0"/>
              </a:rPr>
              <a:t>Д</a:t>
            </a:r>
            <a:r>
              <a:rPr lang="ru-RU" sz="2400" b="1" dirty="0" smtClean="0">
                <a:solidFill>
                  <a:srgbClr val="201F80"/>
                </a:solidFill>
                <a:latin typeface="PF Agora Slab Pro" panose="02000500000000020004" pitchFamily="2" charset="0"/>
              </a:rPr>
              <a:t>оля </a:t>
            </a:r>
            <a:r>
              <a:rPr lang="ru-RU" sz="2400" b="1" dirty="0">
                <a:solidFill>
                  <a:srgbClr val="201F80"/>
                </a:solidFill>
                <a:latin typeface="PF Agora Slab Pro" panose="02000500000000020004" pitchFamily="2" charset="0"/>
              </a:rPr>
              <a:t>экспорта по странам 2018-2021 гг. </a:t>
            </a:r>
            <a:endParaRPr lang="ru-RU" sz="2400" b="1" dirty="0" smtClean="0">
              <a:solidFill>
                <a:srgbClr val="201F80"/>
              </a:solidFill>
              <a:latin typeface="PF Agora Slab Pro" panose="02000500000000020004" pitchFamily="2" charset="0"/>
            </a:endParaRPr>
          </a:p>
          <a:p>
            <a:r>
              <a:rPr lang="ru-RU" sz="2400" b="1" dirty="0" smtClean="0">
                <a:solidFill>
                  <a:srgbClr val="201F80"/>
                </a:solidFill>
                <a:latin typeface="PF Agora Slab Pro" panose="02000500000000020004" pitchFamily="2" charset="0"/>
              </a:rPr>
              <a:t>Сводная </a:t>
            </a:r>
            <a:r>
              <a:rPr lang="ru-RU" sz="2400" b="1" dirty="0">
                <a:solidFill>
                  <a:srgbClr val="201F80"/>
                </a:solidFill>
                <a:latin typeface="PF Agora Slab Pro" panose="02000500000000020004" pitchFamily="2" charset="0"/>
              </a:rPr>
              <a:t>диаграмма</a:t>
            </a:r>
          </a:p>
        </p:txBody>
      </p:sp>
    </p:spTree>
    <p:extLst>
      <p:ext uri="{BB962C8B-B14F-4D97-AF65-F5344CB8AC3E}">
        <p14:creationId xmlns:p14="http://schemas.microsoft.com/office/powerpoint/2010/main" val="30198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5717" y="2771480"/>
            <a:ext cx="10468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201F80"/>
                </a:solidFill>
                <a:latin typeface="PF Agora Slab Pro" panose="02000500000000020004" pitchFamily="2" charset="0"/>
              </a:rPr>
              <a:t>География экспорта </a:t>
            </a:r>
          </a:p>
          <a:p>
            <a:pPr algn="ctr"/>
            <a:r>
              <a:rPr lang="ru-RU" sz="3600" b="1" dirty="0" smtClean="0">
                <a:solidFill>
                  <a:srgbClr val="EC7C30"/>
                </a:solidFill>
                <a:latin typeface="PF Agora Slab Pro" panose="02000500000000020004" pitchFamily="2" charset="0"/>
              </a:rPr>
              <a:t>кожевенной </a:t>
            </a:r>
            <a:r>
              <a:rPr lang="ru-RU" sz="3600" b="1" dirty="0">
                <a:solidFill>
                  <a:srgbClr val="EC7C30"/>
                </a:solidFill>
                <a:latin typeface="PF Agora Slab Pro" panose="02000500000000020004" pitchFamily="2" charset="0"/>
              </a:rPr>
              <a:t>продукции </a:t>
            </a:r>
            <a:r>
              <a:rPr lang="ru-RU" sz="3600" b="1" dirty="0">
                <a:solidFill>
                  <a:srgbClr val="201F80"/>
                </a:solidFill>
                <a:latin typeface="PF Agora Slab Pro" panose="02000500000000020004" pitchFamily="2" charset="0"/>
              </a:rPr>
              <a:t>в портфеле</a:t>
            </a:r>
            <a:endParaRPr lang="ru-RU" sz="3600" b="1" dirty="0" smtClean="0">
              <a:solidFill>
                <a:srgbClr val="201F80"/>
              </a:solidFill>
              <a:latin typeface="PF Agora Slab Pro" panose="02000500000000020004" pitchFamily="2" charset="0"/>
            </a:endParaRPr>
          </a:p>
          <a:p>
            <a:pPr algn="ctr"/>
            <a:r>
              <a:rPr lang="ru-RU" sz="3600" b="1" dirty="0" smtClean="0">
                <a:solidFill>
                  <a:srgbClr val="201F80"/>
                </a:solidFill>
                <a:latin typeface="PF Agora Slab Pro" panose="02000500000000020004" pitchFamily="2" charset="0"/>
              </a:rPr>
              <a:t>Верхневолжского кожевенного завода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" y="5789031"/>
            <a:ext cx="12162075" cy="49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0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Рисунок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320" y="1742008"/>
            <a:ext cx="4711737" cy="46800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59874" y="1578007"/>
            <a:ext cx="459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201F80"/>
                </a:solidFill>
                <a:latin typeface="PF Agora Slab Pro" panose="02000500000000020004" pitchFamily="2" charset="0"/>
              </a:rPr>
              <a:t>2018 год</a:t>
            </a:r>
            <a:endParaRPr lang="ru-RU" sz="2400" b="1" dirty="0">
              <a:solidFill>
                <a:srgbClr val="201F80"/>
              </a:solidFill>
              <a:latin typeface="PF Agora Slab Pro" panose="02000500000000020004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0450" y="2294092"/>
            <a:ext cx="2055042" cy="369332"/>
          </a:xfrm>
          <a:prstGeom prst="rect">
            <a:avLst/>
          </a:prstGeom>
          <a:solidFill>
            <a:srgbClr val="201F80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PF Agora Slab Pro" panose="02000500000000020004" pitchFamily="2" charset="0"/>
              </a:rPr>
              <a:t>страна</a:t>
            </a:r>
            <a:r>
              <a:rPr lang="ru-RU" dirty="0" smtClean="0">
                <a:solidFill>
                  <a:schemeClr val="bg1"/>
                </a:solidFill>
                <a:latin typeface="PF Agora Slab Pro" panose="02000500000000020004" pitchFamily="2" charset="0"/>
              </a:rPr>
              <a:t>:</a:t>
            </a:r>
            <a:endParaRPr lang="ru-RU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05493" y="2294092"/>
            <a:ext cx="1423443" cy="369332"/>
          </a:xfrm>
          <a:prstGeom prst="rect">
            <a:avLst/>
          </a:prstGeom>
          <a:solidFill>
            <a:srgbClr val="201F80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PF Agora Slab Pro" panose="02000500000000020004" pitchFamily="2" charset="0"/>
              </a:rPr>
              <a:t>млн. руб.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28939" y="2294092"/>
            <a:ext cx="1112363" cy="369332"/>
          </a:xfrm>
          <a:prstGeom prst="rect">
            <a:avLst/>
          </a:prstGeom>
          <a:solidFill>
            <a:srgbClr val="201F80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PF Agora Slab Pro" panose="02000500000000020004" pitchFamily="2" charset="0"/>
              </a:rPr>
              <a:t>доля %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0449" y="2663424"/>
            <a:ext cx="2055044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201F80"/>
                </a:solidFill>
                <a:latin typeface="PF Agora Slab Pro Black" panose="02000505000000020004" pitchFamily="2" charset="0"/>
              </a:rPr>
              <a:t>ИТОГО: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05492" y="2663424"/>
            <a:ext cx="1423443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201F80"/>
                </a:solidFill>
                <a:latin typeface="PF Agora Slab Pro Black" panose="02000505000000020004" pitchFamily="2" charset="0"/>
              </a:rPr>
              <a:t>2 115,0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28938" y="2663424"/>
            <a:ext cx="1112363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ru-RU" b="1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0449" y="3032756"/>
            <a:ext cx="205504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A9B7D5"/>
                </a:solidFill>
                <a:latin typeface="PF Agora Slab Pro" panose="02000500000000020004" pitchFamily="2" charset="0"/>
              </a:rPr>
              <a:t>Китай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05492" y="3032756"/>
            <a:ext cx="142344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A9B7D5"/>
                </a:solidFill>
                <a:latin typeface="PF Agora Slab Pro" panose="02000500000000020004" pitchFamily="2" charset="0"/>
              </a:rPr>
              <a:t>946,4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28938" y="3032756"/>
            <a:ext cx="111236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A9B7D5"/>
                </a:solidFill>
                <a:latin typeface="PF Agora Slab Pro" panose="02000500000000020004" pitchFamily="2" charset="0"/>
              </a:rPr>
              <a:t>45%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50449" y="3402088"/>
            <a:ext cx="2055046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PF Agora Slab Pro" panose="02000500000000020004" pitchFamily="2" charset="0"/>
              </a:rPr>
              <a:t>Италия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05492" y="3402088"/>
            <a:ext cx="1423443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PF Agora Slab Pro" panose="02000500000000020004" pitchFamily="2" charset="0"/>
              </a:rPr>
              <a:t>559,0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28938" y="3402088"/>
            <a:ext cx="1112363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PF Agora Slab Pro" panose="02000500000000020004" pitchFamily="2" charset="0"/>
              </a:rPr>
              <a:t>26%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0449" y="3771420"/>
            <a:ext cx="205504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A9B7D5"/>
                </a:solidFill>
                <a:latin typeface="PF Agora Slab Pro" panose="02000500000000020004" pitchFamily="2" charset="0"/>
              </a:rPr>
              <a:t>Испания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05492" y="3771420"/>
            <a:ext cx="142344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A9B7D5"/>
                </a:solidFill>
                <a:latin typeface="PF Agora Slab Pro" panose="02000500000000020004" pitchFamily="2" charset="0"/>
              </a:rPr>
              <a:t>408,6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128938" y="3771420"/>
            <a:ext cx="111236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A9B7D5"/>
                </a:solidFill>
                <a:latin typeface="PF Agora Slab Pro" panose="02000500000000020004" pitchFamily="2" charset="0"/>
              </a:rPr>
              <a:t>19%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0449" y="4140752"/>
            <a:ext cx="2055044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PF Agora Slab Pro" panose="02000500000000020004" pitchFamily="2" charset="0"/>
              </a:rPr>
              <a:t>Индия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05492" y="4140752"/>
            <a:ext cx="1423443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PF Agora Slab Pro" panose="02000500000000020004" pitchFamily="2" charset="0"/>
              </a:rPr>
              <a:t>157,9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128938" y="4140752"/>
            <a:ext cx="1112363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PF Agora Slab Pro" panose="02000500000000020004" pitchFamily="2" charset="0"/>
              </a:rPr>
              <a:t>7%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0449" y="4510084"/>
            <a:ext cx="205504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A9B7D5"/>
                </a:solidFill>
                <a:latin typeface="PF Agora Slab Pro" panose="02000500000000020004" pitchFamily="2" charset="0"/>
              </a:rPr>
              <a:t>прочие страны*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705492" y="4510084"/>
            <a:ext cx="142344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A9B7D5"/>
                </a:solidFill>
                <a:latin typeface="PF Agora Slab Pro" panose="02000500000000020004" pitchFamily="2" charset="0"/>
              </a:rPr>
              <a:t>43,1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128938" y="4510084"/>
            <a:ext cx="111236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A9B7D5"/>
                </a:solidFill>
                <a:latin typeface="PF Agora Slab Pro" panose="02000500000000020004" pitchFamily="2" charset="0"/>
              </a:rPr>
              <a:t>2%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0449" y="4879416"/>
            <a:ext cx="4590854" cy="646331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PF Agora Slab Pro" panose="02000500000000020004" pitchFamily="2" charset="0"/>
              </a:rPr>
              <a:t>*Бангладеш, Португалия, Словакия, Турция, Германия, Беларусь, Молдова</a:t>
            </a:r>
          </a:p>
        </p:txBody>
      </p:sp>
      <p:graphicFrame>
        <p:nvGraphicFramePr>
          <p:cNvPr id="54" name="Объект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367842"/>
              </p:ext>
            </p:extLst>
          </p:nvPr>
        </p:nvGraphicFramePr>
        <p:xfrm>
          <a:off x="10091620" y="451823"/>
          <a:ext cx="1286901" cy="596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CorelDRAW" r:id="rId4" imgW="855360" imgH="397440" progId="CorelDraw.Graphic.21">
                  <p:embed/>
                </p:oleObj>
              </mc:Choice>
              <mc:Fallback>
                <p:oleObj name="CorelDRAW" r:id="rId4" imgW="855360" imgH="397440" progId="CorelDraw.Graphic.21">
                  <p:embed/>
                  <p:pic>
                    <p:nvPicPr>
                      <p:cNvPr id="32" name="Объект 3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91620" y="451823"/>
                        <a:ext cx="1286901" cy="596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556179" y="402211"/>
            <a:ext cx="847469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201F80"/>
                </a:solidFill>
                <a:latin typeface="PF Agora Slab Pro" panose="02000500000000020004" pitchFamily="2" charset="0"/>
              </a:rPr>
              <a:t>География экспорта кожевенной продукции </a:t>
            </a:r>
            <a:endParaRPr lang="ru-RU" b="1" dirty="0" smtClean="0">
              <a:solidFill>
                <a:srgbClr val="201F80"/>
              </a:solidFill>
              <a:latin typeface="PF Agora Slab Pro" panose="02000500000000020004" pitchFamily="2" charset="0"/>
            </a:endParaRPr>
          </a:p>
          <a:p>
            <a:r>
              <a:rPr lang="ru-RU" b="1" dirty="0" smtClean="0">
                <a:solidFill>
                  <a:srgbClr val="201F80"/>
                </a:solidFill>
                <a:latin typeface="PF Agora Slab Pro" panose="02000500000000020004" pitchFamily="2" charset="0"/>
              </a:rPr>
              <a:t>в </a:t>
            </a:r>
            <a:r>
              <a:rPr lang="ru-RU" b="1" dirty="0">
                <a:solidFill>
                  <a:srgbClr val="201F80"/>
                </a:solidFill>
                <a:latin typeface="PF Agora Slab Pro" panose="02000500000000020004" pitchFamily="2" charset="0"/>
              </a:rPr>
              <a:t>портфеле </a:t>
            </a:r>
            <a:r>
              <a:rPr lang="ru-RU" b="1" dirty="0" smtClean="0">
                <a:solidFill>
                  <a:srgbClr val="201F80"/>
                </a:solidFill>
                <a:latin typeface="PF Agora Slab Pro" panose="02000500000000020004" pitchFamily="2" charset="0"/>
              </a:rPr>
              <a:t>Верхневолжского </a:t>
            </a:r>
            <a:r>
              <a:rPr lang="ru-RU" b="1" dirty="0">
                <a:solidFill>
                  <a:srgbClr val="201F80"/>
                </a:solidFill>
                <a:latin typeface="PF Agora Slab Pro" panose="02000500000000020004" pitchFamily="2" charset="0"/>
              </a:rPr>
              <a:t>кожевенного завода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>
            <a:off x="659874" y="1238290"/>
            <a:ext cx="10699425" cy="0"/>
          </a:xfrm>
          <a:prstGeom prst="line">
            <a:avLst/>
          </a:prstGeom>
          <a:ln w="28575">
            <a:solidFill>
              <a:srgbClr val="A9B7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31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059" y="1742008"/>
            <a:ext cx="4312332" cy="48917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9874" y="1578007"/>
            <a:ext cx="459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201F80"/>
                </a:solidFill>
                <a:latin typeface="PF Agora Slab Pro" panose="02000500000000020004" pitchFamily="2" charset="0"/>
              </a:rPr>
              <a:t>2019 год</a:t>
            </a:r>
            <a:endParaRPr lang="ru-RU" sz="2400" b="1" dirty="0">
              <a:solidFill>
                <a:srgbClr val="201F80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450" y="2294092"/>
            <a:ext cx="2055042" cy="369332"/>
          </a:xfrm>
          <a:prstGeom prst="rect">
            <a:avLst/>
          </a:prstGeom>
          <a:solidFill>
            <a:srgbClr val="201F80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PF Agora Slab Pro" panose="02000500000000020004" pitchFamily="2" charset="0"/>
              </a:rPr>
              <a:t>страна</a:t>
            </a:r>
            <a:r>
              <a:rPr lang="ru-RU" dirty="0" smtClean="0">
                <a:solidFill>
                  <a:schemeClr val="bg1"/>
                </a:solidFill>
                <a:latin typeface="PF Agora Slab Pro" panose="02000500000000020004" pitchFamily="2" charset="0"/>
              </a:rPr>
              <a:t>:</a:t>
            </a:r>
            <a:endParaRPr lang="ru-RU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05493" y="2294092"/>
            <a:ext cx="1423443" cy="369332"/>
          </a:xfrm>
          <a:prstGeom prst="rect">
            <a:avLst/>
          </a:prstGeom>
          <a:solidFill>
            <a:srgbClr val="201F80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PF Agora Slab Pro" panose="02000500000000020004" pitchFamily="2" charset="0"/>
              </a:rPr>
              <a:t>млн. руб.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28939" y="2294092"/>
            <a:ext cx="1112363" cy="369332"/>
          </a:xfrm>
          <a:prstGeom prst="rect">
            <a:avLst/>
          </a:prstGeom>
          <a:solidFill>
            <a:srgbClr val="201F80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PF Agora Slab Pro" panose="02000500000000020004" pitchFamily="2" charset="0"/>
              </a:rPr>
              <a:t>доля 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0449" y="2663424"/>
            <a:ext cx="2055044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201F80"/>
                </a:solidFill>
                <a:latin typeface="PF Agora Slab Pro Black" panose="02000505000000020004" pitchFamily="2" charset="0"/>
              </a:rPr>
              <a:t>ИТОГО: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05492" y="2663424"/>
            <a:ext cx="1423443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201F80"/>
                </a:solidFill>
                <a:latin typeface="PF Agora Slab Pro Black" panose="02000505000000020004" pitchFamily="2" charset="0"/>
              </a:rPr>
              <a:t>1 499,0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28938" y="2663424"/>
            <a:ext cx="1112363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ru-RU" b="1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449" y="3032756"/>
            <a:ext cx="205504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A9B7D5"/>
                </a:solidFill>
                <a:latin typeface="PF Agora Slab Pro" panose="02000500000000020004" pitchFamily="2" charset="0"/>
              </a:rPr>
              <a:t>Италия</a:t>
            </a:r>
            <a:endParaRPr lang="ru-RU" b="1" dirty="0">
              <a:solidFill>
                <a:srgbClr val="A9B7D5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05492" y="3032756"/>
            <a:ext cx="142344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A9B7D5"/>
                </a:solidFill>
                <a:latin typeface="PF Agora Slab Pro" panose="02000500000000020004" pitchFamily="2" charset="0"/>
              </a:rPr>
              <a:t>478,6</a:t>
            </a:r>
            <a:endParaRPr lang="ru-RU" b="1" dirty="0">
              <a:solidFill>
                <a:srgbClr val="A9B7D5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28938" y="3032756"/>
            <a:ext cx="111236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A9B7D5"/>
                </a:solidFill>
                <a:latin typeface="PF Agora Slab Pro" panose="02000500000000020004" pitchFamily="2" charset="0"/>
              </a:rPr>
              <a:t>32%</a:t>
            </a:r>
            <a:endParaRPr lang="ru-RU" b="1" dirty="0">
              <a:solidFill>
                <a:srgbClr val="A9B7D5"/>
              </a:solidFill>
              <a:latin typeface="PF Agora Slab Pro" panose="02000500000000020004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0449" y="3402088"/>
            <a:ext cx="2055046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PF Agora Slab Pro" panose="02000500000000020004" pitchFamily="2" charset="0"/>
              </a:rPr>
              <a:t>Китай</a:t>
            </a:r>
            <a:endParaRPr lang="ru-RU" b="1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05492" y="3402088"/>
            <a:ext cx="1423443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PF Agora Slab Pro" panose="02000500000000020004" pitchFamily="2" charset="0"/>
              </a:rPr>
              <a:t>454,0</a:t>
            </a:r>
            <a:endParaRPr lang="ru-RU" b="1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28938" y="3402088"/>
            <a:ext cx="1112363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PF Agora Slab Pro" panose="02000500000000020004" pitchFamily="2" charset="0"/>
              </a:rPr>
              <a:t>30%</a:t>
            </a:r>
            <a:endParaRPr lang="ru-RU" b="1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0449" y="3771420"/>
            <a:ext cx="205504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A9B7D5"/>
                </a:solidFill>
                <a:latin typeface="PF Agora Slab Pro" panose="02000500000000020004" pitchFamily="2" charset="0"/>
              </a:rPr>
              <a:t>Испания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05492" y="3771420"/>
            <a:ext cx="142344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A9B7D5"/>
                </a:solidFill>
                <a:latin typeface="PF Agora Slab Pro" panose="02000500000000020004" pitchFamily="2" charset="0"/>
              </a:rPr>
              <a:t>310,7</a:t>
            </a:r>
            <a:endParaRPr lang="ru-RU" b="1" dirty="0">
              <a:solidFill>
                <a:srgbClr val="A9B7D5"/>
              </a:solidFill>
              <a:latin typeface="PF Agora Slab Pro" panose="02000500000000020004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28938" y="3771420"/>
            <a:ext cx="111236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A9B7D5"/>
                </a:solidFill>
                <a:latin typeface="PF Agora Slab Pro" panose="02000500000000020004" pitchFamily="2" charset="0"/>
              </a:rPr>
              <a:t>21%</a:t>
            </a:r>
            <a:endParaRPr lang="ru-RU" b="1" dirty="0">
              <a:solidFill>
                <a:srgbClr val="A9B7D5"/>
              </a:solidFill>
              <a:latin typeface="PF Agora Slab Pro" panose="02000500000000020004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0449" y="4140752"/>
            <a:ext cx="2055044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PF Agora Slab Pro" panose="02000500000000020004" pitchFamily="2" charset="0"/>
              </a:rPr>
              <a:t>Индия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05492" y="4140752"/>
            <a:ext cx="1423443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PF Agora Slab Pro" panose="02000500000000020004" pitchFamily="2" charset="0"/>
              </a:rPr>
              <a:t>224,3</a:t>
            </a:r>
            <a:endParaRPr lang="ru-RU" b="1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28938" y="4140752"/>
            <a:ext cx="1112363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PF Agora Slab Pro" panose="02000500000000020004" pitchFamily="2" charset="0"/>
              </a:rPr>
              <a:t>15%</a:t>
            </a:r>
            <a:endParaRPr lang="ru-RU" b="1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0449" y="4510084"/>
            <a:ext cx="205504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A9B7D5"/>
                </a:solidFill>
                <a:latin typeface="PF Agora Slab Pro" panose="02000500000000020004" pitchFamily="2" charset="0"/>
              </a:rPr>
              <a:t>прочие страны*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05492" y="4510084"/>
            <a:ext cx="142344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A9B7D5"/>
                </a:solidFill>
                <a:latin typeface="PF Agora Slab Pro" panose="02000500000000020004" pitchFamily="2" charset="0"/>
              </a:rPr>
              <a:t>31,4</a:t>
            </a:r>
            <a:endParaRPr lang="ru-RU" b="1" dirty="0">
              <a:solidFill>
                <a:srgbClr val="A9B7D5"/>
              </a:solidFill>
              <a:latin typeface="PF Agora Slab Pro" panose="02000500000000020004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28938" y="4510084"/>
            <a:ext cx="111236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A9B7D5"/>
                </a:solidFill>
                <a:latin typeface="PF Agora Slab Pro" panose="02000500000000020004" pitchFamily="2" charset="0"/>
              </a:rPr>
              <a:t>2%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0449" y="4879416"/>
            <a:ext cx="4590854" cy="646331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PF Agora Slab Pro" panose="02000500000000020004" pitchFamily="2" charset="0"/>
              </a:rPr>
              <a:t>*Бангладеш, Португалия, Словакия, Турция, Германия, Беларусь, Молдова</a:t>
            </a:r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367842"/>
              </p:ext>
            </p:extLst>
          </p:nvPr>
        </p:nvGraphicFramePr>
        <p:xfrm>
          <a:off x="10091620" y="451823"/>
          <a:ext cx="1286901" cy="596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CorelDRAW" r:id="rId4" imgW="855360" imgH="397440" progId="CorelDraw.Graphic.21">
                  <p:embed/>
                </p:oleObj>
              </mc:Choice>
              <mc:Fallback>
                <p:oleObj name="CorelDRAW" r:id="rId4" imgW="855360" imgH="397440" progId="CorelDraw.Graphic.21">
                  <p:embed/>
                  <p:pic>
                    <p:nvPicPr>
                      <p:cNvPr id="32" name="Объект 3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91620" y="451823"/>
                        <a:ext cx="1286901" cy="596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56179" y="402211"/>
            <a:ext cx="847469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201F80"/>
                </a:solidFill>
                <a:latin typeface="PF Agora Slab Pro" panose="02000500000000020004" pitchFamily="2" charset="0"/>
              </a:rPr>
              <a:t>География экспорта кожевенной продукции </a:t>
            </a:r>
            <a:endParaRPr lang="ru-RU" b="1" dirty="0" smtClean="0">
              <a:solidFill>
                <a:srgbClr val="201F80"/>
              </a:solidFill>
              <a:latin typeface="PF Agora Slab Pro" panose="02000500000000020004" pitchFamily="2" charset="0"/>
            </a:endParaRPr>
          </a:p>
          <a:p>
            <a:r>
              <a:rPr lang="ru-RU" b="1" dirty="0" smtClean="0">
                <a:solidFill>
                  <a:srgbClr val="201F80"/>
                </a:solidFill>
                <a:latin typeface="PF Agora Slab Pro" panose="02000500000000020004" pitchFamily="2" charset="0"/>
              </a:rPr>
              <a:t>в </a:t>
            </a:r>
            <a:r>
              <a:rPr lang="ru-RU" b="1" dirty="0">
                <a:solidFill>
                  <a:srgbClr val="201F80"/>
                </a:solidFill>
                <a:latin typeface="PF Agora Slab Pro" panose="02000500000000020004" pitchFamily="2" charset="0"/>
              </a:rPr>
              <a:t>портфеле </a:t>
            </a:r>
            <a:r>
              <a:rPr lang="ru-RU" b="1" dirty="0" smtClean="0">
                <a:solidFill>
                  <a:srgbClr val="201F80"/>
                </a:solidFill>
                <a:latin typeface="PF Agora Slab Pro" panose="02000500000000020004" pitchFamily="2" charset="0"/>
              </a:rPr>
              <a:t>Верхневолжского </a:t>
            </a:r>
            <a:r>
              <a:rPr lang="ru-RU" b="1" dirty="0">
                <a:solidFill>
                  <a:srgbClr val="201F80"/>
                </a:solidFill>
                <a:latin typeface="PF Agora Slab Pro" panose="02000500000000020004" pitchFamily="2" charset="0"/>
              </a:rPr>
              <a:t>кожевенного завода</a:t>
            </a: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659874" y="1238290"/>
            <a:ext cx="10699425" cy="0"/>
          </a:xfrm>
          <a:prstGeom prst="line">
            <a:avLst/>
          </a:prstGeom>
          <a:ln w="28575">
            <a:solidFill>
              <a:srgbClr val="A9B7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66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9874" y="1578007"/>
            <a:ext cx="459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201F80"/>
                </a:solidFill>
                <a:latin typeface="PF Agora Slab Pro" panose="02000500000000020004" pitchFamily="2" charset="0"/>
              </a:rPr>
              <a:t>2020 год</a:t>
            </a:r>
            <a:endParaRPr lang="ru-RU" sz="2400" b="1" dirty="0">
              <a:solidFill>
                <a:srgbClr val="201F80"/>
              </a:solidFill>
              <a:latin typeface="PF Agora Slab Pro" panose="0200050000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0450" y="2294092"/>
            <a:ext cx="2055042" cy="369332"/>
          </a:xfrm>
          <a:prstGeom prst="rect">
            <a:avLst/>
          </a:prstGeom>
          <a:solidFill>
            <a:srgbClr val="201F80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PF Agora Slab Pro" panose="02000500000000020004" pitchFamily="2" charset="0"/>
              </a:rPr>
              <a:t>страна</a:t>
            </a:r>
            <a:r>
              <a:rPr lang="ru-RU" dirty="0" smtClean="0">
                <a:solidFill>
                  <a:schemeClr val="bg1"/>
                </a:solidFill>
                <a:latin typeface="PF Agora Slab Pro" panose="02000500000000020004" pitchFamily="2" charset="0"/>
              </a:rPr>
              <a:t>:</a:t>
            </a:r>
            <a:endParaRPr lang="ru-RU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5493" y="2294092"/>
            <a:ext cx="1423443" cy="369332"/>
          </a:xfrm>
          <a:prstGeom prst="rect">
            <a:avLst/>
          </a:prstGeom>
          <a:solidFill>
            <a:srgbClr val="201F80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PF Agora Slab Pro" panose="02000500000000020004" pitchFamily="2" charset="0"/>
              </a:rPr>
              <a:t>млн. руб.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28939" y="2294092"/>
            <a:ext cx="1112363" cy="369332"/>
          </a:xfrm>
          <a:prstGeom prst="rect">
            <a:avLst/>
          </a:prstGeom>
          <a:solidFill>
            <a:srgbClr val="201F80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PF Agora Slab Pro" panose="02000500000000020004" pitchFamily="2" charset="0"/>
              </a:rPr>
              <a:t>доля 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0449" y="2663424"/>
            <a:ext cx="2055044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201F80"/>
                </a:solidFill>
                <a:latin typeface="PF Agora Slab Pro Black" panose="02000505000000020004" pitchFamily="2" charset="0"/>
              </a:rPr>
              <a:t>ИТОГО: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05492" y="2663424"/>
            <a:ext cx="1423443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201F80"/>
                </a:solidFill>
                <a:latin typeface="PF Agora Slab Pro Black" panose="02000505000000020004" pitchFamily="2" charset="0"/>
              </a:rPr>
              <a:t>1 </a:t>
            </a:r>
            <a:r>
              <a:rPr lang="ru-RU" b="1" dirty="0" smtClean="0">
                <a:solidFill>
                  <a:srgbClr val="201F80"/>
                </a:solidFill>
                <a:latin typeface="PF Agora Slab Pro Black" panose="02000505000000020004" pitchFamily="2" charset="0"/>
              </a:rPr>
              <a:t>204,4</a:t>
            </a:r>
            <a:endParaRPr lang="ru-RU" b="1" dirty="0">
              <a:solidFill>
                <a:srgbClr val="201F80"/>
              </a:solidFill>
              <a:latin typeface="PF Agora Slab Pro Black" panose="0200050500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28938" y="2663424"/>
            <a:ext cx="1112363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ru-RU" b="1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0449" y="3032756"/>
            <a:ext cx="205504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A9B7D5"/>
                </a:solidFill>
                <a:latin typeface="PF Agora Slab Pro" panose="02000500000000020004" pitchFamily="2" charset="0"/>
              </a:rPr>
              <a:t>Испания</a:t>
            </a:r>
            <a:endParaRPr lang="ru-RU" b="1" dirty="0">
              <a:solidFill>
                <a:srgbClr val="A9B7D5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05492" y="3032756"/>
            <a:ext cx="142344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A9B7D5"/>
                </a:solidFill>
                <a:latin typeface="PF Agora Slab Pro" panose="02000500000000020004" pitchFamily="2" charset="0"/>
              </a:rPr>
              <a:t>418,6</a:t>
            </a:r>
            <a:endParaRPr lang="ru-RU" b="1" dirty="0">
              <a:solidFill>
                <a:srgbClr val="A9B7D5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28938" y="3032756"/>
            <a:ext cx="111236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A9B7D5"/>
                </a:solidFill>
                <a:latin typeface="PF Agora Slab Pro" panose="02000500000000020004" pitchFamily="2" charset="0"/>
              </a:rPr>
              <a:t>35%</a:t>
            </a:r>
            <a:endParaRPr lang="ru-RU" b="1" dirty="0">
              <a:solidFill>
                <a:srgbClr val="A9B7D5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0449" y="3402088"/>
            <a:ext cx="2055046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PF Agora Slab Pro" panose="02000500000000020004" pitchFamily="2" charset="0"/>
              </a:rPr>
              <a:t>Италия</a:t>
            </a:r>
            <a:endParaRPr lang="ru-RU" b="1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05492" y="3402088"/>
            <a:ext cx="1423443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PF Agora Slab Pro" panose="02000500000000020004" pitchFamily="2" charset="0"/>
              </a:rPr>
              <a:t>401,1</a:t>
            </a:r>
            <a:endParaRPr lang="ru-RU" b="1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28938" y="3402088"/>
            <a:ext cx="1112363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PF Agora Slab Pro" panose="02000500000000020004" pitchFamily="2" charset="0"/>
              </a:rPr>
              <a:t>33%</a:t>
            </a:r>
            <a:endParaRPr lang="ru-RU" b="1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0449" y="3771420"/>
            <a:ext cx="205504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A9B7D5"/>
                </a:solidFill>
                <a:latin typeface="PF Agora Slab Pro" panose="02000500000000020004" pitchFamily="2" charset="0"/>
              </a:rPr>
              <a:t>Китай</a:t>
            </a:r>
            <a:endParaRPr lang="ru-RU" b="1" dirty="0">
              <a:solidFill>
                <a:srgbClr val="A9B7D5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05492" y="3771420"/>
            <a:ext cx="142344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A9B7D5"/>
                </a:solidFill>
                <a:latin typeface="PF Agora Slab Pro" panose="02000500000000020004" pitchFamily="2" charset="0"/>
              </a:rPr>
              <a:t>271,6</a:t>
            </a:r>
            <a:endParaRPr lang="ru-RU" b="1" dirty="0">
              <a:solidFill>
                <a:srgbClr val="A9B7D5"/>
              </a:solidFill>
              <a:latin typeface="PF Agora Slab Pro" panose="02000500000000020004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28938" y="3771420"/>
            <a:ext cx="111236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A9B7D5"/>
                </a:solidFill>
                <a:latin typeface="PF Agora Slab Pro" panose="02000500000000020004" pitchFamily="2" charset="0"/>
              </a:rPr>
              <a:t>23%</a:t>
            </a:r>
            <a:endParaRPr lang="ru-RU" b="1" dirty="0">
              <a:solidFill>
                <a:srgbClr val="A9B7D5"/>
              </a:solidFill>
              <a:latin typeface="PF Agora Slab Pro" panose="02000500000000020004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0449" y="4140752"/>
            <a:ext cx="2055044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PF Agora Slab Pro" panose="02000500000000020004" pitchFamily="2" charset="0"/>
              </a:rPr>
              <a:t>Индия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05492" y="4140752"/>
            <a:ext cx="1423443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PF Agora Slab Pro" panose="02000500000000020004" pitchFamily="2" charset="0"/>
              </a:rPr>
              <a:t>74,4</a:t>
            </a:r>
            <a:endParaRPr lang="ru-RU" b="1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28938" y="4140752"/>
            <a:ext cx="1112363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PF Agora Slab Pro" panose="02000500000000020004" pitchFamily="2" charset="0"/>
              </a:rPr>
              <a:t>6%</a:t>
            </a:r>
            <a:endParaRPr lang="ru-RU" b="1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0449" y="4510084"/>
            <a:ext cx="205504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A9B7D5"/>
                </a:solidFill>
                <a:latin typeface="PF Agora Slab Pro" panose="02000500000000020004" pitchFamily="2" charset="0"/>
              </a:rPr>
              <a:t>прочие страны*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05492" y="4510084"/>
            <a:ext cx="142344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A9B7D5"/>
                </a:solidFill>
                <a:latin typeface="PF Agora Slab Pro" panose="02000500000000020004" pitchFamily="2" charset="0"/>
              </a:rPr>
              <a:t>38,7</a:t>
            </a:r>
            <a:endParaRPr lang="ru-RU" b="1" dirty="0">
              <a:solidFill>
                <a:srgbClr val="A9B7D5"/>
              </a:solidFill>
              <a:latin typeface="PF Agora Slab Pro" panose="02000500000000020004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28938" y="4510084"/>
            <a:ext cx="111236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A9B7D5"/>
                </a:solidFill>
                <a:latin typeface="PF Agora Slab Pro" panose="02000500000000020004" pitchFamily="2" charset="0"/>
              </a:rPr>
              <a:t>3%</a:t>
            </a:r>
            <a:endParaRPr lang="ru-RU" b="1" dirty="0">
              <a:solidFill>
                <a:srgbClr val="A9B7D5"/>
              </a:solidFill>
              <a:latin typeface="PF Agora Slab Pro" panose="02000500000000020004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0449" y="4879416"/>
            <a:ext cx="4590854" cy="646331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PF Agora Slab Pro" panose="02000500000000020004" pitchFamily="2" charset="0"/>
              </a:rPr>
              <a:t>*Бангладеш, Португалия, Словакия, Турция, Германия, Беларусь, Молдова</a:t>
            </a:r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945977"/>
              </p:ext>
            </p:extLst>
          </p:nvPr>
        </p:nvGraphicFramePr>
        <p:xfrm>
          <a:off x="10091620" y="451823"/>
          <a:ext cx="1286901" cy="596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CorelDRAW" r:id="rId3" imgW="855360" imgH="397440" progId="CorelDraw.Graphic.21">
                  <p:embed/>
                </p:oleObj>
              </mc:Choice>
              <mc:Fallback>
                <p:oleObj name="CorelDRAW" r:id="rId3" imgW="855360" imgH="397440" progId="CorelDraw.Graphic.21">
                  <p:embed/>
                  <p:pic>
                    <p:nvPicPr>
                      <p:cNvPr id="33" name="Объект 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91620" y="451823"/>
                        <a:ext cx="1286901" cy="596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56179" y="402211"/>
            <a:ext cx="847469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201F80"/>
                </a:solidFill>
                <a:latin typeface="PF Agora Slab Pro" panose="02000500000000020004" pitchFamily="2" charset="0"/>
              </a:rPr>
              <a:t>География экспорта кожевенной продукции </a:t>
            </a:r>
            <a:endParaRPr lang="ru-RU" b="1" dirty="0" smtClean="0">
              <a:solidFill>
                <a:srgbClr val="201F80"/>
              </a:solidFill>
              <a:latin typeface="PF Agora Slab Pro" panose="02000500000000020004" pitchFamily="2" charset="0"/>
            </a:endParaRPr>
          </a:p>
          <a:p>
            <a:r>
              <a:rPr lang="ru-RU" b="1" dirty="0" smtClean="0">
                <a:solidFill>
                  <a:srgbClr val="201F80"/>
                </a:solidFill>
                <a:latin typeface="PF Agora Slab Pro" panose="02000500000000020004" pitchFamily="2" charset="0"/>
              </a:rPr>
              <a:t>в </a:t>
            </a:r>
            <a:r>
              <a:rPr lang="ru-RU" b="1" dirty="0">
                <a:solidFill>
                  <a:srgbClr val="201F80"/>
                </a:solidFill>
                <a:latin typeface="PF Agora Slab Pro" panose="02000500000000020004" pitchFamily="2" charset="0"/>
              </a:rPr>
              <a:t>портфеле </a:t>
            </a:r>
            <a:r>
              <a:rPr lang="ru-RU" b="1" dirty="0" smtClean="0">
                <a:solidFill>
                  <a:srgbClr val="201F80"/>
                </a:solidFill>
                <a:latin typeface="PF Agora Slab Pro" panose="02000500000000020004" pitchFamily="2" charset="0"/>
              </a:rPr>
              <a:t>Верхневолжского </a:t>
            </a:r>
            <a:r>
              <a:rPr lang="ru-RU" b="1" dirty="0">
                <a:solidFill>
                  <a:srgbClr val="201F80"/>
                </a:solidFill>
                <a:latin typeface="PF Agora Slab Pro" panose="02000500000000020004" pitchFamily="2" charset="0"/>
              </a:rPr>
              <a:t>кожевенного завода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659874" y="1238290"/>
            <a:ext cx="10699425" cy="0"/>
          </a:xfrm>
          <a:prstGeom prst="line">
            <a:avLst/>
          </a:prstGeom>
          <a:ln w="28575">
            <a:solidFill>
              <a:srgbClr val="A9B7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Рисунок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065" y="1808839"/>
            <a:ext cx="4230336" cy="48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7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874" y="1578007"/>
            <a:ext cx="459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201F80"/>
                </a:solidFill>
                <a:latin typeface="PF Agora Slab Pro" panose="02000500000000020004" pitchFamily="2" charset="0"/>
              </a:rPr>
              <a:t>2021 год</a:t>
            </a:r>
            <a:endParaRPr lang="ru-RU" sz="2400" b="1" dirty="0">
              <a:solidFill>
                <a:srgbClr val="201F80"/>
              </a:solidFill>
              <a:latin typeface="PF Agora Slab Pro" panose="02000500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450" y="2294092"/>
            <a:ext cx="2055042" cy="369332"/>
          </a:xfrm>
          <a:prstGeom prst="rect">
            <a:avLst/>
          </a:prstGeom>
          <a:solidFill>
            <a:srgbClr val="201F80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PF Agora Slab Pro" panose="02000500000000020004" pitchFamily="2" charset="0"/>
              </a:rPr>
              <a:t>страна</a:t>
            </a:r>
            <a:r>
              <a:rPr lang="ru-RU" dirty="0" smtClean="0">
                <a:solidFill>
                  <a:schemeClr val="bg1"/>
                </a:solidFill>
                <a:latin typeface="PF Agora Slab Pro" panose="02000500000000020004" pitchFamily="2" charset="0"/>
              </a:rPr>
              <a:t>:</a:t>
            </a:r>
            <a:endParaRPr lang="ru-RU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05493" y="2294092"/>
            <a:ext cx="1423443" cy="369332"/>
          </a:xfrm>
          <a:prstGeom prst="rect">
            <a:avLst/>
          </a:prstGeom>
          <a:solidFill>
            <a:srgbClr val="201F80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PF Agora Slab Pro" panose="02000500000000020004" pitchFamily="2" charset="0"/>
              </a:rPr>
              <a:t>млн. руб.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28939" y="2294092"/>
            <a:ext cx="1112363" cy="369332"/>
          </a:xfrm>
          <a:prstGeom prst="rect">
            <a:avLst/>
          </a:prstGeom>
          <a:solidFill>
            <a:srgbClr val="201F80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PF Agora Slab Pro" panose="02000500000000020004" pitchFamily="2" charset="0"/>
              </a:rPr>
              <a:t>доля 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0449" y="2663424"/>
            <a:ext cx="2055044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201F80"/>
                </a:solidFill>
                <a:latin typeface="PF Agora Slab Pro Black" panose="02000505000000020004" pitchFamily="2" charset="0"/>
              </a:rPr>
              <a:t>ИТОГО: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05492" y="2663424"/>
            <a:ext cx="1423443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201F80"/>
                </a:solidFill>
                <a:latin typeface="PF Agora Slab Pro Black" panose="02000505000000020004" pitchFamily="2" charset="0"/>
              </a:rPr>
              <a:t>1 </a:t>
            </a:r>
            <a:r>
              <a:rPr lang="ru-RU" b="1" dirty="0" smtClean="0">
                <a:solidFill>
                  <a:srgbClr val="201F80"/>
                </a:solidFill>
                <a:latin typeface="PF Agora Slab Pro Black" panose="02000505000000020004" pitchFamily="2" charset="0"/>
              </a:rPr>
              <a:t>765,0</a:t>
            </a:r>
            <a:endParaRPr lang="ru-RU" b="1" dirty="0">
              <a:solidFill>
                <a:srgbClr val="201F80"/>
              </a:solidFill>
              <a:latin typeface="PF Agora Slab Pro Black" panose="02000505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28938" y="2663424"/>
            <a:ext cx="1112363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ru-RU" b="1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449" y="3032756"/>
            <a:ext cx="205504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A9B7D5"/>
                </a:solidFill>
                <a:latin typeface="PF Agora Slab Pro" panose="02000500000000020004" pitchFamily="2" charset="0"/>
              </a:rPr>
              <a:t>Китай</a:t>
            </a:r>
            <a:endParaRPr lang="ru-RU" b="1" dirty="0">
              <a:solidFill>
                <a:srgbClr val="A9B7D5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05492" y="3032756"/>
            <a:ext cx="142344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A9B7D5"/>
                </a:solidFill>
                <a:latin typeface="PF Agora Slab Pro" panose="02000500000000020004" pitchFamily="2" charset="0"/>
              </a:rPr>
              <a:t>599,6</a:t>
            </a:r>
            <a:endParaRPr lang="ru-RU" b="1" dirty="0">
              <a:solidFill>
                <a:srgbClr val="A9B7D5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28938" y="3032756"/>
            <a:ext cx="111236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A9B7D5"/>
                </a:solidFill>
                <a:latin typeface="PF Agora Slab Pro" panose="02000500000000020004" pitchFamily="2" charset="0"/>
              </a:rPr>
              <a:t>34%</a:t>
            </a:r>
            <a:endParaRPr lang="ru-RU" b="1" dirty="0">
              <a:solidFill>
                <a:srgbClr val="A9B7D5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0449" y="3402088"/>
            <a:ext cx="2055046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PF Agora Slab Pro" panose="02000500000000020004" pitchFamily="2" charset="0"/>
              </a:rPr>
              <a:t>Италия</a:t>
            </a:r>
            <a:endParaRPr lang="ru-RU" b="1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05492" y="3402088"/>
            <a:ext cx="1423443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PF Agora Slab Pro" panose="02000500000000020004" pitchFamily="2" charset="0"/>
              </a:rPr>
              <a:t>566,9</a:t>
            </a:r>
            <a:endParaRPr lang="ru-RU" b="1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28938" y="3402088"/>
            <a:ext cx="1112363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PF Agora Slab Pro" panose="02000500000000020004" pitchFamily="2" charset="0"/>
              </a:rPr>
              <a:t>32%</a:t>
            </a:r>
            <a:endParaRPr lang="ru-RU" b="1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449" y="3771420"/>
            <a:ext cx="205504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A9B7D5"/>
                </a:solidFill>
                <a:latin typeface="PF Agora Slab Pro" panose="02000500000000020004" pitchFamily="2" charset="0"/>
              </a:rPr>
              <a:t>Испания</a:t>
            </a:r>
            <a:endParaRPr lang="ru-RU" b="1" dirty="0">
              <a:solidFill>
                <a:srgbClr val="A9B7D5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05492" y="3771420"/>
            <a:ext cx="142344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A9B7D5"/>
                </a:solidFill>
                <a:latin typeface="PF Agora Slab Pro" panose="02000500000000020004" pitchFamily="2" charset="0"/>
              </a:rPr>
              <a:t>440,7</a:t>
            </a:r>
            <a:endParaRPr lang="ru-RU" b="1" dirty="0">
              <a:solidFill>
                <a:srgbClr val="A9B7D5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28938" y="3771420"/>
            <a:ext cx="111236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A9B7D5"/>
                </a:solidFill>
                <a:latin typeface="PF Agora Slab Pro" panose="02000500000000020004" pitchFamily="2" charset="0"/>
              </a:rPr>
              <a:t>25%</a:t>
            </a:r>
            <a:endParaRPr lang="ru-RU" b="1" dirty="0">
              <a:solidFill>
                <a:srgbClr val="A9B7D5"/>
              </a:solidFill>
              <a:latin typeface="PF Agora Slab Pro" panose="02000500000000020004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0449" y="4140752"/>
            <a:ext cx="2055044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PF Agora Slab Pro" panose="02000500000000020004" pitchFamily="2" charset="0"/>
              </a:rPr>
              <a:t>Индия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05492" y="4140752"/>
            <a:ext cx="1423443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PF Agora Slab Pro" panose="02000500000000020004" pitchFamily="2" charset="0"/>
              </a:rPr>
              <a:t>103,8</a:t>
            </a:r>
            <a:endParaRPr lang="ru-RU" b="1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28938" y="4140752"/>
            <a:ext cx="1112363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PF Agora Slab Pro" panose="02000500000000020004" pitchFamily="2" charset="0"/>
              </a:rPr>
              <a:t>6%</a:t>
            </a:r>
            <a:endParaRPr lang="ru-RU" b="1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0449" y="4510084"/>
            <a:ext cx="205504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A9B7D5"/>
                </a:solidFill>
                <a:latin typeface="PF Agora Slab Pro" panose="02000500000000020004" pitchFamily="2" charset="0"/>
              </a:rPr>
              <a:t>прочие страны*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05492" y="4510084"/>
            <a:ext cx="142344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A9B7D5"/>
                </a:solidFill>
                <a:latin typeface="PF Agora Slab Pro" panose="02000500000000020004" pitchFamily="2" charset="0"/>
              </a:rPr>
              <a:t>54,0</a:t>
            </a:r>
            <a:endParaRPr lang="ru-RU" b="1" dirty="0">
              <a:solidFill>
                <a:srgbClr val="A9B7D5"/>
              </a:solidFill>
              <a:latin typeface="PF Agora Slab Pro" panose="02000500000000020004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28938" y="4510084"/>
            <a:ext cx="111236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A9B7D5"/>
                </a:solidFill>
                <a:latin typeface="PF Agora Slab Pro" panose="02000500000000020004" pitchFamily="2" charset="0"/>
              </a:rPr>
              <a:t>3%</a:t>
            </a:r>
            <a:endParaRPr lang="ru-RU" b="1" dirty="0">
              <a:solidFill>
                <a:srgbClr val="A9B7D5"/>
              </a:solidFill>
              <a:latin typeface="PF Agora Slab Pro" panose="02000500000000020004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0449" y="4879416"/>
            <a:ext cx="4590854" cy="646331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PF Agora Slab Pro" panose="02000500000000020004" pitchFamily="2" charset="0"/>
              </a:rPr>
              <a:t>*Бангладеш, Португалия, Словакия, Турция, Германия, Беларусь, Молдова</a:t>
            </a:r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540385"/>
              </p:ext>
            </p:extLst>
          </p:nvPr>
        </p:nvGraphicFramePr>
        <p:xfrm>
          <a:off x="10091620" y="451823"/>
          <a:ext cx="1286901" cy="596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CorelDRAW" r:id="rId3" imgW="855360" imgH="397440" progId="CorelDraw.Graphic.21">
                  <p:embed/>
                </p:oleObj>
              </mc:Choice>
              <mc:Fallback>
                <p:oleObj name="CorelDRAW" r:id="rId3" imgW="855360" imgH="397440" progId="CorelDraw.Graphic.21">
                  <p:embed/>
                  <p:pic>
                    <p:nvPicPr>
                      <p:cNvPr id="28" name="Объект 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91620" y="451823"/>
                        <a:ext cx="1286901" cy="596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56179" y="402211"/>
            <a:ext cx="847469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201F80"/>
                </a:solidFill>
                <a:latin typeface="PF Agora Slab Pro" panose="02000500000000020004" pitchFamily="2" charset="0"/>
              </a:rPr>
              <a:t>География экспорта кожевенной продукции </a:t>
            </a:r>
            <a:endParaRPr lang="ru-RU" b="1" dirty="0" smtClean="0">
              <a:solidFill>
                <a:srgbClr val="201F80"/>
              </a:solidFill>
              <a:latin typeface="PF Agora Slab Pro" panose="02000500000000020004" pitchFamily="2" charset="0"/>
            </a:endParaRPr>
          </a:p>
          <a:p>
            <a:r>
              <a:rPr lang="ru-RU" b="1" dirty="0" smtClean="0">
                <a:solidFill>
                  <a:srgbClr val="201F80"/>
                </a:solidFill>
                <a:latin typeface="PF Agora Slab Pro" panose="02000500000000020004" pitchFamily="2" charset="0"/>
              </a:rPr>
              <a:t>в </a:t>
            </a:r>
            <a:r>
              <a:rPr lang="ru-RU" b="1" dirty="0">
                <a:solidFill>
                  <a:srgbClr val="201F80"/>
                </a:solidFill>
                <a:latin typeface="PF Agora Slab Pro" panose="02000500000000020004" pitchFamily="2" charset="0"/>
              </a:rPr>
              <a:t>портфеле </a:t>
            </a:r>
            <a:r>
              <a:rPr lang="ru-RU" b="1" dirty="0" smtClean="0">
                <a:solidFill>
                  <a:srgbClr val="201F80"/>
                </a:solidFill>
                <a:latin typeface="PF Agora Slab Pro" panose="02000500000000020004" pitchFamily="2" charset="0"/>
              </a:rPr>
              <a:t>Верхневолжского </a:t>
            </a:r>
            <a:r>
              <a:rPr lang="ru-RU" b="1" dirty="0">
                <a:solidFill>
                  <a:srgbClr val="201F80"/>
                </a:solidFill>
                <a:latin typeface="PF Agora Slab Pro" panose="02000500000000020004" pitchFamily="2" charset="0"/>
              </a:rPr>
              <a:t>кожевенного завода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659874" y="1238290"/>
            <a:ext cx="10699425" cy="0"/>
          </a:xfrm>
          <a:prstGeom prst="line">
            <a:avLst/>
          </a:prstGeom>
          <a:ln w="28575">
            <a:solidFill>
              <a:srgbClr val="A9B7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Рисунок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346" y="1808839"/>
            <a:ext cx="4201262" cy="48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8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00386"/>
              </p:ext>
            </p:extLst>
          </p:nvPr>
        </p:nvGraphicFramePr>
        <p:xfrm>
          <a:off x="10091620" y="451823"/>
          <a:ext cx="1286901" cy="596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CorelDRAW" r:id="rId3" imgW="855360" imgH="397440" progId="CorelDraw.Graphic.21">
                  <p:embed/>
                </p:oleObj>
              </mc:Choice>
              <mc:Fallback>
                <p:oleObj name="CorelDRAW" r:id="rId3" imgW="855360" imgH="397440" progId="CorelDraw.Graphic.21">
                  <p:embed/>
                  <p:pic>
                    <p:nvPicPr>
                      <p:cNvPr id="27" name="Объект 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91620" y="451823"/>
                        <a:ext cx="1286901" cy="596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6179" y="402211"/>
            <a:ext cx="847469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201F80"/>
                </a:solidFill>
                <a:latin typeface="PF Agora Slab Pro" panose="02000500000000020004" pitchFamily="2" charset="0"/>
              </a:rPr>
              <a:t>География экспорта кожевенной продукции </a:t>
            </a:r>
            <a:endParaRPr lang="ru-RU" b="1" dirty="0" smtClean="0">
              <a:solidFill>
                <a:srgbClr val="201F80"/>
              </a:solidFill>
              <a:latin typeface="PF Agora Slab Pro" panose="02000500000000020004" pitchFamily="2" charset="0"/>
            </a:endParaRPr>
          </a:p>
          <a:p>
            <a:r>
              <a:rPr lang="ru-RU" b="1" dirty="0" smtClean="0">
                <a:solidFill>
                  <a:srgbClr val="201F80"/>
                </a:solidFill>
                <a:latin typeface="PF Agora Slab Pro" panose="02000500000000020004" pitchFamily="2" charset="0"/>
              </a:rPr>
              <a:t>в </a:t>
            </a:r>
            <a:r>
              <a:rPr lang="ru-RU" b="1" dirty="0">
                <a:solidFill>
                  <a:srgbClr val="201F80"/>
                </a:solidFill>
                <a:latin typeface="PF Agora Slab Pro" panose="02000500000000020004" pitchFamily="2" charset="0"/>
              </a:rPr>
              <a:t>портфеле </a:t>
            </a:r>
            <a:r>
              <a:rPr lang="ru-RU" b="1" dirty="0" smtClean="0">
                <a:solidFill>
                  <a:srgbClr val="201F80"/>
                </a:solidFill>
                <a:latin typeface="PF Agora Slab Pro" panose="02000500000000020004" pitchFamily="2" charset="0"/>
              </a:rPr>
              <a:t>Верхневолжского </a:t>
            </a:r>
            <a:r>
              <a:rPr lang="ru-RU" b="1" dirty="0">
                <a:solidFill>
                  <a:srgbClr val="201F80"/>
                </a:solidFill>
                <a:latin typeface="PF Agora Slab Pro" panose="02000500000000020004" pitchFamily="2" charset="0"/>
              </a:rPr>
              <a:t>кожевенного </a:t>
            </a:r>
            <a:r>
              <a:rPr lang="ru-RU" b="1" dirty="0" smtClean="0">
                <a:solidFill>
                  <a:srgbClr val="201F80"/>
                </a:solidFill>
                <a:latin typeface="PF Agora Slab Pro" panose="02000500000000020004" pitchFamily="2" charset="0"/>
              </a:rPr>
              <a:t>завода</a:t>
            </a:r>
            <a:endParaRPr lang="ru-RU" b="1" dirty="0">
              <a:solidFill>
                <a:srgbClr val="201F80"/>
              </a:solidFill>
              <a:latin typeface="PF Agora Slab Pro" panose="02000500000000020004" pitchFamily="2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59874" y="1238290"/>
            <a:ext cx="10699425" cy="0"/>
          </a:xfrm>
          <a:prstGeom prst="line">
            <a:avLst/>
          </a:prstGeom>
          <a:ln w="28575">
            <a:solidFill>
              <a:srgbClr val="A9B7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9874" y="1578007"/>
            <a:ext cx="4590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201F80"/>
                </a:solidFill>
                <a:latin typeface="PF Agora Slab Pro" panose="02000500000000020004" pitchFamily="2" charset="0"/>
              </a:rPr>
              <a:t>Д</a:t>
            </a:r>
            <a:r>
              <a:rPr lang="ru-RU" sz="2400" b="1" dirty="0" smtClean="0">
                <a:solidFill>
                  <a:srgbClr val="201F80"/>
                </a:solidFill>
                <a:latin typeface="PF Agora Slab Pro" panose="02000500000000020004" pitchFamily="2" charset="0"/>
              </a:rPr>
              <a:t>оля </a:t>
            </a:r>
            <a:r>
              <a:rPr lang="ru-RU" sz="2400" b="1" dirty="0">
                <a:solidFill>
                  <a:srgbClr val="201F80"/>
                </a:solidFill>
                <a:latin typeface="PF Agora Slab Pro" panose="02000500000000020004" pitchFamily="2" charset="0"/>
              </a:rPr>
              <a:t>экспорта по странам 2018-2021 гг. </a:t>
            </a:r>
            <a:endParaRPr lang="ru-RU" sz="2400" b="1" dirty="0" smtClean="0">
              <a:solidFill>
                <a:srgbClr val="201F80"/>
              </a:solidFill>
              <a:latin typeface="PF Agora Slab Pro" panose="02000500000000020004" pitchFamily="2" charset="0"/>
            </a:endParaRPr>
          </a:p>
          <a:p>
            <a:r>
              <a:rPr lang="ru-RU" sz="2400" b="1" dirty="0" smtClean="0">
                <a:solidFill>
                  <a:srgbClr val="201F80"/>
                </a:solidFill>
                <a:latin typeface="PF Agora Slab Pro" panose="02000500000000020004" pitchFamily="2" charset="0"/>
              </a:rPr>
              <a:t>Сводная </a:t>
            </a:r>
            <a:r>
              <a:rPr lang="ru-RU" sz="2400" b="1" dirty="0">
                <a:solidFill>
                  <a:srgbClr val="201F80"/>
                </a:solidFill>
                <a:latin typeface="PF Agora Slab Pro" panose="02000500000000020004" pitchFamily="2" charset="0"/>
              </a:rPr>
              <a:t>диаграмма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602" y="1781666"/>
            <a:ext cx="4530243" cy="488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69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778" y="2771480"/>
            <a:ext cx="113781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201F80"/>
                </a:solidFill>
                <a:latin typeface="PF Agora Slab Pro" panose="02000500000000020004" pitchFamily="2" charset="0"/>
              </a:rPr>
              <a:t>География экспорта</a:t>
            </a:r>
          </a:p>
          <a:p>
            <a:pPr algn="ctr"/>
            <a:r>
              <a:rPr lang="ru-RU" sz="3600" b="1" dirty="0" smtClean="0">
                <a:solidFill>
                  <a:srgbClr val="201F80"/>
                </a:solidFill>
                <a:latin typeface="PF Agora Slab Pro" panose="02000500000000020004" pitchFamily="2" charset="0"/>
              </a:rPr>
              <a:t> </a:t>
            </a:r>
            <a:r>
              <a:rPr lang="ru-RU" sz="3600" b="1" dirty="0">
                <a:solidFill>
                  <a:srgbClr val="5B99D4"/>
                </a:solidFill>
                <a:latin typeface="PF Agora Slab Pro" panose="02000500000000020004" pitchFamily="2" charset="0"/>
              </a:rPr>
              <a:t>коллагеновой продукции </a:t>
            </a:r>
            <a:r>
              <a:rPr lang="ru-RU" sz="3600" b="1" dirty="0" smtClean="0">
                <a:solidFill>
                  <a:srgbClr val="201F80"/>
                </a:solidFill>
                <a:latin typeface="PF Agora Slab Pro" panose="02000500000000020004" pitchFamily="2" charset="0"/>
              </a:rPr>
              <a:t>в </a:t>
            </a:r>
            <a:r>
              <a:rPr lang="ru-RU" sz="3600" b="1" dirty="0">
                <a:solidFill>
                  <a:srgbClr val="201F80"/>
                </a:solidFill>
                <a:latin typeface="PF Agora Slab Pro" panose="02000500000000020004" pitchFamily="2" charset="0"/>
              </a:rPr>
              <a:t>портфеле Верхневолжского кожевенного завода </a:t>
            </a:r>
          </a:p>
          <a:p>
            <a:pPr algn="ctr"/>
            <a:endParaRPr lang="ru-RU" sz="3600" b="1" dirty="0">
              <a:solidFill>
                <a:srgbClr val="201F80"/>
              </a:solidFill>
              <a:latin typeface="PF Agora Slab Pro" panose="02000500000000020004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" y="5789031"/>
            <a:ext cx="12162075" cy="49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51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874" y="1578007"/>
            <a:ext cx="459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201F80"/>
                </a:solidFill>
                <a:latin typeface="PF Agora Slab Pro" panose="02000500000000020004" pitchFamily="2" charset="0"/>
              </a:rPr>
              <a:t>2018 год</a:t>
            </a:r>
            <a:endParaRPr lang="ru-RU" sz="2400" b="1" dirty="0">
              <a:solidFill>
                <a:srgbClr val="201F80"/>
              </a:solidFill>
              <a:latin typeface="PF Agora Slab Pro" panose="02000500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450" y="2294092"/>
            <a:ext cx="2055042" cy="369332"/>
          </a:xfrm>
          <a:prstGeom prst="rect">
            <a:avLst/>
          </a:prstGeom>
          <a:solidFill>
            <a:srgbClr val="201F80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PF Agora Slab Pro" panose="02000500000000020004" pitchFamily="2" charset="0"/>
              </a:rPr>
              <a:t>страна</a:t>
            </a:r>
            <a:r>
              <a:rPr lang="ru-RU" dirty="0" smtClean="0">
                <a:solidFill>
                  <a:schemeClr val="bg1"/>
                </a:solidFill>
                <a:latin typeface="PF Agora Slab Pro" panose="02000500000000020004" pitchFamily="2" charset="0"/>
              </a:rPr>
              <a:t>:</a:t>
            </a:r>
            <a:endParaRPr lang="ru-RU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05493" y="2294092"/>
            <a:ext cx="1423443" cy="369332"/>
          </a:xfrm>
          <a:prstGeom prst="rect">
            <a:avLst/>
          </a:prstGeom>
          <a:solidFill>
            <a:srgbClr val="201F80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PF Agora Slab Pro" panose="02000500000000020004" pitchFamily="2" charset="0"/>
              </a:rPr>
              <a:t>млн. руб.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28939" y="2294092"/>
            <a:ext cx="1112363" cy="369332"/>
          </a:xfrm>
          <a:prstGeom prst="rect">
            <a:avLst/>
          </a:prstGeom>
          <a:solidFill>
            <a:srgbClr val="201F80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PF Agora Slab Pro" panose="02000500000000020004" pitchFamily="2" charset="0"/>
              </a:rPr>
              <a:t>доля 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0449" y="2663424"/>
            <a:ext cx="2055044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201F80"/>
                </a:solidFill>
                <a:latin typeface="PF Agora Slab Pro Black" panose="02000505000000020004" pitchFamily="2" charset="0"/>
              </a:rPr>
              <a:t>ИТОГО: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05492" y="2663424"/>
            <a:ext cx="1423443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201F80"/>
                </a:solidFill>
                <a:latin typeface="PF Agora Slab Pro Black" panose="02000505000000020004" pitchFamily="2" charset="0"/>
              </a:rPr>
              <a:t>67,4</a:t>
            </a:r>
            <a:endParaRPr lang="ru-RU" b="1" dirty="0">
              <a:solidFill>
                <a:srgbClr val="201F80"/>
              </a:solidFill>
              <a:latin typeface="PF Agora Slab Pro Black" panose="02000505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28938" y="2663424"/>
            <a:ext cx="1112363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ru-RU" b="1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449" y="3032756"/>
            <a:ext cx="205504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A9B7D5"/>
                </a:solidFill>
                <a:latin typeface="PF Agora Slab Pro" panose="02000500000000020004" pitchFamily="2" charset="0"/>
              </a:rPr>
              <a:t>Европа</a:t>
            </a:r>
            <a:endParaRPr lang="ru-RU" b="1" dirty="0">
              <a:solidFill>
                <a:srgbClr val="A9B7D5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05492" y="3032756"/>
            <a:ext cx="142344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A9B7D5"/>
                </a:solidFill>
                <a:latin typeface="PF Agora Slab Pro" panose="02000500000000020004" pitchFamily="2" charset="0"/>
              </a:rPr>
              <a:t>63,9</a:t>
            </a:r>
            <a:endParaRPr lang="ru-RU" b="1" dirty="0">
              <a:solidFill>
                <a:srgbClr val="A9B7D5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28938" y="3032756"/>
            <a:ext cx="111236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A9B7D5"/>
                </a:solidFill>
                <a:latin typeface="PF Agora Slab Pro" panose="02000500000000020004" pitchFamily="2" charset="0"/>
              </a:rPr>
              <a:t>95%</a:t>
            </a:r>
            <a:endParaRPr lang="ru-RU" b="1" dirty="0">
              <a:solidFill>
                <a:srgbClr val="A9B7D5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0449" y="3402088"/>
            <a:ext cx="2055046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PF Agora Slab Pro" panose="02000500000000020004" pitchFamily="2" charset="0"/>
              </a:rPr>
              <a:t>СНГ</a:t>
            </a:r>
            <a:endParaRPr lang="ru-RU" b="1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05492" y="3402088"/>
            <a:ext cx="1423443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PF Agora Slab Pro" panose="02000500000000020004" pitchFamily="2" charset="0"/>
              </a:rPr>
              <a:t>3,4</a:t>
            </a:r>
            <a:endParaRPr lang="ru-RU" b="1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28938" y="3402088"/>
            <a:ext cx="1112363" cy="369332"/>
          </a:xfrm>
          <a:prstGeom prst="rect">
            <a:avLst/>
          </a:prstGeom>
          <a:solidFill>
            <a:srgbClr val="A9B7D5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PF Agora Slab Pro" panose="02000500000000020004" pitchFamily="2" charset="0"/>
              </a:rPr>
              <a:t>5%</a:t>
            </a:r>
            <a:endParaRPr lang="ru-RU" b="1" dirty="0">
              <a:solidFill>
                <a:schemeClr val="bg1"/>
              </a:solidFill>
              <a:latin typeface="PF Agora Slab Pro" panose="02000500000000020004" pitchFamily="2" charset="0"/>
            </a:endParaRPr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952323"/>
              </p:ext>
            </p:extLst>
          </p:nvPr>
        </p:nvGraphicFramePr>
        <p:xfrm>
          <a:off x="10091620" y="451823"/>
          <a:ext cx="1286901" cy="596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CorelDRAW" r:id="rId3" imgW="855360" imgH="397440" progId="CorelDraw.Graphic.21">
                  <p:embed/>
                </p:oleObj>
              </mc:Choice>
              <mc:Fallback>
                <p:oleObj name="CorelDRAW" r:id="rId3" imgW="855360" imgH="397440" progId="CorelDraw.Graphic.21">
                  <p:embed/>
                  <p:pic>
                    <p:nvPicPr>
                      <p:cNvPr id="27" name="Объект 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91620" y="451823"/>
                        <a:ext cx="1286901" cy="596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56179" y="402211"/>
            <a:ext cx="847469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201F80"/>
                </a:solidFill>
                <a:latin typeface="PF Agora Slab Pro" panose="02000500000000020004" pitchFamily="2" charset="0"/>
              </a:rPr>
              <a:t>География </a:t>
            </a:r>
            <a:r>
              <a:rPr lang="ru-RU" b="1" dirty="0">
                <a:solidFill>
                  <a:srgbClr val="201F80"/>
                </a:solidFill>
                <a:latin typeface="PF Agora Slab Pro" panose="02000500000000020004" pitchFamily="2" charset="0"/>
              </a:rPr>
              <a:t>экспорта коллагеновой продукции </a:t>
            </a:r>
          </a:p>
          <a:p>
            <a:r>
              <a:rPr lang="ru-RU" b="1" dirty="0">
                <a:solidFill>
                  <a:srgbClr val="201F80"/>
                </a:solidFill>
                <a:latin typeface="PF Agora Slab Pro" panose="02000500000000020004" pitchFamily="2" charset="0"/>
              </a:rPr>
              <a:t>в портфеле Верхневолжского кожевенного завода 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659874" y="1238290"/>
            <a:ext cx="10699425" cy="0"/>
          </a:xfrm>
          <a:prstGeom prst="line">
            <a:avLst/>
          </a:prstGeom>
          <a:ln w="28575">
            <a:solidFill>
              <a:srgbClr val="A9B7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Рисунок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343" y="1808838"/>
            <a:ext cx="4112571" cy="48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668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840</TotalTime>
  <Words>432</Words>
  <Application>Microsoft Office PowerPoint</Application>
  <PresentationFormat>Широкоэкранный</PresentationFormat>
  <Paragraphs>170</Paragraphs>
  <Slides>13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PF Agora Slab Pro</vt:lpstr>
      <vt:lpstr>PF Agora Slab Pro Black</vt:lpstr>
      <vt:lpstr>Тема Office</vt:lpstr>
      <vt:lpstr>CorelDRAW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Чернявский</dc:creator>
  <cp:lastModifiedBy>Рожкова Наталья</cp:lastModifiedBy>
  <cp:revision>102</cp:revision>
  <dcterms:created xsi:type="dcterms:W3CDTF">2022-01-31T16:37:17Z</dcterms:created>
  <dcterms:modified xsi:type="dcterms:W3CDTF">2022-02-01T14:47:25Z</dcterms:modified>
</cp:coreProperties>
</file>