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5792" autoAdjust="0"/>
  </p:normalViewPr>
  <p:slideViewPr>
    <p:cSldViewPr snapToObjects="1" showGuides="1">
      <p:cViewPr varScale="1">
        <p:scale>
          <a:sx n="104" d="100"/>
          <a:sy n="104" d="100"/>
        </p:scale>
        <p:origin x="75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Объёмы выдачи и расхода мазута М–100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843543142012906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5082344266715086E-2"/>
          <c:y val="0.22210666375036453"/>
          <c:w val="0.9309414153419501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470300489168494E-3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66-42B0-B986-CC666D250957}"/>
                </c:ext>
              </c:extLst>
            </c:dLbl>
            <c:dLbl>
              <c:idx val="1"/>
              <c:layout>
                <c:manualLayout>
                  <c:x val="-1.7470300489168735E-3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66-42B0-B986-CC666D250957}"/>
                </c:ext>
              </c:extLst>
            </c:dLbl>
            <c:dLbl>
              <c:idx val="2"/>
              <c:layout>
                <c:manualLayout>
                  <c:x val="-1.7470300489168414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66-42B0-B986-CC666D250957}"/>
                </c:ext>
              </c:extLst>
            </c:dLbl>
            <c:dLbl>
              <c:idx val="3"/>
              <c:layout>
                <c:manualLayout>
                  <c:x val="-6.4057028468025125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66-42B0-B986-CC666D2509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44645</c:v>
                </c:pt>
                <c:pt idx="1">
                  <c:v>44646</c:v>
                </c:pt>
                <c:pt idx="2">
                  <c:v>44647</c:v>
                </c:pt>
                <c:pt idx="3">
                  <c:v>44648</c:v>
                </c:pt>
                <c:pt idx="4">
                  <c:v>44649</c:v>
                </c:pt>
                <c:pt idx="5">
                  <c:v>44650</c:v>
                </c:pt>
                <c:pt idx="6">
                  <c:v>44651</c:v>
                </c:pt>
              </c:numCache>
            </c:numRef>
          </c:cat>
          <c:val>
            <c:numRef>
              <c:f>Лист1!$F$6:$F$12</c:f>
              <c:numCache>
                <c:formatCode>0.0</c:formatCode>
                <c:ptCount val="7"/>
                <c:pt idx="0">
                  <c:v>453.86500000000001</c:v>
                </c:pt>
                <c:pt idx="1">
                  <c:v>494.08399999999995</c:v>
                </c:pt>
                <c:pt idx="2">
                  <c:v>463.00399999999996</c:v>
                </c:pt>
                <c:pt idx="3">
                  <c:v>446.34699999999992</c:v>
                </c:pt>
                <c:pt idx="4">
                  <c:v>422.09999999999991</c:v>
                </c:pt>
                <c:pt idx="5">
                  <c:v>367.50499999999988</c:v>
                </c:pt>
                <c:pt idx="6">
                  <c:v>307.90699999999993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66-42B0-B986-CC666D250957}"/>
            </c:ext>
          </c:extLst>
        </c:ser>
        <c:ser>
          <c:idx val="1"/>
          <c:order val="1"/>
          <c:tx>
            <c:strRef>
              <c:f>Лист1!$G$5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881201956673656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66-42B0-B986-CC666D250957}"/>
                </c:ext>
              </c:extLst>
            </c:dLbl>
            <c:dLbl>
              <c:idx val="2"/>
              <c:layout>
                <c:manualLayout>
                  <c:x val="-6.4057028468025125E-17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66-42B0-B986-CC666D250957}"/>
                </c:ext>
              </c:extLst>
            </c:dLbl>
            <c:dLbl>
              <c:idx val="3"/>
              <c:layout>
                <c:manualLayout>
                  <c:x val="-6.4057028468025125E-17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66-42B0-B986-CC666D250957}"/>
                </c:ext>
              </c:extLst>
            </c:dLbl>
            <c:dLbl>
              <c:idx val="5"/>
              <c:layout>
                <c:manualLayout>
                  <c:x val="6.9881201956673656E-3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66-42B0-B986-CC666D250957}"/>
                </c:ext>
              </c:extLst>
            </c:dLbl>
            <c:dLbl>
              <c:idx val="6"/>
              <c:layout>
                <c:manualLayout>
                  <c:x val="1.7470300489168414E-3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66-42B0-B986-CC666D2509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44645</c:v>
                </c:pt>
                <c:pt idx="1">
                  <c:v>44646</c:v>
                </c:pt>
                <c:pt idx="2">
                  <c:v>44647</c:v>
                </c:pt>
                <c:pt idx="3">
                  <c:v>44648</c:v>
                </c:pt>
                <c:pt idx="4">
                  <c:v>44649</c:v>
                </c:pt>
                <c:pt idx="5">
                  <c:v>44650</c:v>
                </c:pt>
                <c:pt idx="6">
                  <c:v>44651</c:v>
                </c:pt>
              </c:numCache>
            </c:numRef>
          </c:cat>
          <c:val>
            <c:numRef>
              <c:f>Лист1!$G$6:$G$12</c:f>
              <c:numCache>
                <c:formatCode>0.0</c:formatCode>
                <c:ptCount val="7"/>
                <c:pt idx="0">
                  <c:v>117.819</c:v>
                </c:pt>
                <c:pt idx="1">
                  <c:v>52.12</c:v>
                </c:pt>
                <c:pt idx="2">
                  <c:v>54.042999999999999</c:v>
                </c:pt>
                <c:pt idx="3">
                  <c:v>47.753</c:v>
                </c:pt>
                <c:pt idx="4">
                  <c:v>23.805</c:v>
                </c:pt>
                <c:pt idx="5">
                  <c:v>24.001999999999999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366-42B0-B986-CC666D250957}"/>
            </c:ext>
          </c:extLst>
        </c:ser>
        <c:ser>
          <c:idx val="2"/>
          <c:order val="2"/>
          <c:tx>
            <c:strRef>
              <c:f>Лист1!$H$5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19357092941998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366-42B0-B986-CC666D250957}"/>
                </c:ext>
              </c:extLst>
            </c:dLbl>
            <c:dLbl>
              <c:idx val="2"/>
              <c:layout>
                <c:manualLayout>
                  <c:x val="2.6205450733752557E-2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366-42B0-B986-CC666D250957}"/>
                </c:ext>
              </c:extLst>
            </c:dLbl>
            <c:dLbl>
              <c:idx val="3"/>
              <c:layout>
                <c:manualLayout>
                  <c:x val="3.1446540880503082E-2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366-42B0-B986-CC666D250957}"/>
                </c:ext>
              </c:extLst>
            </c:dLbl>
            <c:dLbl>
              <c:idx val="4"/>
              <c:layout>
                <c:manualLayout>
                  <c:x val="2.795248078266946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366-42B0-B986-CC666D250957}"/>
                </c:ext>
              </c:extLst>
            </c:dLbl>
            <c:dLbl>
              <c:idx val="5"/>
              <c:layout>
                <c:manualLayout>
                  <c:x val="2.7952480782669334E-2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366-42B0-B986-CC666D250957}"/>
                </c:ext>
              </c:extLst>
            </c:dLbl>
            <c:dLbl>
              <c:idx val="6"/>
              <c:layout>
                <c:manualLayout>
                  <c:x val="1.222921034241789E-2"/>
                  <c:y val="-3.2407407407407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66-42B0-B986-CC666D2509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44645</c:v>
                </c:pt>
                <c:pt idx="1">
                  <c:v>44646</c:v>
                </c:pt>
                <c:pt idx="2">
                  <c:v>44647</c:v>
                </c:pt>
                <c:pt idx="3">
                  <c:v>44648</c:v>
                </c:pt>
                <c:pt idx="4">
                  <c:v>44649</c:v>
                </c:pt>
                <c:pt idx="5">
                  <c:v>44650</c:v>
                </c:pt>
                <c:pt idx="6">
                  <c:v>44651</c:v>
                </c:pt>
              </c:numCache>
            </c:numRef>
          </c:cat>
          <c:val>
            <c:numRef>
              <c:f>Лист1!$H$6:$H$12</c:f>
              <c:numCache>
                <c:formatCode>0.0</c:formatCode>
                <c:ptCount val="7"/>
                <c:pt idx="0">
                  <c:v>77.599999999999994</c:v>
                </c:pt>
                <c:pt idx="1">
                  <c:v>83.2</c:v>
                </c:pt>
                <c:pt idx="2">
                  <c:v>70.7</c:v>
                </c:pt>
                <c:pt idx="3">
                  <c:v>72</c:v>
                </c:pt>
                <c:pt idx="4">
                  <c:v>78.400000000000006</c:v>
                </c:pt>
                <c:pt idx="5">
                  <c:v>83.6</c:v>
                </c:pt>
                <c:pt idx="6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366-42B0-B986-CC666D250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324447"/>
        <c:axId val="1394334431"/>
      </c:barChart>
      <c:dateAx>
        <c:axId val="13943244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34431"/>
        <c:crosses val="autoZero"/>
        <c:auto val="1"/>
        <c:lblOffset val="100"/>
        <c:baseTimeUnit val="days"/>
      </c:dateAx>
      <c:valAx>
        <c:axId val="139433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24447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.03.2022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74144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08257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3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83,6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3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«Аккорд»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3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,4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(8дней)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3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21127D0-FA4B-4F5D-9510-B66E9A058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122144"/>
              </p:ext>
            </p:extLst>
          </p:nvPr>
        </p:nvGraphicFramePr>
        <p:xfrm>
          <a:off x="1567341" y="514230"/>
          <a:ext cx="726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55576" y="4358200"/>
            <a:ext cx="53285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25.03.2022-31.03.2022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543,5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60163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10172</TotalTime>
  <Words>230</Words>
  <Application>Microsoft Office PowerPoint</Application>
  <PresentationFormat>Экран (16:9)</PresentationFormat>
  <Paragraphs>68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Андрей Коробицын</cp:lastModifiedBy>
  <cp:revision>692</cp:revision>
  <cp:lastPrinted>2021-04-20T14:42:58Z</cp:lastPrinted>
  <dcterms:created xsi:type="dcterms:W3CDTF">2019-10-17T12:12:26Z</dcterms:created>
  <dcterms:modified xsi:type="dcterms:W3CDTF">2022-03-31T12:17:25Z</dcterms:modified>
</cp:coreProperties>
</file>