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8"/>
  </p:notesMasterIdLst>
  <p:sldIdLst>
    <p:sldId id="389" r:id="rId3"/>
    <p:sldId id="362" r:id="rId4"/>
    <p:sldId id="403" r:id="rId5"/>
    <p:sldId id="390" r:id="rId6"/>
    <p:sldId id="402" r:id="rId7"/>
  </p:sldIdLst>
  <p:sldSz cx="9144000" cy="5143500" type="screen16x9"/>
  <p:notesSz cx="6807200" cy="9939338"/>
  <p:defaultTextStyle>
    <a:defPPr>
      <a:defRPr lang="en-US"/>
    </a:defPPr>
    <a:lvl1pPr marL="0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9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5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6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ЭО" initials="П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E77A31"/>
    <a:srgbClr val="5B9BD6"/>
    <a:srgbClr val="FFC001"/>
    <a:srgbClr val="D65128"/>
    <a:srgbClr val="EC7524"/>
    <a:srgbClr val="47B97B"/>
    <a:srgbClr val="98A6E4"/>
    <a:srgbClr val="87AEDD"/>
    <a:srgbClr val="DEE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5179" autoAdjust="0"/>
  </p:normalViewPr>
  <p:slideViewPr>
    <p:cSldViewPr snapToGrid="0">
      <p:cViewPr varScale="1">
        <p:scale>
          <a:sx n="85" d="100"/>
          <a:sy n="85" d="100"/>
        </p:scale>
        <p:origin x="96" y="91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9786" cy="498694"/>
          </a:xfrm>
          <a:prstGeom prst="rect">
            <a:avLst/>
          </a:prstGeom>
        </p:spPr>
        <p:txBody>
          <a:bodyPr vert="horz" lIns="90705" tIns="45351" rIns="90705" bIns="45351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5846" y="2"/>
            <a:ext cx="2949786" cy="498694"/>
          </a:xfrm>
          <a:prstGeom prst="rect">
            <a:avLst/>
          </a:prstGeom>
        </p:spPr>
        <p:txBody>
          <a:bodyPr vert="horz" lIns="90705" tIns="45351" rIns="90705" bIns="45351" rtlCol="0"/>
          <a:lstStyle>
            <a:lvl1pPr algn="r">
              <a:defRPr sz="1200"/>
            </a:lvl1pPr>
          </a:lstStyle>
          <a:p>
            <a:fld id="{AEC8538A-4ECC-45E3-B0F2-BA029BE437D4}" type="datetimeFigureOut">
              <a:rPr lang="ru-RU" smtClean="0"/>
              <a:pPr/>
              <a:t>28.03.2022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4600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5" tIns="45351" rIns="90705" bIns="45351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0722" y="4783313"/>
            <a:ext cx="5445760" cy="3913613"/>
          </a:xfrm>
          <a:prstGeom prst="rect">
            <a:avLst/>
          </a:prstGeom>
        </p:spPr>
        <p:txBody>
          <a:bodyPr vert="horz" lIns="90705" tIns="45351" rIns="90705" bIns="45351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9440649"/>
            <a:ext cx="2949786" cy="498693"/>
          </a:xfrm>
          <a:prstGeom prst="rect">
            <a:avLst/>
          </a:prstGeom>
        </p:spPr>
        <p:txBody>
          <a:bodyPr vert="horz" lIns="90705" tIns="45351" rIns="90705" bIns="45351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5846" y="9440649"/>
            <a:ext cx="2949786" cy="498693"/>
          </a:xfrm>
          <a:prstGeom prst="rect">
            <a:avLst/>
          </a:prstGeom>
        </p:spPr>
        <p:txBody>
          <a:bodyPr vert="horz" lIns="90705" tIns="45351" rIns="90705" bIns="45351" rtlCol="0" anchor="b"/>
          <a:lstStyle>
            <a:lvl1pPr algn="r">
              <a:defRPr sz="1200"/>
            </a:lvl1pPr>
          </a:lstStyle>
          <a:p>
            <a:fld id="{3DBB7DAD-EDB5-4B04-B333-E7960631A1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56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29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5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6" algn="l" defTabSz="9143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07950" y="739775"/>
            <a:ext cx="6581775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2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8CDDC-FAC2-4836-B36C-96CE764B8F6B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165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8CDDC-FAC2-4836-B36C-96CE764B8F6B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165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8CDDC-FAC2-4836-B36C-96CE764B8F6B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165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8CDDC-FAC2-4836-B36C-96CE764B8F6B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16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6" indent="0" algn="ctr">
              <a:buNone/>
              <a:defRPr sz="2000"/>
            </a:lvl2pPr>
            <a:lvl3pPr marL="914333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29" indent="0" algn="ctr">
              <a:buNone/>
              <a:defRPr sz="1600"/>
            </a:lvl6pPr>
            <a:lvl7pPr marL="2742995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6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1E1D-5AFE-49A2-968E-3214281CE42A}" type="datetime1">
              <a:rPr lang="ru-RU" smtClean="0"/>
              <a:pPr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58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934D-ED69-4BD5-8F96-05CE0216745B}" type="datetime1">
              <a:rPr lang="ru-RU" smtClean="0"/>
              <a:pPr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78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8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5" y="273848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DE72-AEA0-40CE-B9DF-45909FF11444}" type="datetime1">
              <a:rPr lang="ru-RU" smtClean="0"/>
              <a:pPr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319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5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4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1E1D-5AFE-49A2-968E-3214281CE42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917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315E-487B-4A22-A538-F61FD679141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051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8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EDA0-C884-4275-9923-347D7C97D53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284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13AD-9C24-4C38-978B-A878ED6F8571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376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5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5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9357-1D43-421F-861F-18F72C02D9FF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793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FAC2-888B-4FD8-A899-9DF791EDDAFA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662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D159-A56C-4910-BEC6-3BDA0B4A8E95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03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3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5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4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536B-12ED-498F-A3F8-88645252A3C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6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315E-487B-4A22-A538-F61FD679141F}" type="datetime1">
              <a:rPr lang="ru-RU" smtClean="0"/>
              <a:pPr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454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3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5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4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5083-5AA9-4FAA-A9C1-17EB5868B73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74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E934D-ED69-4BD5-8F96-05CE0216745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556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7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5" y="273847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5DE72-AEA0-40CE-B9DF-45909FF1144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28.03.2022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88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9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6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EDA0-C884-4275-9923-347D7C97D53A}" type="datetime1">
              <a:rPr lang="ru-RU" smtClean="0"/>
              <a:pPr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2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13AD-9C24-4C38-978B-A878ED6F8571}" type="datetime1">
              <a:rPr lang="ru-RU" smtClean="0"/>
              <a:pPr/>
              <a:t>28.03.2022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11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3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5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3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5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9357-1D43-421F-861F-18F72C02D9FF}" type="datetime1">
              <a:rPr lang="ru-RU" smtClean="0"/>
              <a:pPr/>
              <a:t>28.03.2022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95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7FAC2-888B-4FD8-A899-9DF791EDDAFA}" type="datetime1">
              <a:rPr lang="ru-RU" smtClean="0"/>
              <a:pPr/>
              <a:t>28.03.2022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53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D159-A56C-4910-BEC6-3BDA0B4A8E95}" type="datetime1">
              <a:rPr lang="ru-RU" smtClean="0"/>
              <a:pPr/>
              <a:t>28.03.2022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18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4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166" indent="0">
              <a:buNone/>
              <a:defRPr sz="1400"/>
            </a:lvl2pPr>
            <a:lvl3pPr marL="914333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29" indent="0">
              <a:buNone/>
              <a:defRPr sz="1000"/>
            </a:lvl6pPr>
            <a:lvl7pPr marL="2742995" indent="0">
              <a:buNone/>
              <a:defRPr sz="1000"/>
            </a:lvl7pPr>
            <a:lvl8pPr marL="3200160" indent="0">
              <a:buNone/>
              <a:defRPr sz="1000"/>
            </a:lvl8pPr>
            <a:lvl9pPr marL="3657326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536B-12ED-498F-A3F8-88645252A3C0}" type="datetime1">
              <a:rPr lang="ru-RU" smtClean="0"/>
              <a:pPr/>
              <a:t>28.03.2022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9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4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3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166" indent="0">
              <a:buNone/>
              <a:defRPr sz="1400"/>
            </a:lvl2pPr>
            <a:lvl3pPr marL="914333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29" indent="0">
              <a:buNone/>
              <a:defRPr sz="1000"/>
            </a:lvl6pPr>
            <a:lvl7pPr marL="2742995" indent="0">
              <a:buNone/>
              <a:defRPr sz="1000"/>
            </a:lvl7pPr>
            <a:lvl8pPr marL="3200160" indent="0">
              <a:buNone/>
              <a:defRPr sz="1000"/>
            </a:lvl8pPr>
            <a:lvl9pPr marL="3657326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5083-5AA9-4FAA-A9C1-17EB5868B739}" type="datetime1">
              <a:rPr lang="ru-RU" smtClean="0"/>
              <a:pPr/>
              <a:t>28.03.2022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37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F65AA-47A2-44A1-BC0F-D2724981EB6E}" type="datetime1">
              <a:rPr lang="ru-RU" smtClean="0"/>
              <a:pPr/>
              <a:t>28.03.2022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44D8-5D24-40B5-8211-596EBBEF60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62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3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3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49" indent="-228582" algn="l" defTabSz="9143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1BF65AA-47A2-44A1-BC0F-D2724981EB6E}" type="datetime1">
              <a:rPr lang="ru-RU" smtClean="0">
                <a:solidFill>
                  <a:prstClr val="black">
                    <a:tint val="75000"/>
                  </a:prstClr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28.03.2022</a:t>
            </a:fld>
            <a:endParaRPr lang="ru-RU">
              <a:solidFill>
                <a:prstClr val="black">
                  <a:tint val="75000"/>
                </a:prst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20C744D8-5D24-40B5-8211-596EBBEF60D4}" type="slidenum">
              <a:rPr lang="ru-RU" smtClean="0">
                <a:solidFill>
                  <a:prstClr val="black">
                    <a:tint val="75000"/>
                  </a:prstClr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14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8" indent="-228588" algn="l" defTabSz="91435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1"/>
          <p:cNvSpPr>
            <a:spLocks noChangeArrowheads="1"/>
          </p:cNvSpPr>
          <p:nvPr/>
        </p:nvSpPr>
        <p:spPr bwMode="auto">
          <a:xfrm>
            <a:off x="930865" y="2370931"/>
            <a:ext cx="7819483" cy="40164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68579" tIns="34289" rIns="68579" bIns="34289" anchor="ctr">
            <a:spAutoFit/>
          </a:bodyPr>
          <a:lstStyle/>
          <a:p>
            <a:pPr algn="ctr">
              <a:lnSpc>
                <a:spcPct val="90000"/>
              </a:lnSpc>
            </a:pPr>
            <a:endParaRPr lang="ru-RU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5363" name="Прямоугольник 15"/>
          <p:cNvSpPr>
            <a:spLocks noChangeArrowheads="1"/>
          </p:cNvSpPr>
          <p:nvPr/>
        </p:nvSpPr>
        <p:spPr bwMode="auto">
          <a:xfrm>
            <a:off x="3510337" y="4477807"/>
            <a:ext cx="2361704" cy="561690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ctr"/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/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28</a:t>
            </a:r>
            <a:r>
              <a:rPr lang="en-US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марта 2022 года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50011" y="80287"/>
            <a:ext cx="6546270" cy="684801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ПРАВИТЕЛЬСТВО</a:t>
            </a:r>
          </a:p>
          <a:p>
            <a:pPr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ТВЕРСКОЙ ОБЛАСТИ</a:t>
            </a: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3" cstate="email">
            <a:lum contras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3011" y="101682"/>
            <a:ext cx="567000" cy="703862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750010" y="1782307"/>
            <a:ext cx="8108239" cy="1054133"/>
          </a:xfrm>
          <a:prstGeom prst="rect">
            <a:avLst/>
          </a:prstGeom>
        </p:spPr>
        <p:txBody>
          <a:bodyPr wrap="square" lIns="68579" tIns="34289" rIns="68579" bIns="34289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ru-RU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строительстве фельдшерско-акушерских пунктов в Тверской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344529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91852" y="4835726"/>
            <a:ext cx="271549" cy="311619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42911" y="109157"/>
            <a:ext cx="8384715" cy="52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6" tIns="34289" rIns="68576" bIns="34289" anchor="ctr"/>
          <a:lstStyle/>
          <a:p>
            <a:pPr algn="ctr">
              <a:defRPr/>
            </a:pPr>
            <a:endParaRPr 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81843" y="89315"/>
            <a:ext cx="8384715" cy="52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6" tIns="34289" rIns="68576" bIns="34289" anchor="ctr"/>
          <a:lstStyle/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ПЕРЕЧЕНЬ 5 ФАП, НЕУСТАНОВЛЕННЫХ В 2021 ГОДУ</a:t>
            </a:r>
          </a:p>
        </p:txBody>
      </p:sp>
      <p:pic>
        <p:nvPicPr>
          <p:cNvPr id="12" name="Рисунок 1"/>
          <p:cNvPicPr>
            <a:picLocks noChangeAspect="1" noChangeArrowheads="1"/>
          </p:cNvPicPr>
          <p:nvPr/>
        </p:nvPicPr>
        <p:blipFill>
          <a:blip r:embed="rId3" cstate="email">
            <a:lum contras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3011" y="101682"/>
            <a:ext cx="567000" cy="703862"/>
          </a:xfrm>
          <a:prstGeom prst="rect">
            <a:avLst/>
          </a:prstGeom>
          <a:noFill/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180584"/>
              </p:ext>
            </p:extLst>
          </p:nvPr>
        </p:nvGraphicFramePr>
        <p:xfrm>
          <a:off x="819877" y="805544"/>
          <a:ext cx="8071975" cy="2594251"/>
        </p:xfrm>
        <a:graphic>
          <a:graphicData uri="http://schemas.openxmlformats.org/drawingml/2006/table">
            <a:tbl>
              <a:tblPr/>
              <a:tblGrid>
                <a:gridCol w="399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2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40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№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Наименование МО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Населенный пункт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Статус на 28.03.2022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Бологовский 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с. Кемцы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Поставщик  - </a:t>
                      </a:r>
                      <a:r>
                        <a:rPr lang="ru-RU" sz="1600" b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ООО «</a:t>
                      </a:r>
                      <a:r>
                        <a:rPr lang="ru-RU" sz="1600" b="1" kern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Техноторг</a:t>
                      </a:r>
                      <a:r>
                        <a:rPr lang="ru-RU" sz="1600" b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» </a:t>
                      </a:r>
                      <a:r>
                        <a:rPr lang="ru-RU" sz="16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(г. Ставрополь) </a:t>
                      </a:r>
                      <a:r>
                        <a:rPr lang="ru-RU" sz="16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со Контракт –</a:t>
                      </a:r>
                      <a:r>
                        <a:rPr lang="ru-RU" sz="1600" kern="1200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от 09.06.2021 на сумму </a:t>
                      </a:r>
                      <a:r>
                        <a:rPr lang="ru-RU" sz="1600" b="1" kern="1200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25,2 </a:t>
                      </a:r>
                      <a:r>
                        <a:rPr lang="ru-RU" sz="1600" b="1" kern="1200" baseline="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млн.руб</a:t>
                      </a:r>
                      <a:r>
                        <a:rPr lang="ru-RU" sz="1600" b="1" kern="1200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Сроком установки - </a:t>
                      </a:r>
                      <a:r>
                        <a:rPr lang="ru-RU" sz="1600" b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до 25.08.2021</a:t>
                      </a:r>
                      <a:endParaRPr lang="ru-RU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1600" b="1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По состоянию на 28.03.2022 </a:t>
                      </a:r>
                      <a:r>
                        <a:rPr lang="ru-RU" sz="1600" b="1" kern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ФАПы</a:t>
                      </a:r>
                      <a:r>
                        <a:rPr lang="ru-RU" sz="1600" b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не установлены</a:t>
                      </a:r>
                      <a:r>
                        <a:rPr lang="ru-RU" sz="16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, выполнены только по заливке фундаментных плит под ФАП в </a:t>
                      </a:r>
                      <a:r>
                        <a:rPr lang="ru-RU" sz="1600" kern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д.Колталово</a:t>
                      </a:r>
                      <a:r>
                        <a:rPr lang="ru-RU" sz="16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b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16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и </a:t>
                      </a:r>
                      <a:r>
                        <a:rPr lang="ru-RU" sz="1600" kern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п.Восток</a:t>
                      </a:r>
                      <a:r>
                        <a:rPr lang="ru-RU" sz="16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Калининского района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2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Лихославльский 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д. Язвиха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2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Калининский 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д. Колталово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Калининский 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пос. Восток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7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Кашинский 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д. </a:t>
                      </a:r>
                      <a:r>
                        <a:rPr lang="ru-RU" sz="1600" kern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Леушино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838862" y="3414907"/>
            <a:ext cx="80529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ts val="1800"/>
              </a:lnSpc>
            </a:pPr>
            <a:r>
              <a:rPr lang="ru-RU" sz="15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14.01.2022</a:t>
            </a:r>
            <a:r>
              <a:rPr lang="ru-RU" sz="15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 взыскана банковская гарантия в сумме 1,4 млн руб.</a:t>
            </a:r>
          </a:p>
          <a:p>
            <a:pPr lvl="0" algn="just">
              <a:lnSpc>
                <a:spcPts val="1800"/>
              </a:lnSpc>
            </a:pPr>
            <a:r>
              <a:rPr lang="ru-RU" sz="15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28.02.2022 - </a:t>
            </a:r>
            <a:r>
              <a:rPr lang="ru-RU" sz="15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поступило письмо ООО «</a:t>
            </a:r>
            <a:r>
              <a:rPr lang="ru-RU" sz="15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Техноторг</a:t>
            </a:r>
            <a:r>
              <a:rPr lang="ru-RU" sz="15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» о готовности исполнения контракта в течении 60 календарных дней. </a:t>
            </a:r>
          </a:p>
          <a:p>
            <a:pPr lvl="0" algn="just">
              <a:lnSpc>
                <a:spcPts val="1800"/>
              </a:lnSpc>
            </a:pPr>
            <a:r>
              <a:rPr lang="ru-RU" sz="15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02.03.2022 </a:t>
            </a:r>
            <a:r>
              <a:rPr lang="ru-RU" sz="15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 затребован график установки ФАП. </a:t>
            </a:r>
          </a:p>
          <a:p>
            <a:pPr lvl="0" algn="just">
              <a:lnSpc>
                <a:spcPts val="1800"/>
              </a:lnSpc>
            </a:pPr>
            <a:r>
              <a:rPr lang="ru-RU" sz="15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16.03.2022 </a:t>
            </a:r>
            <a:r>
              <a:rPr lang="ru-RU" sz="15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– повторное обращение  в адрес ООО «</a:t>
            </a:r>
            <a:r>
              <a:rPr lang="ru-RU" sz="15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Техноторг</a:t>
            </a:r>
            <a:r>
              <a:rPr lang="ru-RU" sz="15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».</a:t>
            </a:r>
          </a:p>
          <a:p>
            <a:pPr lvl="0" algn="just">
              <a:lnSpc>
                <a:spcPts val="1800"/>
              </a:lnSpc>
            </a:pPr>
            <a:r>
              <a:rPr lang="ru-RU" sz="15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28.03.2022 </a:t>
            </a:r>
            <a:r>
              <a:rPr lang="ru-RU" sz="15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– ответ от ООО «</a:t>
            </a:r>
            <a:r>
              <a:rPr lang="ru-RU" sz="1500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Техноторг</a:t>
            </a:r>
            <a:r>
              <a:rPr lang="ru-RU" sz="15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» не поступал.</a:t>
            </a:r>
            <a:endParaRPr lang="ru-RU" sz="1500" b="1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06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91852" y="4835726"/>
            <a:ext cx="271549" cy="307771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42911" y="109157"/>
            <a:ext cx="8384715" cy="52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6" tIns="34289" rIns="68576" bIns="34289" anchor="ctr"/>
          <a:lstStyle/>
          <a:p>
            <a:pPr algn="ctr">
              <a:defRPr/>
            </a:pPr>
            <a:endParaRPr 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8045"/>
              </p:ext>
            </p:extLst>
          </p:nvPr>
        </p:nvGraphicFramePr>
        <p:xfrm>
          <a:off x="826937" y="1010502"/>
          <a:ext cx="8078527" cy="2860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5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3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3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1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№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Наименование МО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Населенный пункт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Восстано-вленный</a:t>
                      </a: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лимит по Программе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КП от 21.03.2022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Дополнительная потребность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0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8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Бологовский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с.Луги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69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Калининский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д. </a:t>
                      </a:r>
                      <a:r>
                        <a:rPr lang="ru-RU" sz="18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Колталово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3,03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593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3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Калининский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пос. Восток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3,03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07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8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Кашинский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д.Леушино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3,03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607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8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Лихославльский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д.Язвиха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9,03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3,03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607">
                <a:tc gridSpan="3">
                  <a:txBody>
                    <a:bodyPr/>
                    <a:lstStyle/>
                    <a:p>
                      <a:pPr algn="ctr" rtl="0" fontAlgn="t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ИТОГО: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t"/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/>
                      <a:endParaRPr lang="ru-RU" sz="18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30,0*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45,15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15,15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4105" y="191246"/>
            <a:ext cx="8384715" cy="52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6" tIns="34289" rIns="68576" bIns="34289" anchor="ctr"/>
          <a:lstStyle/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ДОПОЛНИТЕЛЬНОЕ ФИНАНСИРОВАНИЕ </a:t>
            </a:r>
          </a:p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 УСТАНОВКЕ 5 ФАП В 2022 ГОДУ</a:t>
            </a:r>
            <a:endParaRPr lang="ru-RU" sz="2000" b="1" i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Рисунок 1"/>
          <p:cNvPicPr>
            <a:picLocks noChangeAspect="1" noChangeArrowheads="1"/>
          </p:cNvPicPr>
          <p:nvPr/>
        </p:nvPicPr>
        <p:blipFill>
          <a:blip r:embed="rId3" cstate="email">
            <a:lum contras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3011" y="101682"/>
            <a:ext cx="567000" cy="70386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809312" y="652006"/>
            <a:ext cx="103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млн руб.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2030" y="4015409"/>
            <a:ext cx="8086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i="1" dirty="0">
                <a:latin typeface="Times New Roman" pitchFamily="18" charset="0"/>
                <a:cs typeface="Times New Roman" pitchFamily="18" charset="0"/>
              </a:rPr>
              <a:t>* 27,0 </a:t>
            </a:r>
            <a:r>
              <a:rPr lang="ru-RU" sz="1600" b="1" i="1" dirty="0" err="1">
                <a:latin typeface="Times New Roman" pitchFamily="18" charset="0"/>
                <a:cs typeface="Times New Roman" pitchFamily="18" charset="0"/>
              </a:rPr>
              <a:t>млн.руб</a:t>
            </a:r>
            <a:r>
              <a:rPr lang="ru-RU" sz="1600" b="1" i="1" dirty="0">
                <a:latin typeface="Times New Roman" pitchFamily="18" charset="0"/>
                <a:cs typeface="Times New Roman" pitchFamily="18" charset="0"/>
              </a:rPr>
              <a:t>. – ФБ, 3,0 </a:t>
            </a:r>
            <a:r>
              <a:rPr lang="ru-RU" sz="1600" b="1" i="1" dirty="0" err="1">
                <a:latin typeface="Times New Roman" pitchFamily="18" charset="0"/>
                <a:cs typeface="Times New Roman" pitchFamily="18" charset="0"/>
              </a:rPr>
              <a:t>млн.руб</a:t>
            </a:r>
            <a:r>
              <a:rPr lang="ru-RU" sz="1600" b="1" i="1" dirty="0">
                <a:latin typeface="Times New Roman" pitchFamily="18" charset="0"/>
                <a:cs typeface="Times New Roman" pitchFamily="18" charset="0"/>
              </a:rPr>
              <a:t>. - ОБ</a:t>
            </a:r>
          </a:p>
          <a:p>
            <a:r>
              <a:rPr lang="ru-RU" sz="1600" i="1" dirty="0">
                <a:latin typeface="Times New Roman" pitchFamily="18" charset="0"/>
                <a:cs typeface="Times New Roman" pitchFamily="18" charset="0"/>
              </a:rPr>
              <a:t>Минздравом ТО 22.03.2022 направлено обращение на БК (исх.№2165-СК)  по вопросу выделения дополнительных средств на установку 5 ФАП, с учетом 16 ФАП.</a:t>
            </a:r>
          </a:p>
        </p:txBody>
      </p:sp>
    </p:spTree>
    <p:extLst>
      <p:ext uri="{BB962C8B-B14F-4D97-AF65-F5344CB8AC3E}">
        <p14:creationId xmlns:p14="http://schemas.microsoft.com/office/powerpoint/2010/main" val="325318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91852" y="4835726"/>
            <a:ext cx="271549" cy="307771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42911" y="109157"/>
            <a:ext cx="8384715" cy="52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6" tIns="34289" rIns="68576" bIns="34289" anchor="ctr"/>
          <a:lstStyle/>
          <a:p>
            <a:pPr algn="ctr">
              <a:defRPr/>
            </a:pPr>
            <a:endParaRPr 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607797"/>
              </p:ext>
            </p:extLst>
          </p:nvPr>
        </p:nvGraphicFramePr>
        <p:xfrm>
          <a:off x="739472" y="919991"/>
          <a:ext cx="8213696" cy="3327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4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2016"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№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Наименование мероприятия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Срок реализации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Ответственный исполнитель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41"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Проведение заседания БК по вопросу выделения дополнительных средств на</a:t>
                      </a:r>
                      <a:r>
                        <a:rPr lang="ru-RU" sz="1600" b="0" i="0" u="none" strike="noStrike" baseline="0" dirty="0">
                          <a:solidFill>
                            <a:srgbClr val="000000"/>
                          </a:solidFill>
                          <a:latin typeface="Times New Roman"/>
                        </a:rPr>
                        <a:t> установку 5 ФАП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05.04.2022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Минздрав ТО</a:t>
                      </a:r>
                    </a:p>
                    <a:p>
                      <a:pPr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Минфин ТО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541"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Формирование НМЦК, заявки на аукцион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15.04.2022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Минздрав ТО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082"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Заключение доп. соглашения с МЗ РФ на использование остатков средств ФБ 2021года в сумме 27,0</a:t>
                      </a:r>
                      <a:r>
                        <a:rPr lang="ru-RU" sz="1600" b="0" i="0" u="none" strike="noStrike" baseline="0" dirty="0">
                          <a:solidFill>
                            <a:srgbClr val="000000"/>
                          </a:solidFill>
                          <a:latin typeface="Times New Roman"/>
                        </a:rPr>
                        <a:t> млн руб.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 15.04.2022*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МЗРФ</a:t>
                      </a:r>
                    </a:p>
                    <a:p>
                      <a:pPr marL="0" marR="0" indent="0" algn="ctr" defTabSz="91433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Минздрав ТО</a:t>
                      </a:r>
                    </a:p>
                    <a:p>
                      <a:pPr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Расторжение ГК</a:t>
                      </a:r>
                      <a:r>
                        <a:rPr lang="ru-RU" sz="1600" b="0" i="0" u="none" strike="noStrike" baseline="0" dirty="0">
                          <a:solidFill>
                            <a:srgbClr val="000000"/>
                          </a:solidFill>
                          <a:latin typeface="Times New Roman"/>
                        </a:rPr>
                        <a:t> с ООО «</a:t>
                      </a:r>
                      <a:r>
                        <a:rPr lang="ru-RU" sz="1600" b="0" i="0" u="none" strike="noStrike" baseline="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Техноторг</a:t>
                      </a:r>
                      <a:r>
                        <a:rPr lang="ru-RU" sz="1600" b="0" i="0" u="none" strike="noStrike" baseline="0" dirty="0">
                          <a:solidFill>
                            <a:srgbClr val="000000"/>
                          </a:solidFill>
                          <a:latin typeface="Times New Roman"/>
                        </a:rPr>
                        <a:t>»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18.04.2022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Минздрав ТО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016"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Согласование закупки с Министерством контрольных функций Тверской области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22.04.2022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Минздрав ТО</a:t>
                      </a:r>
                    </a:p>
                    <a:p>
                      <a:pPr marL="0" marR="0" indent="0" algn="ctr" defTabSz="91433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Минконтроль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016"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Опубликование аукциона 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29.04.2022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Минздрав ТО</a:t>
                      </a:r>
                    </a:p>
                    <a:p>
                      <a:pPr algn="ct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Госзаказ ТО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4105" y="191246"/>
            <a:ext cx="8384715" cy="52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6" tIns="34289" rIns="68576" bIns="34289" anchor="ctr"/>
          <a:lstStyle/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ГРАФИК УСТАНОВКИ 5 ФАП В 2022 ГОДУ</a:t>
            </a:r>
            <a:endParaRPr lang="ru-RU" sz="2000" b="1" i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Рисунок 1"/>
          <p:cNvPicPr>
            <a:picLocks noChangeAspect="1" noChangeArrowheads="1"/>
          </p:cNvPicPr>
          <p:nvPr/>
        </p:nvPicPr>
        <p:blipFill>
          <a:blip r:embed="rId3" cstate="email">
            <a:lum contras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3011" y="101682"/>
            <a:ext cx="567000" cy="703862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750011" y="4552831"/>
            <a:ext cx="65609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333" fontAlgn="t"/>
            <a:r>
              <a:rPr lang="ru-RU" sz="1600" i="1" dirty="0">
                <a:solidFill>
                  <a:srgbClr val="000000"/>
                </a:solidFill>
                <a:latin typeface="Times New Roman"/>
              </a:rPr>
              <a:t>* Проект </a:t>
            </a:r>
            <a:r>
              <a:rPr lang="ru-RU" sz="1600" i="1" dirty="0" err="1">
                <a:solidFill>
                  <a:srgbClr val="000000"/>
                </a:solidFill>
                <a:latin typeface="Times New Roman"/>
              </a:rPr>
              <a:t>доп.соглашения</a:t>
            </a:r>
            <a:r>
              <a:rPr lang="ru-RU" sz="1600" i="1" dirty="0">
                <a:solidFill>
                  <a:srgbClr val="000000"/>
                </a:solidFill>
                <a:latin typeface="Times New Roman"/>
              </a:rPr>
              <a:t> Минздравом РФ на 28.03.2022 не представлен </a:t>
            </a:r>
          </a:p>
        </p:txBody>
      </p:sp>
    </p:spTree>
    <p:extLst>
      <p:ext uri="{BB962C8B-B14F-4D97-AF65-F5344CB8AC3E}">
        <p14:creationId xmlns:p14="http://schemas.microsoft.com/office/powerpoint/2010/main" val="325318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91852" y="4835726"/>
            <a:ext cx="271549" cy="307771"/>
          </a:xfrm>
          <a:prstGeom prst="rect">
            <a:avLst/>
          </a:prstGeom>
          <a:noFill/>
        </p:spPr>
        <p:txBody>
          <a:bodyPr wrap="square" lIns="91434" tIns="45717" rIns="91434" bIns="45717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42911" y="109157"/>
            <a:ext cx="8384715" cy="52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6" tIns="34289" rIns="68576" bIns="34289" anchor="ctr"/>
          <a:lstStyle/>
          <a:p>
            <a:pPr algn="ctr">
              <a:defRPr/>
            </a:pPr>
            <a:endParaRPr lang="ru-RU" sz="20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629519"/>
              </p:ext>
            </p:extLst>
          </p:nvPr>
        </p:nvGraphicFramePr>
        <p:xfrm>
          <a:off x="795131" y="967700"/>
          <a:ext cx="8078526" cy="31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4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2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3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609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№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Наименование мероприятия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Срок реализации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Ответственный исполнитель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214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Подведение результатов аукциона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13.05.2022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Госзаказ ТО</a:t>
                      </a:r>
                    </a:p>
                    <a:p>
                      <a:pPr marL="0" marR="0" indent="0" algn="ctr" defTabSz="91433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Минздрав ТО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214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Заключение</a:t>
                      </a:r>
                      <a:r>
                        <a:rPr lang="ru-RU" sz="1600" b="0" i="0" u="none" strike="noStrike" baseline="0" dirty="0">
                          <a:solidFill>
                            <a:srgbClr val="000000"/>
                          </a:solidFill>
                          <a:latin typeface="Times New Roman"/>
                        </a:rPr>
                        <a:t> ГК на установку5 ФАП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25.05.2022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Госзаказ ТО</a:t>
                      </a:r>
                    </a:p>
                    <a:p>
                      <a:pPr marL="0" marR="0" indent="0" algn="ctr" defTabSz="91433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Минздрав ТО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749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Поставку</a:t>
                      </a:r>
                      <a:r>
                        <a:rPr lang="ru-RU" sz="1600" b="0" i="0" u="none" strike="noStrike" baseline="0" dirty="0">
                          <a:solidFill>
                            <a:srgbClr val="000000"/>
                          </a:solidFill>
                          <a:latin typeface="Times New Roman"/>
                        </a:rPr>
                        <a:t> и монтаж 5 ФАП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25.08.2022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Подрядчик</a:t>
                      </a:r>
                    </a:p>
                    <a:p>
                      <a:pPr marL="0" marR="0" indent="0" algn="ctr" defTabSz="91433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Минздрав ТО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47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Оснащение</a:t>
                      </a:r>
                      <a:r>
                        <a:rPr lang="ru-RU" sz="1600" b="0" i="0" u="none" strike="noStrike" baseline="0" dirty="0">
                          <a:solidFill>
                            <a:srgbClr val="000000"/>
                          </a:solidFill>
                          <a:latin typeface="Times New Roman"/>
                        </a:rPr>
                        <a:t> 5 ФАП медицинским и иным оборудованием*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01.09.2022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Минздрав ТО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090"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Получение</a:t>
                      </a:r>
                      <a:r>
                        <a:rPr lang="ru-RU" sz="1600" b="0" i="0" u="none" strike="noStrike" baseline="0" dirty="0">
                          <a:solidFill>
                            <a:srgbClr val="000000"/>
                          </a:solidFill>
                          <a:latin typeface="Times New Roman"/>
                        </a:rPr>
                        <a:t> лицензии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15.09.2022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Минздрав ТО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42911" y="191246"/>
            <a:ext cx="8384715" cy="524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76" tIns="34289" rIns="68576" bIns="34289" anchor="ctr"/>
          <a:lstStyle/>
          <a:p>
            <a:pPr algn="ctr">
              <a:defRPr/>
            </a:pPr>
            <a:r>
              <a:rPr lang="ru-RU" sz="20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ГРАФИК УСТАНОВКИ 5 ФАП В 2022 ГОДУ </a:t>
            </a:r>
            <a:r>
              <a:rPr lang="ru-RU" sz="2000" b="1" i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(продолжение)</a:t>
            </a:r>
          </a:p>
        </p:txBody>
      </p:sp>
      <p:pic>
        <p:nvPicPr>
          <p:cNvPr id="12" name="Рисунок 1"/>
          <p:cNvPicPr>
            <a:picLocks noChangeAspect="1" noChangeArrowheads="1"/>
          </p:cNvPicPr>
          <p:nvPr/>
        </p:nvPicPr>
        <p:blipFill>
          <a:blip r:embed="rId3" cstate="email">
            <a:lum contrast="1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3011" y="101682"/>
            <a:ext cx="567000" cy="703862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642911" y="4398116"/>
            <a:ext cx="8671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333" fontAlgn="t"/>
            <a:r>
              <a:rPr lang="ru-RU" sz="1600" i="1" dirty="0">
                <a:solidFill>
                  <a:srgbClr val="000000"/>
                </a:solidFill>
                <a:latin typeface="Times New Roman"/>
              </a:rPr>
              <a:t>* Формируются ценовые предложения на закупку оборудования и мебели для оснащения ФАП. </a:t>
            </a:r>
          </a:p>
          <a:p>
            <a:pPr lvl="0" defTabSz="914333" fontAlgn="t"/>
            <a:r>
              <a:rPr lang="ru-RU" sz="1600" i="1" dirty="0">
                <a:solidFill>
                  <a:srgbClr val="000000"/>
                </a:solidFill>
                <a:latin typeface="Times New Roman"/>
              </a:rPr>
              <a:t>   Планируемый срок направления предложений на БК – 20.04.2022 </a:t>
            </a:r>
          </a:p>
        </p:txBody>
      </p:sp>
    </p:spTree>
    <p:extLst>
      <p:ext uri="{BB962C8B-B14F-4D97-AF65-F5344CB8AC3E}">
        <p14:creationId xmlns:p14="http://schemas.microsoft.com/office/powerpoint/2010/main" val="32531877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57290</TotalTime>
  <Words>492</Words>
  <Application>Microsoft Office PowerPoint</Application>
  <PresentationFormat>Экран (16:9)</PresentationFormat>
  <Paragraphs>151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Смирнова Ирина Анатольевна</dc:creator>
  <cp:lastModifiedBy>Елизарова Анастасия Алексеевна</cp:lastModifiedBy>
  <cp:revision>632</cp:revision>
  <cp:lastPrinted>2022-03-28T12:37:14Z</cp:lastPrinted>
  <dcterms:created xsi:type="dcterms:W3CDTF">2018-05-18T11:00:57Z</dcterms:created>
  <dcterms:modified xsi:type="dcterms:W3CDTF">2022-03-28T12:37:14Z</dcterms:modified>
</cp:coreProperties>
</file>