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3" r:id="rId1"/>
  </p:sldMasterIdLst>
  <p:notesMasterIdLst>
    <p:notesMasterId r:id="rId4"/>
  </p:notesMasterIdLst>
  <p:handoutMasterIdLst>
    <p:handoutMasterId r:id="rId5"/>
  </p:handoutMasterIdLst>
  <p:sldIdLst>
    <p:sldId id="1978" r:id="rId2"/>
    <p:sldId id="1980" r:id="rId3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шко Юлия Владимировна" initials="ОЮВ" lastIdx="1" clrIdx="0">
    <p:extLst>
      <p:ext uri="{19B8F6BF-5375-455C-9EA6-DF929625EA0E}">
        <p15:presenceInfo xmlns:p15="http://schemas.microsoft.com/office/powerpoint/2012/main" userId="S-1-5-21-744619760-1870929735-3070203887-24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D5E3CF"/>
    <a:srgbClr val="E6E6E6"/>
    <a:srgbClr val="B4D0BA"/>
    <a:srgbClr val="6FA57B"/>
    <a:srgbClr val="FFE699"/>
    <a:srgbClr val="C4D6D0"/>
    <a:srgbClr val="D9E7DC"/>
    <a:srgbClr val="EEEEEE"/>
    <a:srgbClr val="D78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 autoAdjust="0"/>
  </p:normalViewPr>
  <p:slideViewPr>
    <p:cSldViewPr snapToGrid="0">
      <p:cViewPr varScale="1">
        <p:scale>
          <a:sx n="103" d="100"/>
          <a:sy n="103" d="100"/>
        </p:scale>
        <p:origin x="144" y="28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7" y="33"/>
            <a:ext cx="2946400" cy="496889"/>
          </a:xfrm>
          <a:prstGeom prst="rect">
            <a:avLst/>
          </a:prstGeom>
        </p:spPr>
        <p:txBody>
          <a:bodyPr vert="horz" lIns="91226" tIns="45611" rIns="91226" bIns="4561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702" y="33"/>
            <a:ext cx="2946400" cy="496889"/>
          </a:xfrm>
          <a:prstGeom prst="rect">
            <a:avLst/>
          </a:prstGeom>
        </p:spPr>
        <p:txBody>
          <a:bodyPr vert="horz" lIns="91226" tIns="45611" rIns="91226" bIns="45611" rtlCol="0"/>
          <a:lstStyle>
            <a:lvl1pPr algn="r">
              <a:defRPr sz="1200"/>
            </a:lvl1pPr>
          </a:lstStyle>
          <a:p>
            <a:fld id="{164FA61A-4FB8-4583-85F5-B9C95058D119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7" y="9429784"/>
            <a:ext cx="2946400" cy="496889"/>
          </a:xfrm>
          <a:prstGeom prst="rect">
            <a:avLst/>
          </a:prstGeom>
        </p:spPr>
        <p:txBody>
          <a:bodyPr vert="horz" lIns="91226" tIns="45611" rIns="91226" bIns="4561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702" y="9429784"/>
            <a:ext cx="2946400" cy="496889"/>
          </a:xfrm>
          <a:prstGeom prst="rect">
            <a:avLst/>
          </a:prstGeom>
        </p:spPr>
        <p:txBody>
          <a:bodyPr vert="horz" lIns="91226" tIns="45611" rIns="91226" bIns="45611" rtlCol="0" anchor="b"/>
          <a:lstStyle>
            <a:lvl1pPr algn="r">
              <a:defRPr sz="1200"/>
            </a:lvl1pPr>
          </a:lstStyle>
          <a:p>
            <a:fld id="{E763ED50-12DC-4212-8B8F-A1A1C920BD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40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8" y="4"/>
            <a:ext cx="2945659" cy="498056"/>
          </a:xfrm>
          <a:prstGeom prst="rect">
            <a:avLst/>
          </a:prstGeom>
        </p:spPr>
        <p:txBody>
          <a:bodyPr vert="horz" lIns="91226" tIns="45611" rIns="91226" bIns="4561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4" y="4"/>
            <a:ext cx="2945659" cy="498056"/>
          </a:xfrm>
          <a:prstGeom prst="rect">
            <a:avLst/>
          </a:prstGeom>
        </p:spPr>
        <p:txBody>
          <a:bodyPr vert="horz" lIns="91226" tIns="45611" rIns="91226" bIns="45611" rtlCol="0"/>
          <a:lstStyle>
            <a:lvl1pPr algn="r">
              <a:defRPr sz="1200"/>
            </a:lvl1pPr>
          </a:lstStyle>
          <a:p>
            <a:fld id="{29714BA8-83F7-4C63-8B63-68EA26FFA064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26" tIns="45611" rIns="91226" bIns="4561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208"/>
            <a:ext cx="5438140" cy="3908614"/>
          </a:xfrm>
          <a:prstGeom prst="rect">
            <a:avLst/>
          </a:prstGeom>
        </p:spPr>
        <p:txBody>
          <a:bodyPr vert="horz" lIns="91226" tIns="45611" rIns="91226" bIns="4561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8" y="9428597"/>
            <a:ext cx="2945659" cy="498056"/>
          </a:xfrm>
          <a:prstGeom prst="rect">
            <a:avLst/>
          </a:prstGeom>
        </p:spPr>
        <p:txBody>
          <a:bodyPr vert="horz" lIns="91226" tIns="45611" rIns="91226" bIns="4561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4" y="9428597"/>
            <a:ext cx="2945659" cy="498056"/>
          </a:xfrm>
          <a:prstGeom prst="rect">
            <a:avLst/>
          </a:prstGeom>
        </p:spPr>
        <p:txBody>
          <a:bodyPr vert="horz" lIns="91226" tIns="45611" rIns="91226" bIns="45611" rtlCol="0" anchor="b"/>
          <a:lstStyle>
            <a:lvl1pPr algn="r">
              <a:defRPr sz="1200"/>
            </a:lvl1pPr>
          </a:lstStyle>
          <a:p>
            <a:fld id="{74A8CDDC-FAC2-4836-B36C-96CE764B8F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0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38526" y="10555126"/>
            <a:ext cx="3010198" cy="55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78" tIns="47651" rIns="95278" bIns="47651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3461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D8B9692-409D-4C6F-9AF1-A77C7D56AAAD}" type="slidenum">
              <a:rPr lang="ru-RU" altLang="ru-RU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34619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altLang="ru-RU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7488" y="836613"/>
            <a:ext cx="7404101" cy="4164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053" y="5278535"/>
            <a:ext cx="5560259" cy="49987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78" tIns="47651" rIns="95278" bIns="4765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38526" y="10555126"/>
            <a:ext cx="3010198" cy="55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78" tIns="47651" rIns="95278" bIns="47651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34619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D8B9692-409D-4C6F-9AF1-A77C7D56AAAD}" type="slidenum">
              <a:rPr lang="ru-RU" altLang="ru-RU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34619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altLang="ru-RU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7488" y="836613"/>
            <a:ext cx="7404101" cy="4164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053" y="5278535"/>
            <a:ext cx="5560259" cy="49987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78" tIns="47651" rIns="95278" bIns="4765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5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5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0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1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5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62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6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2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75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C3BF-E1DC-435E-9266-150F0D8F3501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0905-953B-4FC8-83B1-D4497966AF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52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0"/>
          <p:cNvSpPr txBox="1">
            <a:spLocks/>
          </p:cNvSpPr>
          <p:nvPr/>
        </p:nvSpPr>
        <p:spPr>
          <a:xfrm>
            <a:off x="1179209" y="188640"/>
            <a:ext cx="11012793" cy="84502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Содержимое 4"/>
          <p:cNvSpPr txBox="1">
            <a:spLocks/>
          </p:cNvSpPr>
          <p:nvPr/>
        </p:nvSpPr>
        <p:spPr>
          <a:xfrm>
            <a:off x="1312083" y="1327513"/>
            <a:ext cx="10783907" cy="465031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2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57571"/>
              </p:ext>
            </p:extLst>
          </p:nvPr>
        </p:nvGraphicFramePr>
        <p:xfrm>
          <a:off x="1000126" y="979013"/>
          <a:ext cx="11095863" cy="530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648">
                  <a:extLst>
                    <a:ext uri="{9D8B030D-6E8A-4147-A177-3AD203B41FA5}">
                      <a16:colId xmlns:a16="http://schemas.microsoft.com/office/drawing/2014/main" val="1588400189"/>
                    </a:ext>
                  </a:extLst>
                </a:gridCol>
                <a:gridCol w="2324648">
                  <a:extLst>
                    <a:ext uri="{9D8B030D-6E8A-4147-A177-3AD203B41FA5}">
                      <a16:colId xmlns:a16="http://schemas.microsoft.com/office/drawing/2014/main" val="2370505978"/>
                    </a:ext>
                  </a:extLst>
                </a:gridCol>
              </a:tblGrid>
              <a:tr h="1197016">
                <a:tc>
                  <a:txBody>
                    <a:bodyPr/>
                    <a:lstStyle/>
                    <a:p>
                      <a:pPr algn="ctr"/>
                      <a:endParaRPr lang="ru-RU" sz="14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очередной год при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подготовке проекта закона о бюджете </a:t>
                      </a:r>
                    </a:p>
                    <a:p>
                      <a:pPr algn="ctr"/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2023-2024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 год планового периода при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подготовке проекта закона о бюджете на 2023-2024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2-й год планового периода при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подготовке проекта закона о бюджете на 2023-2024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ДОХОДЫ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8538237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 ДОРФОНД,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всего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73">
                <a:tc>
                  <a:txBody>
                    <a:bodyPr/>
                    <a:lstStyle/>
                    <a:p>
                      <a:pPr marL="180000" indent="0">
                        <a:lnSpc>
                          <a:spcPts val="1700"/>
                        </a:lnSpc>
                        <a:buNone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1) доходы: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746467208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180000" lvl="0" indent="-285750" algn="l" defTabSz="914400" rtl="0" eaLnBrk="1" latinLnBrk="0" hangingPunct="1">
                        <a:lnSpc>
                          <a:spcPct val="80000"/>
                        </a:lnSpc>
                        <a:buFontTx/>
                        <a:buChar char="-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акцизы на нефтепродукты</a:t>
                      </a:r>
                    </a:p>
                    <a:p>
                      <a:pPr marL="180000" lvl="0" indent="-285750" algn="l" defTabSz="914400" rtl="0" eaLnBrk="1" latinLnBrk="0" hangingPunct="1">
                        <a:lnSpc>
                          <a:spcPct val="80000"/>
                        </a:lnSpc>
                        <a:buFontTx/>
                        <a:buChar char="-"/>
                      </a:pP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транспорт.налог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пр. 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0000" lvl="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штрафы ГИБДД </a:t>
                      </a:r>
                    </a:p>
                    <a:p>
                      <a:pPr marL="180000" lvl="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федерального бюджета</a:t>
                      </a:r>
                      <a:endParaRPr lang="ru-RU" sz="14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2900</a:t>
                      </a:r>
                    </a:p>
                  </a:txBody>
                  <a:tcPr marL="0" marR="144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marL="0" marR="144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остатки средств, уточненных в связи с перевыполнением плана за предыдущий период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1.2. ИНЫЕ ДОХОДЫ 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4318315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РАСХОДЫ</a:t>
                      </a:r>
                    </a:p>
                  </a:txBody>
                  <a:tcPr marL="96000" marR="0" marT="36000" marB="3600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74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 Расходы за счет дорожного фонда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294769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2.2. Иные расходы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833380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ИСТОЧНИКИ ФИНАНСИРОВАНИЯ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4064291611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6" y="182325"/>
            <a:ext cx="10798062" cy="788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СТРУКТУРА БЮДЖЕТА ДО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ВНЕСЕНИЯ ИЗМЕНЕНИЙ В БЮДЖЕТНЫЙ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КОДЕКС  (ПРИМЕР УСЛОВНЫЙ)                                                                                                                    </a:t>
            </a:r>
            <a:endParaRPr lang="ru-RU" sz="2000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E33D6686-E676-48FB-AD96-1733EEE4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44475" y="134939"/>
            <a:ext cx="755651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29865" y="609681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26" y="6326760"/>
            <a:ext cx="1109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ФОРМИРОВАНИЯ ДОРОЖНОГО ФОНДА = РАСХОДЫ ЗА СЧЕТ ДОРОЖНОГО ФОНДА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36466" y="5416952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741589" y="5736693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16935" y="5416202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098868" y="5416951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16935" y="5719567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098868" y="5734882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736466" y="2695523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416935" y="2694773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098868" y="2695522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905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0"/>
          <p:cNvSpPr txBox="1">
            <a:spLocks/>
          </p:cNvSpPr>
          <p:nvPr/>
        </p:nvSpPr>
        <p:spPr>
          <a:xfrm>
            <a:off x="1179209" y="188640"/>
            <a:ext cx="11012793" cy="84502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Содержимое 4"/>
          <p:cNvSpPr txBox="1">
            <a:spLocks/>
          </p:cNvSpPr>
          <p:nvPr/>
        </p:nvSpPr>
        <p:spPr>
          <a:xfrm>
            <a:off x="1312083" y="1327513"/>
            <a:ext cx="10783907" cy="465031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2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03731"/>
              </p:ext>
            </p:extLst>
          </p:nvPr>
        </p:nvGraphicFramePr>
        <p:xfrm>
          <a:off x="1000126" y="979013"/>
          <a:ext cx="11095863" cy="530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648">
                  <a:extLst>
                    <a:ext uri="{9D8B030D-6E8A-4147-A177-3AD203B41FA5}">
                      <a16:colId xmlns:a16="http://schemas.microsoft.com/office/drawing/2014/main" val="1588400189"/>
                    </a:ext>
                  </a:extLst>
                </a:gridCol>
                <a:gridCol w="2324648">
                  <a:extLst>
                    <a:ext uri="{9D8B030D-6E8A-4147-A177-3AD203B41FA5}">
                      <a16:colId xmlns:a16="http://schemas.microsoft.com/office/drawing/2014/main" val="2370505978"/>
                    </a:ext>
                  </a:extLst>
                </a:gridCol>
              </a:tblGrid>
              <a:tr h="1197016">
                <a:tc>
                  <a:txBody>
                    <a:bodyPr/>
                    <a:lstStyle/>
                    <a:p>
                      <a:pPr algn="ctr"/>
                      <a:endParaRPr lang="ru-RU" sz="14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очередной год при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подготовке проекта закона о бюджете </a:t>
                      </a:r>
                    </a:p>
                    <a:p>
                      <a:pPr algn="ctr"/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2023-2024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 год планового периода при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подготовке проекта закона о бюджете на 2023-2024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2-й год планового периода при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подготовке проекта закона о бюджете на 2023-2024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ДОХОДЫ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8538237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 ДОРФОНД,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всего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73">
                <a:tc>
                  <a:txBody>
                    <a:bodyPr/>
                    <a:lstStyle/>
                    <a:p>
                      <a:pPr marL="180000" indent="0">
                        <a:lnSpc>
                          <a:spcPts val="1700"/>
                        </a:lnSpc>
                        <a:buNone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1) доходы: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746467208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180000" lvl="0" indent="-285750" algn="l" defTabSz="914400" rtl="0" eaLnBrk="1" latinLnBrk="0" hangingPunct="1">
                        <a:lnSpc>
                          <a:spcPct val="80000"/>
                        </a:lnSpc>
                        <a:buFontTx/>
                        <a:buChar char="-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акцизы на нефтепродукты</a:t>
                      </a:r>
                    </a:p>
                    <a:p>
                      <a:pPr marL="180000" lvl="0" indent="-285750" algn="l" defTabSz="914400" rtl="0" eaLnBrk="1" latinLnBrk="0" hangingPunct="1">
                        <a:lnSpc>
                          <a:spcPct val="80000"/>
                        </a:lnSpc>
                        <a:buFontTx/>
                        <a:buChar char="-"/>
                      </a:pP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транспорт.налог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пр. 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0000" lvl="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штрафы ГИБДД </a:t>
                      </a:r>
                    </a:p>
                    <a:p>
                      <a:pPr marL="180000" lvl="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федерального бюджета</a:t>
                      </a:r>
                      <a:endParaRPr lang="ru-RU" sz="14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2900</a:t>
                      </a:r>
                    </a:p>
                  </a:txBody>
                  <a:tcPr marL="0" marR="144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marL="0" marR="144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остатки средств, уточненных в связи с перевыполнением плана за предыдущий период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1.2. ИНЫЕ ДОХОДЫ 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90000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4318315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РАСХОДЫ</a:t>
                      </a:r>
                    </a:p>
                  </a:txBody>
                  <a:tcPr marL="96000" marR="0" marT="36000" marB="3600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106200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74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 Расходы за счет дорожного фонда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23200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9600 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294769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0000"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2.2. Иные расходы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97000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100000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3833380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ИСТОЧНИКИ ФИНАНСИРОВАНИЯ</a:t>
                      </a:r>
                    </a:p>
                  </a:txBody>
                  <a:tcPr marL="96000" marR="0" marT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0" marB="0" anchor="ctr"/>
                </a:tc>
                <a:extLst>
                  <a:ext uri="{0D108BD9-81ED-4DB2-BD59-A6C34878D82A}">
                    <a16:rowId xmlns:a16="http://schemas.microsoft.com/office/drawing/2014/main" val="4064291611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6" y="182325"/>
            <a:ext cx="10798062" cy="788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СТРУКТУРА БЮДЖЕТА ПОСЛЕ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ВНЕСЕНИЯ ИЗМЕНЕНИЙ В БЮДЖЕТНЫЙ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КОДЕКС  (ПРИМЕР УСЛОВНЫЙ)                                                                                                                    </a:t>
            </a:r>
            <a:endParaRPr lang="ru-RU" sz="2000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E33D6686-E676-48FB-AD96-1733EEE4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44475" y="134939"/>
            <a:ext cx="755651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29865" y="609681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5690" y="6375605"/>
            <a:ext cx="646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ДОРФОНДА ЗА ТРИ ГОДА = РАСХОДАМ ЗА ТРИ ГОДА 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6690167" y="4485829"/>
            <a:ext cx="2274585" cy="711204"/>
          </a:xfrm>
          <a:prstGeom prst="borderCallout1">
            <a:avLst>
              <a:gd name="adj1" fmla="val 40855"/>
              <a:gd name="adj2" fmla="val 3092"/>
              <a:gd name="adj3" fmla="val 129377"/>
              <a:gd name="adj4" fmla="val 11437"/>
            </a:avLst>
          </a:prstGeom>
          <a:solidFill>
            <a:srgbClr val="70AD47"/>
          </a:solidFill>
          <a:ln w="317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 ЗА СЧЕТ 2024</a:t>
            </a:r>
          </a:p>
          <a:p>
            <a:pPr>
              <a:lnSpc>
                <a:spcPts val="1700"/>
              </a:lnSpc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Выноска 1 12"/>
          <p:cNvSpPr/>
          <p:nvPr/>
        </p:nvSpPr>
        <p:spPr>
          <a:xfrm>
            <a:off x="8579838" y="5774323"/>
            <a:ext cx="957702" cy="331769"/>
          </a:xfrm>
          <a:prstGeom prst="borderCallout1">
            <a:avLst>
              <a:gd name="adj1" fmla="val 40855"/>
              <a:gd name="adj2" fmla="val 3092"/>
              <a:gd name="adj3" fmla="val -44049"/>
              <a:gd name="adj4" fmla="val 53588"/>
            </a:avLst>
          </a:prstGeom>
          <a:solidFill>
            <a:srgbClr val="70AD47"/>
          </a:solidFill>
          <a:ln w="317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 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10840486" y="5774323"/>
            <a:ext cx="957702" cy="331769"/>
          </a:xfrm>
          <a:prstGeom prst="borderCallout1">
            <a:avLst>
              <a:gd name="adj1" fmla="val 40855"/>
              <a:gd name="adj2" fmla="val 3092"/>
              <a:gd name="adj3" fmla="val -44049"/>
              <a:gd name="adj4" fmla="val 53588"/>
            </a:avLst>
          </a:prstGeom>
          <a:solidFill>
            <a:srgbClr val="70AD47"/>
          </a:solidFill>
          <a:ln w="317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6000 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Выноска 1 14"/>
          <p:cNvSpPr/>
          <p:nvPr/>
        </p:nvSpPr>
        <p:spPr>
          <a:xfrm>
            <a:off x="9352707" y="4148058"/>
            <a:ext cx="2279147" cy="628457"/>
          </a:xfrm>
          <a:prstGeom prst="borderCallout1">
            <a:avLst>
              <a:gd name="adj1" fmla="val 4020"/>
              <a:gd name="adj2" fmla="val 54893"/>
              <a:gd name="adj3" fmla="val -154555"/>
              <a:gd name="adj4" fmla="val 110468"/>
            </a:avLst>
          </a:prstGeom>
          <a:solidFill>
            <a:srgbClr val="70AD47"/>
          </a:solidFill>
          <a:ln w="317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СУММ АКЦИЗОВ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9664861" y="3391382"/>
            <a:ext cx="625033" cy="756676"/>
          </a:xfrm>
          <a:prstGeom prst="line">
            <a:avLst/>
          </a:prstGeom>
          <a:ln w="317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736466" y="5416952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736871" y="5731693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789142" y="5727953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070303" y="5416952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380990" y="5425823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965841" y="5727952"/>
            <a:ext cx="755482" cy="249880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Выноска 1 23"/>
          <p:cNvSpPr/>
          <p:nvPr/>
        </p:nvSpPr>
        <p:spPr>
          <a:xfrm>
            <a:off x="2390387" y="6340300"/>
            <a:ext cx="3086682" cy="290163"/>
          </a:xfrm>
          <a:prstGeom prst="borderCallout1">
            <a:avLst>
              <a:gd name="adj1" fmla="val 44071"/>
              <a:gd name="adj2" fmla="val 75338"/>
              <a:gd name="adj3" fmla="val 42555"/>
              <a:gd name="adj4" fmla="val 110284"/>
            </a:avLst>
          </a:prstGeom>
          <a:solidFill>
            <a:srgbClr val="70AD47"/>
          </a:solidFill>
          <a:ln w="317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 ЕЖЕГОДНО НЕ РАВНЫ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755129" y="2683498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9088966" y="2683498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1399653" y="2692369"/>
            <a:ext cx="634718" cy="237399"/>
          </a:xfrm>
          <a:prstGeom prst="rect">
            <a:avLst/>
          </a:prstGeom>
          <a:noFill/>
          <a:ln w="349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26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22432</TotalTime>
  <Words>379</Words>
  <Application>Microsoft Office PowerPoint</Application>
  <PresentationFormat>Широкоэкранный</PresentationFormat>
  <Paragraphs>159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2_Тема Office</vt:lpstr>
      <vt:lpstr>СТРУКТУРА БЮДЖЕТА ДО ВНЕСЕНИЯ ИЗМЕНЕНИЙ В БЮДЖЕТНЫЙ КОДЕКС  (ПРИМЕР УСЛОВНЫЙ)                                                                                                                    </vt:lpstr>
      <vt:lpstr>СТРУКТУРА БЮДЖЕТА ПОСЛЕ ВНЕСЕНИЯ ИЗМЕНЕНИЙ В БЮДЖЕТНЫЙ КОДЕКС  (ПРИМЕР УСЛОВНЫЙ)                              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Олешко Юлия Владимировна</cp:lastModifiedBy>
  <cp:revision>2378</cp:revision>
  <cp:lastPrinted>2022-01-24T14:11:36Z</cp:lastPrinted>
  <dcterms:created xsi:type="dcterms:W3CDTF">2018-01-25T06:54:33Z</dcterms:created>
  <dcterms:modified xsi:type="dcterms:W3CDTF">2022-01-25T21:30:26Z</dcterms:modified>
</cp:coreProperties>
</file>