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72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75FC4C1-2D3F-4608-91D6-4FD19B6931A1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650" y="744538"/>
            <a:ext cx="6529388" cy="3671887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1880" cy="441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851280" y="9380160"/>
            <a:ext cx="2917440" cy="46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5C63454-D088-4BA0-AD0A-E97BDC51F868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0" y="9380160"/>
            <a:ext cx="2917440" cy="46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1363"/>
            <a:ext cx="6532562" cy="3675062"/>
          </a:xfrm>
          <a:prstGeom prst="rect">
            <a:avLst/>
          </a:prstGeom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1880" cy="441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851280" y="9380160"/>
            <a:ext cx="2917440" cy="46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9147D46-7B79-4B68-B3F8-FA86FB0BEFBA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0" y="9380160"/>
            <a:ext cx="2917440" cy="46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1363"/>
            <a:ext cx="6532562" cy="3675062"/>
          </a:xfrm>
          <a:prstGeom prst="rect">
            <a:avLst/>
          </a:prstGeom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1880" cy="441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851280" y="9380160"/>
            <a:ext cx="2917440" cy="46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0517902-C5E5-44E0-8494-6C8ADBCEC081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0" y="9380160"/>
            <a:ext cx="2917440" cy="46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1363"/>
            <a:ext cx="6532562" cy="3675062"/>
          </a:xfrm>
          <a:prstGeom prst="rect">
            <a:avLst/>
          </a:prstGeom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1880" cy="441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851280" y="9380160"/>
            <a:ext cx="2917440" cy="46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AE7DB54-28F6-4E02-98E8-D94459890A61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0" y="9380160"/>
            <a:ext cx="2917440" cy="46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1363"/>
            <a:ext cx="6532562" cy="3675062"/>
          </a:xfrm>
          <a:prstGeom prst="rect">
            <a:avLst/>
          </a:prstGeom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1880" cy="441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3851280" y="9380160"/>
            <a:ext cx="2917440" cy="46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EE48489-06FA-4F71-A653-C63048389BCE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0" y="9380160"/>
            <a:ext cx="2917440" cy="46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1363"/>
            <a:ext cx="6532562" cy="3675062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1880" cy="441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851280" y="9380160"/>
            <a:ext cx="2917440" cy="46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EC2E048-D1B7-48ED-9165-9A0B546A682E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0" y="9380160"/>
            <a:ext cx="2917440" cy="46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3" y="741363"/>
            <a:ext cx="6532562" cy="3675062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690080"/>
            <a:ext cx="5411880" cy="441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51280" y="9380160"/>
            <a:ext cx="2917440" cy="46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B74339C-D676-4D4A-8C32-935DB1780CDC}" type="slidenum">
              <a:rPr lang="ru-RU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ru-RU" sz="1200" b="0" strike="noStrike" spc="-1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0" y="9380160"/>
            <a:ext cx="2917440" cy="46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70000"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70000"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70000"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70000"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70000"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70000"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121040" y="87480"/>
            <a:ext cx="7635600" cy="890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МИНИСТЕРСТВО </a:t>
            </a:r>
            <a:r>
              <a:t/>
            </a:r>
            <a:br/>
            <a:r>
              <a:rPr lang="ru-RU" sz="18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ПРОМЫШЛЕННОСТИ И ТОРГОВЛИ </a:t>
            </a:r>
            <a:r>
              <a:t/>
            </a:r>
            <a:br/>
            <a:r>
              <a:rPr lang="ru-RU" sz="18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ТВЕРСКОЙ ОБЛАСТИ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638000" y="4140000"/>
            <a:ext cx="6438600" cy="618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A88000"/>
                </a:solidFill>
                <a:latin typeface="Times New Roman"/>
                <a:ea typeface="DejaVu Sans"/>
              </a:rPr>
              <a:t>г. Тверь</a:t>
            </a: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600" b="1" strike="noStrike" spc="-1" dirty="0" smtClean="0">
                <a:solidFill>
                  <a:srgbClr val="A88000"/>
                </a:solidFill>
                <a:latin typeface="Times New Roman"/>
                <a:ea typeface="DejaVu Sans"/>
              </a:rPr>
              <a:t>28 </a:t>
            </a:r>
            <a:r>
              <a:rPr lang="ru-RU" sz="1600" b="1" strike="noStrike" spc="-1" dirty="0">
                <a:solidFill>
                  <a:srgbClr val="A88000"/>
                </a:solidFill>
                <a:latin typeface="Times New Roman"/>
                <a:ea typeface="DejaVu Sans"/>
              </a:rPr>
              <a:t>января 2022 года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46" name="Рисунок 10"/>
          <p:cNvPicPr/>
          <p:nvPr/>
        </p:nvPicPr>
        <p:blipFill>
          <a:blip r:embed="rId3">
            <a:lum contrast="12000"/>
          </a:blip>
          <a:srcRect l="4991"/>
          <a:stretch/>
        </p:blipFill>
        <p:spPr>
          <a:xfrm>
            <a:off x="177120" y="141480"/>
            <a:ext cx="722160" cy="891720"/>
          </a:xfrm>
          <a:prstGeom prst="rect">
            <a:avLst/>
          </a:prstGeom>
          <a:ln w="9360"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1158120" y="1618920"/>
            <a:ext cx="7703640" cy="1673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О ценовой ситуации, наличии товаров на потребительском рынке Тверской области</a:t>
            </a:r>
            <a:endParaRPr lang="ru-RU" sz="2600" b="0" strike="noStrike" spc="-1">
              <a:latin typeface="Arial"/>
            </a:endParaRPr>
          </a:p>
          <a:p>
            <a:pPr marL="343080" indent="-315720" algn="ctr"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endParaRPr lang="ru-RU" sz="2600" b="0" strike="noStrike" spc="-1">
              <a:latin typeface="Arial"/>
            </a:endParaRPr>
          </a:p>
          <a:p>
            <a:pPr marL="343080" indent="-315720" algn="ctr"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endParaRPr lang="ru-RU" sz="26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759840"/>
            <a:ext cx="5526000" cy="51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4459320" y="4481640"/>
            <a:ext cx="11030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1011240" y="108720"/>
            <a:ext cx="78836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7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8537040" y="4762080"/>
            <a:ext cx="429840" cy="24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52" name="Рисунок 9"/>
          <p:cNvPicPr/>
          <p:nvPr/>
        </p:nvPicPr>
        <p:blipFill>
          <a:blip r:embed="rId3">
            <a:lum contrast="12000"/>
          </a:blip>
          <a:srcRect l="4991"/>
          <a:stretch/>
        </p:blipFill>
        <p:spPr>
          <a:xfrm>
            <a:off x="177120" y="141480"/>
            <a:ext cx="722160" cy="89172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53" name="Table 5"/>
          <p:cNvGraphicFramePr/>
          <p:nvPr/>
        </p:nvGraphicFramePr>
        <p:xfrm>
          <a:off x="877320" y="561960"/>
          <a:ext cx="7722360" cy="4267200"/>
        </p:xfrm>
        <a:graphic>
          <a:graphicData uri="http://schemas.openxmlformats.org/drawingml/2006/table">
            <a:tbl>
              <a:tblPr/>
              <a:tblGrid>
                <a:gridCol w="2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п/п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20.01.2022, руб.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27.01.2022, руб.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Сахар-песок,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52,80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52,91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Соль поваренная пищевая,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12,01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12,46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103,7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Мука пшеничная,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45,53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45,41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99,8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Пшено,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57,11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57,11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Рис шлифованный,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85,84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84,39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98,3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Крупа гречневая-ядрица,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102,13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104,57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102,4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Макаронные изделия из пшеничной муки высшего сорта,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74,21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74,55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Вермишель,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85,68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85,79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Масло подсолнечное,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118,88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118,88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Чай черный байховый,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788,56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777,45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98,6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3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Хлеб из ржаной муки и из смеси муки ржаной и пшеничной,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48,66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48,66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3759840"/>
            <a:ext cx="5526000" cy="51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4459320" y="4481640"/>
            <a:ext cx="11030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1017720" y="72000"/>
            <a:ext cx="7883640" cy="32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7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8465040" y="4716720"/>
            <a:ext cx="429840" cy="399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58" name="Рисунок 9"/>
          <p:cNvPicPr/>
          <p:nvPr/>
        </p:nvPicPr>
        <p:blipFill>
          <a:blip r:embed="rId3">
            <a:lum contrast="12000"/>
          </a:blip>
          <a:srcRect l="4991"/>
          <a:stretch/>
        </p:blipFill>
        <p:spPr>
          <a:xfrm>
            <a:off x="177120" y="141480"/>
            <a:ext cx="722160" cy="89172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59" name="Table 5"/>
          <p:cNvGraphicFramePr/>
          <p:nvPr/>
        </p:nvGraphicFramePr>
        <p:xfrm>
          <a:off x="1152000" y="423000"/>
          <a:ext cx="7477920" cy="4259520"/>
        </p:xfrm>
        <a:graphic>
          <a:graphicData uri="http://schemas.openxmlformats.org/drawingml/2006/table">
            <a:tbl>
              <a:tblPr/>
              <a:tblGrid>
                <a:gridCol w="32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</a:t>
                      </a:r>
                      <a:endParaRPr lang="ru-RU" sz="13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п/п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20.01.2022, руб.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27.01.2022, руб.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12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Хлеб и булочные изделия из пшеничной муки 1 и 2 сортов,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70,00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70,00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13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Печенье,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192,23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191,67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99,7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14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Конфеты мягкие, глазированные шоколадом,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324,22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314,22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96,9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Говядина (кроме бескостного мяса),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466,21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473,35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101,5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16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Свинина (кроме бескостного мяса),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282,50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283,61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17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Куры охлажденные и мороженые,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168,86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168,97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18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Сосиски, сардельки,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335,24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351,91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105,0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19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Колбаса полукопченая и варено-копченая,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484,49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475,27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98,1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Колбаса вареная,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411,73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408,40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99,2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21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мясные, 350 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159,44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159,44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22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Рыба мороженая неразделанная,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187,63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188,74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23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Яйца куриные, 10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81,98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79,98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97,6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3759840"/>
            <a:ext cx="5526000" cy="51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1017720" y="0"/>
            <a:ext cx="788364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7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8465040" y="4816440"/>
            <a:ext cx="429840" cy="14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63" name="Рисунок 9"/>
          <p:cNvPicPr/>
          <p:nvPr/>
        </p:nvPicPr>
        <p:blipFill>
          <a:blip r:embed="rId3">
            <a:lum contrast="12000"/>
          </a:blip>
          <a:srcRect l="4991"/>
          <a:stretch/>
        </p:blipFill>
        <p:spPr>
          <a:xfrm>
            <a:off x="177120" y="141480"/>
            <a:ext cx="722160" cy="89172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64" name="Table 4"/>
          <p:cNvGraphicFramePr/>
          <p:nvPr/>
        </p:nvGraphicFramePr>
        <p:xfrm>
          <a:off x="1348920" y="400320"/>
          <a:ext cx="7044480" cy="3769560"/>
        </p:xfrm>
        <a:graphic>
          <a:graphicData uri="http://schemas.openxmlformats.org/drawingml/2006/table">
            <a:tbl>
              <a:tblPr/>
              <a:tblGrid>
                <a:gridCol w="26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п/п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20.01.2022, руб.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27.01.2022, руб.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24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Масло сливочное,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788,69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799,80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101,4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25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Молоко питьевое цельное пастеризованное 2,5-3,2% жирности, л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57,00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57,00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26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Молоко питьевое цельное стерилизованное 2,5-3,2% жирности, л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76,30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76,75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27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Сметана,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249,66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247,99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99,3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28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Творог жирный,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400,73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392,84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98,0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29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Сыры сычужные твердые и мягкие,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556,93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558,04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30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Маргарин,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153,61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154,72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31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Яблоки,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101,46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103,13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101,6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32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Огурцы свежие,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152,69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154,69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101,3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33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Помидоры свежие,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150,27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154,61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102,9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34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Картофель,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42,27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42,38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3759840"/>
            <a:ext cx="5526000" cy="51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4459320" y="4481640"/>
            <a:ext cx="11030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1080000" y="36360"/>
            <a:ext cx="7883640" cy="2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7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8562240" y="4811760"/>
            <a:ext cx="429840" cy="273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69" name="Рисунок 9"/>
          <p:cNvPicPr/>
          <p:nvPr/>
        </p:nvPicPr>
        <p:blipFill>
          <a:blip r:embed="rId3">
            <a:lum contrast="12000"/>
          </a:blip>
          <a:srcRect l="4991"/>
          <a:stretch/>
        </p:blipFill>
        <p:spPr>
          <a:xfrm>
            <a:off x="177120" y="141480"/>
            <a:ext cx="722160" cy="89172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70" name="Table 5"/>
          <p:cNvGraphicFramePr/>
          <p:nvPr/>
        </p:nvGraphicFramePr>
        <p:xfrm>
          <a:off x="936000" y="390960"/>
          <a:ext cx="7551000" cy="3935520"/>
        </p:xfrm>
        <a:graphic>
          <a:graphicData uri="http://schemas.openxmlformats.org/drawingml/2006/table">
            <a:tbl>
              <a:tblPr/>
              <a:tblGrid>
                <a:gridCol w="27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1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п/п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20.01.2022, руб.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27.01.2022, руб.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Капуста белокочанная свежая, кг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50,27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53,49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106,4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Лук репчатый, кг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26,60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26,82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100,8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37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Морковь, кг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38,27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39,83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104,1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Спички, коробок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1,78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1,78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39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Мыло хозяйственное, 200 г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31,13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31,35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Порошок стиральный, кг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148,66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148,10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99,6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Мыло туалетное, 100 г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32,35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32,57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Паста зубная, 100 г (100 мл)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76,38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76,27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99,9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Щетка зубная, шт.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56,89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57,45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101,0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Шампунь, 250 мл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141,93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143,26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Бумага туалетная, рулон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15,37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15,60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101,4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4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Прокладки женские гигиенические ежедневные, 10 шт.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74,11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76,66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103,4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0" y="3759840"/>
            <a:ext cx="5526000" cy="51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2"/>
          <p:cNvSpPr/>
          <p:nvPr/>
        </p:nvSpPr>
        <p:spPr>
          <a:xfrm>
            <a:off x="1025280" y="144720"/>
            <a:ext cx="7883640" cy="38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7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8727480" y="4698720"/>
            <a:ext cx="226080" cy="417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74" name="Рисунок 9"/>
          <p:cNvPicPr/>
          <p:nvPr/>
        </p:nvPicPr>
        <p:blipFill>
          <a:blip r:embed="rId3">
            <a:lum contrast="12000"/>
          </a:blip>
          <a:srcRect l="4991"/>
          <a:stretch/>
        </p:blipFill>
        <p:spPr>
          <a:xfrm>
            <a:off x="177120" y="141480"/>
            <a:ext cx="722160" cy="89172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75" name="Table 4"/>
          <p:cNvGraphicFramePr/>
          <p:nvPr/>
        </p:nvGraphicFramePr>
        <p:xfrm>
          <a:off x="1051560" y="480240"/>
          <a:ext cx="7485840" cy="4078080"/>
        </p:xfrm>
        <a:graphic>
          <a:graphicData uri="http://schemas.openxmlformats.org/drawingml/2006/table">
            <a:tbl>
              <a:tblPr/>
              <a:tblGrid>
                <a:gridCol w="27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п/п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20.01.2022, руб.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27.01.2022, руб.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47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Смеси сухие молочные для детского питания,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908,92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911,42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48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мясные для детского питания,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810,87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815,42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49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овощные для детского питания,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446,24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441,24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98,9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50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фруктово-ягодные для детского питания,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420,40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414,84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98,7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51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Пеленки для новорожденных,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225,50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226,75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52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Подгузники детские бумажные (памперсы), 10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167,93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168,18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53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Молоко сгущенное с сахаром,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242,59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243,71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100,5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54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Колбаса сырокопченая,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714,55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715,66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55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Консервы рыбные, 350 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76,82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76,49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99,6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56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Вода питьевая, 1 л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23,86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23,64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99,1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57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Вода питьевая, 5 л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38,20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38,42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6" name="CustomShape 5"/>
          <p:cNvSpPr/>
          <p:nvPr/>
        </p:nvSpPr>
        <p:spPr>
          <a:xfrm flipV="1">
            <a:off x="8593560" y="4562640"/>
            <a:ext cx="295920" cy="334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343080" indent="-315720"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 marL="343080" indent="-315720"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3759840"/>
            <a:ext cx="5526000" cy="51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1025280" y="144720"/>
            <a:ext cx="7883640" cy="38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700" b="1" strike="noStrike" spc="-1">
                <a:solidFill>
                  <a:srgbClr val="A88000"/>
                </a:solidFill>
                <a:latin typeface="Times New Roman"/>
                <a:ea typeface="DejaVu Sans"/>
              </a:rPr>
              <a:t>ДИНАМИКА СРЕДНИХ РОЗНИЧНЫХ ЦЕН И СПРОСА  НА ТОВАРЫ   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8727480" y="4698720"/>
            <a:ext cx="226080" cy="417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80" name="Рисунок 9"/>
          <p:cNvPicPr/>
          <p:nvPr/>
        </p:nvPicPr>
        <p:blipFill>
          <a:blip r:embed="rId3">
            <a:lum contrast="12000"/>
          </a:blip>
          <a:srcRect l="4991"/>
          <a:stretch/>
        </p:blipFill>
        <p:spPr>
          <a:xfrm>
            <a:off x="177120" y="141480"/>
            <a:ext cx="722160" cy="89172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81" name="Table 4"/>
          <p:cNvGraphicFramePr/>
          <p:nvPr/>
        </p:nvGraphicFramePr>
        <p:xfrm>
          <a:off x="1023120" y="681840"/>
          <a:ext cx="7658640" cy="3466080"/>
        </p:xfrm>
        <a:graphic>
          <a:graphicData uri="http://schemas.openxmlformats.org/drawingml/2006/table">
            <a:tbl>
              <a:tblPr/>
              <a:tblGrid>
                <a:gridCol w="2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5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№ п/п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Наименование товара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20.01.2022, руб.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Средние розничные цены на 27.01.2022, руб.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Динамика цен, %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5400" marR="5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58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Крупа овсяная (или перловая), кг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46,87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46,87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59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Санитарно-гигиеническая маска,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18,02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18,02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60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Антисептик для рук,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92,69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92,69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61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Салфетки влажные, уп.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31,43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31,54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62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Салфетки сухие, уп.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23,64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23,75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100,5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63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Свечи,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18,21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18,50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101,6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64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Шампунь детский, 250 мл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112,80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113,80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100,9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65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Крем от опрелостей детский,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108,60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107,35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98,8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66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Бутылочка для кормления,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123,12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124,12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100,8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67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3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Соска-пустышка, шт.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113,95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113,75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300" b="0" strike="noStrike" spc="-1">
                          <a:latin typeface="Times New Roman"/>
                        </a:rPr>
                        <a:t>99,8</a:t>
                      </a: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2" name="CustomShape 5"/>
          <p:cNvSpPr/>
          <p:nvPr/>
        </p:nvSpPr>
        <p:spPr>
          <a:xfrm flipV="1">
            <a:off x="8655120" y="4562640"/>
            <a:ext cx="234720" cy="334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 marL="343080" indent="-315720"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  <a:p>
            <a:pPr marL="343080" indent="-315720" algn="ctr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1152000" y="4452120"/>
            <a:ext cx="7586640" cy="48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3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* - Мониторинг цен на товары проводится с 12.05.2020 в соответствии с письмом Министерства промышленности и торговли Российской Федерации</a:t>
            </a:r>
            <a:endParaRPr lang="ru-RU" sz="13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30113</TotalTime>
  <Words>877</Words>
  <Application>Microsoft Office PowerPoint</Application>
  <PresentationFormat>Экран (16:9)</PresentationFormat>
  <Paragraphs>394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DejaVu Sans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User</dc:creator>
  <dc:description/>
  <cp:lastModifiedBy>Приемная Губернатора</cp:lastModifiedBy>
  <cp:revision>2831</cp:revision>
  <cp:lastPrinted>2020-06-23T15:52:18Z</cp:lastPrinted>
  <dcterms:created xsi:type="dcterms:W3CDTF">2010-02-19T12:45:44Z</dcterms:created>
  <dcterms:modified xsi:type="dcterms:W3CDTF">2022-01-28T07:48:48Z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7</vt:i4>
  </property>
  <property fmtid="{D5CDD505-2E9C-101B-9397-08002B2CF9AE}" pid="7" name="PresentationFormat">
    <vt:lpwstr>Экран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7</vt:i4>
  </property>
</Properties>
</file>