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Roboto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6C2408-A68C-4CEC-8C19-53D8D30FD1C3}">
  <a:tblStyle styleId="{8B6C2408-A68C-4CEC-8C19-53D8D30FD1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11" Type="http://schemas.openxmlformats.org/officeDocument/2006/relationships/slide" Target="slides/slide5.xml"/><Relationship Id="rId22" Type="http://schemas.openxmlformats.org/officeDocument/2006/relationships/font" Target="fonts/RobotoMedium-italic.fntdata"/><Relationship Id="rId10" Type="http://schemas.openxmlformats.org/officeDocument/2006/relationships/slide" Target="slides/slide4.xml"/><Relationship Id="rId21" Type="http://schemas.openxmlformats.org/officeDocument/2006/relationships/font" Target="fonts/Roboto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18dd6ec5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18dd6ec5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c16f8d92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c16f8d92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16f8d92e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c16f8d92e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c16f8d92e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c16f8d92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6a7441f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6a7441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6a7441f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6a7441f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6a7441f7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6a7441f7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16f8d92e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16f8d92e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etstore.octoperf.com/actions/Catalog.action" TargetMode="External"/><Relationship Id="rId4" Type="http://schemas.openxmlformats.org/officeDocument/2006/relationships/hyperlink" Target="https://www.saucedemo.com/" TargetMode="External"/><Relationship Id="rId5" Type="http://schemas.openxmlformats.org/officeDocument/2006/relationships/hyperlink" Target="https://docs.google.com/spreadsheets/d/1N5nlIKNW0sHK0c4S_rAS3e-s7VIvAQTnqrq733UuVJo/edit#gid=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49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latin typeface="Roboto"/>
                <a:ea typeface="Roboto"/>
                <a:cs typeface="Roboto"/>
                <a:sym typeface="Roboto"/>
              </a:rPr>
              <a:t>SWE 4604: </a:t>
            </a:r>
            <a:endParaRPr sz="4000">
              <a:latin typeface="Roboto"/>
              <a:ea typeface="Roboto"/>
              <a:cs typeface="Roboto"/>
              <a:sym typeface="Roboto"/>
            </a:endParaRPr>
          </a:p>
          <a:p>
            <a:pPr indent="0" lvl="0" marL="0" rtl="0" algn="ctr">
              <a:spcBef>
                <a:spcPts val="0"/>
              </a:spcBef>
              <a:spcAft>
                <a:spcPts val="0"/>
              </a:spcAft>
              <a:buNone/>
            </a:pPr>
            <a:r>
              <a:rPr lang="en" sz="2000">
                <a:latin typeface="Roboto"/>
                <a:ea typeface="Roboto"/>
                <a:cs typeface="Roboto"/>
                <a:sym typeface="Roboto"/>
              </a:rPr>
              <a:t>Software Testing and Quality Assurance </a:t>
            </a:r>
            <a:endParaRPr sz="2000">
              <a:latin typeface="Roboto"/>
              <a:ea typeface="Roboto"/>
              <a:cs typeface="Roboto"/>
              <a:sym typeface="Roboto"/>
            </a:endParaRPr>
          </a:p>
          <a:p>
            <a:pPr indent="0" lvl="0" marL="0" rtl="0" algn="ctr">
              <a:spcBef>
                <a:spcPts val="0"/>
              </a:spcBef>
              <a:spcAft>
                <a:spcPts val="0"/>
              </a:spcAft>
              <a:buNone/>
            </a:pPr>
            <a:r>
              <a:rPr lang="en" sz="2000">
                <a:latin typeface="Roboto"/>
                <a:ea typeface="Roboto"/>
                <a:cs typeface="Roboto"/>
                <a:sym typeface="Roboto"/>
              </a:rPr>
              <a:t>Lab 2</a:t>
            </a:r>
            <a:endParaRPr sz="2000">
              <a:latin typeface="Roboto"/>
              <a:ea typeface="Roboto"/>
              <a:cs typeface="Roboto"/>
              <a:sym typeface="Roboto"/>
            </a:endParaRPr>
          </a:p>
        </p:txBody>
      </p:sp>
      <p:sp>
        <p:nvSpPr>
          <p:cNvPr id="55" name="Google Shape;55;p13"/>
          <p:cNvSpPr txBox="1"/>
          <p:nvPr>
            <p:ph idx="1" type="subTitle"/>
          </p:nvPr>
        </p:nvSpPr>
        <p:spPr>
          <a:xfrm>
            <a:off x="311700" y="3138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latin typeface="Roboto"/>
                <a:ea typeface="Roboto"/>
                <a:cs typeface="Roboto"/>
                <a:sym typeface="Roboto"/>
              </a:rPr>
              <a:t>Topic: Test Case Report</a:t>
            </a:r>
            <a:endParaRPr sz="1600">
              <a:latin typeface="Roboto"/>
              <a:ea typeface="Roboto"/>
              <a:cs typeface="Roboto"/>
              <a:sym typeface="Roboto"/>
            </a:endParaRPr>
          </a:p>
        </p:txBody>
      </p:sp>
      <p:sp>
        <p:nvSpPr>
          <p:cNvPr id="56" name="Google Shape;56;p13"/>
          <p:cNvSpPr/>
          <p:nvPr/>
        </p:nvSpPr>
        <p:spPr>
          <a:xfrm>
            <a:off x="-7650" y="4455350"/>
            <a:ext cx="9159300" cy="724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FC5E8"/>
              </a:highlight>
            </a:endParaRPr>
          </a:p>
        </p:txBody>
      </p:sp>
      <p:pic>
        <p:nvPicPr>
          <p:cNvPr id="57" name="Google Shape;57;p13"/>
          <p:cNvPicPr preferRelativeResize="0"/>
          <p:nvPr/>
        </p:nvPicPr>
        <p:blipFill>
          <a:blip r:embed="rId3">
            <a:alphaModFix/>
          </a:blip>
          <a:stretch>
            <a:fillRect/>
          </a:stretch>
        </p:blipFill>
        <p:spPr>
          <a:xfrm>
            <a:off x="4063925" y="257100"/>
            <a:ext cx="1016125" cy="148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5403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edium"/>
                <a:ea typeface="Roboto Medium"/>
                <a:cs typeface="Roboto Medium"/>
                <a:sym typeface="Roboto Medium"/>
              </a:rPr>
              <a:t>Test Case</a:t>
            </a:r>
            <a:endParaRPr>
              <a:latin typeface="Roboto Medium"/>
              <a:ea typeface="Roboto Medium"/>
              <a:cs typeface="Roboto Medium"/>
              <a:sym typeface="Roboto Medium"/>
            </a:endParaRPr>
          </a:p>
        </p:txBody>
      </p:sp>
      <p:sp>
        <p:nvSpPr>
          <p:cNvPr id="63" name="Google Shape;63;p14"/>
          <p:cNvSpPr txBox="1"/>
          <p:nvPr>
            <p:ph idx="1" type="body"/>
          </p:nvPr>
        </p:nvSpPr>
        <p:spPr>
          <a:xfrm>
            <a:off x="540300" y="1152475"/>
            <a:ext cx="8161200" cy="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 </a:t>
            </a:r>
            <a:r>
              <a:rPr b="1" lang="en" sz="1500">
                <a:solidFill>
                  <a:schemeClr val="dk1"/>
                </a:solidFill>
                <a:latin typeface="Roboto"/>
                <a:ea typeface="Roboto"/>
                <a:cs typeface="Roboto"/>
                <a:sym typeface="Roboto"/>
              </a:rPr>
              <a:t>test case</a:t>
            </a:r>
            <a:r>
              <a:rPr lang="en" sz="1500">
                <a:solidFill>
                  <a:schemeClr val="dk1"/>
                </a:solidFill>
                <a:latin typeface="Roboto"/>
                <a:ea typeface="Roboto"/>
                <a:cs typeface="Roboto"/>
                <a:sym typeface="Roboto"/>
              </a:rPr>
              <a:t> is a set of actions executed to verify a particular feature or functionality of your software application.</a:t>
            </a:r>
            <a:endParaRPr sz="1500">
              <a:solidFill>
                <a:schemeClr val="dk1"/>
              </a:solidFill>
              <a:latin typeface="Roboto"/>
              <a:ea typeface="Roboto"/>
              <a:cs typeface="Roboto"/>
              <a:sym typeface="Roboto"/>
            </a:endParaRPr>
          </a:p>
          <a:p>
            <a:pPr indent="0" lvl="0" marL="0" rtl="0" algn="l">
              <a:spcBef>
                <a:spcPts val="1200"/>
              </a:spcBef>
              <a:spcAft>
                <a:spcPts val="1200"/>
              </a:spcAft>
              <a:buNone/>
            </a:pPr>
            <a:r>
              <a:rPr lang="en" sz="1500">
                <a:solidFill>
                  <a:schemeClr val="dk1"/>
                </a:solidFill>
                <a:latin typeface="Roboto"/>
                <a:ea typeface="Roboto"/>
                <a:cs typeface="Roboto"/>
                <a:sym typeface="Roboto"/>
              </a:rPr>
              <a:t>A poorly constructed test case can result in significant flaw leakage.</a:t>
            </a:r>
            <a:endParaRPr sz="1500">
              <a:solidFill>
                <a:schemeClr val="dk1"/>
              </a:solidFill>
              <a:latin typeface="Roboto"/>
              <a:ea typeface="Roboto"/>
              <a:cs typeface="Roboto"/>
              <a:sym typeface="Roboto"/>
            </a:endParaRPr>
          </a:p>
        </p:txBody>
      </p:sp>
      <p:sp>
        <p:nvSpPr>
          <p:cNvPr id="64" name="Google Shape;64;p14"/>
          <p:cNvSpPr/>
          <p:nvPr/>
        </p:nvSpPr>
        <p:spPr>
          <a:xfrm>
            <a:off x="-7650" y="4495600"/>
            <a:ext cx="9159300" cy="724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FC5E8"/>
              </a:highlight>
            </a:endParaRPr>
          </a:p>
        </p:txBody>
      </p:sp>
      <p:sp>
        <p:nvSpPr>
          <p:cNvPr id="65" name="Google Shape;65;p14"/>
          <p:cNvSpPr txBox="1"/>
          <p:nvPr/>
        </p:nvSpPr>
        <p:spPr>
          <a:xfrm>
            <a:off x="783075" y="3178000"/>
            <a:ext cx="70557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chemeClr val="dk1"/>
              </a:buClr>
              <a:buSzPts val="1100"/>
              <a:buFont typeface="Arial"/>
              <a:buNone/>
            </a:pPr>
            <a:r>
              <a:rPr lang="en" sz="1500">
                <a:solidFill>
                  <a:srgbClr val="FF0000"/>
                </a:solidFill>
                <a:latin typeface="Roboto"/>
                <a:ea typeface="Roboto"/>
                <a:cs typeface="Roboto"/>
                <a:sym typeface="Roboto"/>
              </a:rPr>
              <a:t>W</a:t>
            </a:r>
            <a:r>
              <a:rPr lang="en" sz="1500">
                <a:solidFill>
                  <a:srgbClr val="FF0000"/>
                </a:solidFill>
                <a:latin typeface="Roboto"/>
                <a:ea typeface="Roboto"/>
                <a:cs typeface="Roboto"/>
                <a:sym typeface="Roboto"/>
              </a:rPr>
              <a:t>riting effective test cases is critical to the success of any software project!</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735300" y="1195250"/>
            <a:ext cx="7683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chemeClr val="dk1"/>
                </a:solidFill>
                <a:highlight>
                  <a:srgbClr val="FFFFFF"/>
                </a:highlight>
                <a:latin typeface="Roboto"/>
                <a:ea typeface="Roboto"/>
                <a:cs typeface="Roboto"/>
                <a:sym typeface="Roboto"/>
              </a:rPr>
              <a:t>When you write test cases, you should include information such as:</a:t>
            </a:r>
            <a:endParaRPr sz="1500">
              <a:solidFill>
                <a:schemeClr val="dk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None/>
            </a:pPr>
            <a:r>
              <a:t/>
            </a:r>
            <a:endParaRPr sz="1500">
              <a:solidFill>
                <a:schemeClr val="dk1"/>
              </a:solidFill>
              <a:highlight>
                <a:srgbClr val="FFFFFF"/>
              </a:highlight>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 Preconditions</a:t>
            </a:r>
            <a:endParaRPr sz="1500">
              <a:solidFill>
                <a:schemeClr val="dk1"/>
              </a:solidFill>
              <a:highlight>
                <a:srgbClr val="FFFFFF"/>
              </a:highlight>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 Description of the test case</a:t>
            </a:r>
            <a:endParaRPr sz="1500">
              <a:solidFill>
                <a:schemeClr val="dk1"/>
              </a:solidFill>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 Test case ID</a:t>
            </a:r>
            <a:endParaRPr sz="1500">
              <a:solidFill>
                <a:schemeClr val="dk1"/>
              </a:solidFill>
              <a:highlight>
                <a:srgbClr val="FFFFFF"/>
              </a:highlight>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 Expected outcomes</a:t>
            </a:r>
            <a:endParaRPr sz="1500">
              <a:solidFill>
                <a:schemeClr val="dk1"/>
              </a:solidFill>
              <a:highlight>
                <a:srgbClr val="FFFFFF"/>
              </a:highlight>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 Test result</a:t>
            </a:r>
            <a:endParaRPr sz="1500">
              <a:solidFill>
                <a:schemeClr val="dk1"/>
              </a:solidFill>
              <a:highlight>
                <a:srgbClr val="FFFFFF"/>
              </a:highlight>
              <a:latin typeface="Roboto"/>
              <a:ea typeface="Roboto"/>
              <a:cs typeface="Roboto"/>
              <a:sym typeface="Roboto"/>
            </a:endParaRPr>
          </a:p>
          <a:p>
            <a:pPr indent="-323850" lvl="0" marL="914400" rtl="0" algn="l">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 Software feature status etc.</a:t>
            </a:r>
            <a:endParaRPr sz="1500">
              <a:solidFill>
                <a:schemeClr val="dk1"/>
              </a:solidFill>
              <a:highlight>
                <a:srgbClr val="FFFFFF"/>
              </a:highlight>
              <a:latin typeface="Roboto"/>
              <a:ea typeface="Roboto"/>
              <a:cs typeface="Roboto"/>
              <a:sym typeface="Roboto"/>
            </a:endParaRPr>
          </a:p>
        </p:txBody>
      </p:sp>
      <p:sp>
        <p:nvSpPr>
          <p:cNvPr id="71" name="Google Shape;71;p15"/>
          <p:cNvSpPr/>
          <p:nvPr/>
        </p:nvSpPr>
        <p:spPr>
          <a:xfrm rot="5400000">
            <a:off x="4201950" y="4217250"/>
            <a:ext cx="9159300" cy="724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FC5E8"/>
              </a:highlight>
            </a:endParaRPr>
          </a:p>
        </p:txBody>
      </p:sp>
      <p:sp>
        <p:nvSpPr>
          <p:cNvPr id="72" name="Google Shape;72;p15"/>
          <p:cNvSpPr txBox="1"/>
          <p:nvPr/>
        </p:nvSpPr>
        <p:spPr>
          <a:xfrm>
            <a:off x="735300" y="472000"/>
            <a:ext cx="4272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Medium"/>
                <a:ea typeface="Roboto Medium"/>
                <a:cs typeface="Roboto Medium"/>
                <a:sym typeface="Roboto Medium"/>
              </a:rPr>
              <a:t>How to write a test case:</a:t>
            </a:r>
            <a:endParaRPr sz="2500">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53100" y="325400"/>
            <a:ext cx="8520600" cy="572700"/>
          </a:xfrm>
          <a:prstGeom prst="rect">
            <a:avLst/>
          </a:prstGeom>
        </p:spPr>
        <p:txBody>
          <a:bodyPr anchorCtr="0" anchor="t" bIns="91425" lIns="91425" spcFirstLastPara="1" rIns="91425" wrap="square" tIns="91425">
            <a:normAutofit/>
          </a:bodyPr>
          <a:lstStyle/>
          <a:p>
            <a:pPr indent="0" lvl="0" marL="0" rtl="0" algn="l">
              <a:lnSpc>
                <a:spcPct val="100000"/>
              </a:lnSpc>
              <a:spcBef>
                <a:spcPts val="1500"/>
              </a:spcBef>
              <a:spcAft>
                <a:spcPts val="800"/>
              </a:spcAft>
              <a:buNone/>
            </a:pPr>
            <a:r>
              <a:rPr lang="en" sz="2500">
                <a:highlight>
                  <a:srgbClr val="FFFFFF"/>
                </a:highlight>
                <a:latin typeface="Roboto Medium"/>
                <a:ea typeface="Roboto Medium"/>
                <a:cs typeface="Roboto Medium"/>
                <a:sym typeface="Roboto Medium"/>
              </a:rPr>
              <a:t>Basic terminologies</a:t>
            </a:r>
            <a:endParaRPr sz="2500">
              <a:latin typeface="Roboto Medium"/>
              <a:ea typeface="Roboto Medium"/>
              <a:cs typeface="Roboto Medium"/>
              <a:sym typeface="Roboto Medium"/>
            </a:endParaRPr>
          </a:p>
        </p:txBody>
      </p:sp>
      <p:sp>
        <p:nvSpPr>
          <p:cNvPr id="78" name="Google Shape;78;p16"/>
          <p:cNvSpPr/>
          <p:nvPr/>
        </p:nvSpPr>
        <p:spPr>
          <a:xfrm rot="5400000">
            <a:off x="4201950" y="3268300"/>
            <a:ext cx="9159300" cy="724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FC5E8"/>
              </a:highlight>
            </a:endParaRPr>
          </a:p>
        </p:txBody>
      </p:sp>
      <p:graphicFrame>
        <p:nvGraphicFramePr>
          <p:cNvPr id="79" name="Google Shape;79;p16"/>
          <p:cNvGraphicFramePr/>
          <p:nvPr/>
        </p:nvGraphicFramePr>
        <p:xfrm>
          <a:off x="553100" y="1187060"/>
          <a:ext cx="3000000" cy="3000000"/>
        </p:xfrm>
        <a:graphic>
          <a:graphicData uri="http://schemas.openxmlformats.org/drawingml/2006/table">
            <a:tbl>
              <a:tblPr>
                <a:noFill/>
                <a:tableStyleId>{8B6C2408-A68C-4CEC-8C19-53D8D30FD1C3}</a:tableStyleId>
              </a:tblPr>
              <a:tblGrid>
                <a:gridCol w="3819200"/>
                <a:gridCol w="3819200"/>
              </a:tblGrid>
              <a:tr h="407350">
                <a:tc>
                  <a:txBody>
                    <a:bodyPr/>
                    <a:lstStyle/>
                    <a:p>
                      <a:pPr indent="0" lvl="0" marL="0" rtl="0" algn="ctr">
                        <a:spcBef>
                          <a:spcPts val="0"/>
                        </a:spcBef>
                        <a:spcAft>
                          <a:spcPts val="0"/>
                        </a:spcAft>
                        <a:buNone/>
                      </a:pPr>
                      <a:r>
                        <a:rPr b="1" lang="en" sz="1500">
                          <a:solidFill>
                            <a:schemeClr val="dk1"/>
                          </a:solidFill>
                          <a:latin typeface="Roboto"/>
                          <a:ea typeface="Roboto"/>
                          <a:cs typeface="Roboto"/>
                          <a:sym typeface="Roboto"/>
                        </a:rPr>
                        <a:t>Terminology</a:t>
                      </a:r>
                      <a:endParaRPr b="1"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1"/>
                          </a:solidFill>
                          <a:latin typeface="Roboto"/>
                          <a:ea typeface="Roboto"/>
                          <a:cs typeface="Roboto"/>
                          <a:sym typeface="Roboto"/>
                        </a:rPr>
                        <a:t>Example</a:t>
                      </a:r>
                      <a:endParaRPr b="1"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7350">
                <a:tc>
                  <a:txBody>
                    <a:bodyPr/>
                    <a:lstStyle/>
                    <a:p>
                      <a:pPr indent="0" lvl="0" marL="0" rtl="0" algn="l">
                        <a:spcBef>
                          <a:spcPts val="0"/>
                        </a:spcBef>
                        <a:spcAft>
                          <a:spcPts val="0"/>
                        </a:spcAft>
                        <a:buNone/>
                      </a:pPr>
                      <a:r>
                        <a:rPr lang="en" sz="1500">
                          <a:solidFill>
                            <a:schemeClr val="dk1"/>
                          </a:solidFill>
                          <a:latin typeface="Roboto"/>
                          <a:ea typeface="Roboto"/>
                          <a:cs typeface="Roboto"/>
                          <a:sym typeface="Roboto"/>
                        </a:rPr>
                        <a:t>Test ID</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chemeClr val="dk1"/>
                          </a:solidFill>
                          <a:latin typeface="Roboto"/>
                          <a:ea typeface="Roboto"/>
                          <a:cs typeface="Roboto"/>
                          <a:sym typeface="Roboto"/>
                        </a:rPr>
                        <a:t>Case_01, TC_</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7350">
                <a:tc>
                  <a:txBody>
                    <a:bodyPr/>
                    <a:lstStyle/>
                    <a:p>
                      <a:pPr indent="0" lvl="0" marL="0" rtl="0" algn="l">
                        <a:lnSpc>
                          <a:spcPct val="200000"/>
                        </a:lnSpc>
                        <a:spcBef>
                          <a:spcPts val="0"/>
                        </a:spcBef>
                        <a:spcAft>
                          <a:spcPts val="1500"/>
                        </a:spcAft>
                        <a:buNone/>
                      </a:pPr>
                      <a:r>
                        <a:rPr lang="en" sz="1500">
                          <a:solidFill>
                            <a:schemeClr val="dk1"/>
                          </a:solidFill>
                          <a:latin typeface="Roboto"/>
                          <a:ea typeface="Roboto"/>
                          <a:cs typeface="Roboto"/>
                          <a:sym typeface="Roboto"/>
                        </a:rPr>
                        <a:t>Test Case Description</a:t>
                      </a:r>
                      <a:endParaRPr sz="1500">
                        <a:solidFill>
                          <a:schemeClr val="dk1"/>
                        </a:solidFill>
                        <a:latin typeface="Roboto"/>
                        <a:ea typeface="Roboto"/>
                        <a:cs typeface="Roboto"/>
                        <a:sym typeface="Roboto"/>
                      </a:endParaRPr>
                    </a:p>
                  </a:txBody>
                  <a:tcPr marT="57150" marB="57150" marR="95250"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lnSpc>
                          <a:spcPct val="200000"/>
                        </a:lnSpc>
                        <a:spcBef>
                          <a:spcPts val="0"/>
                        </a:spcBef>
                        <a:spcAft>
                          <a:spcPts val="1500"/>
                        </a:spcAft>
                        <a:buNone/>
                      </a:pPr>
                      <a:r>
                        <a:rPr lang="en" sz="1500">
                          <a:solidFill>
                            <a:schemeClr val="dk1"/>
                          </a:solidFill>
                          <a:latin typeface="Roboto"/>
                          <a:ea typeface="Roboto"/>
                          <a:cs typeface="Roboto"/>
                          <a:sym typeface="Roboto"/>
                        </a:rPr>
                        <a:t>Description of the test case</a:t>
                      </a:r>
                      <a:endParaRPr sz="1500">
                        <a:solidFill>
                          <a:schemeClr val="dk1"/>
                        </a:solidFill>
                        <a:latin typeface="Roboto"/>
                        <a:ea typeface="Roboto"/>
                        <a:cs typeface="Roboto"/>
                        <a:sym typeface="Roboto"/>
                      </a:endParaRPr>
                    </a:p>
                  </a:txBody>
                  <a:tcPr marT="57150" marB="57150" marR="95250"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7350">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Scenario</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For which scenario this case is being tested</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7350">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Test Data</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What input data has been taken for this test case</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7350">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Pre–Condition</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Condition before running this test case</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7350">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Priority</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Priority of test to be executed </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7"/>
          <p:cNvGraphicFramePr/>
          <p:nvPr/>
        </p:nvGraphicFramePr>
        <p:xfrm>
          <a:off x="802350" y="1092125"/>
          <a:ext cx="3000000" cy="3000000"/>
        </p:xfrm>
        <a:graphic>
          <a:graphicData uri="http://schemas.openxmlformats.org/drawingml/2006/table">
            <a:tbl>
              <a:tblPr>
                <a:noFill/>
                <a:tableStyleId>{8B6C2408-A68C-4CEC-8C19-53D8D30FD1C3}</a:tableStyleId>
              </a:tblPr>
              <a:tblGrid>
                <a:gridCol w="3737500"/>
                <a:gridCol w="3737500"/>
              </a:tblGrid>
              <a:tr h="438625">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Steps for execution</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Steps for executing this test case</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59775">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Expected Result</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Based on the points mentioned above, the expected result can be mentioned here.</a:t>
                      </a:r>
                      <a:endParaRPr sz="1500">
                        <a:solidFill>
                          <a:schemeClr val="dk1"/>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82325">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Actual Result</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This will be filled during the actual execution of the test case.</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38625">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Status</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Test </a:t>
                      </a:r>
                      <a:r>
                        <a:rPr lang="en" sz="1500">
                          <a:solidFill>
                            <a:srgbClr val="141412"/>
                          </a:solidFill>
                          <a:latin typeface="Roboto"/>
                          <a:ea typeface="Roboto"/>
                          <a:cs typeface="Roboto"/>
                          <a:sym typeface="Roboto"/>
                        </a:rPr>
                        <a:t>executed</a:t>
                      </a:r>
                      <a:r>
                        <a:rPr lang="en" sz="1500">
                          <a:solidFill>
                            <a:srgbClr val="141412"/>
                          </a:solidFill>
                          <a:latin typeface="Roboto"/>
                          <a:ea typeface="Roboto"/>
                          <a:cs typeface="Roboto"/>
                          <a:sym typeface="Roboto"/>
                        </a:rPr>
                        <a:t> or not</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82325">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Comments</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141412"/>
                          </a:solidFill>
                          <a:latin typeface="Roboto"/>
                          <a:ea typeface="Roboto"/>
                          <a:cs typeface="Roboto"/>
                          <a:sym typeface="Roboto"/>
                        </a:rPr>
                        <a:t>Any kind of observation will be mentioned here</a:t>
                      </a:r>
                      <a:endParaRPr sz="1500">
                        <a:solidFill>
                          <a:srgbClr val="141412"/>
                        </a:solidFill>
                        <a:latin typeface="Roboto"/>
                        <a:ea typeface="Roboto"/>
                        <a:cs typeface="Roboto"/>
                        <a:sym typeface="Roboto"/>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85" name="Google Shape;85;p17"/>
          <p:cNvSpPr txBox="1"/>
          <p:nvPr>
            <p:ph type="title"/>
          </p:nvPr>
        </p:nvSpPr>
        <p:spPr>
          <a:xfrm>
            <a:off x="802350" y="422175"/>
            <a:ext cx="8520600" cy="572700"/>
          </a:xfrm>
          <a:prstGeom prst="rect">
            <a:avLst/>
          </a:prstGeom>
        </p:spPr>
        <p:txBody>
          <a:bodyPr anchorCtr="0" anchor="t" bIns="91425" lIns="91425" spcFirstLastPara="1" rIns="91425" wrap="square" tIns="91425">
            <a:normAutofit/>
          </a:bodyPr>
          <a:lstStyle/>
          <a:p>
            <a:pPr indent="0" lvl="0" marL="0" rtl="0" algn="l">
              <a:lnSpc>
                <a:spcPct val="100000"/>
              </a:lnSpc>
              <a:spcBef>
                <a:spcPts val="1500"/>
              </a:spcBef>
              <a:spcAft>
                <a:spcPts val="800"/>
              </a:spcAft>
              <a:buNone/>
            </a:pPr>
            <a:r>
              <a:rPr lang="en" sz="2500">
                <a:latin typeface="Roboto Medium"/>
                <a:ea typeface="Roboto Medium"/>
                <a:cs typeface="Roboto Medium"/>
                <a:sym typeface="Roboto Medium"/>
              </a:rPr>
              <a:t>Basic terminologies</a:t>
            </a:r>
            <a:endParaRPr sz="2500">
              <a:latin typeface="Roboto Medium"/>
              <a:ea typeface="Roboto Medium"/>
              <a:cs typeface="Roboto Medium"/>
              <a:sym typeface="Roboto Medium"/>
            </a:endParaRPr>
          </a:p>
        </p:txBody>
      </p:sp>
      <p:sp>
        <p:nvSpPr>
          <p:cNvPr id="86" name="Google Shape;86;p17"/>
          <p:cNvSpPr/>
          <p:nvPr/>
        </p:nvSpPr>
        <p:spPr>
          <a:xfrm>
            <a:off x="-7650" y="4402325"/>
            <a:ext cx="9159300" cy="724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FC5E8"/>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p:nvPr/>
        </p:nvSpPr>
        <p:spPr>
          <a:xfrm>
            <a:off x="-7650" y="4418700"/>
            <a:ext cx="9159300" cy="724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FC5E8"/>
              </a:highlight>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Good test case</a:t>
            </a:r>
            <a:endParaRPr/>
          </a:p>
        </p:txBody>
      </p:sp>
      <p:sp>
        <p:nvSpPr>
          <p:cNvPr id="93" name="Google Shape;93;p18"/>
          <p:cNvSpPr txBox="1"/>
          <p:nvPr>
            <p:ph idx="1" type="body"/>
          </p:nvPr>
        </p:nvSpPr>
        <p:spPr>
          <a:xfrm>
            <a:off x="311700" y="9386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170"/>
              <a:buFont typeface="Arial"/>
              <a:buNone/>
            </a:pPr>
            <a:r>
              <a:rPr lang="en" sz="1600">
                <a:solidFill>
                  <a:schemeClr val="dk1"/>
                </a:solidFill>
              </a:rPr>
              <a:t>There are a number of guidelines or best practices in writing efficient test cases. </a:t>
            </a:r>
            <a:endParaRPr sz="1600">
              <a:solidFill>
                <a:schemeClr val="dk1"/>
              </a:solidFill>
            </a:endParaRPr>
          </a:p>
          <a:p>
            <a:pPr indent="-330200" lvl="0" marL="457200" rtl="0" algn="l">
              <a:lnSpc>
                <a:spcPct val="75000"/>
              </a:lnSpc>
              <a:spcBef>
                <a:spcPts val="1000"/>
              </a:spcBef>
              <a:spcAft>
                <a:spcPts val="0"/>
              </a:spcAft>
              <a:buClr>
                <a:schemeClr val="dk1"/>
              </a:buClr>
              <a:buSzPts val="1600"/>
              <a:buChar char="●"/>
            </a:pPr>
            <a:r>
              <a:rPr b="1" lang="en" sz="1600">
                <a:solidFill>
                  <a:schemeClr val="dk1"/>
                </a:solidFill>
              </a:rPr>
              <a:t>Only test one thing in a test case</a:t>
            </a:r>
            <a:r>
              <a:rPr lang="en" sz="1600">
                <a:solidFill>
                  <a:schemeClr val="dk1"/>
                </a:solidFill>
              </a:rPr>
              <a:t>:</a:t>
            </a:r>
            <a:endParaRPr sz="1600">
              <a:solidFill>
                <a:schemeClr val="dk1"/>
              </a:solidFill>
            </a:endParaRPr>
          </a:p>
          <a:p>
            <a:pPr indent="0" lvl="0" marL="457200" rtl="0" algn="l">
              <a:lnSpc>
                <a:spcPct val="75000"/>
              </a:lnSpc>
              <a:spcBef>
                <a:spcPts val="1000"/>
              </a:spcBef>
              <a:spcAft>
                <a:spcPts val="0"/>
              </a:spcAft>
              <a:buNone/>
            </a:pPr>
            <a:r>
              <a:rPr lang="en" sz="1600">
                <a:solidFill>
                  <a:schemeClr val="dk1"/>
                </a:solidFill>
              </a:rPr>
              <a:t>T</a:t>
            </a:r>
            <a:r>
              <a:rPr lang="en" sz="1600">
                <a:solidFill>
                  <a:schemeClr val="dk1"/>
                </a:solidFill>
              </a:rPr>
              <a:t>est case should not be complicated and it should only test a single condition or value. It should be as “atomic” as possible and it should not overlap other test cases either</a:t>
            </a:r>
            <a:endParaRPr b="1" sz="1600">
              <a:solidFill>
                <a:schemeClr val="dk1"/>
              </a:solidFill>
            </a:endParaRPr>
          </a:p>
          <a:p>
            <a:pPr indent="-330200" lvl="0" marL="457200" rtl="0" algn="l">
              <a:lnSpc>
                <a:spcPct val="75000"/>
              </a:lnSpc>
              <a:spcBef>
                <a:spcPts val="1000"/>
              </a:spcBef>
              <a:spcAft>
                <a:spcPts val="0"/>
              </a:spcAft>
              <a:buClr>
                <a:schemeClr val="dk1"/>
              </a:buClr>
              <a:buSzPts val="1600"/>
              <a:buChar char="●"/>
            </a:pPr>
            <a:r>
              <a:rPr b="1" lang="en" sz="1600">
                <a:solidFill>
                  <a:schemeClr val="dk1"/>
                </a:solidFill>
              </a:rPr>
              <a:t>Test case should have an exact and accurate purpose</a:t>
            </a:r>
            <a:endParaRPr sz="1600">
              <a:solidFill>
                <a:schemeClr val="dk1"/>
              </a:solidFill>
            </a:endParaRPr>
          </a:p>
          <a:p>
            <a:pPr indent="0" lvl="0" marL="457200" rtl="0" algn="l">
              <a:lnSpc>
                <a:spcPct val="75000"/>
              </a:lnSpc>
              <a:spcBef>
                <a:spcPts val="1000"/>
              </a:spcBef>
              <a:spcAft>
                <a:spcPts val="0"/>
              </a:spcAft>
              <a:buNone/>
            </a:pPr>
            <a:r>
              <a:rPr lang="en" sz="1600">
                <a:solidFill>
                  <a:schemeClr val="dk1"/>
                </a:solidFill>
              </a:rPr>
              <a:t>There should be no confusion what the test is supposed to be checking and what the expected behavior and result should be. The test case should be accurate on what it tests and it should test what it is intended to test.</a:t>
            </a:r>
            <a:endParaRPr sz="1600">
              <a:solidFill>
                <a:schemeClr val="dk1"/>
              </a:solidFill>
            </a:endParaRPr>
          </a:p>
          <a:p>
            <a:pPr indent="-330200" lvl="0" marL="457200" rtl="0" algn="l">
              <a:lnSpc>
                <a:spcPct val="75000"/>
              </a:lnSpc>
              <a:spcBef>
                <a:spcPts val="1000"/>
              </a:spcBef>
              <a:spcAft>
                <a:spcPts val="0"/>
              </a:spcAft>
              <a:buClr>
                <a:schemeClr val="dk1"/>
              </a:buClr>
              <a:buSzPts val="1600"/>
              <a:buChar char="●"/>
            </a:pPr>
            <a:r>
              <a:rPr b="1" lang="en" sz="1600">
                <a:solidFill>
                  <a:schemeClr val="dk1"/>
                </a:solidFill>
              </a:rPr>
              <a:t>Test case should be written in a clear and easy to understand language</a:t>
            </a:r>
            <a:endParaRPr sz="1600">
              <a:solidFill>
                <a:schemeClr val="dk1"/>
              </a:solidFill>
            </a:endParaRPr>
          </a:p>
          <a:p>
            <a:pPr indent="0" lvl="0" marL="457200" rtl="0" algn="l">
              <a:lnSpc>
                <a:spcPct val="75000"/>
              </a:lnSpc>
              <a:spcBef>
                <a:spcPts val="1000"/>
              </a:spcBef>
              <a:spcAft>
                <a:spcPts val="1000"/>
              </a:spcAft>
              <a:buNone/>
            </a:pPr>
            <a:r>
              <a:rPr lang="en" sz="1600">
                <a:solidFill>
                  <a:schemeClr val="dk1"/>
                </a:solidFill>
              </a:rPr>
              <a:t>This applies to both the test definition in the documentation and in the actual code. Just like the test definition should be clear, the code that implements it should be straightforward and clear. Any developer or tester should be able to understand exactly what the test case is trying to do by reading it once.</a:t>
            </a:r>
            <a:endParaRPr sz="1600"/>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Characteristics of Good test case</a:t>
            </a:r>
            <a:endParaRPr/>
          </a:p>
        </p:txBody>
      </p:sp>
      <p:sp>
        <p:nvSpPr>
          <p:cNvPr id="100" name="Google Shape;100;p19"/>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b="1" lang="en" sz="1600">
                <a:solidFill>
                  <a:schemeClr val="dk1"/>
                </a:solidFill>
              </a:rPr>
              <a:t>Test case should be relatively small</a:t>
            </a:r>
            <a:r>
              <a:rPr lang="en" sz="1600">
                <a:solidFill>
                  <a:schemeClr val="dk1"/>
                </a:solidFill>
              </a:rPr>
              <a:t> </a:t>
            </a:r>
            <a:endParaRPr sz="1600">
              <a:solidFill>
                <a:schemeClr val="dk1"/>
              </a:solidFill>
            </a:endParaRPr>
          </a:p>
          <a:p>
            <a:pPr indent="0" lvl="0" marL="457200" rtl="0" algn="l">
              <a:lnSpc>
                <a:spcPct val="100000"/>
              </a:lnSpc>
              <a:spcBef>
                <a:spcPts val="1000"/>
              </a:spcBef>
              <a:spcAft>
                <a:spcPts val="0"/>
              </a:spcAft>
              <a:buNone/>
            </a:pPr>
            <a:r>
              <a:rPr lang="en" sz="1600">
                <a:solidFill>
                  <a:schemeClr val="dk1"/>
                </a:solidFill>
              </a:rPr>
              <a:t>If your test case is following the rule for only testing a single thing, it should not be large. If you find yourself writing a long test case, then chances are you are trying to test too much. In that case you need to break it down into multiple test cases. </a:t>
            </a:r>
            <a:endParaRPr sz="1600">
              <a:solidFill>
                <a:schemeClr val="dk1"/>
              </a:solidFill>
            </a:endParaRPr>
          </a:p>
          <a:p>
            <a:pPr indent="-330200" lvl="0" marL="457200" rtl="0" algn="l">
              <a:lnSpc>
                <a:spcPct val="100000"/>
              </a:lnSpc>
              <a:spcBef>
                <a:spcPts val="1000"/>
              </a:spcBef>
              <a:spcAft>
                <a:spcPts val="0"/>
              </a:spcAft>
              <a:buClr>
                <a:schemeClr val="dk1"/>
              </a:buClr>
              <a:buSzPts val="1600"/>
              <a:buChar char="●"/>
            </a:pPr>
            <a:r>
              <a:rPr b="1" lang="en" sz="1600">
                <a:solidFill>
                  <a:schemeClr val="dk1"/>
                </a:solidFill>
              </a:rPr>
              <a:t>Test case should be independent</a:t>
            </a:r>
            <a:r>
              <a:rPr lang="en" sz="1600">
                <a:solidFill>
                  <a:schemeClr val="dk1"/>
                </a:solidFill>
              </a:rPr>
              <a:t> </a:t>
            </a:r>
            <a:endParaRPr sz="1600">
              <a:solidFill>
                <a:schemeClr val="dk1"/>
              </a:solidFill>
            </a:endParaRPr>
          </a:p>
          <a:p>
            <a:pPr indent="0" lvl="0" marL="457200" rtl="0" algn="l">
              <a:lnSpc>
                <a:spcPct val="100000"/>
              </a:lnSpc>
              <a:spcBef>
                <a:spcPts val="1000"/>
              </a:spcBef>
              <a:spcAft>
                <a:spcPts val="1000"/>
              </a:spcAft>
              <a:buNone/>
            </a:pPr>
            <a:r>
              <a:rPr lang="en" sz="1600">
                <a:solidFill>
                  <a:schemeClr val="dk1"/>
                </a:solidFill>
              </a:rPr>
              <a:t>You should be able to execute the test cases in any order and independently of other test cases. This makes the test case simpler as it is self-sufficient and there is no reason to track or worry about any other test cases. </a:t>
            </a:r>
            <a:endParaRPr sz="1600"/>
          </a:p>
        </p:txBody>
      </p:sp>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Characteristics of Good test case</a:t>
            </a:r>
            <a:endParaRPr/>
          </a:p>
        </p:txBody>
      </p:sp>
      <p:sp>
        <p:nvSpPr>
          <p:cNvPr id="107" name="Google Shape;107;p20"/>
          <p:cNvSpPr txBox="1"/>
          <p:nvPr>
            <p:ph idx="1" type="body"/>
          </p:nvPr>
        </p:nvSpPr>
        <p:spPr>
          <a:xfrm>
            <a:off x="133200" y="1061725"/>
            <a:ext cx="9010800" cy="3440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Char char="●"/>
            </a:pPr>
            <a:r>
              <a:rPr b="1" lang="en" sz="1600">
                <a:solidFill>
                  <a:schemeClr val="dk1"/>
                </a:solidFill>
              </a:rPr>
              <a:t>Test case should be traceable to requirements or design</a:t>
            </a:r>
            <a:endParaRPr sz="1600">
              <a:solidFill>
                <a:schemeClr val="dk1"/>
              </a:solidFill>
            </a:endParaRPr>
          </a:p>
          <a:p>
            <a:pPr indent="0" lvl="0" marL="457200" rtl="0" algn="l">
              <a:lnSpc>
                <a:spcPct val="100000"/>
              </a:lnSpc>
              <a:spcBef>
                <a:spcPts val="500"/>
              </a:spcBef>
              <a:spcAft>
                <a:spcPts val="0"/>
              </a:spcAft>
              <a:buNone/>
            </a:pPr>
            <a:r>
              <a:rPr lang="en" sz="1600">
                <a:solidFill>
                  <a:schemeClr val="dk1"/>
                </a:solidFill>
              </a:rPr>
              <a:t>The test case needs to test some behavior or characteristic that the code is supposed to have. So that means that there is an explicit requirement from the user or product owner, explicit organization requirement (e.g. serviceability for every product), or implicit requirement derived from some explicit requirement that the test case can be traced to.</a:t>
            </a:r>
            <a:endParaRPr sz="1600">
              <a:solidFill>
                <a:schemeClr val="dk1"/>
              </a:solidFill>
            </a:endParaRPr>
          </a:p>
          <a:p>
            <a:pPr indent="-330200" lvl="0" marL="457200" rtl="0" algn="l">
              <a:lnSpc>
                <a:spcPct val="100000"/>
              </a:lnSpc>
              <a:spcBef>
                <a:spcPts val="500"/>
              </a:spcBef>
              <a:spcAft>
                <a:spcPts val="0"/>
              </a:spcAft>
              <a:buClr>
                <a:schemeClr val="dk1"/>
              </a:buClr>
              <a:buSzPts val="1600"/>
              <a:buChar char="●"/>
            </a:pPr>
            <a:r>
              <a:rPr b="1" lang="en" sz="1600">
                <a:solidFill>
                  <a:schemeClr val="dk1"/>
                </a:solidFill>
              </a:rPr>
              <a:t>Test case should be repeatable </a:t>
            </a:r>
            <a:endParaRPr b="1" sz="1600">
              <a:solidFill>
                <a:schemeClr val="dk1"/>
              </a:solidFill>
            </a:endParaRPr>
          </a:p>
          <a:p>
            <a:pPr indent="0" lvl="0" marL="457200" rtl="0" algn="l">
              <a:lnSpc>
                <a:spcPct val="100000"/>
              </a:lnSpc>
              <a:spcBef>
                <a:spcPts val="500"/>
              </a:spcBef>
              <a:spcAft>
                <a:spcPts val="0"/>
              </a:spcAft>
              <a:buNone/>
            </a:pPr>
            <a:r>
              <a:rPr lang="en" sz="1600">
                <a:solidFill>
                  <a:schemeClr val="dk1"/>
                </a:solidFill>
              </a:rPr>
              <a:t>The test cases should be able to be rerun anytime and in any order. This allows for regression testing, reruns for fixes, and continuous integration where tests are run every time changed code is integrated into the product.</a:t>
            </a:r>
            <a:endParaRPr sz="1600">
              <a:solidFill>
                <a:schemeClr val="dk1"/>
              </a:solidFill>
            </a:endParaRPr>
          </a:p>
          <a:p>
            <a:pPr indent="-330200" lvl="0" marL="457200" rtl="0" algn="l">
              <a:lnSpc>
                <a:spcPct val="100000"/>
              </a:lnSpc>
              <a:spcBef>
                <a:spcPts val="500"/>
              </a:spcBef>
              <a:spcAft>
                <a:spcPts val="0"/>
              </a:spcAft>
              <a:buClr>
                <a:schemeClr val="dk1"/>
              </a:buClr>
              <a:buSzPts val="1600"/>
              <a:buChar char="●"/>
            </a:pPr>
            <a:r>
              <a:rPr b="1" lang="en" sz="1600">
                <a:solidFill>
                  <a:schemeClr val="dk1"/>
                </a:solidFill>
              </a:rPr>
              <a:t>Test case should use consistent terminology and identification of functionality</a:t>
            </a:r>
            <a:endParaRPr sz="1600">
              <a:solidFill>
                <a:schemeClr val="dk1"/>
              </a:solidFill>
            </a:endParaRPr>
          </a:p>
          <a:p>
            <a:pPr indent="0" lvl="0" marL="457200" rtl="0" algn="l">
              <a:lnSpc>
                <a:spcPct val="100000"/>
              </a:lnSpc>
              <a:spcBef>
                <a:spcPts val="500"/>
              </a:spcBef>
              <a:spcAft>
                <a:spcPts val="0"/>
              </a:spcAft>
              <a:buNone/>
            </a:pPr>
            <a:r>
              <a:rPr lang="en" sz="1600">
                <a:solidFill>
                  <a:schemeClr val="dk1"/>
                </a:solidFill>
              </a:rPr>
              <a:t>When naming or identifying a feature, functionality, or widget, there should be the same and consistent terminology within the test case and across test cases. So for example, if test cases are describing the tests for login page for a college class, they should not have “user”, “person”, and “student” to refer to the same identity.</a:t>
            </a:r>
            <a:endParaRPr sz="1600">
              <a:solidFill>
                <a:schemeClr val="dk1"/>
              </a:solidFill>
            </a:endParaRPr>
          </a:p>
          <a:p>
            <a:pPr indent="0" lvl="0" marL="457200" rtl="0" algn="l">
              <a:lnSpc>
                <a:spcPct val="100000"/>
              </a:lnSpc>
              <a:spcBef>
                <a:spcPts val="500"/>
              </a:spcBef>
              <a:spcAft>
                <a:spcPts val="0"/>
              </a:spcAft>
              <a:buNone/>
            </a:pPr>
            <a:r>
              <a:t/>
            </a:r>
            <a:endParaRPr sz="1600">
              <a:solidFill>
                <a:schemeClr val="dk1"/>
              </a:solidFill>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861475" y="524325"/>
            <a:ext cx="354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Roboto"/>
                <a:ea typeface="Roboto"/>
                <a:cs typeface="Roboto"/>
                <a:sym typeface="Roboto"/>
              </a:rPr>
              <a:t>Task</a:t>
            </a:r>
            <a:r>
              <a:rPr lang="en" sz="2500">
                <a:latin typeface="Roboto"/>
                <a:ea typeface="Roboto"/>
                <a:cs typeface="Roboto"/>
                <a:sym typeface="Roboto"/>
              </a:rPr>
              <a:t>:</a:t>
            </a:r>
            <a:endParaRPr sz="2500">
              <a:latin typeface="Roboto"/>
              <a:ea typeface="Roboto"/>
              <a:cs typeface="Roboto"/>
              <a:sym typeface="Roboto"/>
            </a:endParaRPr>
          </a:p>
        </p:txBody>
      </p:sp>
      <p:sp>
        <p:nvSpPr>
          <p:cNvPr id="114" name="Google Shape;114;p21"/>
          <p:cNvSpPr txBox="1"/>
          <p:nvPr/>
        </p:nvSpPr>
        <p:spPr>
          <a:xfrm>
            <a:off x="861450" y="2372125"/>
            <a:ext cx="7542900" cy="8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Sample website:</a:t>
            </a:r>
            <a:endParaRPr sz="1300">
              <a:solidFill>
                <a:schemeClr val="dk1"/>
              </a:solidFill>
            </a:endParaRPr>
          </a:p>
          <a:p>
            <a:pPr indent="-311150" lvl="0" marL="457200" rtl="0" algn="l">
              <a:spcBef>
                <a:spcPts val="0"/>
              </a:spcBef>
              <a:spcAft>
                <a:spcPts val="0"/>
              </a:spcAft>
              <a:buClr>
                <a:schemeClr val="dk1"/>
              </a:buClr>
              <a:buSzPts val="1300"/>
              <a:buChar char="●"/>
            </a:pPr>
            <a:r>
              <a:rPr lang="en" sz="1100" u="sng">
                <a:solidFill>
                  <a:schemeClr val="hlink"/>
                </a:solidFill>
                <a:hlinkClick r:id="rId3"/>
              </a:rPr>
              <a:t>JPetStore Demo (octoperf.com)</a:t>
            </a:r>
            <a:endParaRPr sz="1300">
              <a:solidFill>
                <a:schemeClr val="dk1"/>
              </a:solidFill>
            </a:endParaRPr>
          </a:p>
          <a:p>
            <a:pPr indent="-311150" lvl="0" marL="457200" rtl="0" algn="l">
              <a:spcBef>
                <a:spcPts val="0"/>
              </a:spcBef>
              <a:spcAft>
                <a:spcPts val="0"/>
              </a:spcAft>
              <a:buClr>
                <a:schemeClr val="dk1"/>
              </a:buClr>
              <a:buSzPts val="1300"/>
              <a:buChar char="●"/>
            </a:pPr>
            <a:r>
              <a:rPr lang="en" sz="1100" u="sng">
                <a:solidFill>
                  <a:schemeClr val="hlink"/>
                </a:solidFill>
                <a:hlinkClick r:id="rId4"/>
              </a:rPr>
              <a:t>Swag Labs (saucedemo.com)</a:t>
            </a:r>
            <a:endParaRPr sz="1300">
              <a:solidFill>
                <a:schemeClr val="dk1"/>
              </a:solidFill>
            </a:endParaRPr>
          </a:p>
        </p:txBody>
      </p:sp>
      <p:sp>
        <p:nvSpPr>
          <p:cNvPr id="115" name="Google Shape;115;p21"/>
          <p:cNvSpPr txBox="1"/>
          <p:nvPr/>
        </p:nvSpPr>
        <p:spPr>
          <a:xfrm>
            <a:off x="861450" y="1093725"/>
            <a:ext cx="7542900" cy="13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For individual,</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Take any of the sample websites for testing purpose.</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Make a copy of the template, given in the google classroom. Link : </a:t>
            </a:r>
            <a:r>
              <a:rPr lang="en" sz="1300" u="sng">
                <a:solidFill>
                  <a:schemeClr val="accent1"/>
                </a:solidFill>
                <a:hlinkClick r:id="rId5">
                  <a:extLst>
                    <a:ext uri="{A12FA001-AC4F-418D-AE19-62706E023703}">
                      <ahyp:hlinkClr val="tx"/>
                    </a:ext>
                  </a:extLst>
                </a:hlinkClick>
              </a:rPr>
              <a:t>Sample Test case Report - Google Sheets</a:t>
            </a:r>
            <a:endParaRPr sz="1300">
              <a:solidFill>
                <a:schemeClr val="accent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Write at least 15 test cases on any of the following website.</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