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Barlow Condensed" panose="00000506000000000000" pitchFamily="2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omemade Apple" panose="020B060402020202020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Black" panose="00000A00000000000000" pitchFamily="2" charset="0"/>
      <p:bold r:id="rId23"/>
      <p:boldItalic r:id="rId24"/>
    </p:embeddedFont>
    <p:embeddedFont>
      <p:font typeface="Poppins ExtraBold" panose="000009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f89f8c6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f89f8c6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89f8c6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89f8c66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5a5c374d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5a5c374d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d9779e5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d9779e5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s://slidesmania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www.facebook.com/SlidesManiaSM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9" Type="http://schemas.openxmlformats.org/officeDocument/2006/relationships/hyperlink" Target="https://www.pinterest.com/slidesmani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20127" y="264411"/>
            <a:ext cx="3418933" cy="3504263"/>
          </a:xfrm>
          <a:custGeom>
            <a:avLst/>
            <a:gdLst/>
            <a:ahLst/>
            <a:cxnLst/>
            <a:rect l="l" t="t" r="r" b="b"/>
            <a:pathLst>
              <a:path w="3418933" h="3504263" extrusionOk="0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078275" y="441750"/>
            <a:ext cx="7950300" cy="382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" name="Google Shape;12;p2"/>
          <p:cNvSpPr/>
          <p:nvPr/>
        </p:nvSpPr>
        <p:spPr>
          <a:xfrm rot="5400000">
            <a:off x="8291227" y="3280736"/>
            <a:ext cx="3418933" cy="3504263"/>
          </a:xfrm>
          <a:custGeom>
            <a:avLst/>
            <a:gdLst/>
            <a:ahLst/>
            <a:cxnLst/>
            <a:rect l="l" t="t" r="r" b="b"/>
            <a:pathLst>
              <a:path w="3418933" h="3504263" extrusionOk="0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72725" y="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507831" y="2153225"/>
            <a:ext cx="6843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24325" y="1263150"/>
            <a:ext cx="7344600" cy="495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" name="Google Shape;17;p2"/>
          <p:cNvSpPr/>
          <p:nvPr/>
        </p:nvSpPr>
        <p:spPr>
          <a:xfrm>
            <a:off x="10454800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4794000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119131" y="2007950"/>
            <a:ext cx="64071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119125" y="4794000"/>
            <a:ext cx="64071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57192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69429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81665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939019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 rot="10800000" flipH="1">
            <a:off x="3333925" y="6548375"/>
            <a:ext cx="4716900" cy="93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6;p2"/>
          <p:cNvSpPr/>
          <p:nvPr/>
        </p:nvSpPr>
        <p:spPr>
          <a:xfrm>
            <a:off x="0" y="2205899"/>
            <a:ext cx="640800" cy="202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415604" y="5640767"/>
            <a:ext cx="79986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6" name="Google Shape;156;p1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11551200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/>
          <p:nvPr/>
        </p:nvSpPr>
        <p:spPr>
          <a:xfrm flipH="1">
            <a:off x="954807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/>
          <p:nvPr/>
        </p:nvSpPr>
        <p:spPr>
          <a:xfrm flipH="1">
            <a:off x="942571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 flipH="1">
            <a:off x="930334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 flipH="1">
            <a:off x="9180981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1"/>
          <p:cNvCxnSpPr/>
          <p:nvPr/>
        </p:nvCxnSpPr>
        <p:spPr>
          <a:xfrm rot="10800000">
            <a:off x="106977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11"/>
          <p:cNvSpPr/>
          <p:nvPr/>
        </p:nvSpPr>
        <p:spPr>
          <a:xfrm flipH="1">
            <a:off x="10070305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/>
          <p:nvPr/>
        </p:nvSpPr>
        <p:spPr>
          <a:xfrm flipH="1">
            <a:off x="10583136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 rot="-5400000" flipH="1">
            <a:off x="100480" y="1849465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9019275" y="3969000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7" name="Google Shape;167;p11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170" name="Google Shape;170;p12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or process">
  <p:cSld name="BLANK_4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173" name="Google Shape;173;p13"/>
          <p:cNvSpPr/>
          <p:nvPr/>
        </p:nvSpPr>
        <p:spPr>
          <a:xfrm flipH="1">
            <a:off x="50" y="0"/>
            <a:ext cx="94977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/>
          <p:nvPr/>
        </p:nvSpPr>
        <p:spPr>
          <a:xfrm flipH="1">
            <a:off x="11551243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>
            <a:off x="954811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3"/>
          <p:cNvSpPr/>
          <p:nvPr/>
        </p:nvSpPr>
        <p:spPr>
          <a:xfrm flipH="1">
            <a:off x="9425753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>
            <a:off x="930338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3"/>
          <p:cNvSpPr/>
          <p:nvPr/>
        </p:nvSpPr>
        <p:spPr>
          <a:xfrm flipH="1">
            <a:off x="9181024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3"/>
          <p:cNvCxnSpPr/>
          <p:nvPr/>
        </p:nvCxnSpPr>
        <p:spPr>
          <a:xfrm rot="10800000">
            <a:off x="1069818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13"/>
          <p:cNvSpPr/>
          <p:nvPr/>
        </p:nvSpPr>
        <p:spPr>
          <a:xfrm flipH="1">
            <a:off x="10070348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/>
          <p:nvPr/>
        </p:nvSpPr>
        <p:spPr>
          <a:xfrm flipH="1">
            <a:off x="43" y="25029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/>
          <p:nvPr/>
        </p:nvSpPr>
        <p:spPr>
          <a:xfrm flipH="1">
            <a:off x="10583179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>
            <a:spLocks noGrp="1"/>
          </p:cNvSpPr>
          <p:nvPr>
            <p:ph type="sldNum" idx="2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415601" y="593375"/>
            <a:ext cx="8706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881700" y="3107801"/>
            <a:ext cx="19818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3"/>
          </p:nvPr>
        </p:nvSpPr>
        <p:spPr>
          <a:xfrm>
            <a:off x="881700" y="2385325"/>
            <a:ext cx="19818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4"/>
          </p:nvPr>
        </p:nvSpPr>
        <p:spPr>
          <a:xfrm>
            <a:off x="2989995" y="3107801"/>
            <a:ext cx="19818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2989995" y="2385325"/>
            <a:ext cx="19818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6"/>
          </p:nvPr>
        </p:nvSpPr>
        <p:spPr>
          <a:xfrm>
            <a:off x="5098290" y="3107801"/>
            <a:ext cx="19818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7"/>
          </p:nvPr>
        </p:nvSpPr>
        <p:spPr>
          <a:xfrm>
            <a:off x="5098290" y="2385325"/>
            <a:ext cx="19818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body" idx="8"/>
          </p:nvPr>
        </p:nvSpPr>
        <p:spPr>
          <a:xfrm>
            <a:off x="7206585" y="3107801"/>
            <a:ext cx="19818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9"/>
          </p:nvPr>
        </p:nvSpPr>
        <p:spPr>
          <a:xfrm>
            <a:off x="7206585" y="2385325"/>
            <a:ext cx="19818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3"/>
          </p:nvPr>
        </p:nvSpPr>
        <p:spPr>
          <a:xfrm>
            <a:off x="9314879" y="3107801"/>
            <a:ext cx="19818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9314879" y="2385325"/>
            <a:ext cx="19818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195" name="Google Shape;195;p13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LANK_3">
    <p:bg>
      <p:bgPr>
        <a:solidFill>
          <a:schemeClr val="accent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3272725" y="0"/>
            <a:ext cx="640800" cy="60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11507831" y="2153225"/>
            <a:ext cx="6843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10454800" y="6253800"/>
            <a:ext cx="640800" cy="60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0" y="2205899"/>
            <a:ext cx="640800" cy="202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/>
          <p:nvPr/>
        </p:nvSpPr>
        <p:spPr>
          <a:xfrm rot="10800000">
            <a:off x="640802" y="4758465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 flipH="1">
            <a:off x="9548118" y="6518075"/>
            <a:ext cx="72000" cy="6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/>
          <p:nvPr/>
        </p:nvSpPr>
        <p:spPr>
          <a:xfrm flipH="1">
            <a:off x="9425753" y="6518075"/>
            <a:ext cx="72000" cy="6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/>
          <p:nvPr/>
        </p:nvSpPr>
        <p:spPr>
          <a:xfrm flipH="1">
            <a:off x="9303388" y="6518075"/>
            <a:ext cx="72000" cy="6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 flipH="1">
            <a:off x="9181024" y="6518075"/>
            <a:ext cx="72000" cy="6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14"/>
          <p:cNvCxnSpPr/>
          <p:nvPr/>
        </p:nvCxnSpPr>
        <p:spPr>
          <a:xfrm rot="10800000">
            <a:off x="3606918" y="6537875"/>
            <a:ext cx="5251200" cy="19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14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/>
          <p:nvPr/>
        </p:nvSpPr>
        <p:spPr>
          <a:xfrm>
            <a:off x="3624943" y="0"/>
            <a:ext cx="85671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0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257192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269429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281665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2939019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5"/>
          <p:cNvCxnSpPr/>
          <p:nvPr/>
        </p:nvCxnSpPr>
        <p:spPr>
          <a:xfrm>
            <a:off x="333392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5"/>
          <p:cNvSpPr/>
          <p:nvPr/>
        </p:nvSpPr>
        <p:spPr>
          <a:xfrm>
            <a:off x="149302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/>
          <p:nvPr/>
        </p:nvSpPr>
        <p:spPr>
          <a:xfrm rot="5400000">
            <a:off x="10165611" y="3940576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11551200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968064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3796200" y="510375"/>
            <a:ext cx="8077500" cy="86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subTitle" idx="1"/>
          </p:nvPr>
        </p:nvSpPr>
        <p:spPr>
          <a:xfrm>
            <a:off x="968075" y="2579125"/>
            <a:ext cx="4779600" cy="324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968075" y="3918525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6" name="Google Shape;226;p15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sMania">
  <p:cSld name="BLANK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0" name="Google Shape;230;p16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16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da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da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da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da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da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da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da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32" name="Google Shape;232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3" name="Google Shape;233;p16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6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6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16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11409162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826500" y="4166825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0" name="Google Shape;30;p3"/>
          <p:cNvSpPr/>
          <p:nvPr/>
        </p:nvSpPr>
        <p:spPr>
          <a:xfrm>
            <a:off x="2694300" y="0"/>
            <a:ext cx="9497700" cy="551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0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57192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269429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281665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2939019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3"/>
          <p:cNvCxnSpPr/>
          <p:nvPr/>
        </p:nvCxnSpPr>
        <p:spPr>
          <a:xfrm>
            <a:off x="333392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3"/>
          <p:cNvSpPr/>
          <p:nvPr/>
        </p:nvSpPr>
        <p:spPr>
          <a:xfrm>
            <a:off x="149302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3584000" y="1174600"/>
            <a:ext cx="7963800" cy="2891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968064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 flipH="1">
            <a:off x="0" y="0"/>
            <a:ext cx="85671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 flipH="1">
            <a:off x="11551243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flipH="1">
            <a:off x="954811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 flipH="1">
            <a:off x="9425753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 flipH="1">
            <a:off x="930338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 flipH="1">
            <a:off x="9181024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4"/>
          <p:cNvCxnSpPr/>
          <p:nvPr/>
        </p:nvCxnSpPr>
        <p:spPr>
          <a:xfrm rot="10800000">
            <a:off x="1069818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4"/>
          <p:cNvSpPr/>
          <p:nvPr/>
        </p:nvSpPr>
        <p:spPr>
          <a:xfrm flipH="1">
            <a:off x="10070348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-5400000" flipH="1">
            <a:off x="54039" y="3940576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3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10583179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640851" y="623550"/>
            <a:ext cx="7606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1587450" y="2507988"/>
            <a:ext cx="90171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57" name="Google Shape;57;p4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3624943" y="0"/>
            <a:ext cx="85671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0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257192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269429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281665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939019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5"/>
          <p:cNvCxnSpPr/>
          <p:nvPr/>
        </p:nvCxnSpPr>
        <p:spPr>
          <a:xfrm>
            <a:off x="333392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5"/>
          <p:cNvSpPr/>
          <p:nvPr/>
        </p:nvSpPr>
        <p:spPr>
          <a:xfrm>
            <a:off x="149302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 rot="5400000">
            <a:off x="10165611" y="3940576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1551200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968064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4162201" y="593375"/>
            <a:ext cx="7614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1044750" y="2579125"/>
            <a:ext cx="4558500" cy="366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2"/>
          </p:nvPr>
        </p:nvSpPr>
        <p:spPr>
          <a:xfrm>
            <a:off x="6196567" y="2579125"/>
            <a:ext cx="4558500" cy="366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74" name="Google Shape;74;p5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 flipH="1">
            <a:off x="50" y="0"/>
            <a:ext cx="94977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/>
          <p:nvPr/>
        </p:nvSpPr>
        <p:spPr>
          <a:xfrm flipH="1">
            <a:off x="11551243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/>
          <p:nvPr/>
        </p:nvSpPr>
        <p:spPr>
          <a:xfrm flipH="1">
            <a:off x="954811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/>
          <p:nvPr/>
        </p:nvSpPr>
        <p:spPr>
          <a:xfrm flipH="1">
            <a:off x="9425753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/>
          <p:nvPr/>
        </p:nvSpPr>
        <p:spPr>
          <a:xfrm flipH="1">
            <a:off x="930338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/>
          <p:nvPr/>
        </p:nvSpPr>
        <p:spPr>
          <a:xfrm flipH="1">
            <a:off x="9181024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6"/>
          <p:cNvCxnSpPr/>
          <p:nvPr/>
        </p:nvCxnSpPr>
        <p:spPr>
          <a:xfrm rot="10800000">
            <a:off x="1069818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6"/>
          <p:cNvSpPr/>
          <p:nvPr/>
        </p:nvSpPr>
        <p:spPr>
          <a:xfrm flipH="1">
            <a:off x="10070348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/>
          <p:nvPr/>
        </p:nvSpPr>
        <p:spPr>
          <a:xfrm flipH="1">
            <a:off x="43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 flipH="1">
            <a:off x="10583179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415601" y="593375"/>
            <a:ext cx="883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868050" y="2675700"/>
            <a:ext cx="3176400" cy="341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2"/>
          </p:nvPr>
        </p:nvSpPr>
        <p:spPr>
          <a:xfrm>
            <a:off x="4457874" y="2675700"/>
            <a:ext cx="3176400" cy="341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3"/>
          </p:nvPr>
        </p:nvSpPr>
        <p:spPr>
          <a:xfrm>
            <a:off x="8047713" y="2675700"/>
            <a:ext cx="3176400" cy="341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91" name="Google Shape;91;p6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-75" y="0"/>
            <a:ext cx="12192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0" y="2205900"/>
            <a:ext cx="640800" cy="46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257192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69429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81665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2939019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7"/>
          <p:cNvCxnSpPr/>
          <p:nvPr/>
        </p:nvCxnSpPr>
        <p:spPr>
          <a:xfrm>
            <a:off x="333392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7"/>
          <p:cNvSpPr/>
          <p:nvPr/>
        </p:nvSpPr>
        <p:spPr>
          <a:xfrm rot="5400000">
            <a:off x="10165611" y="3940576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1551200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968064" y="6253800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259799" y="212375"/>
            <a:ext cx="1113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105" name="Google Shape;105;p7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/>
          <p:nvPr/>
        </p:nvSpPr>
        <p:spPr>
          <a:xfrm>
            <a:off x="968075" y="3927475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8" name="Google Shape;108;p8"/>
          <p:cNvSpPr/>
          <p:nvPr/>
        </p:nvSpPr>
        <p:spPr>
          <a:xfrm>
            <a:off x="3624943" y="0"/>
            <a:ext cx="85671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0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257192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269429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281665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2939019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8"/>
          <p:cNvCxnSpPr/>
          <p:nvPr/>
        </p:nvCxnSpPr>
        <p:spPr>
          <a:xfrm>
            <a:off x="333392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8"/>
          <p:cNvSpPr/>
          <p:nvPr/>
        </p:nvSpPr>
        <p:spPr>
          <a:xfrm>
            <a:off x="149302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 rot="5400000">
            <a:off x="10165611" y="3940576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11551200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968064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4189379" y="538163"/>
            <a:ext cx="6598800" cy="1007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1"/>
          </p:nvPr>
        </p:nvSpPr>
        <p:spPr>
          <a:xfrm>
            <a:off x="1398150" y="2693850"/>
            <a:ext cx="6805800" cy="339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122" name="Google Shape;122;p8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50" y="0"/>
            <a:ext cx="94977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 flipH="1">
            <a:off x="11551243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 flipH="1">
            <a:off x="954811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 flipH="1">
            <a:off x="9425753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 flipH="1">
            <a:off x="930338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/>
          <p:nvPr/>
        </p:nvSpPr>
        <p:spPr>
          <a:xfrm flipH="1">
            <a:off x="9181024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9"/>
          <p:cNvCxnSpPr/>
          <p:nvPr/>
        </p:nvCxnSpPr>
        <p:spPr>
          <a:xfrm rot="10800000">
            <a:off x="1069818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9"/>
          <p:cNvSpPr/>
          <p:nvPr/>
        </p:nvSpPr>
        <p:spPr>
          <a:xfrm flipH="1">
            <a:off x="10070348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 rot="-5400000" flipH="1">
            <a:off x="54039" y="3940576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 flipH="1">
            <a:off x="43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flipH="1">
            <a:off x="10583179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88825" y="264300"/>
            <a:ext cx="8964000" cy="161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2237025" y="2412300"/>
            <a:ext cx="8273400" cy="360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9019275" y="3969000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9" name="Google Shape;139;p9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/>
          <p:nvPr/>
        </p:nvSpPr>
        <p:spPr>
          <a:xfrm>
            <a:off x="9019275" y="3969000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2" name="Google Shape;142;p10"/>
          <p:cNvSpPr/>
          <p:nvPr/>
        </p:nvSpPr>
        <p:spPr>
          <a:xfrm flipH="1">
            <a:off x="0" y="0"/>
            <a:ext cx="9497700" cy="551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 flipH="1">
            <a:off x="11551200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/>
          <p:nvPr/>
        </p:nvSpPr>
        <p:spPr>
          <a:xfrm flipH="1">
            <a:off x="954807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/>
          <p:nvPr/>
        </p:nvSpPr>
        <p:spPr>
          <a:xfrm flipH="1">
            <a:off x="942571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/>
          <p:nvPr/>
        </p:nvSpPr>
        <p:spPr>
          <a:xfrm flipH="1">
            <a:off x="930334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 flipH="1">
            <a:off x="9180981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0"/>
          <p:cNvCxnSpPr/>
          <p:nvPr/>
        </p:nvCxnSpPr>
        <p:spPr>
          <a:xfrm rot="10800000">
            <a:off x="106977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10"/>
          <p:cNvSpPr/>
          <p:nvPr/>
        </p:nvSpPr>
        <p:spPr>
          <a:xfrm flipH="1">
            <a:off x="10070305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/>
          <p:nvPr/>
        </p:nvSpPr>
        <p:spPr>
          <a:xfrm flipH="1">
            <a:off x="10583136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653675" y="600200"/>
            <a:ext cx="8204400" cy="447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  <p:sp>
        <p:nvSpPr>
          <p:cNvPr id="153" name="Google Shape;153;p10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7F7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ExtraBold"/>
              <a:buNone/>
              <a:defRPr sz="48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●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○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■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●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○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■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●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○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810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Poppins"/>
              <a:buChar char="■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ctrTitle"/>
          </p:nvPr>
        </p:nvSpPr>
        <p:spPr>
          <a:xfrm>
            <a:off x="2974225" y="1654125"/>
            <a:ext cx="7133100" cy="242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800" dirty="0"/>
              <a:t>Emotion Classification in a Resource Constrained Language 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800" dirty="0"/>
              <a:t>Using Transformer-based Approach 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 dirty="0"/>
              <a:t>(Authors - Avishek Das, Omar Sharif, Mohammed Moshiul Hoque and Iqbal H. Sarker)</a:t>
            </a:r>
            <a:endParaRPr sz="1800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ubTitle" idx="1"/>
          </p:nvPr>
        </p:nvSpPr>
        <p:spPr>
          <a:xfrm>
            <a:off x="2974225" y="4354900"/>
            <a:ext cx="6090900" cy="152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300" b="1" dirty="0">
                <a:solidFill>
                  <a:srgbClr val="D8D8D8"/>
                </a:solidFill>
              </a:rPr>
              <a:t>Md Imdadul Haque Emon (18101049)</a:t>
            </a:r>
            <a:br>
              <a:rPr lang="da" sz="2300" b="1" dirty="0">
                <a:solidFill>
                  <a:srgbClr val="D8D8D8"/>
                </a:solidFill>
              </a:rPr>
            </a:br>
            <a:r>
              <a:rPr lang="da" sz="2300" b="1" dirty="0">
                <a:solidFill>
                  <a:srgbClr val="D8D8D8"/>
                </a:solidFill>
              </a:rPr>
              <a:t>        Khondoker Nazia Iqbal (18101006)</a:t>
            </a:r>
            <a:endParaRPr sz="2300" b="1" dirty="0">
              <a:solidFill>
                <a:srgbClr val="D8D8D8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rgbClr val="D8D8D8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300" b="1" dirty="0">
                <a:solidFill>
                  <a:srgbClr val="D8D8D8"/>
                </a:solidFill>
              </a:rPr>
              <a:t>Group no : 21</a:t>
            </a:r>
            <a:endParaRPr sz="2300" b="1" dirty="0">
              <a:solidFill>
                <a:srgbClr val="D8D8D8"/>
              </a:solidFill>
            </a:endParaRPr>
          </a:p>
        </p:txBody>
      </p:sp>
      <p:sp>
        <p:nvSpPr>
          <p:cNvPr id="245" name="Google Shape;245;p17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>
            <a:spLocks noGrp="1"/>
          </p:cNvSpPr>
          <p:nvPr>
            <p:ph type="title"/>
          </p:nvPr>
        </p:nvSpPr>
        <p:spPr>
          <a:xfrm>
            <a:off x="4189379" y="538163"/>
            <a:ext cx="6598800" cy="1007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100"/>
              <a:t>Intro &amp; Problem Statement</a:t>
            </a:r>
            <a:endParaRPr sz="4100"/>
          </a:p>
        </p:txBody>
      </p:sp>
      <p:sp>
        <p:nvSpPr>
          <p:cNvPr id="251" name="Google Shape;251;p18"/>
          <p:cNvSpPr txBox="1">
            <a:spLocks noGrp="1"/>
          </p:cNvSpPr>
          <p:nvPr>
            <p:ph type="body" idx="1"/>
          </p:nvPr>
        </p:nvSpPr>
        <p:spPr>
          <a:xfrm>
            <a:off x="3788500" y="2937225"/>
            <a:ext cx="6805800" cy="339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da" b="1"/>
              <a:t>Lack of Bengali Language Processing (BLP) tools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da" b="1"/>
              <a:t>Scarcity of benchmark corpus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da" b="1"/>
              <a:t>Complicated language structure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da" b="1"/>
              <a:t>Limited resources</a:t>
            </a:r>
            <a:endParaRPr b="1"/>
          </a:p>
        </p:txBody>
      </p:sp>
      <p:sp>
        <p:nvSpPr>
          <p:cNvPr id="252" name="Google Shape;252;p1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640851" y="623550"/>
            <a:ext cx="7606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100"/>
              <a:t>Aim &amp; Proposal</a:t>
            </a:r>
            <a:endParaRPr sz="4100"/>
          </a:p>
        </p:txBody>
      </p:sp>
      <p:sp>
        <p:nvSpPr>
          <p:cNvPr id="258" name="Google Shape;258;p19"/>
          <p:cNvSpPr txBox="1">
            <a:spLocks noGrp="1"/>
          </p:cNvSpPr>
          <p:nvPr>
            <p:ph type="body" idx="1"/>
          </p:nvPr>
        </p:nvSpPr>
        <p:spPr>
          <a:xfrm>
            <a:off x="2239500" y="2812800"/>
            <a:ext cx="8518500" cy="25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da" b="1"/>
              <a:t>Developing a Bengali emotion corpus (BEmoC)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da" b="1"/>
              <a:t>Classifying text into six basic emotions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da" b="1"/>
              <a:t>Implementing various ML, DNN and Transformer-based approach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da" b="1"/>
              <a:t>Proposing a benchmark system to classify emotion in Bengali Text</a:t>
            </a:r>
            <a:endParaRPr b="1"/>
          </a:p>
        </p:txBody>
      </p:sp>
      <p:sp>
        <p:nvSpPr>
          <p:cNvPr id="259" name="Google Shape;259;p19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>
            <a:spLocks noGrp="1"/>
          </p:cNvSpPr>
          <p:nvPr>
            <p:ph type="title"/>
          </p:nvPr>
        </p:nvSpPr>
        <p:spPr>
          <a:xfrm>
            <a:off x="3796200" y="510375"/>
            <a:ext cx="8077500" cy="86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3600"/>
              <a:t>Data Collection &amp; Preprocessing</a:t>
            </a:r>
            <a:endParaRPr sz="3600"/>
          </a:p>
        </p:txBody>
      </p:sp>
      <p:sp>
        <p:nvSpPr>
          <p:cNvPr id="265" name="Google Shape;265;p20"/>
          <p:cNvSpPr txBox="1">
            <a:spLocks noGrp="1"/>
          </p:cNvSpPr>
          <p:nvPr>
            <p:ph type="body" idx="4294967295"/>
          </p:nvPr>
        </p:nvSpPr>
        <p:spPr>
          <a:xfrm>
            <a:off x="1222875" y="2405226"/>
            <a:ext cx="4994100" cy="1901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/>
              <a:t>Data Source:</a:t>
            </a:r>
            <a:endParaRPr sz="2000" b="1"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❏"/>
            </a:pPr>
            <a:r>
              <a:rPr lang="da" sz="1800" b="1"/>
              <a:t>Social Media &amp; Blogs:  3889 texts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 sz="1800" b="1"/>
              <a:t>News portal: 270 texts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a" sz="1800" b="1"/>
              <a:t>Offline sources: 2084 texts</a:t>
            </a:r>
            <a:endParaRPr sz="1800" b="1"/>
          </a:p>
        </p:txBody>
      </p:sp>
      <p:sp>
        <p:nvSpPr>
          <p:cNvPr id="266" name="Google Shape;266;p20"/>
          <p:cNvSpPr txBox="1"/>
          <p:nvPr/>
        </p:nvSpPr>
        <p:spPr>
          <a:xfrm>
            <a:off x="1222875" y="4114175"/>
            <a:ext cx="4994100" cy="23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Preprocessing:</a:t>
            </a:r>
            <a:endParaRPr sz="2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❏"/>
            </a:pPr>
            <a:r>
              <a:rPr lang="da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Removed non-Bengali words and punctuation marks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❏"/>
            </a:pPr>
            <a:r>
              <a:rPr lang="da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Discarded less than 3 words data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❏"/>
            </a:pPr>
            <a:r>
              <a:rPr lang="da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Labeling each text by voting and correcting them by an expert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7" name="Google Shape;267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275" y="2868500"/>
            <a:ext cx="5205825" cy="321893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0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282800" y="605450"/>
            <a:ext cx="9545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3600"/>
              <a:t>Methodology &amp; Implemented Models</a:t>
            </a:r>
            <a:endParaRPr sz="3600"/>
          </a:p>
        </p:txBody>
      </p:sp>
      <p:pic>
        <p:nvPicPr>
          <p:cNvPr id="274" name="Google Shape;2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238" y="2241850"/>
            <a:ext cx="5381625" cy="413385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D8D8D8">
                <a:alpha val="43000"/>
              </a:srgbClr>
            </a:outerShdw>
          </a:effectLst>
        </p:spPr>
      </p:pic>
      <p:sp>
        <p:nvSpPr>
          <p:cNvPr id="275" name="Google Shape;275;p2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>
            <a:spLocks noGrp="1"/>
          </p:cNvSpPr>
          <p:nvPr>
            <p:ph type="title"/>
          </p:nvPr>
        </p:nvSpPr>
        <p:spPr>
          <a:xfrm>
            <a:off x="3743225" y="514550"/>
            <a:ext cx="8202300" cy="135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100"/>
              <a:t>Performance &amp; Error Analysis</a:t>
            </a:r>
            <a:endParaRPr sz="4100"/>
          </a:p>
        </p:txBody>
      </p:sp>
      <p:sp>
        <p:nvSpPr>
          <p:cNvPr id="281" name="Google Shape;281;p2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6</a:t>
            </a:fld>
            <a:endParaRPr/>
          </a:p>
        </p:txBody>
      </p:sp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775" y="2462050"/>
            <a:ext cx="6787375" cy="34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 title="Confusion matrix of XLM-R  model"/>
          <p:cNvPicPr preferRelativeResize="0"/>
          <p:nvPr/>
        </p:nvPicPr>
        <p:blipFill rotWithShape="1">
          <a:blip r:embed="rId4">
            <a:alphaModFix/>
          </a:blip>
          <a:srcRect t="4165" r="4177" b="12688"/>
          <a:stretch/>
        </p:blipFill>
        <p:spPr>
          <a:xfrm>
            <a:off x="7734600" y="2462050"/>
            <a:ext cx="4347750" cy="3401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84" name="Google Shape;284;p22"/>
          <p:cNvSpPr txBox="1"/>
          <p:nvPr/>
        </p:nvSpPr>
        <p:spPr>
          <a:xfrm>
            <a:off x="2146400" y="5795200"/>
            <a:ext cx="39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b="1">
                <a:latin typeface="Poppins"/>
                <a:ea typeface="Poppins"/>
                <a:cs typeface="Poppins"/>
                <a:sym typeface="Poppins"/>
              </a:rPr>
              <a:t>Accuracy Scores of Different Approaches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8518325" y="5795200"/>
            <a:ext cx="34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Confusion matrix of XLM-R model</a:t>
            </a:r>
            <a:endParaRPr b="1"/>
          </a:p>
        </p:txBody>
      </p:sp>
      <p:sp>
        <p:nvSpPr>
          <p:cNvPr id="286" name="Google Shape;286;p22"/>
          <p:cNvSpPr/>
          <p:nvPr/>
        </p:nvSpPr>
        <p:spPr>
          <a:xfrm>
            <a:off x="12082350" y="2544500"/>
            <a:ext cx="109800" cy="75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>
            <a:spLocks noGrp="1"/>
          </p:cNvSpPr>
          <p:nvPr>
            <p:ph type="title"/>
          </p:nvPr>
        </p:nvSpPr>
        <p:spPr>
          <a:xfrm>
            <a:off x="640851" y="623550"/>
            <a:ext cx="7606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200"/>
              <a:t>Conclusion</a:t>
            </a:r>
            <a:endParaRPr sz="4200"/>
          </a:p>
        </p:txBody>
      </p:sp>
      <p:sp>
        <p:nvSpPr>
          <p:cNvPr id="292" name="Google Shape;292;p23"/>
          <p:cNvSpPr txBox="1">
            <a:spLocks noGrp="1"/>
          </p:cNvSpPr>
          <p:nvPr>
            <p:ph type="body" idx="1"/>
          </p:nvPr>
        </p:nvSpPr>
        <p:spPr>
          <a:xfrm>
            <a:off x="2152700" y="2852425"/>
            <a:ext cx="7886700" cy="2953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da" sz="2500" b="1"/>
              <a:t>Successfully developed a corpus for Bengali text classification</a:t>
            </a:r>
            <a:endParaRPr sz="2500" b="1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da" sz="2500" b="1"/>
              <a:t>Co-hen’s Kappa score for the corpus is 0.91</a:t>
            </a:r>
            <a:endParaRPr sz="2500" b="1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da" sz="2500" b="1"/>
              <a:t>XLM-R achieved the highest f1-score of 69.61%</a:t>
            </a:r>
            <a:endParaRPr sz="2500" b="1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da" sz="2500" b="1"/>
              <a:t>More emotions can be added in future to extend the corpus </a:t>
            </a:r>
            <a:endParaRPr sz="2500" b="1"/>
          </a:p>
        </p:txBody>
      </p:sp>
      <p:sp>
        <p:nvSpPr>
          <p:cNvPr id="293" name="Google Shape;293;p2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71_Dow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233548"/>
      </a:accent1>
      <a:accent2>
        <a:srgbClr val="1084F4"/>
      </a:accent2>
      <a:accent3>
        <a:srgbClr val="DEDEDE"/>
      </a:accent3>
      <a:accent4>
        <a:srgbClr val="FFFFFF"/>
      </a:accent4>
      <a:accent5>
        <a:srgbClr val="FFFFFF"/>
      </a:accent5>
      <a:accent6>
        <a:srgbClr val="FFFFFF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Homemade Apple</vt:lpstr>
      <vt:lpstr>Poppins Black</vt:lpstr>
      <vt:lpstr>Poppins</vt:lpstr>
      <vt:lpstr>Barlow Condensed</vt:lpstr>
      <vt:lpstr>Poppins ExtraBold</vt:lpstr>
      <vt:lpstr>Calibri</vt:lpstr>
      <vt:lpstr>0171_Dow_Template_SlidesMania</vt:lpstr>
      <vt:lpstr>Emotion Classification in a Resource Constrained Language  Using Transformer-based Approach   (Authors - Avishek Das, Omar Sharif, Mohammed Moshiul Hoque and Iqbal H. Sarker)</vt:lpstr>
      <vt:lpstr>Intro &amp; Problem Statement</vt:lpstr>
      <vt:lpstr>Aim &amp; Proposal</vt:lpstr>
      <vt:lpstr>Data Collection &amp; Preprocessing</vt:lpstr>
      <vt:lpstr>Methodology &amp; Implemented Models</vt:lpstr>
      <vt:lpstr>Performance &amp; Error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Classification in a Resource Constrained Language  Using Transformer-based Approach   (Avishek Das, Omar Sharif, Mohammed Moshiul Hoque and Iqbal H. Sarker)</dc:title>
  <cp:lastModifiedBy>Khondoker Nazia Iqbal</cp:lastModifiedBy>
  <cp:revision>3</cp:revision>
  <dcterms:modified xsi:type="dcterms:W3CDTF">2021-11-13T16:27:27Z</dcterms:modified>
</cp:coreProperties>
</file>