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C1BED7-9BDF-40E5-8708-BFF0408C2B7B}">
  <a:tblStyle styleId="{FDC1BED7-9BDF-40E5-8708-BFF0408C2B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f662091e_7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f662091e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539e0cd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539e0c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539e0cdf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539e0c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4539e0cdf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4539e0cd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f6620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f6620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f66209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f66209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4f66209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4f66209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4f6638f45_3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4f6638f45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4a206f9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4a206f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f662091e_7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f662091e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f662091e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f662091e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1cf40c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51cf40c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79250" y="975175"/>
            <a:ext cx="75855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Empathy and Distress Prediction using Transformer Multi-output Regression and Emotion Analysis with an Ensemble of Supervised and Zero-Shot Learning Models</a:t>
            </a:r>
            <a:endParaRPr b="1" sz="2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29200" y="2694550"/>
            <a:ext cx="4128000" cy="23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21266009 - Naima Nazly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22173009 - Shiva Bahadur Pathak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22366009 - Niloy Dey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22366029 - Khondoker Nazia Iqbal</a:t>
            </a:r>
            <a:endParaRPr b="1" sz="1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22373001 - Fahmee Faiza</a:t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79250" y="2694550"/>
            <a:ext cx="228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Submitted by :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Group-1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816625" y="1713800"/>
            <a:ext cx="29373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FINAL ENSEMBLE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5111348" y="2038855"/>
            <a:ext cx="1077900" cy="4662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RoBERTa</a:t>
            </a:r>
            <a:endParaRPr b="1"/>
          </a:p>
        </p:txBody>
      </p:sp>
      <p:sp>
        <p:nvSpPr>
          <p:cNvPr id="173" name="Google Shape;173;p22"/>
          <p:cNvSpPr/>
          <p:nvPr/>
        </p:nvSpPr>
        <p:spPr>
          <a:xfrm>
            <a:off x="6301050" y="2038855"/>
            <a:ext cx="1077900" cy="4662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NLI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490730" y="2038855"/>
            <a:ext cx="1077900" cy="4662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GPT-3</a:t>
            </a:r>
            <a:endParaRPr b="1"/>
          </a:p>
        </p:txBody>
      </p:sp>
      <p:sp>
        <p:nvSpPr>
          <p:cNvPr id="175" name="Google Shape;175;p22"/>
          <p:cNvSpPr/>
          <p:nvPr/>
        </p:nvSpPr>
        <p:spPr>
          <a:xfrm>
            <a:off x="6030175" y="876225"/>
            <a:ext cx="1624200" cy="513900"/>
          </a:xfrm>
          <a:prstGeom prst="flowChartAlternateProcess">
            <a:avLst/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</a:t>
            </a:r>
            <a:r>
              <a:rPr b="1" lang="en">
                <a:solidFill>
                  <a:schemeClr val="lt1"/>
                </a:solidFill>
              </a:rPr>
              <a:t>PROCESSING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113420" y="3455556"/>
            <a:ext cx="1457700" cy="702000"/>
          </a:xfrm>
          <a:prstGeom prst="flowChartAlternateProcess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Ensemble 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77" name="Google Shape;177;p22"/>
          <p:cNvCxnSpPr>
            <a:stCxn id="175" idx="2"/>
            <a:endCxn id="172" idx="0"/>
          </p:cNvCxnSpPr>
          <p:nvPr/>
        </p:nvCxnSpPr>
        <p:spPr>
          <a:xfrm flipH="1">
            <a:off x="5650375" y="1390125"/>
            <a:ext cx="11919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>
            <a:stCxn id="175" idx="2"/>
            <a:endCxn id="173" idx="0"/>
          </p:cNvCxnSpPr>
          <p:nvPr/>
        </p:nvCxnSpPr>
        <p:spPr>
          <a:xfrm flipH="1">
            <a:off x="6839875" y="1390125"/>
            <a:ext cx="24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2"/>
          <p:cNvCxnSpPr>
            <a:stCxn id="175" idx="2"/>
            <a:endCxn id="174" idx="0"/>
          </p:cNvCxnSpPr>
          <p:nvPr/>
        </p:nvCxnSpPr>
        <p:spPr>
          <a:xfrm>
            <a:off x="6842275" y="1390125"/>
            <a:ext cx="1187400" cy="64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2" idx="2"/>
            <a:endCxn id="176" idx="0"/>
          </p:cNvCxnSpPr>
          <p:nvPr/>
        </p:nvCxnSpPr>
        <p:spPr>
          <a:xfrm>
            <a:off x="5650298" y="2505055"/>
            <a:ext cx="1191900" cy="950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3" idx="2"/>
            <a:endCxn id="176" idx="0"/>
          </p:cNvCxnSpPr>
          <p:nvPr/>
        </p:nvCxnSpPr>
        <p:spPr>
          <a:xfrm>
            <a:off x="6840000" y="2505055"/>
            <a:ext cx="2400" cy="9504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4" idx="2"/>
            <a:endCxn id="176" idx="0"/>
          </p:cNvCxnSpPr>
          <p:nvPr/>
        </p:nvCxnSpPr>
        <p:spPr>
          <a:xfrm flipH="1">
            <a:off x="6842280" y="2505055"/>
            <a:ext cx="1187400" cy="95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278000" y="21365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Experimental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Setup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using a single NVIDIA Ampere A100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 face transformer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is used in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batch size values were 8, 16 and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trained with 2-3 epoch until it starts to overfit with the training data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10000"/>
            <a:ext cx="2352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39820" l="0" r="0" t="0"/>
          <a:stretch/>
        </p:blipFill>
        <p:spPr>
          <a:xfrm>
            <a:off x="1477375" y="1223563"/>
            <a:ext cx="6189250" cy="26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571500" y="3789275"/>
            <a:ext cx="8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1: </a:t>
            </a:r>
            <a:r>
              <a:rPr lang="en"/>
              <a:t>Multi-Output Regression (MOR) and Separated Regression Models (SEP) results in Track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3769" l="845" r="845" t="4073"/>
          <a:stretch/>
        </p:blipFill>
        <p:spPr>
          <a:xfrm>
            <a:off x="2522800" y="1353725"/>
            <a:ext cx="4098400" cy="2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627475" y="3705013"/>
            <a:ext cx="76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2:</a:t>
            </a:r>
            <a:r>
              <a:rPr lang="en"/>
              <a:t> </a:t>
            </a:r>
            <a:r>
              <a:rPr lang="en"/>
              <a:t>RoBERTa, NLI, GPT-3 and Ensemble models results in Track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253075" y="1056325"/>
            <a:ext cx="4045200" cy="20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Phase</a:t>
            </a:r>
            <a:endParaRPr sz="3600"/>
          </a:p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4695725" y="193650"/>
            <a:ext cx="4356900" cy="4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System with Joint Training and Development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system with Test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Empathy Prediction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2nd Ranked in EMP Track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 Classification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➔"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3rd </a:t>
            </a:r>
            <a:r>
              <a:rPr lang="en" sz="1200"/>
              <a:t> Ranked in EMO Track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682575"/>
            <a:ext cx="3674625" cy="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3279725"/>
            <a:ext cx="3623525" cy="7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181525"/>
            <a:ext cx="8520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884763"/>
            <a:ext cx="8520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SINAI Research Group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Empathy &amp; Personality detection and Emotion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Empathy Prediction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language Model RoBERTa in a multi </a:t>
            </a:r>
            <a:r>
              <a:rPr lang="en"/>
              <a:t>output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model can predict properly which is previously fine-tuned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Emotion Classification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ZSL model include NLI and GPT-3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detection can be promising when no label data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</a:t>
            </a:r>
            <a:r>
              <a:rPr lang="en"/>
              <a:t>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Proposal 2nd and 3rd rank among all participants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Future work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explore ZSL model for emotion classification</a:t>
            </a:r>
            <a:endParaRPr sz="1400"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Thank You</a:t>
            </a:r>
            <a:endParaRPr sz="7400"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5275" y="1489925"/>
            <a:ext cx="826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inextricably related concepts to emotions that have received less attention are empathy and distress.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SINAI team in the Shared Task on Empathy and Personality Detection and Emotion Classification (WASSA 2022)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 proposed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four main tracks that aim to develop models that can predict empathy, distress, emotion, and personality traits in reaction to English news articles.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Dataset</a:t>
            </a:r>
            <a:endParaRPr sz="34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906200" y="170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{FDC1BED7-9BDF-40E5-8708-BFF0408C2B7B}</a:tableStyleId>
              </a:tblPr>
              <a:tblGrid>
                <a:gridCol w="2665800"/>
                <a:gridCol w="2665800"/>
              </a:tblGrid>
              <a:tr h="56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Dataset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Instances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0520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Description</a:t>
            </a:r>
            <a:endParaRPr sz="4000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1: Empathy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multi-output regression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approaches: 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A single multi-output regression model.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Two separated regression models.</a:t>
            </a:r>
            <a:endParaRPr sz="16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Tested on: Three models</a:t>
            </a:r>
            <a:endParaRPr sz="3400"/>
          </a:p>
        </p:txBody>
      </p:sp>
      <p:sp>
        <p:nvSpPr>
          <p:cNvPr id="115" name="Google Shape;115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Roberta-large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Robustly Optimized BERT Pre-</a:t>
            </a:r>
            <a:r>
              <a:rPr lang="en" sz="1500"/>
              <a:t>Training</a:t>
            </a:r>
            <a:r>
              <a:rPr lang="en" sz="1500"/>
              <a:t> Approach.</a:t>
            </a:r>
            <a:endParaRPr sz="1500"/>
          </a:p>
        </p:txBody>
      </p:sp>
      <p:sp>
        <p:nvSpPr>
          <p:cNvPr id="118" name="Google Shape;118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Bert-base-uncased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</a:t>
            </a:r>
            <a:r>
              <a:rPr lang="en" sz="1500"/>
              <a:t>ine-tuned on the GoEmotions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</a:t>
            </a:r>
            <a:r>
              <a:rPr lang="en" sz="1500"/>
              <a:t>ontains Reddit comments labeled for 27 emotion categories plus neutral.</a:t>
            </a:r>
            <a:endParaRPr sz="1500"/>
          </a:p>
        </p:txBody>
      </p:sp>
      <p:sp>
        <p:nvSpPr>
          <p:cNvPr id="121" name="Google Shape;121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</a:t>
            </a:r>
            <a:r>
              <a:rPr lang="en" sz="1500"/>
              <a:t> distilled version.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Fine-tuned on the CARER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Contains Twitter messages labeled with six basic emotions: anger, fear, joy, love, sadness and surprise.</a:t>
            </a:r>
            <a:endParaRPr sz="15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517707" y="1304875"/>
            <a:ext cx="3721565" cy="3416400"/>
            <a:chOff x="3320450" y="1304875"/>
            <a:chExt cx="2632500" cy="34164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615051" y="1304875"/>
            <a:ext cx="3526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Multi-output regression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625406" y="1850300"/>
            <a:ext cx="3504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empathy and distress prediction are learned at the same time.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single transformer model is fine-tuned.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Minimizing the average between the mean squared error (MSE).</a:t>
            </a:r>
            <a:endParaRPr sz="1600"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103661" y="4651199"/>
            <a:ext cx="48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4985781" y="1304950"/>
            <a:ext cx="3504384" cy="3416400"/>
            <a:chOff x="3320450" y="1304875"/>
            <a:chExt cx="2632500" cy="3416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5095526" y="1304875"/>
            <a:ext cx="3306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Separated regression models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5105236" y="1850301"/>
            <a:ext cx="3285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Focused on predicting each class separately.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Fine-tuning two different models.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265500" y="1066025"/>
            <a:ext cx="4045200" cy="15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Description</a:t>
            </a:r>
            <a:endParaRPr sz="4000"/>
          </a:p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208050" y="2769000"/>
            <a:ext cx="41601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2: Emotional Classification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2900"/>
            <a:ext cx="4697348" cy="455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7868225" y="4365925"/>
            <a:ext cx="114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Image might be misleading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94575" y="2005350"/>
            <a:ext cx="31305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CLASSES</a:t>
            </a:r>
            <a:endParaRPr sz="3900"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4887100" y="1225650"/>
            <a:ext cx="37173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Anger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Fear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Sadness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Joy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Disgust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Surprise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Neutral</a:t>
            </a:r>
            <a:endParaRPr sz="19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22700" y="271400"/>
            <a:ext cx="4149300" cy="4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NLP (Natural Language Processing):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</a:rPr>
              <a:t>Supervised Learning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" sz="1500">
                <a:solidFill>
                  <a:schemeClr val="dk1"/>
                </a:solidFill>
              </a:rPr>
              <a:t>Transformer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ZSL (Zero Shot Learning):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NLI </a:t>
            </a:r>
            <a:r>
              <a:rPr b="1" lang="en" sz="1500">
                <a:solidFill>
                  <a:schemeClr val="dk1"/>
                </a:solidFill>
              </a:rPr>
              <a:t>(Natural Language Interface)</a:t>
            </a:r>
            <a:r>
              <a:rPr b="1" lang="en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GPT-3 (Generative Pre-trained Transformer 3):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712850" y="1705975"/>
            <a:ext cx="3604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RoBERTa</a:t>
            </a:r>
            <a:r>
              <a:rPr lang="en">
                <a:solidFill>
                  <a:srgbClr val="FFFFFF"/>
                </a:solidFill>
              </a:rPr>
              <a:t> (Robustly Optimized BERT Pre Training Approach)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679700" y="3102775"/>
            <a:ext cx="36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DeBERTa</a:t>
            </a:r>
            <a:r>
              <a:rPr lang="en">
                <a:solidFill>
                  <a:schemeClr val="lt1"/>
                </a:solidFill>
              </a:rPr>
              <a:t> (Decoding-enhanced BERT with Disentangled Attention)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712850" y="4085350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Davinci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