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Slab-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2e9f8159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2e9f815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3d9e74f4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3d9e74f4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3e94ccc8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3e94ccc8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3e94ccc8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33e94ccc8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3e94ccc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33e94ccc81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3e94ccc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3e94ccc8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3e94ccc8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3e94ccc8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3e94ccc8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3e94ccc8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3e94ccc81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3e94ccc81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3e94ccc8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3e94ccc8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2e9f8159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2e9f8159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3e94ccc81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3e94ccc81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3e94ccc81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3e94ccc81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3e94ccc81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3e94ccc81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2e9f81597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2e9f81597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32e9f8159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32e9f8159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32e9f8159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32e9f8159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32e9f81597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32e9f81597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32e9f8159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32e9f8159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32e9f8159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32e9f8159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33d9e74f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33d9e74f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Distributed Data Processing for Large-Scale Simulations on Cloud </a:t>
            </a:r>
            <a:endParaRPr/>
          </a:p>
        </p:txBody>
      </p:sp>
      <p:sp>
        <p:nvSpPr>
          <p:cNvPr id="64" name="Google Shape;64;p13"/>
          <p:cNvSpPr txBox="1"/>
          <p:nvPr/>
        </p:nvSpPr>
        <p:spPr>
          <a:xfrm>
            <a:off x="1592275" y="3107325"/>
            <a:ext cx="6600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Roboto"/>
                <a:ea typeface="Roboto"/>
                <a:cs typeface="Roboto"/>
                <a:sym typeface="Roboto"/>
              </a:rPr>
              <a:t>Ashik Adnan-22166003</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Nazifa Khanom-22166009</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Fahim Hasnat- 22166016</a:t>
            </a:r>
            <a:endParaRPr>
              <a:solidFill>
                <a:schemeClr val="dk1"/>
              </a:solidFill>
              <a:latin typeface="Roboto"/>
              <a:ea typeface="Roboto"/>
              <a:cs typeface="Roboto"/>
              <a:sym typeface="Roboto"/>
            </a:endParaRPr>
          </a:p>
          <a:p>
            <a:pPr indent="0" lvl="0" marL="0" rtl="0" algn="ctr">
              <a:spcBef>
                <a:spcPts val="0"/>
              </a:spcBef>
              <a:spcAft>
                <a:spcPts val="0"/>
              </a:spcAft>
              <a:buNone/>
            </a:pPr>
            <a:r>
              <a:rPr lang="en">
                <a:solidFill>
                  <a:schemeClr val="dk1"/>
                </a:solidFill>
                <a:latin typeface="Roboto"/>
                <a:ea typeface="Roboto"/>
                <a:cs typeface="Roboto"/>
                <a:sym typeface="Roboto"/>
              </a:rPr>
              <a:t>S M Mahsanul Islam Nirjhor-22166037</a:t>
            </a:r>
            <a:endParaRPr>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a:t>Beam Driver Program and Runner</a:t>
            </a:r>
            <a:endParaRPr sz="5000"/>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using Beam, one can simply focus on the logical composition of the data processing task and bypass the low-level details of distributed computing.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orchestration of distributed processing is fully managed by the runner.</a:t>
            </a:r>
            <a:endParaRPr/>
          </a:p>
          <a:p>
            <a:pPr indent="0" lvl="0" marL="0" rtl="0" algn="l">
              <a:spcBef>
                <a:spcPts val="0"/>
              </a:spcBef>
              <a:spcAft>
                <a:spcPts val="0"/>
              </a:spcAft>
              <a:buNone/>
            </a:pPr>
            <a:r>
              <a:t/>
            </a:r>
            <a:endParaRPr/>
          </a:p>
          <a:p>
            <a:pPr indent="0" lvl="0" marL="0" rtl="0" algn="just">
              <a:spcBef>
                <a:spcPts val="1200"/>
              </a:spcBef>
              <a:spcAft>
                <a:spcPts val="0"/>
              </a:spcAft>
              <a:buNone/>
            </a:pPr>
            <a:r>
              <a:rPr lang="en"/>
              <a:t>To create a pipeline for distributed data processing, one needs to write a driver program with Beam SDKs.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a:t>Beam Driver Program and Runner</a:t>
            </a:r>
            <a:endParaRPr sz="5000"/>
          </a:p>
        </p:txBody>
      </p:sp>
      <p:sp>
        <p:nvSpPr>
          <p:cNvPr id="124" name="Google Shape;124;p23"/>
          <p:cNvSpPr txBox="1"/>
          <p:nvPr>
            <p:ph idx="1" type="body"/>
          </p:nvPr>
        </p:nvSpPr>
        <p:spPr>
          <a:xfrm>
            <a:off x="387900" y="2696325"/>
            <a:ext cx="8475300" cy="18723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a:t>The driver program contains the inputs, operations, outputs, and execution options for the pipeline runner.</a:t>
            </a:r>
            <a:endParaRPr/>
          </a:p>
          <a:p>
            <a:pPr indent="0" lvl="0" marL="0" rtl="0" algn="just">
              <a:spcBef>
                <a:spcPts val="0"/>
              </a:spcBef>
              <a:spcAft>
                <a:spcPts val="0"/>
              </a:spcAft>
              <a:buNone/>
            </a:pPr>
            <a:r>
              <a:t/>
            </a:r>
            <a:endParaRPr/>
          </a:p>
          <a:p>
            <a:pPr indent="0" lvl="0" marL="0" rtl="0" algn="l">
              <a:spcBef>
                <a:spcPts val="0"/>
              </a:spcBef>
              <a:spcAft>
                <a:spcPts val="0"/>
              </a:spcAft>
              <a:buNone/>
            </a:pPr>
            <a:r>
              <a:rPr lang="en"/>
              <a:t>Beam separates the programming layer from the runtime layer such that the driver program can be executed across various execution engines, or runners.</a:t>
            </a:r>
            <a:endParaRPr/>
          </a:p>
          <a:p>
            <a:pPr indent="0" lvl="0" marL="0" rtl="0" algn="just">
              <a:spcBef>
                <a:spcPts val="0"/>
              </a:spcBef>
              <a:spcAft>
                <a:spcPts val="0"/>
              </a:spcAft>
              <a:buNone/>
            </a:pPr>
            <a:r>
              <a:t/>
            </a:r>
            <a:endParaRPr/>
          </a:p>
          <a:p>
            <a:pPr indent="0" lvl="0" marL="0" rtl="0" algn="l">
              <a:spcBef>
                <a:spcPts val="0"/>
              </a:spcBef>
              <a:spcAft>
                <a:spcPts val="0"/>
              </a:spcAft>
              <a:buNone/>
            </a:pPr>
            <a:r>
              <a:rPr lang="en"/>
              <a:t>Beam capability matrix provides details on the capabilities of individual runners.</a:t>
            </a:r>
            <a:endParaRPr/>
          </a:p>
        </p:txBody>
      </p:sp>
      <p:pic>
        <p:nvPicPr>
          <p:cNvPr id="125" name="Google Shape;125;p23"/>
          <p:cNvPicPr preferRelativeResize="0"/>
          <p:nvPr/>
        </p:nvPicPr>
        <p:blipFill>
          <a:blip r:embed="rId3">
            <a:alphaModFix/>
          </a:blip>
          <a:stretch>
            <a:fillRect/>
          </a:stretch>
        </p:blipFill>
        <p:spPr>
          <a:xfrm>
            <a:off x="1766412" y="1332472"/>
            <a:ext cx="5611175" cy="12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Parallel Output with Zarr</a:t>
            </a:r>
            <a:endParaRPr/>
          </a:p>
        </p:txBody>
      </p:sp>
      <p:sp>
        <p:nvSpPr>
          <p:cNvPr id="131" name="Google Shape;131;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storage format of the output tensor is Zarr: the physical representation of the output is a folder containing one metadata file and multiple chunk files and the chunk files are arranged by the fields (or components of a vector field) and coordinates from the simulation. The coordinates include the spatial, temporal, and spectral directions.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Reasons to use Zarr</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Zarr allows multiple processes to concurrently write to the output tensor.</a:t>
            </a:r>
            <a:endParaRPr/>
          </a:p>
          <a:p>
            <a:pPr indent="-342900" lvl="0" marL="457200" rtl="0" algn="l">
              <a:spcBef>
                <a:spcPts val="0"/>
              </a:spcBef>
              <a:spcAft>
                <a:spcPts val="0"/>
              </a:spcAft>
              <a:buSzPts val="1800"/>
              <a:buChar char="●"/>
            </a:pPr>
            <a:r>
              <a:rPr lang="en"/>
              <a:t>Zarr tensor can be read concurrently by multiple processes.</a:t>
            </a:r>
            <a:endParaRPr/>
          </a:p>
          <a:p>
            <a:pPr indent="-342900" lvl="0" marL="457200" rtl="0" algn="l">
              <a:spcBef>
                <a:spcPts val="0"/>
              </a:spcBef>
              <a:spcAft>
                <a:spcPts val="0"/>
              </a:spcAft>
              <a:buSzPts val="1800"/>
              <a:buChar char="●"/>
            </a:pPr>
            <a:r>
              <a:rPr lang="en"/>
              <a:t>Zarr tensor can be stored on a file system.</a:t>
            </a:r>
            <a:endParaRPr/>
          </a:p>
          <a:p>
            <a:pPr indent="-342900" lvl="0" marL="457200" rtl="0" algn="l">
              <a:spcBef>
                <a:spcPts val="0"/>
              </a:spcBef>
              <a:spcAft>
                <a:spcPts val="0"/>
              </a:spcAft>
              <a:buSzPts val="1800"/>
              <a:buChar char="●"/>
            </a:pPr>
            <a:r>
              <a:rPr lang="en"/>
              <a:t>Each data chunk is compressed before storage in Zarr format.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Performance</a:t>
            </a:r>
            <a:r>
              <a:rPr lang="en"/>
              <a:t> Analysis</a:t>
            </a:r>
            <a:endParaRPr/>
          </a:p>
        </p:txBody>
      </p:sp>
      <p:sp>
        <p:nvSpPr>
          <p:cNvPr id="143" name="Google Shape;143;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performance of the proposed data pipeline has been analyzed with two examples:</a:t>
            </a:r>
            <a:endParaRPr/>
          </a:p>
          <a:p>
            <a:pPr indent="-342900" lvl="0" marL="457200" rtl="0" algn="l">
              <a:spcBef>
                <a:spcPts val="1200"/>
              </a:spcBef>
              <a:spcAft>
                <a:spcPts val="0"/>
              </a:spcAft>
              <a:buSzPts val="1800"/>
              <a:buChar char="●"/>
            </a:pPr>
            <a:r>
              <a:rPr lang="en"/>
              <a:t>Process Electric Potential Distribution</a:t>
            </a:r>
            <a:endParaRPr/>
          </a:p>
          <a:p>
            <a:pPr indent="-342900" lvl="0" marL="457200" rtl="0" algn="l">
              <a:spcBef>
                <a:spcPts val="0"/>
              </a:spcBef>
              <a:spcAft>
                <a:spcPts val="0"/>
              </a:spcAft>
              <a:buSzPts val="1800"/>
              <a:buChar char="●"/>
            </a:pPr>
            <a:r>
              <a:rPr lang="en"/>
              <a:t>Process Thermal and Fluid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7" name="Shape 147"/>
        <p:cNvGrpSpPr/>
        <p:nvPr/>
      </p:nvGrpSpPr>
      <p:grpSpPr>
        <a:xfrm>
          <a:off x="0" y="0"/>
          <a:ext cx="0" cy="0"/>
          <a:chOff x="0" y="0"/>
          <a:chExt cx="0" cy="0"/>
        </a:xfrm>
      </p:grpSpPr>
      <p:sp>
        <p:nvSpPr>
          <p:cNvPr id="148" name="Google Shape;148;p27"/>
          <p:cNvSpPr txBox="1"/>
          <p:nvPr>
            <p:ph idx="1" type="body"/>
          </p:nvPr>
        </p:nvSpPr>
        <p:spPr>
          <a:xfrm>
            <a:off x="387900" y="1241525"/>
            <a:ext cx="8368200" cy="3327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a:t>
            </a:r>
            <a:r>
              <a:rPr lang="en"/>
              <a:t>he simulation data represents the distribution of electric potential, which is obtained with a Poisson solver. The Poisson solver is based on the finite difference method and is implemented in TensorFlow. The Poisson solver runs in parallel on Tensor Processing Unit clusters.</a:t>
            </a:r>
            <a:endParaRPr/>
          </a:p>
          <a:p>
            <a:pPr indent="0" lvl="0" marL="0" rtl="0" algn="l">
              <a:spcBef>
                <a:spcPts val="1200"/>
              </a:spcBef>
              <a:spcAft>
                <a:spcPts val="0"/>
              </a:spcAft>
              <a:buNone/>
            </a:pPr>
            <a:r>
              <a:rPr lang="en"/>
              <a:t>The features of the obtained simulation data are:</a:t>
            </a:r>
            <a:endParaRPr/>
          </a:p>
          <a:p>
            <a:pPr indent="-342900" lvl="0" marL="457200" rtl="0" algn="l">
              <a:spcBef>
                <a:spcPts val="1200"/>
              </a:spcBef>
              <a:spcAft>
                <a:spcPts val="0"/>
              </a:spcAft>
              <a:buSzPts val="1800"/>
              <a:buChar char="●"/>
            </a:pPr>
            <a:r>
              <a:rPr lang="en"/>
              <a:t>The field: electric potential φ</a:t>
            </a:r>
            <a:endParaRPr/>
          </a:p>
          <a:p>
            <a:pPr indent="-342900" lvl="0" marL="457200" rtl="0" algn="l">
              <a:spcBef>
                <a:spcPts val="0"/>
              </a:spcBef>
              <a:spcAft>
                <a:spcPts val="0"/>
              </a:spcAft>
              <a:buSzPts val="1800"/>
              <a:buChar char="●"/>
            </a:pPr>
            <a:r>
              <a:rPr lang="en"/>
              <a:t>TPU process IDs (c0, c1, c2)</a:t>
            </a:r>
            <a:endParaRPr/>
          </a:p>
          <a:p>
            <a:pPr indent="-342900" lvl="0" marL="457200" rtl="0" algn="l">
              <a:spcBef>
                <a:spcPts val="0"/>
              </a:spcBef>
              <a:spcAft>
                <a:spcPts val="0"/>
              </a:spcAft>
              <a:buSzPts val="1800"/>
              <a:buChar char="●"/>
            </a:pPr>
            <a:r>
              <a:rPr lang="en"/>
              <a:t>The time step 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2" name="Shape 152"/>
        <p:cNvGrpSpPr/>
        <p:nvPr/>
      </p:nvGrpSpPr>
      <p:grpSpPr>
        <a:xfrm>
          <a:off x="0" y="0"/>
          <a:ext cx="0" cy="0"/>
          <a:chOff x="0" y="0"/>
          <a:chExt cx="0" cy="0"/>
        </a:xfrm>
      </p:grpSpPr>
      <p:sp>
        <p:nvSpPr>
          <p:cNvPr id="153" name="Google Shape;153;p28"/>
          <p:cNvSpPr txBox="1"/>
          <p:nvPr>
            <p:ph idx="1" type="body"/>
          </p:nvPr>
        </p:nvSpPr>
        <p:spPr>
          <a:xfrm>
            <a:off x="387900" y="304050"/>
            <a:ext cx="8368200" cy="426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Storage Efficiency</a:t>
            </a:r>
            <a:endParaRPr sz="2400"/>
          </a:p>
        </p:txBody>
      </p:sp>
      <p:pic>
        <p:nvPicPr>
          <p:cNvPr id="154" name="Google Shape;154;p28"/>
          <p:cNvPicPr preferRelativeResize="0"/>
          <p:nvPr/>
        </p:nvPicPr>
        <p:blipFill>
          <a:blip r:embed="rId3">
            <a:alphaModFix/>
          </a:blip>
          <a:stretch>
            <a:fillRect/>
          </a:stretch>
        </p:blipFill>
        <p:spPr>
          <a:xfrm>
            <a:off x="613113" y="1721938"/>
            <a:ext cx="7515225" cy="2105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8" name="Shape 158"/>
        <p:cNvGrpSpPr/>
        <p:nvPr/>
      </p:nvGrpSpPr>
      <p:grpSpPr>
        <a:xfrm>
          <a:off x="0" y="0"/>
          <a:ext cx="0" cy="0"/>
          <a:chOff x="0" y="0"/>
          <a:chExt cx="0" cy="0"/>
        </a:xfrm>
      </p:grpSpPr>
      <p:sp>
        <p:nvSpPr>
          <p:cNvPr id="159" name="Google Shape;159;p29"/>
          <p:cNvSpPr txBox="1"/>
          <p:nvPr>
            <p:ph idx="1" type="body"/>
          </p:nvPr>
        </p:nvSpPr>
        <p:spPr>
          <a:xfrm>
            <a:off x="387900" y="304050"/>
            <a:ext cx="8368200" cy="4264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Strong scaling</a:t>
            </a:r>
            <a:endParaRPr sz="2400"/>
          </a:p>
        </p:txBody>
      </p:sp>
      <p:pic>
        <p:nvPicPr>
          <p:cNvPr id="160" name="Google Shape;160;p29"/>
          <p:cNvPicPr preferRelativeResize="0"/>
          <p:nvPr/>
        </p:nvPicPr>
        <p:blipFill>
          <a:blip r:embed="rId3">
            <a:alphaModFix/>
          </a:blip>
          <a:stretch>
            <a:fillRect/>
          </a:stretch>
        </p:blipFill>
        <p:spPr>
          <a:xfrm>
            <a:off x="1857700" y="985650"/>
            <a:ext cx="5819551" cy="342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 Thermal and Fluid Data</a:t>
            </a:r>
            <a:endParaRPr/>
          </a:p>
        </p:txBody>
      </p:sp>
      <p:sp>
        <p:nvSpPr>
          <p:cNvPr id="166" name="Google Shape;166;p30"/>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en"/>
              <a:t>The simulation data is obtained from CFD solver.</a:t>
            </a:r>
            <a:endParaRPr/>
          </a:p>
          <a:p>
            <a:pPr indent="-317500" lvl="0" marL="457200" rtl="0" algn="l">
              <a:lnSpc>
                <a:spcPct val="150000"/>
              </a:lnSpc>
              <a:spcBef>
                <a:spcPts val="0"/>
              </a:spcBef>
              <a:spcAft>
                <a:spcPts val="0"/>
              </a:spcAft>
              <a:buSzPts val="1400"/>
              <a:buChar char="●"/>
            </a:pPr>
            <a:r>
              <a:rPr lang="en"/>
              <a:t>The computation domain is a slab and the mesh size is 16×2044×65280 along x-, y-, and z-axis, respectively.</a:t>
            </a:r>
            <a:endParaRPr/>
          </a:p>
          <a:p>
            <a:pPr indent="-317500" lvl="0" marL="457200" rtl="0" algn="l">
              <a:lnSpc>
                <a:spcPct val="150000"/>
              </a:lnSpc>
              <a:spcBef>
                <a:spcPts val="0"/>
              </a:spcBef>
              <a:spcAft>
                <a:spcPts val="0"/>
              </a:spcAft>
              <a:buSzPts val="1400"/>
              <a:buChar char="●"/>
            </a:pPr>
            <a:r>
              <a:rPr lang="en"/>
              <a:t>There are a total number of 64 subdomains and each has the mesh size of 16×2044×1020.</a:t>
            </a:r>
            <a:endParaRPr/>
          </a:p>
        </p:txBody>
      </p:sp>
      <p:sp>
        <p:nvSpPr>
          <p:cNvPr id="167" name="Google Shape;167;p30"/>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0"/>
          <p:cNvPicPr preferRelativeResize="0"/>
          <p:nvPr/>
        </p:nvPicPr>
        <p:blipFill>
          <a:blip r:embed="rId3">
            <a:alphaModFix/>
          </a:blip>
          <a:stretch>
            <a:fillRect/>
          </a:stretch>
        </p:blipFill>
        <p:spPr>
          <a:xfrm>
            <a:off x="4756200" y="1489825"/>
            <a:ext cx="3999901" cy="30789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Storage Efficiency</a:t>
            </a:r>
            <a:endParaRPr sz="2600"/>
          </a:p>
        </p:txBody>
      </p:sp>
      <p:sp>
        <p:nvSpPr>
          <p:cNvPr id="174" name="Google Shape;174;p3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data pipeline converts five fields or field components obtained through the in-house CFD solver into Zarr format.</a:t>
            </a:r>
            <a:endParaRPr/>
          </a:p>
          <a:p>
            <a:pPr indent="-317500" lvl="0" marL="457200" rtl="0" algn="l">
              <a:spcBef>
                <a:spcPts val="0"/>
              </a:spcBef>
              <a:spcAft>
                <a:spcPts val="0"/>
              </a:spcAft>
              <a:buSzPts val="1400"/>
              <a:buChar char="●"/>
            </a:pPr>
            <a:r>
              <a:rPr lang="en"/>
              <a:t>There are a total number of 704 data chunks associated with each Zarr tensor. </a:t>
            </a:r>
            <a:endParaRPr/>
          </a:p>
          <a:p>
            <a:pPr indent="-317500" lvl="0" marL="457200" rtl="0" algn="l">
              <a:spcBef>
                <a:spcPts val="0"/>
              </a:spcBef>
              <a:spcAft>
                <a:spcPts val="0"/>
              </a:spcAft>
              <a:buSzPts val="1400"/>
              <a:buChar char="●"/>
            </a:pPr>
            <a:r>
              <a:rPr lang="en"/>
              <a:t>The original size of each data chunk is 133 MB, which is compressed into 526 KB with Zarr storage.</a:t>
            </a:r>
            <a:endParaRPr/>
          </a:p>
          <a:p>
            <a:pPr indent="-317500" lvl="0" marL="457200" rtl="0" algn="l">
              <a:spcBef>
                <a:spcPts val="0"/>
              </a:spcBef>
              <a:spcAft>
                <a:spcPts val="0"/>
              </a:spcAft>
              <a:buSzPts val="1400"/>
              <a:buChar char="●"/>
            </a:pPr>
            <a:r>
              <a:rPr lang="en"/>
              <a:t>The original size of the simulation data in the test run is 470 GB, whereas in Zarr format, it is 1.8 GB.</a:t>
            </a:r>
            <a:endParaRPr/>
          </a:p>
        </p:txBody>
      </p:sp>
      <p:sp>
        <p:nvSpPr>
          <p:cNvPr id="175" name="Google Shape;175;p31"/>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31"/>
          <p:cNvPicPr preferRelativeResize="0"/>
          <p:nvPr/>
        </p:nvPicPr>
        <p:blipFill>
          <a:blip r:embed="rId3">
            <a:alphaModFix/>
          </a:blip>
          <a:stretch>
            <a:fillRect/>
          </a:stretch>
        </p:blipFill>
        <p:spPr>
          <a:xfrm>
            <a:off x="4756200" y="1489825"/>
            <a:ext cx="3999901" cy="3078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87900" y="4483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a:t>
            </a:r>
            <a:r>
              <a:rPr lang="en"/>
              <a:t>ata pipeline is designed with careful considerations for the characteristics of the simulation data in order to achieve high parallel efficiency. The performance of the data pipeline is analyzed with two examples: 1) process electric potential obtained with a Poisson solver and 2) process thermal and fluid data obtained with a computational fluid dynamic solver</a:t>
            </a:r>
            <a:endParaRPr/>
          </a:p>
          <a:p>
            <a:pPr indent="-342900" lvl="0" marL="457200" rtl="0" algn="l">
              <a:spcBef>
                <a:spcPts val="0"/>
              </a:spcBef>
              <a:spcAft>
                <a:spcPts val="0"/>
              </a:spcAft>
              <a:buSzPts val="1800"/>
              <a:buChar char="❏"/>
            </a:pPr>
            <a:r>
              <a:rPr lang="en"/>
              <a:t>Focus is on data processing instead of data generation</a:t>
            </a:r>
            <a:endParaRPr/>
          </a:p>
          <a:p>
            <a:pPr indent="-342900" lvl="0" marL="457200" rtl="0" algn="l">
              <a:spcBef>
                <a:spcPts val="0"/>
              </a:spcBef>
              <a:spcAft>
                <a:spcPts val="0"/>
              </a:spcAft>
              <a:buSzPts val="1800"/>
              <a:buChar char="❏"/>
            </a:pPr>
            <a:r>
              <a:rPr lang="en"/>
              <a:t>The proposed data pipeline is designed in a general manner and is suitable for other types of data generators such as </a:t>
            </a:r>
            <a:r>
              <a:rPr lang="en"/>
              <a:t>full wave</a:t>
            </a:r>
            <a:r>
              <a:rPr lang="en"/>
              <a:t> electromagnetic and multiphysics solvers.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Strong Scaling</a:t>
            </a:r>
            <a:endParaRPr sz="2600"/>
          </a:p>
        </p:txBody>
      </p:sp>
      <p:sp>
        <p:nvSpPr>
          <p:cNvPr id="182" name="Google Shape;182;p32"/>
          <p:cNvSpPr txBox="1"/>
          <p:nvPr>
            <p:ph idx="1" type="body"/>
          </p:nvPr>
        </p:nvSpPr>
        <p:spPr>
          <a:xfrm>
            <a:off x="387900" y="1489825"/>
            <a:ext cx="3999900" cy="3078900"/>
          </a:xfrm>
          <a:prstGeom prst="rect">
            <a:avLst/>
          </a:prstGeom>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lang="en"/>
              <a:t>The amount of simulation data to be processed remain as 376 GB and the maximum total parallelism is proportionally increased.</a:t>
            </a:r>
            <a:endParaRPr/>
          </a:p>
          <a:p>
            <a:pPr indent="-317500" lvl="0" marL="457200" rtl="0" algn="l">
              <a:lnSpc>
                <a:spcPct val="115000"/>
              </a:lnSpc>
              <a:spcBef>
                <a:spcPts val="0"/>
              </a:spcBef>
              <a:spcAft>
                <a:spcPts val="0"/>
              </a:spcAft>
              <a:buSzPts val="1400"/>
              <a:buChar char="●"/>
            </a:pPr>
            <a:r>
              <a:rPr lang="en"/>
              <a:t>The maximum total parallelism increases from 5 to 20, the strong scaling is approximately linear.</a:t>
            </a:r>
            <a:endParaRPr/>
          </a:p>
          <a:p>
            <a:pPr indent="-317500" lvl="0" marL="457200" rtl="0" algn="l">
              <a:lnSpc>
                <a:spcPct val="115000"/>
              </a:lnSpc>
              <a:spcBef>
                <a:spcPts val="0"/>
              </a:spcBef>
              <a:spcAft>
                <a:spcPts val="0"/>
              </a:spcAft>
              <a:buSzPts val="1400"/>
              <a:buChar char="●"/>
            </a:pPr>
            <a:r>
              <a:rPr lang="en"/>
              <a:t>When the maximum total parallelism exceeds 40, the gain of the speed-up saturates.</a:t>
            </a:r>
            <a:endParaRPr/>
          </a:p>
          <a:p>
            <a:pPr indent="-317500" lvl="0" marL="457200" rtl="0" algn="l">
              <a:lnSpc>
                <a:spcPct val="115000"/>
              </a:lnSpc>
              <a:spcBef>
                <a:spcPts val="0"/>
              </a:spcBef>
              <a:spcAft>
                <a:spcPts val="0"/>
              </a:spcAft>
              <a:buSzPts val="1400"/>
              <a:buChar char="●"/>
            </a:pPr>
            <a:r>
              <a:rPr lang="en"/>
              <a:t>It is because the </a:t>
            </a:r>
            <a:r>
              <a:rPr lang="en"/>
              <a:t>workload</a:t>
            </a:r>
            <a:r>
              <a:rPr lang="en"/>
              <a:t> is considered as small for the maximum total parallelism greater than 40.</a:t>
            </a:r>
            <a:endParaRPr/>
          </a:p>
        </p:txBody>
      </p:sp>
      <p:sp>
        <p:nvSpPr>
          <p:cNvPr id="183" name="Google Shape;183;p32"/>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32"/>
          <p:cNvPicPr preferRelativeResize="0"/>
          <p:nvPr/>
        </p:nvPicPr>
        <p:blipFill>
          <a:blip r:embed="rId3">
            <a:alphaModFix/>
          </a:blip>
          <a:stretch>
            <a:fillRect/>
          </a:stretch>
        </p:blipFill>
        <p:spPr>
          <a:xfrm>
            <a:off x="4756200" y="1489825"/>
            <a:ext cx="3999901" cy="30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2600"/>
              <a:t>Weak Scaling</a:t>
            </a:r>
            <a:endParaRPr sz="2600"/>
          </a:p>
        </p:txBody>
      </p:sp>
      <p:sp>
        <p:nvSpPr>
          <p:cNvPr id="190" name="Google Shape;190;p33"/>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ratio between the amount of simulation data to be processed and the maximum total parallelism is kept the same.</a:t>
            </a:r>
            <a:endParaRPr/>
          </a:p>
          <a:p>
            <a:pPr indent="-317500" lvl="0" marL="457200" rtl="0" algn="l">
              <a:spcBef>
                <a:spcPts val="0"/>
              </a:spcBef>
              <a:spcAft>
                <a:spcPts val="0"/>
              </a:spcAft>
              <a:buSzPts val="1400"/>
              <a:buChar char="●"/>
            </a:pPr>
            <a:r>
              <a:rPr lang="en"/>
              <a:t>However, as the maximum total parallelism increases from 20 to 40, the runtime increases from 525.4 seconds to 671.5 seconds.</a:t>
            </a:r>
            <a:endParaRPr/>
          </a:p>
          <a:p>
            <a:pPr indent="-317500" lvl="0" marL="457200" rtl="0" algn="l">
              <a:spcBef>
                <a:spcPts val="0"/>
              </a:spcBef>
              <a:spcAft>
                <a:spcPts val="0"/>
              </a:spcAft>
              <a:buSzPts val="1400"/>
              <a:buChar char="●"/>
            </a:pPr>
            <a:r>
              <a:rPr lang="en"/>
              <a:t>The increase of runtime is due to the increase of </a:t>
            </a:r>
            <a:r>
              <a:rPr lang="en"/>
              <a:t>workload</a:t>
            </a:r>
            <a:r>
              <a:rPr lang="en"/>
              <a:t> at the stages other than the map stage.</a:t>
            </a:r>
            <a:endParaRPr/>
          </a:p>
        </p:txBody>
      </p:sp>
      <p:sp>
        <p:nvSpPr>
          <p:cNvPr id="191" name="Google Shape;191;p33"/>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2" name="Google Shape;192;p33"/>
          <p:cNvPicPr preferRelativeResize="0"/>
          <p:nvPr/>
        </p:nvPicPr>
        <p:blipFill>
          <a:blip r:embed="rId3">
            <a:alphaModFix/>
          </a:blip>
          <a:stretch>
            <a:fillRect/>
          </a:stretch>
        </p:blipFill>
        <p:spPr>
          <a:xfrm>
            <a:off x="4756200" y="1489825"/>
            <a:ext cx="3999900" cy="307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98" name="Google Shape;198;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propose a distributed data pipeline for large-scale simulations.</a:t>
            </a:r>
            <a:endParaRPr/>
          </a:p>
          <a:p>
            <a:pPr indent="-342900" lvl="0" marL="457200" rtl="0" algn="l">
              <a:spcBef>
                <a:spcPts val="0"/>
              </a:spcBef>
              <a:spcAft>
                <a:spcPts val="0"/>
              </a:spcAft>
              <a:buSzPts val="1800"/>
              <a:buChar char="●"/>
            </a:pPr>
            <a:r>
              <a:rPr lang="en"/>
              <a:t>We designed the data pipeline by carefully considering the characteristics of simulation data.</a:t>
            </a:r>
            <a:endParaRPr/>
          </a:p>
          <a:p>
            <a:pPr indent="-342900" lvl="0" marL="457200" rtl="0" algn="l">
              <a:spcBef>
                <a:spcPts val="0"/>
              </a:spcBef>
              <a:spcAft>
                <a:spcPts val="0"/>
              </a:spcAft>
              <a:buSzPts val="1800"/>
              <a:buChar char="●"/>
            </a:pPr>
            <a:r>
              <a:rPr lang="en"/>
              <a:t>The data pipeline is implemented with Beam and Zarr and can be executed on multiple environments offered by Cloud services.</a:t>
            </a:r>
            <a:endParaRPr/>
          </a:p>
          <a:p>
            <a:pPr indent="-342900" lvl="0" marL="457200" rtl="0" algn="l">
              <a:spcBef>
                <a:spcPts val="0"/>
              </a:spcBef>
              <a:spcAft>
                <a:spcPts val="0"/>
              </a:spcAft>
              <a:buSzPts val="1800"/>
              <a:buChar char="●"/>
            </a:pPr>
            <a:r>
              <a:rPr lang="en"/>
              <a:t>The performance analysis demonstrates good storage and computational efficiency of the proposed data pipeline.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dvanced simulations enable the design and optimization with reduced prototyping cycles and costs; the predictive data analytics allow extracting meaningful knowledge of a design from both simulation and measurement data.</a:t>
            </a:r>
            <a:endParaRPr/>
          </a:p>
          <a:p>
            <a:pPr indent="0" lvl="0" marL="0" rtl="0" algn="l">
              <a:spcBef>
                <a:spcPts val="1200"/>
              </a:spcBef>
              <a:spcAft>
                <a:spcPts val="1200"/>
              </a:spcAft>
              <a:buNone/>
            </a:pPr>
            <a:r>
              <a:rPr lang="en"/>
              <a:t>The computational challenges encountered in the large-scale simulations are accompanied by those from data-intensive computing. The large-scale simulations running on high performance computers are considered as a new type of data generation instrument beside experiments and sensors.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Many efforts have been taken to improve the computational efficiency of data intensive computing, to name a few: (1) minimizing the data movement across the memory hierarchy; (2) optimizing the communication strategy; (3) processing data in parallel; (4) developing high-speed and low-latency interconnects; and (5) co-designing the system components from hardware architecture to software</a:t>
            </a:r>
            <a:endParaRPr/>
          </a:p>
          <a:p>
            <a:pPr indent="-342900" lvl="0" marL="457200" rtl="0" algn="l">
              <a:spcBef>
                <a:spcPts val="0"/>
              </a:spcBef>
              <a:spcAft>
                <a:spcPts val="0"/>
              </a:spcAft>
              <a:buSzPts val="1800"/>
              <a:buChar char="❏"/>
            </a:pPr>
            <a:r>
              <a:rPr lang="en"/>
              <a:t>Applying the data-science approaches to handle large-scale simulation data for the hardware design community.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he data is obtained in parallel and labeled by the identifier of a process, or process ID. In addition, the simulation data contains the temporal and/or spectral information of physical quantities. The implementation of the data pipeline is based on Apache Beam and Zarr.</a:t>
            </a:r>
            <a:endParaRPr/>
          </a:p>
          <a:p>
            <a:pPr indent="-342900" lvl="0" marL="457200" rtl="0" algn="l">
              <a:spcBef>
                <a:spcPts val="0"/>
              </a:spcBef>
              <a:spcAft>
                <a:spcPts val="0"/>
              </a:spcAft>
              <a:buSzPts val="1800"/>
              <a:buChar char="❏"/>
            </a:pPr>
            <a:r>
              <a:rPr lang="en"/>
              <a:t>The performance of the proposed data pipeline is analyzed with two examples:1) process electric potential distribution obtained with a Poisson solver and 2) handles data obtained from a computational fluid dynamic (CFD) solver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 proposed pipeline is designed in a general manner and can be used to process data from other types of data generators such as full-wave electromagnetic and multiphysics simulations. The performance analyses consists of both storage and computational efficiency analysis. The scaling analyses demonstrate good parallel efficiency of the proposed data pipeline.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Simulation Data</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sz="1600">
                <a:latin typeface="Roboto Slab"/>
                <a:ea typeface="Roboto Slab"/>
                <a:cs typeface="Roboto Slab"/>
                <a:sym typeface="Roboto Slab"/>
              </a:rPr>
              <a:t>The data in this work is acquired with a large-scale simulation running in parallel.</a:t>
            </a:r>
            <a:endParaRPr sz="1600">
              <a:latin typeface="Roboto Slab"/>
              <a:ea typeface="Roboto Slab"/>
              <a:cs typeface="Roboto Slab"/>
              <a:sym typeface="Roboto Slab"/>
            </a:endParaRPr>
          </a:p>
          <a:p>
            <a:pPr indent="0" lvl="0" marL="0" rtl="0" algn="just">
              <a:spcBef>
                <a:spcPts val="1200"/>
              </a:spcBef>
              <a:spcAft>
                <a:spcPts val="0"/>
              </a:spcAft>
              <a:buNone/>
            </a:pPr>
            <a:r>
              <a:rPr lang="en" sz="1600">
                <a:latin typeface="Roboto Slab"/>
                <a:ea typeface="Roboto Slab"/>
                <a:cs typeface="Roboto Slab"/>
                <a:sym typeface="Roboto Slab"/>
              </a:rPr>
              <a:t>The data describes physical quantities or fields.</a:t>
            </a:r>
            <a:endParaRPr sz="1600">
              <a:latin typeface="Roboto Slab"/>
              <a:ea typeface="Roboto Slab"/>
              <a:cs typeface="Roboto Slab"/>
              <a:sym typeface="Roboto Slab"/>
            </a:endParaRPr>
          </a:p>
          <a:p>
            <a:pPr indent="0" lvl="0" marL="0" rtl="0" algn="just">
              <a:spcBef>
                <a:spcPts val="1200"/>
              </a:spcBef>
              <a:spcAft>
                <a:spcPts val="0"/>
              </a:spcAft>
              <a:buNone/>
            </a:pPr>
            <a:r>
              <a:rPr lang="en" sz="1600">
                <a:latin typeface="Roboto Slab"/>
                <a:ea typeface="Roboto Slab"/>
                <a:cs typeface="Roboto Slab"/>
                <a:sym typeface="Roboto Slab"/>
              </a:rPr>
              <a:t>The simulation represents and emulates a physical system or process with computers</a:t>
            </a:r>
            <a:endParaRPr sz="1600">
              <a:latin typeface="Roboto Slab"/>
              <a:ea typeface="Roboto Slab"/>
              <a:cs typeface="Roboto Slab"/>
              <a:sym typeface="Roboto Slab"/>
            </a:endParaRPr>
          </a:p>
          <a:p>
            <a:pPr indent="0" lvl="0" marL="0" rtl="0" algn="just">
              <a:spcBef>
                <a:spcPts val="1200"/>
              </a:spcBef>
              <a:spcAft>
                <a:spcPts val="0"/>
              </a:spcAft>
              <a:buNone/>
            </a:pPr>
            <a:r>
              <a:rPr lang="en" sz="1600">
                <a:latin typeface="Roboto Slab"/>
                <a:ea typeface="Roboto Slab"/>
                <a:cs typeface="Roboto Slab"/>
                <a:sym typeface="Roboto Slab"/>
              </a:rPr>
              <a:t>The simulation data is obtained in parallel on multiple processors.</a:t>
            </a:r>
            <a:endParaRPr sz="1600">
              <a:latin typeface="Roboto Slab"/>
              <a:ea typeface="Roboto Slab"/>
              <a:cs typeface="Roboto Slab"/>
              <a:sym typeface="Roboto Slab"/>
            </a:endParaRPr>
          </a:p>
          <a:p>
            <a:pPr indent="0" lvl="0" marL="0" rtl="0" algn="just">
              <a:spcBef>
                <a:spcPts val="0"/>
              </a:spcBef>
              <a:spcAft>
                <a:spcPts val="0"/>
              </a:spcAft>
              <a:buNone/>
            </a:pPr>
            <a:r>
              <a:t/>
            </a:r>
            <a:endParaRPr sz="1600">
              <a:latin typeface="Roboto Slab"/>
              <a:ea typeface="Roboto Slab"/>
              <a:cs typeface="Roboto Slab"/>
              <a:sym typeface="Roboto Slab"/>
            </a:endParaRPr>
          </a:p>
          <a:p>
            <a:pPr indent="0" lvl="0" marL="0" rtl="0" algn="just">
              <a:spcBef>
                <a:spcPts val="0"/>
              </a:spcBef>
              <a:spcAft>
                <a:spcPts val="0"/>
              </a:spcAft>
              <a:buNone/>
            </a:pPr>
            <a:r>
              <a:rPr lang="en" sz="1600">
                <a:latin typeface="Roboto Slab"/>
                <a:ea typeface="Roboto Slab"/>
                <a:cs typeface="Roboto Slab"/>
                <a:sym typeface="Roboto Slab"/>
              </a:rPr>
              <a:t>The simulation data contains the temporal or spectral information of a physical system or a process, depending on whether the mathematical model is formulated in the time- or frequency-domain.</a:t>
            </a:r>
            <a:endParaRPr sz="1600">
              <a:latin typeface="Roboto Slab"/>
              <a:ea typeface="Roboto Slab"/>
              <a:cs typeface="Roboto Slab"/>
              <a:sym typeface="Roboto Slab"/>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SzPts val="990"/>
              <a:buNone/>
            </a:pPr>
            <a:r>
              <a:rPr lang="en" sz="2900"/>
              <a:t>A Map-Reduce Operation over Simulation Data</a:t>
            </a:r>
            <a:endParaRPr sz="2900"/>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They</a:t>
            </a:r>
            <a:r>
              <a:rPr lang="en" sz="1600"/>
              <a:t> assume the simulation data are electric and magnetic fields, which are obtained with a 3D frequency-domain full-wave </a:t>
            </a:r>
            <a:r>
              <a:rPr lang="en" sz="1600"/>
              <a:t>electromagnetic</a:t>
            </a:r>
            <a:r>
              <a:rPr lang="en" sz="1600"/>
              <a:t> solver running in parallel on three processors.</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The process ID is denoted by (c0, c1, c2).</a:t>
            </a:r>
            <a:endParaRPr sz="1600"/>
          </a:p>
          <a:p>
            <a:pPr indent="0" lvl="0" marL="0" rtl="0" algn="just">
              <a:spcBef>
                <a:spcPts val="0"/>
              </a:spcBef>
              <a:spcAft>
                <a:spcPts val="0"/>
              </a:spcAft>
              <a:buNone/>
            </a:pPr>
            <a:r>
              <a:t/>
            </a:r>
            <a:endParaRPr sz="1600"/>
          </a:p>
          <a:p>
            <a:pPr indent="0" lvl="0" marL="0" rtl="0" algn="just">
              <a:spcBef>
                <a:spcPts val="0"/>
              </a:spcBef>
              <a:spcAft>
                <a:spcPts val="0"/>
              </a:spcAft>
              <a:buNone/>
            </a:pPr>
            <a:r>
              <a:rPr lang="en" sz="1600"/>
              <a:t>A domain decomposition method is used by the simulation such that the obtained electric and magnetic fields on each process contains partial spatial</a:t>
            </a:r>
            <a:endParaRPr sz="1600"/>
          </a:p>
          <a:p>
            <a:pPr indent="0" lvl="0" marL="0" rtl="0" algn="just">
              <a:spcBef>
                <a:spcPts val="0"/>
              </a:spcBef>
              <a:spcAft>
                <a:spcPts val="0"/>
              </a:spcAft>
              <a:buNone/>
            </a:pPr>
            <a:r>
              <a:rPr lang="en" sz="1600"/>
              <a:t>information.</a:t>
            </a:r>
            <a:endParaRPr sz="1600"/>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sz="2900"/>
              <a:t>A Map-Reduce Operation over Simulation Data</a:t>
            </a:r>
            <a:endParaRPr/>
          </a:p>
        </p:txBody>
      </p:sp>
      <p:pic>
        <p:nvPicPr>
          <p:cNvPr id="112" name="Google Shape;112;p21"/>
          <p:cNvPicPr preferRelativeResize="0"/>
          <p:nvPr/>
        </p:nvPicPr>
        <p:blipFill>
          <a:blip r:embed="rId3">
            <a:alphaModFix/>
          </a:blip>
          <a:stretch>
            <a:fillRect/>
          </a:stretch>
        </p:blipFill>
        <p:spPr>
          <a:xfrm>
            <a:off x="1647375" y="1349925"/>
            <a:ext cx="5587324" cy="3564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