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0928c4a8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0928c4a8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0928c4a8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0928c4a8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0928c4a8f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0928c4a8f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0928c4a8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0928c4a8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0928c4a8f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0928c4a8f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928c4a8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928c4a8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0928c4a8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0928c4a8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0928c4a8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0928c4a8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0928c4a8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0928c4a8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0928c4a8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0928c4a8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0928c4a8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0928c4a8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0928c4a8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0928c4a8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0928c4a8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0928c4a8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nvSpPr>
        <p:spPr>
          <a:xfrm>
            <a:off x="707300" y="487350"/>
            <a:ext cx="7820100" cy="923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Times New Roman"/>
                <a:ea typeface="Times New Roman"/>
                <a:cs typeface="Times New Roman"/>
                <a:sym typeface="Times New Roman"/>
              </a:rPr>
              <a:t>Simulation and Modeling Efforts to Support Decision Making in Healthcare Supply </a:t>
            </a:r>
            <a:r>
              <a:rPr lang="en" sz="2400">
                <a:solidFill>
                  <a:schemeClr val="dk2"/>
                </a:solidFill>
                <a:latin typeface="Times New Roman"/>
                <a:ea typeface="Times New Roman"/>
                <a:cs typeface="Times New Roman"/>
                <a:sym typeface="Times New Roman"/>
              </a:rPr>
              <a:t>Chain Man</a:t>
            </a:r>
            <a:r>
              <a:rPr lang="en" sz="2400">
                <a:solidFill>
                  <a:schemeClr val="dk2"/>
                </a:solidFill>
                <a:latin typeface="Times New Roman"/>
                <a:ea typeface="Times New Roman"/>
                <a:cs typeface="Times New Roman"/>
                <a:sym typeface="Times New Roman"/>
              </a:rPr>
              <a:t>agement</a:t>
            </a:r>
            <a:endParaRPr sz="2400">
              <a:solidFill>
                <a:schemeClr val="dk2"/>
              </a:solidFill>
              <a:latin typeface="Times New Roman"/>
              <a:ea typeface="Times New Roman"/>
              <a:cs typeface="Times New Roman"/>
              <a:sym typeface="Times New Roman"/>
            </a:endParaRPr>
          </a:p>
        </p:txBody>
      </p:sp>
      <p:sp>
        <p:nvSpPr>
          <p:cNvPr id="55" name="Google Shape;55;p13"/>
          <p:cNvSpPr txBox="1"/>
          <p:nvPr/>
        </p:nvSpPr>
        <p:spPr>
          <a:xfrm>
            <a:off x="4171275" y="2254350"/>
            <a:ext cx="3883800" cy="2011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Submitted by: Nazifa Khanom</a:t>
            </a:r>
            <a:endParaRPr sz="1800">
              <a:solidFill>
                <a:schemeClr val="dk2"/>
              </a:solidFill>
            </a:endParaRPr>
          </a:p>
          <a:p>
            <a:pPr indent="0" lvl="0" marL="0" rtl="0" algn="l">
              <a:spcBef>
                <a:spcPts val="0"/>
              </a:spcBef>
              <a:spcAft>
                <a:spcPts val="0"/>
              </a:spcAft>
              <a:buNone/>
            </a:pPr>
            <a:r>
              <a:rPr lang="en" sz="1800">
                <a:solidFill>
                  <a:schemeClr val="dk2"/>
                </a:solidFill>
              </a:rPr>
              <a:t>ID: 22166009</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Submitted to: Annajiat Alim Rasel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CSE 718</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457700"/>
            <a:ext cx="8520600" cy="41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was set to perform under the following constraints:</a:t>
            </a:r>
            <a:endParaRPr/>
          </a:p>
          <a:p>
            <a:pPr indent="0" lvl="0" marL="0" rtl="0" algn="l">
              <a:spcBef>
                <a:spcPts val="1200"/>
              </a:spcBef>
              <a:spcAft>
                <a:spcPts val="0"/>
              </a:spcAft>
              <a:buNone/>
            </a:pPr>
            <a:r>
              <a:rPr lang="en"/>
              <a:t>(i) demand satisfaction (no stock-out allowed), </a:t>
            </a:r>
            <a:endParaRPr/>
          </a:p>
          <a:p>
            <a:pPr indent="0" lvl="0" marL="0" rtl="0" algn="l">
              <a:spcBef>
                <a:spcPts val="1200"/>
              </a:spcBef>
              <a:spcAft>
                <a:spcPts val="0"/>
              </a:spcAft>
              <a:buNone/>
            </a:pPr>
            <a:r>
              <a:rPr lang="en"/>
              <a:t>(</a:t>
            </a:r>
            <a:r>
              <a:rPr lang="en"/>
              <a:t>ii) flow persistence between SC members (represented by nodes in the graph), </a:t>
            </a:r>
            <a:endParaRPr/>
          </a:p>
          <a:p>
            <a:pPr indent="0" lvl="0" marL="0" rtl="0" algn="l">
              <a:spcBef>
                <a:spcPts val="1200"/>
              </a:spcBef>
              <a:spcAft>
                <a:spcPts val="0"/>
              </a:spcAft>
              <a:buNone/>
            </a:pPr>
            <a:r>
              <a:rPr lang="en"/>
              <a:t>(iii) storage capacity, </a:t>
            </a:r>
            <a:endParaRPr/>
          </a:p>
          <a:p>
            <a:pPr indent="0" lvl="0" marL="0" rtl="0" algn="l">
              <a:spcBef>
                <a:spcPts val="1200"/>
              </a:spcBef>
              <a:spcAft>
                <a:spcPts val="0"/>
              </a:spcAft>
              <a:buNone/>
            </a:pPr>
            <a:r>
              <a:rPr lang="en"/>
              <a:t>(iv) aggregating all items, </a:t>
            </a:r>
            <a:endParaRPr/>
          </a:p>
          <a:p>
            <a:pPr indent="0" lvl="0" marL="0" rtl="0" algn="l">
              <a:spcBef>
                <a:spcPts val="1200"/>
              </a:spcBef>
              <a:spcAft>
                <a:spcPts val="0"/>
              </a:spcAft>
              <a:buNone/>
            </a:pPr>
            <a:r>
              <a:rPr lang="en"/>
              <a:t>(</a:t>
            </a:r>
            <a:r>
              <a:rPr lang="en"/>
              <a:t>v) producers supply capacity affecting all potential buyers,</a:t>
            </a:r>
            <a:endParaRPr/>
          </a:p>
          <a:p>
            <a:pPr indent="0" lvl="0" marL="0" rtl="0" algn="l">
              <a:spcBef>
                <a:spcPts val="1200"/>
              </a:spcBef>
              <a:spcAft>
                <a:spcPts val="0"/>
              </a:spcAft>
              <a:buNone/>
            </a:pPr>
            <a:r>
              <a:rPr lang="en"/>
              <a:t>(vi) non-negativity and integrality of decision variables. </a:t>
            </a:r>
            <a:endParaRPr/>
          </a:p>
          <a:p>
            <a:pPr indent="0" lvl="0" marL="0" rtl="0" algn="l">
              <a:spcBef>
                <a:spcPts val="1200"/>
              </a:spcBef>
              <a:spcAft>
                <a:spcPts val="1200"/>
              </a:spcAft>
              <a:buNone/>
            </a:pPr>
            <a:r>
              <a:rPr lang="en"/>
              <a:t>The solution of the model involved selecting traveling paths with the minimum cost to distribute inventory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9" name="Shape 109"/>
        <p:cNvGrpSpPr/>
        <p:nvPr/>
      </p:nvGrpSpPr>
      <p:grpSpPr>
        <a:xfrm>
          <a:off x="0" y="0"/>
          <a:ext cx="0" cy="0"/>
          <a:chOff x="0" y="0"/>
          <a:chExt cx="0" cy="0"/>
        </a:xfrm>
      </p:grpSpPr>
      <p:sp>
        <p:nvSpPr>
          <p:cNvPr id="110" name="Google Shape;110;p23"/>
          <p:cNvSpPr txBox="1"/>
          <p:nvPr>
            <p:ph idx="1" type="body"/>
          </p:nvPr>
        </p:nvSpPr>
        <p:spPr>
          <a:xfrm>
            <a:off x="383525" y="5346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model included two types. The first type (M1) was an inventory cost-oriented model with an objective function to minimize the total cost of inventory and human resources.</a:t>
            </a:r>
            <a:endParaRPr/>
          </a:p>
          <a:p>
            <a:pPr indent="0" lvl="0" marL="0" rtl="0" algn="l">
              <a:spcBef>
                <a:spcPts val="1200"/>
              </a:spcBef>
              <a:spcAft>
                <a:spcPts val="0"/>
              </a:spcAft>
              <a:buNone/>
            </a:pPr>
            <a:r>
              <a:rPr lang="en"/>
              <a:t>The second type (M2) aimed to provide activities’ schedule that balance the workload over the week days and introduced this objective into M1. </a:t>
            </a:r>
            <a:endParaRPr/>
          </a:p>
          <a:p>
            <a:pPr indent="0" lvl="0" marL="0" rtl="0" algn="l">
              <a:spcBef>
                <a:spcPts val="1200"/>
              </a:spcBef>
              <a:spcAft>
                <a:spcPts val="0"/>
              </a:spcAft>
              <a:buNone/>
            </a:pPr>
            <a:r>
              <a:rPr lang="en"/>
              <a:t>The quality of the obtained solutions was compared considering three criteria: (1) carrying cost; (2) uniform workload distribution; and (3) required working time. </a:t>
            </a:r>
            <a:endParaRPr/>
          </a:p>
          <a:p>
            <a:pPr indent="0" lvl="0" marL="0" rtl="0" algn="l">
              <a:spcBef>
                <a:spcPts val="1200"/>
              </a:spcBef>
              <a:spcAft>
                <a:spcPts val="1200"/>
              </a:spcAft>
              <a:buNone/>
            </a:pPr>
            <a:r>
              <a:rPr lang="en"/>
              <a:t>Both models, M1 and M2, are set to perform under several constraints as follows: (i) set time restrictions on manpower to accomplish the required activities; (ii) direct deliveries are restricted to products received within the current period; (iii) demand satisfaction; (iv) respect of storage capacity (weight and volume); (v) no product is received if the supplier does not visit the hospital; (vi) products at CU can only be replenished if unit is visited.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Challenges for SM in Healthcare SCM</a:t>
            </a:r>
            <a:endParaRPr/>
          </a:p>
        </p:txBody>
      </p:sp>
      <p:sp>
        <p:nvSpPr>
          <p:cNvPr id="116" name="Google Shape;116;p24"/>
          <p:cNvSpPr txBox="1"/>
          <p:nvPr>
            <p:ph idx="1" type="body"/>
          </p:nvPr>
        </p:nvSpPr>
        <p:spPr>
          <a:xfrm>
            <a:off x="311700" y="1152475"/>
            <a:ext cx="8717100" cy="3787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increased interest in SM for healthcare SCM is not without its challenges. In the light of models discussed above, the most challenges faced by simulation and modeling community in healthcare SCM are as follows:</a:t>
            </a:r>
            <a:endParaRPr/>
          </a:p>
          <a:p>
            <a:pPr indent="0" lvl="0" marL="0" rtl="0" algn="l">
              <a:spcBef>
                <a:spcPts val="1200"/>
              </a:spcBef>
              <a:spcAft>
                <a:spcPts val="0"/>
              </a:spcAft>
              <a:buNone/>
            </a:pPr>
            <a:r>
              <a:rPr lang="en"/>
              <a:t>1)Collecting Sufficient Amount of Related Input Data,</a:t>
            </a:r>
            <a:endParaRPr/>
          </a:p>
          <a:p>
            <a:pPr indent="0" lvl="0" marL="0" rtl="0" algn="l">
              <a:spcBef>
                <a:spcPts val="1200"/>
              </a:spcBef>
              <a:spcAft>
                <a:spcPts val="0"/>
              </a:spcAft>
              <a:buNone/>
            </a:pPr>
            <a:r>
              <a:rPr lang="en"/>
              <a:t>2)SM Validation and Verification,</a:t>
            </a:r>
            <a:endParaRPr/>
          </a:p>
          <a:p>
            <a:pPr indent="0" lvl="0" marL="0" rtl="0" algn="l">
              <a:spcBef>
                <a:spcPts val="1200"/>
              </a:spcBef>
              <a:spcAft>
                <a:spcPts val="0"/>
              </a:spcAft>
              <a:buNone/>
            </a:pPr>
            <a:r>
              <a:rPr lang="en"/>
              <a:t>3)Implementation </a:t>
            </a:r>
            <a:r>
              <a:rPr lang="en"/>
              <a:t>and the</a:t>
            </a:r>
            <a:r>
              <a:rPr lang="en"/>
              <a:t> cost,</a:t>
            </a:r>
            <a:endParaRPr/>
          </a:p>
          <a:p>
            <a:pPr indent="0" lvl="0" marL="0" rtl="0" algn="l">
              <a:spcBef>
                <a:spcPts val="1200"/>
              </a:spcBef>
              <a:spcAft>
                <a:spcPts val="0"/>
              </a:spcAft>
              <a:buNone/>
            </a:pPr>
            <a:r>
              <a:rPr lang="en"/>
              <a:t>4)Generalization,</a:t>
            </a:r>
            <a:endParaRPr/>
          </a:p>
          <a:p>
            <a:pPr indent="0" lvl="0" marL="0" rtl="0" algn="l">
              <a:spcBef>
                <a:spcPts val="1200"/>
              </a:spcBef>
              <a:spcAft>
                <a:spcPts val="0"/>
              </a:spcAft>
              <a:buNone/>
            </a:pPr>
            <a:r>
              <a:rPr lang="en"/>
              <a:t>5)Growth in Models’ Size and Complexity,</a:t>
            </a:r>
            <a:endParaRPr/>
          </a:p>
          <a:p>
            <a:pPr indent="0" lvl="0" marL="0" rtl="0" algn="l">
              <a:spcBef>
                <a:spcPts val="1200"/>
              </a:spcBef>
              <a:spcAft>
                <a:spcPts val="0"/>
              </a:spcAft>
              <a:buNone/>
            </a:pPr>
            <a:r>
              <a:rPr lang="en"/>
              <a:t>6)Representation of Human Decision Making,</a:t>
            </a:r>
            <a:endParaRPr/>
          </a:p>
          <a:p>
            <a:pPr indent="0" lvl="0" marL="0" rtl="0" algn="l">
              <a:spcBef>
                <a:spcPts val="1200"/>
              </a:spcBef>
              <a:spcAft>
                <a:spcPts val="0"/>
              </a:spcAft>
              <a:buNone/>
            </a:pPr>
            <a:r>
              <a:rPr lang="en"/>
              <a:t>7)Match between SM Techniques and SCM Problems,</a:t>
            </a:r>
            <a:endParaRPr/>
          </a:p>
          <a:p>
            <a:pPr indent="0" lvl="0" marL="0" rtl="0" algn="l">
              <a:spcBef>
                <a:spcPts val="1200"/>
              </a:spcBef>
              <a:spcAft>
                <a:spcPts val="0"/>
              </a:spcAft>
              <a:buNone/>
            </a:pPr>
            <a:r>
              <a:rPr lang="en"/>
              <a:t>8)Expert Modelers,Expert Users,Integration of Existing Models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Promising Technologies to Support SM for Healthcare SCM</a:t>
            </a:r>
            <a:endParaRPr/>
          </a:p>
        </p:txBody>
      </p:sp>
      <p:sp>
        <p:nvSpPr>
          <p:cNvPr id="122" name="Google Shape;122;p25"/>
          <p:cNvSpPr txBox="1"/>
          <p:nvPr>
            <p:ph idx="1" type="body"/>
          </p:nvPr>
        </p:nvSpPr>
        <p:spPr>
          <a:xfrm>
            <a:off x="311700" y="1477775"/>
            <a:ext cx="8520600" cy="309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To fully exploit the SM opportunities in healthcare SCM, several and different technologies have been tried to meet the challenges presented above. Some of the following technologies may seem irrelevant to SCM in healthcare, yet the popularity and usability advantages offer a potential shift in paradigms that will incorporate SCM with some of them to leverage some potential problems.Some of the most promising technologies:</a:t>
            </a:r>
            <a:endParaRPr/>
          </a:p>
          <a:p>
            <a:pPr indent="0" lvl="0" marL="0" rtl="0" algn="l">
              <a:spcBef>
                <a:spcPts val="1200"/>
              </a:spcBef>
              <a:spcAft>
                <a:spcPts val="0"/>
              </a:spcAft>
              <a:buNone/>
            </a:pPr>
            <a:r>
              <a:rPr lang="en"/>
              <a:t>1)Agent-Based Simulation (ABS),</a:t>
            </a:r>
            <a:endParaRPr/>
          </a:p>
          <a:p>
            <a:pPr indent="0" lvl="0" marL="0" rtl="0" algn="l">
              <a:spcBef>
                <a:spcPts val="1200"/>
              </a:spcBef>
              <a:spcAft>
                <a:spcPts val="0"/>
              </a:spcAft>
              <a:buNone/>
            </a:pPr>
            <a:r>
              <a:rPr lang="en"/>
              <a:t>2)Radio Frequency Identification (RFID),</a:t>
            </a:r>
            <a:endParaRPr/>
          </a:p>
          <a:p>
            <a:pPr indent="0" lvl="0" marL="0" rtl="0" algn="l">
              <a:spcBef>
                <a:spcPts val="1200"/>
              </a:spcBef>
              <a:spcAft>
                <a:spcPts val="0"/>
              </a:spcAft>
              <a:buNone/>
            </a:pPr>
            <a:r>
              <a:rPr lang="en"/>
              <a:t>3)Distributed Simulation (DS),</a:t>
            </a:r>
            <a:endParaRPr/>
          </a:p>
          <a:p>
            <a:pPr indent="0" lvl="0" marL="0" rtl="0" algn="l">
              <a:spcBef>
                <a:spcPts val="1200"/>
              </a:spcBef>
              <a:spcAft>
                <a:spcPts val="0"/>
              </a:spcAft>
              <a:buNone/>
            </a:pPr>
            <a:r>
              <a:rPr lang="en"/>
              <a:t>4)Service-Oriented Architecture (SOA),</a:t>
            </a:r>
            <a:endParaRPr/>
          </a:p>
          <a:p>
            <a:pPr indent="0" lvl="0" marL="0" rtl="0" algn="l">
              <a:spcBef>
                <a:spcPts val="1200"/>
              </a:spcBef>
              <a:spcAft>
                <a:spcPts val="1200"/>
              </a:spcAft>
              <a:buNone/>
            </a:pPr>
            <a:r>
              <a:rPr lang="en"/>
              <a:t>5)Cloud Computing (CC)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scope</a:t>
            </a:r>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Simulation modeling (SM) emerged as a tool to develop specific functional and decision systems that provided flexibility, specificity, and consistency. Healthcare simulation modeling is a way to test changes in a computerized environment that will hopefully put forward ideas for improvements and subsequent implementation.</a:t>
            </a:r>
            <a:endParaRPr/>
          </a:p>
          <a:p>
            <a:pPr indent="0" lvl="0" marL="0" rtl="0" algn="l">
              <a:spcBef>
                <a:spcPts val="1200"/>
              </a:spcBef>
              <a:spcAft>
                <a:spcPts val="0"/>
              </a:spcAft>
              <a:buNone/>
            </a:pPr>
            <a:r>
              <a:rPr lang="en"/>
              <a:t>By offering direct feedback on suggested changes, SM allows healthcare supply chain organizations to analyse different scenarios for decision making while encouraging open communication to further understand the inner workings of a potentially complex system. </a:t>
            </a:r>
            <a:endParaRPr/>
          </a:p>
          <a:p>
            <a:pPr indent="0" lvl="0" marL="0" rtl="0" algn="l">
              <a:spcBef>
                <a:spcPts val="1200"/>
              </a:spcBef>
              <a:spcAft>
                <a:spcPts val="1200"/>
              </a:spcAft>
              <a:buNone/>
            </a:pPr>
            <a:r>
              <a:rPr lang="en"/>
              <a:t>As steps are being developed for the success of simulation, it should be viewed not just in the use of current and future technologies but also its application to the clinical environment. As new technologies emerge to mitigate concerns regarding implementation, potential impact, and value added for healthcare SC processes, it then becomes necessary for healthcare organizations to realize the likelihood of simulation modeling to enhance their operations and maximize the benefits.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 Modelling(SM) is used in various fields to allow developers and </a:t>
            </a:r>
            <a:r>
              <a:rPr lang="en"/>
              <a:t>users</a:t>
            </a:r>
            <a:r>
              <a:rPr lang="en"/>
              <a:t> to represent a system and examine its operations using different possible </a:t>
            </a:r>
            <a:r>
              <a:rPr lang="en"/>
              <a:t>scenarios</a:t>
            </a:r>
            <a:r>
              <a:rPr lang="en"/>
              <a:t> and conditions. </a:t>
            </a:r>
            <a:endParaRPr/>
          </a:p>
          <a:p>
            <a:pPr indent="0" lvl="0" marL="0" rtl="0" algn="l">
              <a:spcBef>
                <a:spcPts val="1200"/>
              </a:spcBef>
              <a:spcAft>
                <a:spcPts val="0"/>
              </a:spcAft>
              <a:buNone/>
            </a:pPr>
            <a:r>
              <a:rPr lang="en"/>
              <a:t>The objective of this paper is to present and analyze past simulation and modeling (SM) efforts to support decision making in healthcare SCM, to identify the key challenges associated with SM in healthcare SCM, and to discuss new technologies emerged to meet these challenges.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a:t>
            </a:r>
            <a:r>
              <a:rPr lang="en"/>
              <a:t>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Competition within the healthcare industry is on the rise, and to stay in the market, healthcare organizations face the challenge to reduce operational costs while maintaining, if not improving, the quality of patient care and services provided.</a:t>
            </a:r>
            <a:endParaRPr/>
          </a:p>
          <a:p>
            <a:pPr indent="0" lvl="0" marL="0" rtl="0" algn="l">
              <a:spcBef>
                <a:spcPts val="1200"/>
              </a:spcBef>
              <a:spcAft>
                <a:spcPts val="0"/>
              </a:spcAft>
              <a:buNone/>
            </a:pPr>
            <a:r>
              <a:rPr lang="en"/>
              <a:t>By nature, SCM is a complex, dynamic, and distributed environment. It is also governed by uncertainty and high variability; this is so because it encompasses integrated and interrelated activities undertaken by different and distributed parties (i.e., suppliers, distributors, and consumers).</a:t>
            </a:r>
            <a:endParaRPr/>
          </a:p>
          <a:p>
            <a:pPr indent="0" lvl="0" marL="0" rtl="0" algn="l">
              <a:spcBef>
                <a:spcPts val="1200"/>
              </a:spcBef>
              <a:spcAft>
                <a:spcPts val="0"/>
              </a:spcAft>
              <a:buNone/>
            </a:pPr>
            <a:r>
              <a:rPr lang="en"/>
              <a:t>Efficient management of SC entails making informed decisions based on a holistic view of all elements that affect SCM process. To get there, SC managers in healthcare organizations need to have better visibility into their SCM processes to understand the causes of uncertainty and their impact on these processes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587000"/>
            <a:ext cx="8520600" cy="39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Many researchers argued that SM is a very powerful tool for gaining insight into SCM. In view of these studies, the benefits of SM in SCM include: understanding overall SCM processes and characteristics; capturing SCM dynamics; modeling unexpected events and understanding their impact on SC; and minimizing the risk of changes in the planning of SCM process. Moreover, much research have been undertaken to develop SM tools to support decisions making in SCM.</a:t>
            </a:r>
            <a:endParaRPr/>
          </a:p>
          <a:p>
            <a:pPr indent="0" lvl="0" marL="0" rtl="0" algn="l">
              <a:spcBef>
                <a:spcPts val="1200"/>
              </a:spcBef>
              <a:spcAft>
                <a:spcPts val="0"/>
              </a:spcAft>
              <a:buNone/>
            </a:pPr>
            <a:r>
              <a:rPr lang="en"/>
              <a:t>The application of SM in healthcare SCM is limited in comparison to other sectors, yet it is steadily on the rise. Several studies explored the value of SM to support decision making in healthcare SCM as in other industries. More studies developed SM tools to tackle problems in healthcare SCM.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Healthcare SC Design and Management:</a:t>
            </a:r>
            <a:endParaRPr/>
          </a:p>
          <a:p>
            <a:pPr indent="0" lvl="0" marL="0" rtl="0" algn="l">
              <a:spcBef>
                <a:spcPts val="0"/>
              </a:spcBef>
              <a:spcAft>
                <a:spcPts val="0"/>
              </a:spcAft>
              <a:buNone/>
            </a:pPr>
            <a:r>
              <a:rPr lang="en"/>
              <a:t>The complexity of the SCM problem magnifies with its focus on the healthcare industry. Healthcare SCM is designed to assure a high service level by maximizing the allocation of resources to respond effectively and promptly to the patient care needs.</a:t>
            </a:r>
            <a:endParaRPr/>
          </a:p>
          <a:p>
            <a:pPr indent="0" lvl="0" marL="0" rtl="0" algn="l">
              <a:spcBef>
                <a:spcPts val="1200"/>
              </a:spcBef>
              <a:spcAft>
                <a:spcPts val="1200"/>
              </a:spcAft>
              <a:buNone/>
            </a:pPr>
            <a:r>
              <a:rPr lang="en"/>
              <a:t>SCM is set to “enable” the strategy of healthcare organizations maximize patient care and minimize cost. This can be achieved by ensuring product availability, minimizing storage space, reducing material handling time and cost, and minimizing </a:t>
            </a:r>
            <a:r>
              <a:rPr lang="en"/>
              <a:t>non liquid</a:t>
            </a:r>
            <a:r>
              <a:rPr lang="en"/>
              <a:t> assets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057525" y="281700"/>
            <a:ext cx="6800850" cy="4276725"/>
          </a:xfrm>
          <a:prstGeom prst="rect">
            <a:avLst/>
          </a:prstGeom>
          <a:noFill/>
          <a:ln>
            <a:noFill/>
          </a:ln>
        </p:spPr>
      </p:pic>
      <p:sp>
        <p:nvSpPr>
          <p:cNvPr id="84" name="Google Shape;84;p18"/>
          <p:cNvSpPr txBox="1"/>
          <p:nvPr/>
        </p:nvSpPr>
        <p:spPr>
          <a:xfrm>
            <a:off x="2060700" y="4652950"/>
            <a:ext cx="4655100" cy="490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rPr>
              <a:t>Fig: Modern Healthcare SCM Process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299650"/>
            <a:ext cx="8520600" cy="42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placing this process focus into perspective, successful SC managers find their competitive advantage by optimizing the balance between the concept of meeting consumers’ demands and the fiscal responsibility.</a:t>
            </a:r>
            <a:endParaRPr/>
          </a:p>
          <a:p>
            <a:pPr indent="0" lvl="0" marL="0" rtl="0" algn="l">
              <a:spcBef>
                <a:spcPts val="1200"/>
              </a:spcBef>
              <a:spcAft>
                <a:spcPts val="0"/>
              </a:spcAft>
              <a:buNone/>
            </a:pPr>
            <a:r>
              <a:rPr lang="en"/>
              <a:t>In the SCM process, the price elasticity of demand plays an important role. In healthcare SC there are many products available to the end user that perform the same or similar functions. The challenge becomes ordering the best product at the best possible price that satisfies the needs of the majority.</a:t>
            </a:r>
            <a:endParaRPr/>
          </a:p>
          <a:p>
            <a:pPr indent="0" lvl="0" marL="0" rtl="0" algn="l">
              <a:spcBef>
                <a:spcPts val="1200"/>
              </a:spcBef>
              <a:spcAft>
                <a:spcPts val="0"/>
              </a:spcAft>
              <a:buNone/>
            </a:pPr>
            <a:r>
              <a:rPr lang="en"/>
              <a:t>Budgetary limitations lead healthcare SC managers to incorporate new functions and policies into their procurement, inventory managements and distribution cycles.</a:t>
            </a:r>
            <a:endParaRPr/>
          </a:p>
          <a:p>
            <a:pPr indent="0" lvl="0" marL="0" rtl="0" algn="l">
              <a:spcBef>
                <a:spcPts val="1200"/>
              </a:spcBef>
              <a:spcAft>
                <a:spcPts val="1200"/>
              </a:spcAft>
              <a:buNone/>
            </a:pPr>
            <a:r>
              <a:rPr lang="en"/>
              <a:t>Also, the method includes Strategic and Planning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Simulation Models and its limitations</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Simulation models facilitate the design and management of healthcare SC through producing a holistic view of all involved elements and providing “what-if ” analysis tools.</a:t>
            </a:r>
            <a:endParaRPr/>
          </a:p>
          <a:p>
            <a:pPr indent="0" lvl="0" marL="0" rtl="0" algn="l">
              <a:spcBef>
                <a:spcPts val="1200"/>
              </a:spcBef>
              <a:spcAft>
                <a:spcPts val="0"/>
              </a:spcAft>
              <a:buNone/>
            </a:pPr>
            <a:r>
              <a:rPr lang="en"/>
              <a:t>With respect to SCM issues, SM can support decisions concerned with policies, planning processes, inventory management, and suppliers/consumers collaboration agreements.</a:t>
            </a:r>
            <a:endParaRPr/>
          </a:p>
          <a:p>
            <a:pPr indent="0" lvl="0" marL="0" rtl="0" algn="l">
              <a:spcBef>
                <a:spcPts val="1200"/>
              </a:spcBef>
              <a:spcAft>
                <a:spcPts val="1200"/>
              </a:spcAft>
              <a:buNone/>
            </a:pPr>
            <a:r>
              <a:rPr lang="en"/>
              <a:t>Swaminathan in proposed a SM-based decision support system (DSS) to support the Drug Distribution Project (DDP) in the state of California, USA.The allocation problem as described was nonlinear, multiobjective, and large in size. Therefore, the proposed DSS utilized a multi-objective optimization model and a heuristic solution to accomplish optimized distribution while taking into account efficiency, effectiveness, and equity of the drug-allocation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558275"/>
            <a:ext cx="8520600" cy="401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proposed DSS in this work was proven successful at providing efficient, effective, and fair methods to allocate scarce drugs.</a:t>
            </a:r>
            <a:endParaRPr/>
          </a:p>
          <a:p>
            <a:pPr indent="0" lvl="0" marL="0" rtl="0" algn="l">
              <a:spcBef>
                <a:spcPts val="1200"/>
              </a:spcBef>
              <a:spcAft>
                <a:spcPts val="0"/>
              </a:spcAft>
              <a:buNone/>
            </a:pPr>
            <a:r>
              <a:rPr lang="en"/>
              <a:t>The objective was to minimize wastage and holding cost while maximizing prompt access to the drugs. </a:t>
            </a:r>
            <a:endParaRPr/>
          </a:p>
          <a:p>
            <a:pPr indent="0" lvl="0" marL="0" rtl="0" algn="l">
              <a:spcBef>
                <a:spcPts val="1200"/>
              </a:spcBef>
              <a:spcAft>
                <a:spcPts val="0"/>
              </a:spcAft>
              <a:buNone/>
            </a:pPr>
            <a:r>
              <a:rPr lang="en"/>
              <a:t>The objective functions were to (1) minimize all associated costs including stock-out cost for both finished and raw goods and inventory expiry cost and (2) maximize timely access to the required drugs.</a:t>
            </a:r>
            <a:endParaRPr/>
          </a:p>
          <a:p>
            <a:pPr indent="0" lvl="0" marL="0" rtl="0" algn="l">
              <a:spcBef>
                <a:spcPts val="1200"/>
              </a:spcBef>
              <a:spcAft>
                <a:spcPts val="0"/>
              </a:spcAft>
              <a:buNone/>
            </a:pPr>
            <a:r>
              <a:rPr lang="en"/>
              <a:t>The model also defined a set of transition probabilities to capture changes that may occur in patient classification from one type to another, as well as changes in demand.</a:t>
            </a:r>
            <a:endParaRPr/>
          </a:p>
          <a:p>
            <a:pPr indent="0" lvl="0" marL="0" rtl="0" algn="l">
              <a:spcBef>
                <a:spcPts val="1200"/>
              </a:spcBef>
              <a:spcAft>
                <a:spcPts val="1200"/>
              </a:spcAft>
              <a:buNone/>
            </a:pPr>
            <a:r>
              <a:rPr lang="en"/>
              <a:t>The model was implemented using optimization programming language (OPL) to generate an optimal inventory policy to achieve a solution that has many products of high importance at high service level.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