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ns Extra Bold" charset="1" panose="020B0906030804020204"/>
      <p:regular r:id="rId16"/>
    </p:embeddedFont>
    <p:embeddedFont>
      <p:font typeface="Open Sans Extra Bold Italics" charset="1" panose="020B0906030804020204"/>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825112" y="1984278"/>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7259300" y="101405"/>
            <a:ext cx="960004" cy="927295"/>
            <a:chOff x="0" y="0"/>
            <a:chExt cx="252841" cy="244226"/>
          </a:xfrm>
        </p:grpSpPr>
        <p:sp>
          <p:nvSpPr>
            <p:cNvPr name="Freeform 9" id="9"/>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10" id="10"/>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1</a:t>
              </a:r>
            </a:p>
          </p:txBody>
        </p:sp>
      </p:grpSp>
      <p:sp>
        <p:nvSpPr>
          <p:cNvPr name="TextBox 11" id="11"/>
          <p:cNvSpPr txBox="true"/>
          <p:nvPr/>
        </p:nvSpPr>
        <p:spPr>
          <a:xfrm rot="0">
            <a:off x="4825112" y="2607370"/>
            <a:ext cx="9674549" cy="2876955"/>
          </a:xfrm>
          <a:prstGeom prst="rect">
            <a:avLst/>
          </a:prstGeom>
        </p:spPr>
        <p:txBody>
          <a:bodyPr anchor="t" rtlCol="false" tIns="0" lIns="0" bIns="0" rIns="0">
            <a:spAutoFit/>
          </a:bodyPr>
          <a:lstStyle/>
          <a:p>
            <a:pPr algn="ctr">
              <a:lnSpc>
                <a:spcPts val="6815"/>
              </a:lnSpc>
            </a:pPr>
            <a:r>
              <a:rPr lang="en-US" sz="4938" spc="483">
                <a:solidFill>
                  <a:srgbClr val="231F20"/>
                </a:solidFill>
                <a:latin typeface="Oswald Bold"/>
              </a:rPr>
              <a:t>A SURVEY OF AUTONOMOUS DRIVING: COMMON PRACTICES AND EMERGING TECHNOLOGIES</a:t>
            </a:r>
          </a:p>
          <a:p>
            <a:pPr algn="ctr">
              <a:lnSpc>
                <a:spcPts val="2335"/>
              </a:lnSpc>
            </a:pPr>
          </a:p>
        </p:txBody>
      </p:sp>
      <p:sp>
        <p:nvSpPr>
          <p:cNvPr name="TextBox 12" id="12"/>
          <p:cNvSpPr txBox="true"/>
          <p:nvPr/>
        </p:nvSpPr>
        <p:spPr>
          <a:xfrm rot="0">
            <a:off x="251037" y="8294280"/>
            <a:ext cx="5708073" cy="1852450"/>
          </a:xfrm>
          <a:prstGeom prst="rect">
            <a:avLst/>
          </a:prstGeom>
        </p:spPr>
        <p:txBody>
          <a:bodyPr anchor="t" rtlCol="false" tIns="0" lIns="0" bIns="0" rIns="0">
            <a:spAutoFit/>
          </a:bodyPr>
          <a:lstStyle/>
          <a:p>
            <a:pPr>
              <a:lnSpc>
                <a:spcPts val="3747"/>
              </a:lnSpc>
            </a:pPr>
            <a:r>
              <a:rPr lang="en-US" sz="2715" spc="266">
                <a:solidFill>
                  <a:srgbClr val="231F20"/>
                </a:solidFill>
                <a:latin typeface="Oswald Bold"/>
              </a:rPr>
              <a:t>NAME:NAZIFA BUSHRA</a:t>
            </a:r>
          </a:p>
          <a:p>
            <a:pPr>
              <a:lnSpc>
                <a:spcPts val="3747"/>
              </a:lnSpc>
            </a:pPr>
            <a:r>
              <a:rPr lang="en-US" sz="2715" spc="266">
                <a:solidFill>
                  <a:srgbClr val="231F20"/>
                </a:solidFill>
                <a:latin typeface="Oswald Bold"/>
              </a:rPr>
              <a:t>ID: 20101536</a:t>
            </a:r>
          </a:p>
          <a:p>
            <a:pPr>
              <a:lnSpc>
                <a:spcPts val="3747"/>
              </a:lnSpc>
            </a:pPr>
            <a:r>
              <a:rPr lang="en-US" sz="2715" spc="266">
                <a:solidFill>
                  <a:srgbClr val="231F20"/>
                </a:solidFill>
                <a:latin typeface="Oswald Bold"/>
              </a:rPr>
              <a:t>COURSE: CSE438</a:t>
            </a:r>
          </a:p>
          <a:p>
            <a:pPr>
              <a:lnSpc>
                <a:spcPts val="3747"/>
              </a:lnSpc>
            </a:pPr>
            <a:r>
              <a:rPr lang="en-US" sz="2715" spc="266">
                <a:solidFill>
                  <a:srgbClr val="231F20"/>
                </a:solidFill>
                <a:latin typeface="Oswald Bold"/>
              </a:rPr>
              <a:t>SECTION: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0241224" y="-878661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32769" y="3730432"/>
            <a:ext cx="8326651" cy="4921250"/>
          </a:xfrm>
          <a:prstGeom prst="rect">
            <a:avLst/>
          </a:prstGeom>
        </p:spPr>
        <p:txBody>
          <a:bodyPr anchor="t" rtlCol="false" tIns="0" lIns="0" bIns="0" rIns="0">
            <a:spAutoFit/>
          </a:bodyPr>
          <a:lstStyle/>
          <a:p>
            <a:pPr marL="0" indent="0" lvl="0">
              <a:lnSpc>
                <a:spcPts val="2799"/>
              </a:lnSpc>
              <a:spcBef>
                <a:spcPct val="0"/>
              </a:spcBef>
            </a:pPr>
            <a:r>
              <a:rPr lang="en-US" sz="1999">
                <a:solidFill>
                  <a:srgbClr val="000000"/>
                </a:solidFill>
                <a:latin typeface="DM Sans Italics"/>
              </a:rPr>
              <a:t>In the fast-evolving landscape of automated driving systems, this survey highlights the captivating promise and current gaps in research. From diverse architecture models to sensing modalities, it unravels the complexities of algorithm precision and efficiency. Yet, challenges persist, from handling adverse road conditions and unpredictable weather to nascent vehicle-to-vehicle communication. The dream of cloud-based information management awaits infrastructure solutions, while the uncharted territory of human-machine interaction beckons exploration. However, amidst these challenges lie promising advancements discussed in recent research, showcasing the potential impact on automated driving technology. A clarion call for collaborative efforts across disciplines and robust public support sets the stage for a future where safe and efficient roads become a tangible reality.</a:t>
            </a:r>
          </a:p>
        </p:txBody>
      </p:sp>
      <p:sp>
        <p:nvSpPr>
          <p:cNvPr name="TextBox 5" id="5"/>
          <p:cNvSpPr txBox="true"/>
          <p:nvPr/>
        </p:nvSpPr>
        <p:spPr>
          <a:xfrm rot="0">
            <a:off x="1561733" y="866775"/>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CONCLUSION</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7259300" y="101405"/>
            <a:ext cx="960004" cy="927295"/>
            <a:chOff x="0" y="0"/>
            <a:chExt cx="252841" cy="244226"/>
          </a:xfrm>
        </p:grpSpPr>
        <p:sp>
          <p:nvSpPr>
            <p:cNvPr name="Freeform 8" id="8"/>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9" id="9"/>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10</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83140" y="6795953"/>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55663" y="426684"/>
            <a:ext cx="11292977"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INTRODUCTION</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655663" y="2314821"/>
            <a:ext cx="13756840" cy="7465867"/>
          </a:xfrm>
          <a:prstGeom prst="rect">
            <a:avLst/>
          </a:prstGeom>
        </p:spPr>
        <p:txBody>
          <a:bodyPr anchor="t" rtlCol="false" tIns="0" lIns="0" bIns="0" rIns="0">
            <a:spAutoFit/>
          </a:bodyPr>
          <a:lstStyle/>
          <a:p>
            <a:pPr>
              <a:lnSpc>
                <a:spcPts val="2127"/>
              </a:lnSpc>
              <a:spcBef>
                <a:spcPct val="0"/>
              </a:spcBef>
            </a:pPr>
          </a:p>
          <a:p>
            <a:pPr>
              <a:lnSpc>
                <a:spcPts val="2127"/>
              </a:lnSpc>
              <a:spcBef>
                <a:spcPct val="0"/>
              </a:spcBef>
            </a:pPr>
            <a:r>
              <a:rPr lang="en-US" sz="1636">
                <a:solidFill>
                  <a:srgbClr val="231F20"/>
                </a:solidFill>
                <a:latin typeface="Open Sauce"/>
              </a:rPr>
              <a:t>Automated Driving Systems (ADS) have emerged as a transformative paradigm in transportation, combining advanced technologies to redefine the future of mobility. The Importance of ADS in Modern Transportation cannot be overstated, as it holds the promise of significantly enhancing road safety and traffic efficiency.</a:t>
            </a:r>
          </a:p>
          <a:p>
            <a:pPr>
              <a:lnSpc>
                <a:spcPts val="2127"/>
              </a:lnSpc>
              <a:spcBef>
                <a:spcPct val="0"/>
              </a:spcBef>
            </a:pPr>
          </a:p>
          <a:p>
            <a:pPr>
              <a:lnSpc>
                <a:spcPts val="2127"/>
              </a:lnSpc>
              <a:spcBef>
                <a:spcPct val="0"/>
              </a:spcBef>
            </a:pPr>
            <a:r>
              <a:rPr lang="en-US" sz="1636">
                <a:solidFill>
                  <a:srgbClr val="231F20"/>
                </a:solidFill>
                <a:latin typeface="Open Sauce Bold"/>
              </a:rPr>
              <a:t>Navigating Road Safety Challenges:</a:t>
            </a:r>
          </a:p>
          <a:p>
            <a:pPr>
              <a:lnSpc>
                <a:spcPts val="2127"/>
              </a:lnSpc>
              <a:spcBef>
                <a:spcPct val="0"/>
              </a:spcBef>
            </a:pPr>
          </a:p>
          <a:p>
            <a:pPr>
              <a:lnSpc>
                <a:spcPts val="2127"/>
              </a:lnSpc>
              <a:spcBef>
                <a:spcPct val="0"/>
              </a:spcBef>
            </a:pPr>
            <a:r>
              <a:rPr lang="en-US" sz="1636">
                <a:solidFill>
                  <a:srgbClr val="231F20"/>
                </a:solidFill>
                <a:latin typeface="Open Sauce"/>
              </a:rPr>
              <a:t>A staggering 94% of road accidents stem from human errors (NHTSA Report [1]).</a:t>
            </a:r>
          </a:p>
          <a:p>
            <a:pPr>
              <a:lnSpc>
                <a:spcPts val="2127"/>
              </a:lnSpc>
              <a:spcBef>
                <a:spcPct val="0"/>
              </a:spcBef>
            </a:pPr>
            <a:r>
              <a:rPr lang="en-US" sz="1636">
                <a:solidFill>
                  <a:srgbClr val="231F20"/>
                </a:solidFill>
                <a:latin typeface="Open Sauce"/>
              </a:rPr>
              <a:t>ADS promises a paradigm shift, aiming to prevent accidents, reduce emissions, and redefine mobility.</a:t>
            </a:r>
          </a:p>
          <a:p>
            <a:pPr>
              <a:lnSpc>
                <a:spcPts val="2127"/>
              </a:lnSpc>
              <a:spcBef>
                <a:spcPct val="0"/>
              </a:spcBef>
            </a:pPr>
          </a:p>
          <a:p>
            <a:pPr>
              <a:lnSpc>
                <a:spcPts val="2127"/>
              </a:lnSpc>
              <a:spcBef>
                <a:spcPct val="0"/>
              </a:spcBef>
            </a:pPr>
            <a:r>
              <a:rPr lang="en-US" sz="1636">
                <a:solidFill>
                  <a:srgbClr val="231F20"/>
                </a:solidFill>
                <a:latin typeface="Open Sauce Bold"/>
              </a:rPr>
              <a:t>Towards a Billion-Dollar Revolution:</a:t>
            </a:r>
          </a:p>
          <a:p>
            <a:pPr>
              <a:lnSpc>
                <a:spcPts val="2127"/>
              </a:lnSpc>
              <a:spcBef>
                <a:spcPct val="0"/>
              </a:spcBef>
            </a:pPr>
          </a:p>
          <a:p>
            <a:pPr>
              <a:lnSpc>
                <a:spcPts val="2127"/>
              </a:lnSpc>
              <a:spcBef>
                <a:spcPct val="0"/>
              </a:spcBef>
            </a:pPr>
            <a:r>
              <a:rPr lang="en-US" sz="1636">
                <a:solidFill>
                  <a:srgbClr val="231F20"/>
                </a:solidFill>
                <a:latin typeface="Open Sauce"/>
              </a:rPr>
              <a:t>Projected annual social benefits of nearly $800 billion by 2050 (NHTSA Report [3]).</a:t>
            </a:r>
          </a:p>
          <a:p>
            <a:pPr>
              <a:lnSpc>
                <a:spcPts val="2127"/>
              </a:lnSpc>
              <a:spcBef>
                <a:spcPct val="0"/>
              </a:spcBef>
            </a:pPr>
            <a:r>
              <a:rPr lang="en-US" sz="1636">
                <a:solidFill>
                  <a:srgbClr val="231F20"/>
                </a:solidFill>
                <a:latin typeface="Open Sauce"/>
              </a:rPr>
              <a:t>ADS offers solutions for congestion, road casualties, energy consumption, and productivity.</a:t>
            </a:r>
          </a:p>
          <a:p>
            <a:pPr>
              <a:lnSpc>
                <a:spcPts val="2127"/>
              </a:lnSpc>
              <a:spcBef>
                <a:spcPct val="0"/>
              </a:spcBef>
            </a:pPr>
          </a:p>
          <a:p>
            <a:pPr>
              <a:lnSpc>
                <a:spcPts val="2127"/>
              </a:lnSpc>
              <a:spcBef>
                <a:spcPct val="0"/>
              </a:spcBef>
            </a:pPr>
            <a:r>
              <a:rPr lang="en-US" sz="1636">
                <a:solidFill>
                  <a:srgbClr val="231F20"/>
                </a:solidFill>
                <a:latin typeface="Open Sauce Bold"/>
              </a:rPr>
              <a:t>Accelerating Progress:</a:t>
            </a:r>
          </a:p>
          <a:p>
            <a:pPr>
              <a:lnSpc>
                <a:spcPts val="2127"/>
              </a:lnSpc>
              <a:spcBef>
                <a:spcPct val="0"/>
              </a:spcBef>
            </a:pPr>
          </a:p>
          <a:p>
            <a:pPr>
              <a:lnSpc>
                <a:spcPts val="2127"/>
              </a:lnSpc>
              <a:spcBef>
                <a:spcPct val="0"/>
              </a:spcBef>
            </a:pPr>
            <a:r>
              <a:rPr lang="en-US" sz="1636">
                <a:solidFill>
                  <a:srgbClr val="231F20"/>
                </a:solidFill>
                <a:latin typeface="Open Sauce"/>
              </a:rPr>
              <a:t>Breakthroughs in vehicle dynamics, deep learning, and sensor modalities fuel ADS advancements.</a:t>
            </a:r>
          </a:p>
          <a:p>
            <a:pPr>
              <a:lnSpc>
                <a:spcPts val="2127"/>
              </a:lnSpc>
              <a:spcBef>
                <a:spcPct val="0"/>
              </a:spcBef>
            </a:pPr>
            <a:r>
              <a:rPr lang="en-US" sz="1636">
                <a:solidFill>
                  <a:srgbClr val="231F20"/>
                </a:solidFill>
                <a:latin typeface="Open Sauce"/>
              </a:rPr>
              <a:t>The public's growing interest and market potential drive varying degrees of automation in ADS.</a:t>
            </a:r>
          </a:p>
          <a:p>
            <a:pPr>
              <a:lnSpc>
                <a:spcPts val="2127"/>
              </a:lnSpc>
              <a:spcBef>
                <a:spcPct val="0"/>
              </a:spcBef>
            </a:pPr>
          </a:p>
          <a:p>
            <a:pPr>
              <a:lnSpc>
                <a:spcPts val="2127"/>
              </a:lnSpc>
              <a:spcBef>
                <a:spcPct val="0"/>
              </a:spcBef>
            </a:pPr>
            <a:r>
              <a:rPr lang="en-US" sz="1636">
                <a:solidFill>
                  <a:srgbClr val="231F20"/>
                </a:solidFill>
                <a:latin typeface="Open Sauce Bold"/>
              </a:rPr>
              <a:t>Crucial Challenges:</a:t>
            </a:r>
          </a:p>
          <a:p>
            <a:pPr>
              <a:lnSpc>
                <a:spcPts val="2127"/>
              </a:lnSpc>
              <a:spcBef>
                <a:spcPct val="0"/>
              </a:spcBef>
            </a:pPr>
          </a:p>
          <a:p>
            <a:pPr>
              <a:lnSpc>
                <a:spcPts val="2127"/>
              </a:lnSpc>
              <a:spcBef>
                <a:spcPct val="0"/>
              </a:spcBef>
            </a:pPr>
            <a:r>
              <a:rPr lang="en-US" sz="1636">
                <a:solidFill>
                  <a:srgbClr val="231F20"/>
                </a:solidFill>
                <a:latin typeface="Open Sauce"/>
              </a:rPr>
              <a:t>Despite progress, robust automated driving in urban environments remains an elusive goal.</a:t>
            </a:r>
          </a:p>
          <a:p>
            <a:pPr>
              <a:lnSpc>
                <a:spcPts val="2127"/>
              </a:lnSpc>
              <a:spcBef>
                <a:spcPct val="0"/>
              </a:spcBef>
            </a:pPr>
            <a:r>
              <a:rPr lang="en-US" sz="1636">
                <a:solidFill>
                  <a:srgbClr val="231F20"/>
                </a:solidFill>
                <a:latin typeface="Open Sauce"/>
              </a:rPr>
              <a:t>Accidents caused by immature systems undermine trust and highlight the need for a thorough investigation.</a:t>
            </a:r>
          </a:p>
          <a:p>
            <a:pPr>
              <a:lnSpc>
                <a:spcPts val="2127"/>
              </a:lnSpc>
              <a:spcBef>
                <a:spcPct val="0"/>
              </a:spcBef>
            </a:pPr>
          </a:p>
          <a:p>
            <a:pPr>
              <a:lnSpc>
                <a:spcPts val="2127"/>
              </a:lnSpc>
              <a:spcBef>
                <a:spcPct val="0"/>
              </a:spcBef>
            </a:pPr>
            <a:r>
              <a:rPr lang="en-US" sz="1636">
                <a:solidFill>
                  <a:srgbClr val="231F20"/>
                </a:solidFill>
                <a:latin typeface="Open Sauce"/>
              </a:rPr>
              <a:t>This study explores the intricate aspects of ADS, delving into risk and uncertainty assessment, human driving behavior understanding, and driving style recognition. By addressing these key components, the research aims to contribute to the continual evolution of ADS, ensuring safer, more efficient roads for the future.</a:t>
            </a:r>
          </a:p>
        </p:txBody>
      </p:sp>
      <p:grpSp>
        <p:nvGrpSpPr>
          <p:cNvPr name="Group 6" id="6"/>
          <p:cNvGrpSpPr/>
          <p:nvPr/>
        </p:nvGrpSpPr>
        <p:grpSpPr>
          <a:xfrm rot="0">
            <a:off x="17259300" y="101405"/>
            <a:ext cx="960004" cy="927295"/>
            <a:chOff x="0" y="0"/>
            <a:chExt cx="252841" cy="244226"/>
          </a:xfrm>
        </p:grpSpPr>
        <p:sp>
          <p:nvSpPr>
            <p:cNvPr name="Freeform 7" id="7"/>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8" id="8"/>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1504362" y="2915816"/>
            <a:ext cx="15415920" cy="3034607"/>
            <a:chOff x="0" y="0"/>
            <a:chExt cx="5906506" cy="1162689"/>
          </a:xfrm>
        </p:grpSpPr>
        <p:sp>
          <p:nvSpPr>
            <p:cNvPr name="Freeform 5" id="5"/>
            <p:cNvSpPr/>
            <p:nvPr/>
          </p:nvSpPr>
          <p:spPr>
            <a:xfrm flipH="false" flipV="false" rot="0">
              <a:off x="0" y="0"/>
              <a:ext cx="5906506" cy="1162689"/>
            </a:xfrm>
            <a:custGeom>
              <a:avLst/>
              <a:gdLst/>
              <a:ahLst/>
              <a:cxnLst/>
              <a:rect r="r" b="b" t="t" l="l"/>
              <a:pathLst>
                <a:path h="1162689" w="5906506">
                  <a:moveTo>
                    <a:pt x="0" y="0"/>
                  </a:moveTo>
                  <a:lnTo>
                    <a:pt x="5906506" y="0"/>
                  </a:lnTo>
                  <a:lnTo>
                    <a:pt x="5906506" y="1162689"/>
                  </a:lnTo>
                  <a:lnTo>
                    <a:pt x="0" y="1162689"/>
                  </a:lnTo>
                  <a:close/>
                </a:path>
              </a:pathLst>
            </a:custGeom>
            <a:solidFill>
              <a:srgbClr val="EFEFEF"/>
            </a:solidFill>
          </p:spPr>
        </p:sp>
        <p:sp>
          <p:nvSpPr>
            <p:cNvPr name="TextBox 6" id="6"/>
            <p:cNvSpPr txBox="true"/>
            <p:nvPr/>
          </p:nvSpPr>
          <p:spPr>
            <a:xfrm>
              <a:off x="0" y="-19050"/>
              <a:ext cx="5906506" cy="1181739"/>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894507" y="3672370"/>
            <a:ext cx="1156649" cy="1173721"/>
          </a:xfrm>
          <a:custGeom>
            <a:avLst/>
            <a:gdLst/>
            <a:ahLst/>
            <a:cxnLst/>
            <a:rect r="r" b="b" t="t" l="l"/>
            <a:pathLst>
              <a:path h="1173721" w="1156649">
                <a:moveTo>
                  <a:pt x="0" y="0"/>
                </a:moveTo>
                <a:lnTo>
                  <a:pt x="1156649" y="0"/>
                </a:lnTo>
                <a:lnTo>
                  <a:pt x="1156649" y="1173720"/>
                </a:lnTo>
                <a:lnTo>
                  <a:pt x="0" y="1173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9" id="9"/>
          <p:cNvGrpSpPr/>
          <p:nvPr/>
        </p:nvGrpSpPr>
        <p:grpSpPr>
          <a:xfrm rot="0">
            <a:off x="2142191" y="6123549"/>
            <a:ext cx="15903524" cy="3927903"/>
            <a:chOff x="0" y="0"/>
            <a:chExt cx="6093328" cy="1504950"/>
          </a:xfrm>
        </p:grpSpPr>
        <p:sp>
          <p:nvSpPr>
            <p:cNvPr name="Freeform 10" id="10"/>
            <p:cNvSpPr/>
            <p:nvPr/>
          </p:nvSpPr>
          <p:spPr>
            <a:xfrm flipH="false" flipV="false" rot="0">
              <a:off x="0" y="0"/>
              <a:ext cx="6093328" cy="1504950"/>
            </a:xfrm>
            <a:custGeom>
              <a:avLst/>
              <a:gdLst/>
              <a:ahLst/>
              <a:cxnLst/>
              <a:rect r="r" b="b" t="t" l="l"/>
              <a:pathLst>
                <a:path h="1504950" w="6093328">
                  <a:moveTo>
                    <a:pt x="0" y="0"/>
                  </a:moveTo>
                  <a:lnTo>
                    <a:pt x="6093328" y="0"/>
                  </a:lnTo>
                  <a:lnTo>
                    <a:pt x="6093328" y="1504950"/>
                  </a:lnTo>
                  <a:lnTo>
                    <a:pt x="0" y="1504950"/>
                  </a:lnTo>
                  <a:close/>
                </a:path>
              </a:pathLst>
            </a:custGeom>
            <a:solidFill>
              <a:srgbClr val="EFEFEF"/>
            </a:solidFill>
          </p:spPr>
        </p:sp>
        <p:sp>
          <p:nvSpPr>
            <p:cNvPr name="TextBox 11" id="11"/>
            <p:cNvSpPr txBox="true"/>
            <p:nvPr/>
          </p:nvSpPr>
          <p:spPr>
            <a:xfrm>
              <a:off x="0" y="-19050"/>
              <a:ext cx="6093328" cy="1524000"/>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2472832" y="7210022"/>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142191" y="926705"/>
            <a:ext cx="16145809" cy="1350644"/>
          </a:xfrm>
          <a:prstGeom prst="rect">
            <a:avLst/>
          </a:prstGeom>
        </p:spPr>
        <p:txBody>
          <a:bodyPr anchor="t" rtlCol="false" tIns="0" lIns="0" bIns="0" rIns="0">
            <a:spAutoFit/>
          </a:bodyPr>
          <a:lstStyle/>
          <a:p>
            <a:pPr>
              <a:lnSpc>
                <a:spcPts val="11040"/>
              </a:lnSpc>
            </a:pPr>
            <a:r>
              <a:rPr lang="en-US" sz="8000" spc="784">
                <a:solidFill>
                  <a:srgbClr val="231F20"/>
                </a:solidFill>
                <a:latin typeface="Oswald Bold"/>
              </a:rPr>
              <a:t> PROSPECTS AND CHALLENGES</a:t>
            </a:r>
          </a:p>
        </p:txBody>
      </p:sp>
      <p:sp>
        <p:nvSpPr>
          <p:cNvPr name="TextBox 14" id="14"/>
          <p:cNvSpPr txBox="true"/>
          <p:nvPr/>
        </p:nvSpPr>
        <p:spPr>
          <a:xfrm rot="0">
            <a:off x="3739349" y="3251735"/>
            <a:ext cx="14548651" cy="2022748"/>
          </a:xfrm>
          <a:prstGeom prst="rect">
            <a:avLst/>
          </a:prstGeom>
        </p:spPr>
        <p:txBody>
          <a:bodyPr anchor="t" rtlCol="false" tIns="0" lIns="0" bIns="0" rIns="0">
            <a:spAutoFit/>
          </a:bodyPr>
          <a:lstStyle/>
          <a:p>
            <a:pPr>
              <a:lnSpc>
                <a:spcPts val="2742"/>
              </a:lnSpc>
            </a:pPr>
            <a:r>
              <a:rPr lang="en-US" sz="1987" spc="194">
                <a:solidFill>
                  <a:srgbClr val="231F20"/>
                </a:solidFill>
                <a:latin typeface="DM Sans Semi-Bold"/>
              </a:rPr>
              <a:t>A. Social Impact</a:t>
            </a:r>
          </a:p>
          <a:p>
            <a:pPr>
              <a:lnSpc>
                <a:spcPts val="2742"/>
              </a:lnSpc>
            </a:pPr>
            <a:r>
              <a:rPr lang="en-US" sz="1987" spc="194">
                <a:solidFill>
                  <a:srgbClr val="231F20"/>
                </a:solidFill>
                <a:latin typeface="DM Sans"/>
              </a:rPr>
              <a:t>Promising Horizons</a:t>
            </a:r>
          </a:p>
          <a:p>
            <a:pPr marL="429036" indent="-214518" lvl="1">
              <a:lnSpc>
                <a:spcPts val="2742"/>
              </a:lnSpc>
              <a:buFont typeface="Arial"/>
              <a:buChar char="•"/>
            </a:pPr>
            <a:r>
              <a:rPr lang="en-US" sz="1987" spc="194">
                <a:solidFill>
                  <a:srgbClr val="231F20"/>
                </a:solidFill>
                <a:latin typeface="DM Sans Semi-Bold"/>
              </a:rPr>
              <a:t>Solving Problems:</a:t>
            </a:r>
            <a:r>
              <a:rPr lang="en-US" sz="1987" spc="194">
                <a:solidFill>
                  <a:srgbClr val="231F20"/>
                </a:solidFill>
                <a:latin typeface="DM Sans"/>
              </a:rPr>
              <a:t> Preventing accidents, mitigating congestion, reducing emissions.</a:t>
            </a:r>
          </a:p>
          <a:p>
            <a:pPr marL="429036" indent="-214518" lvl="1">
              <a:lnSpc>
                <a:spcPts val="2742"/>
              </a:lnSpc>
              <a:buFont typeface="Arial"/>
              <a:buChar char="•"/>
            </a:pPr>
            <a:r>
              <a:rPr lang="en-US" sz="1987" spc="194">
                <a:solidFill>
                  <a:srgbClr val="231F20"/>
                </a:solidFill>
                <a:latin typeface="DM Sans Semi-Bold"/>
              </a:rPr>
              <a:t>Unlocking Opportunities:</a:t>
            </a:r>
            <a:r>
              <a:rPr lang="en-US" sz="1987" spc="194">
                <a:solidFill>
                  <a:srgbClr val="231F20"/>
                </a:solidFill>
                <a:latin typeface="DM Sans"/>
              </a:rPr>
              <a:t> Reallocation of driving time, enhanced mobility for the elderly.</a:t>
            </a:r>
          </a:p>
          <a:p>
            <a:pPr marL="429036" indent="-214518" lvl="1">
              <a:lnSpc>
                <a:spcPts val="2742"/>
              </a:lnSpc>
              <a:buFont typeface="Arial"/>
              <a:buChar char="•"/>
            </a:pPr>
            <a:r>
              <a:rPr lang="en-US" sz="1987" spc="194">
                <a:solidFill>
                  <a:srgbClr val="231F20"/>
                </a:solidFill>
                <a:latin typeface="DM Sans Semi-Bold"/>
              </a:rPr>
              <a:t>Embracing Trends:</a:t>
            </a:r>
            <a:r>
              <a:rPr lang="en-US" sz="1987" spc="194">
                <a:solidFill>
                  <a:srgbClr val="231F20"/>
                </a:solidFill>
                <a:latin typeface="DM Sans"/>
              </a:rPr>
              <a:t> Shift to Mobility as a Service (MaaS) and logistics revolution.</a:t>
            </a:r>
          </a:p>
          <a:p>
            <a:pPr algn="l" marL="0" indent="0" lvl="0">
              <a:lnSpc>
                <a:spcPts val="2742"/>
              </a:lnSpc>
              <a:spcBef>
                <a:spcPct val="0"/>
              </a:spcBef>
            </a:pPr>
          </a:p>
        </p:txBody>
      </p:sp>
      <p:sp>
        <p:nvSpPr>
          <p:cNvPr name="TextBox 15" id="15"/>
          <p:cNvSpPr txBox="true"/>
          <p:nvPr/>
        </p:nvSpPr>
        <p:spPr>
          <a:xfrm rot="0">
            <a:off x="4111250" y="6292506"/>
            <a:ext cx="14176750" cy="4098464"/>
          </a:xfrm>
          <a:prstGeom prst="rect">
            <a:avLst/>
          </a:prstGeom>
        </p:spPr>
        <p:txBody>
          <a:bodyPr anchor="t" rtlCol="false" tIns="0" lIns="0" bIns="0" rIns="0">
            <a:spAutoFit/>
          </a:bodyPr>
          <a:lstStyle/>
          <a:p>
            <a:pPr>
              <a:lnSpc>
                <a:spcPts val="2711"/>
              </a:lnSpc>
            </a:pPr>
            <a:r>
              <a:rPr lang="en-US" sz="1964" spc="192">
                <a:solidFill>
                  <a:srgbClr val="231F20"/>
                </a:solidFill>
                <a:latin typeface="DM Sans Semi-Bold"/>
              </a:rPr>
              <a:t>B. Challenges</a:t>
            </a:r>
          </a:p>
          <a:p>
            <a:pPr>
              <a:lnSpc>
                <a:spcPts val="2711"/>
              </a:lnSpc>
            </a:pPr>
            <a:r>
              <a:rPr lang="en-US" sz="1964" spc="192">
                <a:solidFill>
                  <a:srgbClr val="231F20"/>
                </a:solidFill>
                <a:latin typeface="DM Sans"/>
              </a:rPr>
              <a:t>Navigating Complex Terrain</a:t>
            </a:r>
          </a:p>
          <a:p>
            <a:pPr marL="424158" indent="-212079" lvl="1">
              <a:lnSpc>
                <a:spcPts val="2711"/>
              </a:lnSpc>
              <a:buFont typeface="Arial"/>
              <a:buChar char="•"/>
            </a:pPr>
            <a:r>
              <a:rPr lang="en-US" sz="1964" spc="192">
                <a:solidFill>
                  <a:srgbClr val="231F20"/>
                </a:solidFill>
                <a:latin typeface="DM Sans Semi-Bold"/>
              </a:rPr>
              <a:t>SAE's Levels:</a:t>
            </a:r>
            <a:r>
              <a:rPr lang="en-US" sz="1964" spc="192">
                <a:solidFill>
                  <a:srgbClr val="231F20"/>
                </a:solidFill>
                <a:latin typeface="DM Sans"/>
              </a:rPr>
              <a:t> Levels 0-2 involve basic automation; Level 3 demands quick human takeover.</a:t>
            </a:r>
          </a:p>
          <a:p>
            <a:pPr marL="424158" indent="-212079" lvl="1">
              <a:lnSpc>
                <a:spcPts val="2711"/>
              </a:lnSpc>
              <a:buFont typeface="Arial"/>
              <a:buChar char="•"/>
            </a:pPr>
            <a:r>
              <a:rPr lang="en-US" sz="1964" spc="192">
                <a:solidFill>
                  <a:srgbClr val="231F20"/>
                </a:solidFill>
                <a:latin typeface="DM Sans Semi-Bold"/>
              </a:rPr>
              <a:t>Level 3 Challenges:</a:t>
            </a:r>
            <a:r>
              <a:rPr lang="en-US" sz="1964" spc="192">
                <a:solidFill>
                  <a:srgbClr val="231F20"/>
                </a:solidFill>
                <a:latin typeface="DM Sans"/>
              </a:rPr>
              <a:t> Increased collision risks during manual takeover.</a:t>
            </a:r>
          </a:p>
          <a:p>
            <a:pPr marL="424158" indent="-212079" lvl="1">
              <a:lnSpc>
                <a:spcPts val="2711"/>
              </a:lnSpc>
              <a:buFont typeface="Arial"/>
              <a:buChar char="•"/>
            </a:pPr>
            <a:r>
              <a:rPr lang="en-US" sz="1964" spc="192">
                <a:solidFill>
                  <a:srgbClr val="231F20"/>
                </a:solidFill>
                <a:latin typeface="DM Sans Semi-Bold"/>
              </a:rPr>
              <a:t>Levels 4 and 5 Hurdles:</a:t>
            </a:r>
            <a:r>
              <a:rPr lang="en-US" sz="1964" spc="192">
                <a:solidFill>
                  <a:srgbClr val="231F20"/>
                </a:solidFill>
                <a:latin typeface="DM Sans"/>
              </a:rPr>
              <a:t> Infrastructure challenges; no production vehicle attains level 4 or 5.</a:t>
            </a:r>
          </a:p>
          <a:p>
            <a:pPr marL="424158" indent="-212079" lvl="1">
              <a:lnSpc>
                <a:spcPts val="2711"/>
              </a:lnSpc>
              <a:buFont typeface="Arial"/>
              <a:buChar char="•"/>
            </a:pPr>
            <a:r>
              <a:rPr lang="en-US" sz="1964" spc="192">
                <a:solidFill>
                  <a:srgbClr val="231F20"/>
                </a:solidFill>
                <a:latin typeface="DM Sans Semi-Bold"/>
              </a:rPr>
              <a:t>Urban Road Networks:</a:t>
            </a:r>
            <a:r>
              <a:rPr lang="en-US" sz="1964" spc="192">
                <a:solidFill>
                  <a:srgbClr val="231F20"/>
                </a:solidFill>
                <a:latin typeface="DM Sans"/>
              </a:rPr>
              <a:t> Challenges in achieving level 4 and above in unpredictable urban environments.</a:t>
            </a:r>
          </a:p>
          <a:p>
            <a:pPr marL="424158" indent="-212079" lvl="1">
              <a:lnSpc>
                <a:spcPts val="2711"/>
              </a:lnSpc>
              <a:buFont typeface="Arial"/>
              <a:buChar char="•"/>
            </a:pPr>
            <a:r>
              <a:rPr lang="en-US" sz="1964" spc="192">
                <a:solidFill>
                  <a:srgbClr val="231F20"/>
                </a:solidFill>
                <a:latin typeface="DM Sans Semi-Bold"/>
              </a:rPr>
              <a:t>Safety and Perception:</a:t>
            </a:r>
            <a:r>
              <a:rPr lang="en-US" sz="1964" spc="192">
                <a:solidFill>
                  <a:srgbClr val="231F20"/>
                </a:solidFill>
                <a:latin typeface="DM Sans"/>
              </a:rPr>
              <a:t> Accidents, fatalities, ethical dilemmas impact public trust.</a:t>
            </a:r>
          </a:p>
          <a:p>
            <a:pPr marL="424158" indent="-212079" lvl="1">
              <a:lnSpc>
                <a:spcPts val="2711"/>
              </a:lnSpc>
              <a:buFont typeface="Arial"/>
              <a:buChar char="•"/>
            </a:pPr>
            <a:r>
              <a:rPr lang="en-US" sz="1964" spc="192">
                <a:solidFill>
                  <a:srgbClr val="231F20"/>
                </a:solidFill>
                <a:latin typeface="DM Sans Semi-Bold"/>
              </a:rPr>
              <a:t>Certification:</a:t>
            </a:r>
            <a:r>
              <a:rPr lang="en-US" sz="1964" spc="192">
                <a:solidFill>
                  <a:srgbClr val="231F20"/>
                </a:solidFill>
                <a:latin typeface="DM Sans"/>
              </a:rPr>
              <a:t> Lack of established risk and reliability certification.</a:t>
            </a:r>
          </a:p>
          <a:p>
            <a:pPr marL="424158" indent="-212079" lvl="1">
              <a:lnSpc>
                <a:spcPts val="2711"/>
              </a:lnSpc>
              <a:buFont typeface="Arial"/>
              <a:buChar char="•"/>
            </a:pPr>
            <a:r>
              <a:rPr lang="en-US" sz="1964" spc="192">
                <a:solidFill>
                  <a:srgbClr val="231F20"/>
                </a:solidFill>
                <a:latin typeface="DM Sans Semi-Bold"/>
              </a:rPr>
              <a:t>Optimization Complexities:</a:t>
            </a:r>
            <a:r>
              <a:rPr lang="en-US" sz="1964" spc="192">
                <a:solidFill>
                  <a:srgbClr val="231F20"/>
                </a:solidFill>
                <a:latin typeface="DM Sans"/>
              </a:rPr>
              <a:t> Balancing goals adds complexity; open problem in dynamic driving tasks.</a:t>
            </a:r>
          </a:p>
          <a:p>
            <a:pPr algn="l" marL="0" indent="0" lvl="0">
              <a:lnSpc>
                <a:spcPts val="2711"/>
              </a:lnSpc>
              <a:spcBef>
                <a:spcPct val="0"/>
              </a:spcBef>
            </a:pPr>
          </a:p>
        </p:txBody>
      </p:sp>
      <p:sp>
        <p:nvSpPr>
          <p:cNvPr name="Freeform 16" id="16"/>
          <p:cNvSpPr/>
          <p:nvPr/>
        </p:nvSpPr>
        <p:spPr>
          <a:xfrm flipH="false" flipV="false" rot="0">
            <a:off x="-3417407" y="6960073"/>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p:nvPr/>
        </p:nvGrpSpPr>
        <p:grpSpPr>
          <a:xfrm rot="0">
            <a:off x="17259300" y="101405"/>
            <a:ext cx="960004" cy="927295"/>
            <a:chOff x="0" y="0"/>
            <a:chExt cx="252841" cy="244226"/>
          </a:xfrm>
        </p:grpSpPr>
        <p:sp>
          <p:nvSpPr>
            <p:cNvPr name="Freeform 18" id="18"/>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19" id="19"/>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Mission</a:t>
              </a: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1410691" y="650426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Vision</a:t>
              </a:r>
            </a:p>
          </p:txBody>
        </p:sp>
      </p:grpSp>
      <p:grpSp>
        <p:nvGrpSpPr>
          <p:cNvPr name="Group 17" id="17"/>
          <p:cNvGrpSpPr/>
          <p:nvPr/>
        </p:nvGrpSpPr>
        <p:grpSpPr>
          <a:xfrm rot="0">
            <a:off x="2179166" y="6572062"/>
            <a:ext cx="9034431" cy="2808103"/>
            <a:chOff x="0" y="0"/>
            <a:chExt cx="1744696" cy="542290"/>
          </a:xfrm>
        </p:grpSpPr>
        <p:sp>
          <p:nvSpPr>
            <p:cNvPr name="Freeform 18" id="18"/>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63000" y="4079343"/>
            <a:ext cx="4473739" cy="2492719"/>
          </a:xfrm>
          <a:custGeom>
            <a:avLst/>
            <a:gdLst/>
            <a:ahLst/>
            <a:cxnLst/>
            <a:rect r="r" b="b" t="t" l="l"/>
            <a:pathLst>
              <a:path h="2492719" w="4473739">
                <a:moveTo>
                  <a:pt x="0" y="0"/>
                </a:moveTo>
                <a:lnTo>
                  <a:pt x="4473739" y="0"/>
                </a:lnTo>
                <a:lnTo>
                  <a:pt x="4473739" y="2492719"/>
                </a:lnTo>
                <a:lnTo>
                  <a:pt x="0" y="2492719"/>
                </a:lnTo>
                <a:lnTo>
                  <a:pt x="0" y="0"/>
                </a:lnTo>
                <a:close/>
              </a:path>
            </a:pathLst>
          </a:custGeom>
          <a:blipFill>
            <a:blip r:embed="rId5"/>
            <a:stretch>
              <a:fillRect l="0" t="-1011" r="0" b="-1011"/>
            </a:stretch>
          </a:blipFill>
        </p:spPr>
      </p:sp>
      <p:sp>
        <p:nvSpPr>
          <p:cNvPr name="Freeform 21" id="21"/>
          <p:cNvSpPr/>
          <p:nvPr/>
        </p:nvSpPr>
        <p:spPr>
          <a:xfrm flipH="false" flipV="false" rot="0">
            <a:off x="11410691" y="7141014"/>
            <a:ext cx="4473739" cy="2374374"/>
          </a:xfrm>
          <a:custGeom>
            <a:avLst/>
            <a:gdLst/>
            <a:ahLst/>
            <a:cxnLst/>
            <a:rect r="r" b="b" t="t" l="l"/>
            <a:pathLst>
              <a:path h="2374374" w="4473739">
                <a:moveTo>
                  <a:pt x="0" y="0"/>
                </a:moveTo>
                <a:lnTo>
                  <a:pt x="4473739" y="0"/>
                </a:lnTo>
                <a:lnTo>
                  <a:pt x="4473739" y="2374374"/>
                </a:lnTo>
                <a:lnTo>
                  <a:pt x="0" y="2374374"/>
                </a:lnTo>
                <a:lnTo>
                  <a:pt x="0" y="0"/>
                </a:lnTo>
                <a:close/>
              </a:path>
            </a:pathLst>
          </a:custGeom>
          <a:blipFill>
            <a:blip r:embed="rId6"/>
            <a:stretch>
              <a:fillRect l="-2136" t="-11275" r="0" b="-2313"/>
            </a:stretch>
          </a:blipFill>
        </p:spPr>
      </p:sp>
      <p:sp>
        <p:nvSpPr>
          <p:cNvPr name="TextBox 22" id="22"/>
          <p:cNvSpPr txBox="true"/>
          <p:nvPr/>
        </p:nvSpPr>
        <p:spPr>
          <a:xfrm rot="0">
            <a:off x="3118569" y="140024"/>
            <a:ext cx="10906040" cy="2750122"/>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SYSTEM COMPONENTS AND ARCHITECTURE</a:t>
            </a:r>
          </a:p>
        </p:txBody>
      </p:sp>
      <p:sp>
        <p:nvSpPr>
          <p:cNvPr name="TextBox 23" id="23"/>
          <p:cNvSpPr txBox="true"/>
          <p:nvPr/>
        </p:nvSpPr>
        <p:spPr>
          <a:xfrm rot="0">
            <a:off x="7038264" y="3526253"/>
            <a:ext cx="8846166" cy="3045810"/>
          </a:xfrm>
          <a:prstGeom prst="rect">
            <a:avLst/>
          </a:prstGeom>
        </p:spPr>
        <p:txBody>
          <a:bodyPr anchor="t" rtlCol="false" tIns="0" lIns="0" bIns="0" rIns="0">
            <a:spAutoFit/>
          </a:bodyPr>
          <a:lstStyle/>
          <a:p>
            <a:pPr>
              <a:lnSpc>
                <a:spcPts val="2448"/>
              </a:lnSpc>
            </a:pPr>
            <a:r>
              <a:rPr lang="en-US" sz="1774" spc="173">
                <a:solidFill>
                  <a:srgbClr val="231F20"/>
                </a:solidFill>
                <a:latin typeface="DM Sans Semi-Bold"/>
              </a:rPr>
              <a:t>A. System Architecture</a:t>
            </a:r>
          </a:p>
          <a:p>
            <a:pPr marL="383009" indent="-191504" lvl="1">
              <a:lnSpc>
                <a:spcPts val="2448"/>
              </a:lnSpc>
              <a:buFont typeface="Arial"/>
              <a:buChar char="•"/>
            </a:pPr>
            <a:r>
              <a:rPr lang="en-US" sz="1774" spc="173">
                <a:solidFill>
                  <a:srgbClr val="231F20"/>
                </a:solidFill>
                <a:latin typeface="DM Sans Semi-Bold"/>
              </a:rPr>
              <a:t>Standalone, Ego-Only Systems:</a:t>
            </a:r>
            <a:r>
              <a:rPr lang="en-US" sz="1774" spc="173">
                <a:solidFill>
                  <a:srgbClr val="231F20"/>
                </a:solidFill>
                <a:latin typeface="DM Sans"/>
              </a:rPr>
              <a:t> Single self-sufficient vehicle, practical for development.</a:t>
            </a:r>
          </a:p>
          <a:p>
            <a:pPr marL="383009" indent="-191504" lvl="1">
              <a:lnSpc>
                <a:spcPts val="2448"/>
              </a:lnSpc>
              <a:buFont typeface="Arial"/>
              <a:buChar char="•"/>
            </a:pPr>
            <a:r>
              <a:rPr lang="en-US" sz="1774" spc="173">
                <a:solidFill>
                  <a:srgbClr val="231F20"/>
                </a:solidFill>
                <a:latin typeface="DM Sans Semi-Bold"/>
              </a:rPr>
              <a:t>Modular Systems:</a:t>
            </a:r>
            <a:r>
              <a:rPr lang="en-US" sz="1774" spc="173">
                <a:solidFill>
                  <a:srgbClr val="231F20"/>
                </a:solidFill>
                <a:latin typeface="DM Sans"/>
              </a:rPr>
              <a:t> Pipeline structure, modules for core functions, advantages in problem-solving.</a:t>
            </a:r>
          </a:p>
          <a:p>
            <a:pPr marL="383009" indent="-191504" lvl="1">
              <a:lnSpc>
                <a:spcPts val="2448"/>
              </a:lnSpc>
              <a:buFont typeface="Arial"/>
              <a:buChar char="•"/>
            </a:pPr>
            <a:r>
              <a:rPr lang="en-US" sz="1774" spc="173">
                <a:solidFill>
                  <a:srgbClr val="231F20"/>
                </a:solidFill>
                <a:latin typeface="DM Sans Semi-Bold"/>
              </a:rPr>
              <a:t>End-to-End Driving:</a:t>
            </a:r>
            <a:r>
              <a:rPr lang="en-US" sz="1774" spc="173">
                <a:solidFill>
                  <a:srgbClr val="231F20"/>
                </a:solidFill>
                <a:latin typeface="DM Sans"/>
              </a:rPr>
              <a:t> Direct ego-motion generation, challenges in safety, interpretability.</a:t>
            </a:r>
          </a:p>
          <a:p>
            <a:pPr marL="383009" indent="-191504" lvl="1">
              <a:lnSpc>
                <a:spcPts val="2448"/>
              </a:lnSpc>
              <a:buFont typeface="Arial"/>
              <a:buChar char="•"/>
            </a:pPr>
            <a:r>
              <a:rPr lang="en-US" sz="1774" spc="173">
                <a:solidFill>
                  <a:srgbClr val="231F20"/>
                </a:solidFill>
                <a:latin typeface="DM Sans Semi-Bold"/>
              </a:rPr>
              <a:t>Connected Systems:</a:t>
            </a:r>
            <a:r>
              <a:rPr lang="en-US" sz="1774" spc="173">
                <a:solidFill>
                  <a:srgbClr val="231F20"/>
                </a:solidFill>
                <a:latin typeface="DM Sans"/>
              </a:rPr>
              <a:t> Emerging VANET technology, potential benefits in data sharing, challenges in security.</a:t>
            </a:r>
          </a:p>
          <a:p>
            <a:pPr>
              <a:lnSpc>
                <a:spcPts val="2448"/>
              </a:lnSpc>
            </a:pPr>
          </a:p>
        </p:txBody>
      </p:sp>
      <p:sp>
        <p:nvSpPr>
          <p:cNvPr name="TextBox 24" id="24"/>
          <p:cNvSpPr txBox="true"/>
          <p:nvPr/>
        </p:nvSpPr>
        <p:spPr>
          <a:xfrm rot="0">
            <a:off x="2276926" y="6702775"/>
            <a:ext cx="8719625" cy="2527628"/>
          </a:xfrm>
          <a:prstGeom prst="rect">
            <a:avLst/>
          </a:prstGeom>
        </p:spPr>
        <p:txBody>
          <a:bodyPr anchor="t" rtlCol="false" tIns="0" lIns="0" bIns="0" rIns="0">
            <a:spAutoFit/>
          </a:bodyPr>
          <a:lstStyle/>
          <a:p>
            <a:pPr>
              <a:lnSpc>
                <a:spcPts val="2264"/>
              </a:lnSpc>
            </a:pPr>
            <a:r>
              <a:rPr lang="en-US" sz="1641" spc="160">
                <a:solidFill>
                  <a:srgbClr val="231F20"/>
                </a:solidFill>
                <a:latin typeface="DM Sans Semi-Bold"/>
              </a:rPr>
              <a:t>B. Sensors and Hardware</a:t>
            </a:r>
          </a:p>
          <a:p>
            <a:pPr marL="354351" indent="-177176" lvl="1">
              <a:lnSpc>
                <a:spcPts val="2264"/>
              </a:lnSpc>
              <a:buFont typeface="Arial"/>
              <a:buChar char="•"/>
            </a:pPr>
            <a:r>
              <a:rPr lang="en-US" sz="1641" spc="160">
                <a:solidFill>
                  <a:srgbClr val="231F20"/>
                </a:solidFill>
                <a:latin typeface="DM Sans Semi-Bold"/>
              </a:rPr>
              <a:t>Monocular Cameras:</a:t>
            </a:r>
            <a:r>
              <a:rPr lang="en-US" sz="1641" spc="160">
                <a:solidFill>
                  <a:srgbClr val="231F20"/>
                </a:solidFill>
                <a:latin typeface="DM Sans"/>
              </a:rPr>
              <a:t> Color sensing, affected by illumination.</a:t>
            </a:r>
          </a:p>
          <a:p>
            <a:pPr marL="354351" indent="-177176" lvl="1">
              <a:lnSpc>
                <a:spcPts val="2264"/>
              </a:lnSpc>
              <a:buFont typeface="Arial"/>
              <a:buChar char="•"/>
            </a:pPr>
            <a:r>
              <a:rPr lang="en-US" sz="1641" spc="160">
                <a:solidFill>
                  <a:srgbClr val="231F20"/>
                </a:solidFill>
                <a:latin typeface="DM Sans Semi-Bold"/>
              </a:rPr>
              <a:t>Omnidirectional Camera:</a:t>
            </a:r>
            <a:r>
              <a:rPr lang="en-US" sz="1641" spc="160">
                <a:solidFill>
                  <a:srgbClr val="231F20"/>
                </a:solidFill>
                <a:latin typeface="DM Sans"/>
                <a:ea typeface="DM Sans"/>
              </a:rPr>
              <a:t> 360° 2D vision, desirable for navigation.</a:t>
            </a:r>
          </a:p>
          <a:p>
            <a:pPr marL="354351" indent="-177176" lvl="1">
              <a:lnSpc>
                <a:spcPts val="2264"/>
              </a:lnSpc>
              <a:buFont typeface="Arial"/>
              <a:buChar char="•"/>
            </a:pPr>
            <a:r>
              <a:rPr lang="en-US" sz="1641" spc="160">
                <a:solidFill>
                  <a:srgbClr val="231F20"/>
                </a:solidFill>
                <a:latin typeface="DM Sans Semi-Bold"/>
              </a:rPr>
              <a:t>Event Cameras:</a:t>
            </a:r>
            <a:r>
              <a:rPr lang="en-US" sz="1641" spc="160">
                <a:solidFill>
                  <a:srgbClr val="231F20"/>
                </a:solidFill>
                <a:latin typeface="DM Sans"/>
              </a:rPr>
              <a:t> Asynchronous data recording based on visual stimulus changes.</a:t>
            </a:r>
          </a:p>
          <a:p>
            <a:pPr marL="354351" indent="-177176" lvl="1">
              <a:lnSpc>
                <a:spcPts val="2264"/>
              </a:lnSpc>
              <a:buFont typeface="Arial"/>
              <a:buChar char="•"/>
            </a:pPr>
            <a:r>
              <a:rPr lang="en-US" sz="1641" spc="160">
                <a:solidFill>
                  <a:srgbClr val="231F20"/>
                </a:solidFill>
                <a:latin typeface="DM Sans Semi-Bold"/>
              </a:rPr>
              <a:t>Radar:</a:t>
            </a:r>
            <a:r>
              <a:rPr lang="en-US" sz="1641" spc="160">
                <a:solidFill>
                  <a:srgbClr val="231F20"/>
                </a:solidFill>
                <a:latin typeface="DM Sans"/>
              </a:rPr>
              <a:t> Active sensor, emits radio waves, effective for distance measurement.</a:t>
            </a:r>
          </a:p>
          <a:p>
            <a:pPr marL="354351" indent="-177176" lvl="1">
              <a:lnSpc>
                <a:spcPts val="2264"/>
              </a:lnSpc>
              <a:buFont typeface="Arial"/>
              <a:buChar char="•"/>
            </a:pPr>
            <a:r>
              <a:rPr lang="en-US" sz="1641" spc="160">
                <a:solidFill>
                  <a:srgbClr val="231F20"/>
                </a:solidFill>
                <a:latin typeface="DM Sans Semi-Bold"/>
              </a:rPr>
              <a:t>Lidar:</a:t>
            </a:r>
            <a:r>
              <a:rPr lang="en-US" sz="1641" spc="160">
                <a:solidFill>
                  <a:srgbClr val="231F20"/>
                </a:solidFill>
                <a:latin typeface="DM Sans"/>
              </a:rPr>
              <a:t> Emits infrared light waves, high accuracy under 200 meters.</a:t>
            </a:r>
          </a:p>
          <a:p>
            <a:pPr>
              <a:lnSpc>
                <a:spcPts val="2264"/>
              </a:lnSpc>
            </a:pPr>
          </a:p>
        </p:txBody>
      </p:sp>
      <p:grpSp>
        <p:nvGrpSpPr>
          <p:cNvPr name="Group 25" id="25"/>
          <p:cNvGrpSpPr/>
          <p:nvPr/>
        </p:nvGrpSpPr>
        <p:grpSpPr>
          <a:xfrm rot="0">
            <a:off x="17259300" y="101405"/>
            <a:ext cx="960004" cy="927295"/>
            <a:chOff x="0" y="0"/>
            <a:chExt cx="252841" cy="244226"/>
          </a:xfrm>
        </p:grpSpPr>
        <p:sp>
          <p:nvSpPr>
            <p:cNvPr name="Freeform 26" id="26"/>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727171"/>
            </a:solidFill>
          </p:spPr>
        </p:sp>
        <p:sp>
          <p:nvSpPr>
            <p:cNvPr name="TextBox 27" id="27"/>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4</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74426" y="3206190"/>
            <a:ext cx="3474003" cy="647719"/>
            <a:chOff x="0" y="0"/>
            <a:chExt cx="914964" cy="170593"/>
          </a:xfrm>
        </p:grpSpPr>
        <p:sp>
          <p:nvSpPr>
            <p:cNvPr name="Freeform 5" id="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6" id="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GPS-IMU Fusion</a:t>
              </a:r>
            </a:p>
          </p:txBody>
        </p:sp>
      </p:grpSp>
      <p:sp>
        <p:nvSpPr>
          <p:cNvPr name="TextBox 7" id="7"/>
          <p:cNvSpPr txBox="true"/>
          <p:nvPr/>
        </p:nvSpPr>
        <p:spPr>
          <a:xfrm rot="0">
            <a:off x="1830975" y="4045241"/>
            <a:ext cx="3360904" cy="34211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Integrates GPS and IMU to correct dead reckoning errors. GPS provides absolute position readings, addressing IMU's accumulated errors. Challenges include accuracy drops in urban areas.</a:t>
            </a:r>
          </a:p>
        </p:txBody>
      </p:sp>
      <p:grpSp>
        <p:nvGrpSpPr>
          <p:cNvPr name="Group 8" id="8"/>
          <p:cNvGrpSpPr/>
          <p:nvPr/>
        </p:nvGrpSpPr>
        <p:grpSpPr>
          <a:xfrm rot="0">
            <a:off x="6138875" y="2834288"/>
            <a:ext cx="6277649" cy="1151098"/>
            <a:chOff x="0" y="0"/>
            <a:chExt cx="1653373" cy="303170"/>
          </a:xfrm>
        </p:grpSpPr>
        <p:sp>
          <p:nvSpPr>
            <p:cNvPr name="Freeform 9" id="9"/>
            <p:cNvSpPr/>
            <p:nvPr/>
          </p:nvSpPr>
          <p:spPr>
            <a:xfrm flipH="false" flipV="false" rot="0">
              <a:off x="0" y="0"/>
              <a:ext cx="1653373" cy="303170"/>
            </a:xfrm>
            <a:custGeom>
              <a:avLst/>
              <a:gdLst/>
              <a:ahLst/>
              <a:cxnLst/>
              <a:rect r="r" b="b" t="t" l="l"/>
              <a:pathLst>
                <a:path h="303170" w="1653373">
                  <a:moveTo>
                    <a:pt x="0" y="0"/>
                  </a:moveTo>
                  <a:lnTo>
                    <a:pt x="1653373" y="0"/>
                  </a:lnTo>
                  <a:lnTo>
                    <a:pt x="1653373" y="303170"/>
                  </a:lnTo>
                  <a:lnTo>
                    <a:pt x="0" y="303170"/>
                  </a:lnTo>
                  <a:close/>
                </a:path>
              </a:pathLst>
            </a:custGeom>
            <a:solidFill>
              <a:srgbClr val="1A1A1A"/>
            </a:solidFill>
          </p:spPr>
        </p:sp>
        <p:sp>
          <p:nvSpPr>
            <p:cNvPr name="TextBox 10" id="10"/>
            <p:cNvSpPr txBox="true"/>
            <p:nvPr/>
          </p:nvSpPr>
          <p:spPr>
            <a:xfrm>
              <a:off x="0" y="-57150"/>
              <a:ext cx="1653373" cy="36032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 Simultaneous Localization And Mapping (SLAM)</a:t>
              </a:r>
            </a:p>
          </p:txBody>
        </p:sp>
      </p:grpSp>
      <p:grpSp>
        <p:nvGrpSpPr>
          <p:cNvPr name="Group 11" id="11"/>
          <p:cNvGrpSpPr/>
          <p:nvPr/>
        </p:nvGrpSpPr>
        <p:grpSpPr>
          <a:xfrm rot="0">
            <a:off x="13587460" y="3206190"/>
            <a:ext cx="4373505" cy="1151098"/>
            <a:chOff x="0" y="0"/>
            <a:chExt cx="1151870" cy="303170"/>
          </a:xfrm>
        </p:grpSpPr>
        <p:sp>
          <p:nvSpPr>
            <p:cNvPr name="Freeform 12" id="12"/>
            <p:cNvSpPr/>
            <p:nvPr/>
          </p:nvSpPr>
          <p:spPr>
            <a:xfrm flipH="false" flipV="false" rot="0">
              <a:off x="0" y="0"/>
              <a:ext cx="1151870" cy="303170"/>
            </a:xfrm>
            <a:custGeom>
              <a:avLst/>
              <a:gdLst/>
              <a:ahLst/>
              <a:cxnLst/>
              <a:rect r="r" b="b" t="t" l="l"/>
              <a:pathLst>
                <a:path h="303170" w="1151870">
                  <a:moveTo>
                    <a:pt x="0" y="0"/>
                  </a:moveTo>
                  <a:lnTo>
                    <a:pt x="1151870" y="0"/>
                  </a:lnTo>
                  <a:lnTo>
                    <a:pt x="1151870" y="303170"/>
                  </a:lnTo>
                  <a:lnTo>
                    <a:pt x="0" y="303170"/>
                  </a:lnTo>
                  <a:close/>
                </a:path>
              </a:pathLst>
            </a:custGeom>
            <a:solidFill>
              <a:srgbClr val="1A1A1A"/>
            </a:solidFill>
          </p:spPr>
        </p:sp>
        <p:sp>
          <p:nvSpPr>
            <p:cNvPr name="TextBox 13" id="13"/>
            <p:cNvSpPr txBox="true"/>
            <p:nvPr/>
          </p:nvSpPr>
          <p:spPr>
            <a:xfrm>
              <a:off x="0" y="-57150"/>
              <a:ext cx="1151870" cy="36032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A Priori Map-Based Localization</a:t>
              </a:r>
            </a:p>
          </p:txBody>
        </p:sp>
      </p:grpSp>
      <p:sp>
        <p:nvSpPr>
          <p:cNvPr name="Freeform 14" id="1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062453" y="7960098"/>
            <a:ext cx="2708144" cy="1669633"/>
          </a:xfrm>
          <a:custGeom>
            <a:avLst/>
            <a:gdLst/>
            <a:ahLst/>
            <a:cxnLst/>
            <a:rect r="r" b="b" t="t" l="l"/>
            <a:pathLst>
              <a:path h="1669633" w="2708144">
                <a:moveTo>
                  <a:pt x="0" y="0"/>
                </a:moveTo>
                <a:lnTo>
                  <a:pt x="2708144" y="0"/>
                </a:lnTo>
                <a:lnTo>
                  <a:pt x="2708144" y="1669632"/>
                </a:lnTo>
                <a:lnTo>
                  <a:pt x="0" y="1669632"/>
                </a:lnTo>
                <a:lnTo>
                  <a:pt x="0" y="0"/>
                </a:lnTo>
                <a:close/>
              </a:path>
            </a:pathLst>
          </a:custGeom>
          <a:blipFill>
            <a:blip r:embed="rId7"/>
            <a:stretch>
              <a:fillRect l="0" t="0" r="0" b="0"/>
            </a:stretch>
          </a:blipFill>
        </p:spPr>
      </p:sp>
      <p:sp>
        <p:nvSpPr>
          <p:cNvPr name="Freeform 17" id="17"/>
          <p:cNvSpPr/>
          <p:nvPr/>
        </p:nvSpPr>
        <p:spPr>
          <a:xfrm flipH="false" flipV="false" rot="0">
            <a:off x="3866616" y="7960098"/>
            <a:ext cx="2881712" cy="1782904"/>
          </a:xfrm>
          <a:custGeom>
            <a:avLst/>
            <a:gdLst/>
            <a:ahLst/>
            <a:cxnLst/>
            <a:rect r="r" b="b" t="t" l="l"/>
            <a:pathLst>
              <a:path h="1782904" w="2881712">
                <a:moveTo>
                  <a:pt x="0" y="0"/>
                </a:moveTo>
                <a:lnTo>
                  <a:pt x="2881712" y="0"/>
                </a:lnTo>
                <a:lnTo>
                  <a:pt x="2881712" y="1782904"/>
                </a:lnTo>
                <a:lnTo>
                  <a:pt x="0" y="1782904"/>
                </a:lnTo>
                <a:lnTo>
                  <a:pt x="0" y="0"/>
                </a:lnTo>
                <a:close/>
              </a:path>
            </a:pathLst>
          </a:custGeom>
          <a:blipFill>
            <a:blip r:embed="rId8"/>
            <a:stretch>
              <a:fillRect l="0" t="0" r="0" b="0"/>
            </a:stretch>
          </a:blipFill>
        </p:spPr>
      </p:sp>
      <p:sp>
        <p:nvSpPr>
          <p:cNvPr name="Freeform 18" id="18"/>
          <p:cNvSpPr/>
          <p:nvPr/>
        </p:nvSpPr>
        <p:spPr>
          <a:xfrm flipH="false" flipV="false" rot="0">
            <a:off x="5902954" y="6391708"/>
            <a:ext cx="6513571" cy="1036789"/>
          </a:xfrm>
          <a:custGeom>
            <a:avLst/>
            <a:gdLst/>
            <a:ahLst/>
            <a:cxnLst/>
            <a:rect r="r" b="b" t="t" l="l"/>
            <a:pathLst>
              <a:path h="1036789" w="6513571">
                <a:moveTo>
                  <a:pt x="0" y="0"/>
                </a:moveTo>
                <a:lnTo>
                  <a:pt x="6513571" y="0"/>
                </a:lnTo>
                <a:lnTo>
                  <a:pt x="6513571" y="1036790"/>
                </a:lnTo>
                <a:lnTo>
                  <a:pt x="0" y="1036790"/>
                </a:lnTo>
                <a:lnTo>
                  <a:pt x="0" y="0"/>
                </a:lnTo>
                <a:close/>
              </a:path>
            </a:pathLst>
          </a:custGeom>
          <a:blipFill>
            <a:blip r:embed="rId9"/>
            <a:stretch>
              <a:fillRect l="0" t="0" r="0" b="0"/>
            </a:stretch>
          </a:blipFill>
        </p:spPr>
      </p:sp>
      <p:sp>
        <p:nvSpPr>
          <p:cNvPr name="TextBox 19" id="19"/>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 LOCALIZATION TECHNIQUES</a:t>
            </a:r>
          </a:p>
        </p:txBody>
      </p:sp>
      <p:sp>
        <p:nvSpPr>
          <p:cNvPr name="TextBox 20" id="20"/>
          <p:cNvSpPr txBox="true"/>
          <p:nvPr/>
        </p:nvSpPr>
        <p:spPr>
          <a:xfrm rot="0">
            <a:off x="6138875" y="4042536"/>
            <a:ext cx="6254887"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Performs online map creation and vehicle localization without a priori information. Versatile but computationally challenging for outdoor ADS applications.</a:t>
            </a:r>
          </a:p>
        </p:txBody>
      </p:sp>
      <p:sp>
        <p:nvSpPr>
          <p:cNvPr name="TextBox 21" id="21"/>
          <p:cNvSpPr txBox="true"/>
          <p:nvPr/>
        </p:nvSpPr>
        <p:spPr>
          <a:xfrm rot="0">
            <a:off x="13892201" y="4319187"/>
            <a:ext cx="4068764" cy="41069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Relies on matching online readings with a pre-built map. Two approaches include Landmark Search (using distinct features) and Point Cloud Matching (comparing online-scanned point clouds). Emerging 2D to 3D Matching explores monocular camera use for cost-effective alternatives to lidar.</a:t>
            </a:r>
          </a:p>
        </p:txBody>
      </p:sp>
      <p:grpSp>
        <p:nvGrpSpPr>
          <p:cNvPr name="Group 22" id="22"/>
          <p:cNvGrpSpPr/>
          <p:nvPr/>
        </p:nvGrpSpPr>
        <p:grpSpPr>
          <a:xfrm rot="0">
            <a:off x="17259300" y="101405"/>
            <a:ext cx="960004" cy="927295"/>
            <a:chOff x="0" y="0"/>
            <a:chExt cx="252841" cy="244226"/>
          </a:xfrm>
        </p:grpSpPr>
        <p:sp>
          <p:nvSpPr>
            <p:cNvPr name="Freeform 23" id="23"/>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24" id="24"/>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5</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528665" y="200594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291156" y="5143500"/>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192147" y="5846433"/>
            <a:ext cx="4259007" cy="4144899"/>
          </a:xfrm>
          <a:prstGeom prst="rect">
            <a:avLst/>
          </a:prstGeom>
        </p:spPr>
        <p:txBody>
          <a:bodyPr anchor="t" rtlCol="false" tIns="0" lIns="0" bIns="0" rIns="0">
            <a:spAutoFit/>
          </a:bodyPr>
          <a:lstStyle/>
          <a:p>
            <a:pPr marL="345439" indent="-172720" lvl="1">
              <a:lnSpc>
                <a:spcPts val="2207"/>
              </a:lnSpc>
              <a:buFont typeface="Arial"/>
              <a:buChar char="•"/>
            </a:pPr>
            <a:r>
              <a:rPr lang="en-US" sz="1599" spc="156">
                <a:solidFill>
                  <a:srgbClr val="231F20"/>
                </a:solidFill>
                <a:latin typeface="DM Sans Semi-Bold"/>
              </a:rPr>
              <a:t>Image-Based:</a:t>
            </a:r>
            <a:r>
              <a:rPr lang="en-US" sz="1599" spc="156">
                <a:solidFill>
                  <a:srgbClr val="231F20"/>
                </a:solidFill>
                <a:latin typeface="DM Sans"/>
              </a:rPr>
              <a:t> YOLO and SSD for real-time, low-memory detection.</a:t>
            </a:r>
          </a:p>
          <a:p>
            <a:pPr marL="345439" indent="-172720" lvl="1">
              <a:lnSpc>
                <a:spcPts val="2207"/>
              </a:lnSpc>
              <a:buFont typeface="Arial"/>
              <a:buChar char="•"/>
            </a:pPr>
            <a:r>
              <a:rPr lang="en-US" sz="1599" spc="156">
                <a:solidFill>
                  <a:srgbClr val="231F20"/>
                </a:solidFill>
                <a:latin typeface="DM Sans Semi-Bold"/>
              </a:rPr>
              <a:t>Semantic Segmentation:</a:t>
            </a:r>
            <a:r>
              <a:rPr lang="en-US" sz="1599" spc="156">
                <a:solidFill>
                  <a:srgbClr val="231F20"/>
                </a:solidFill>
                <a:latin typeface="DM Sans"/>
              </a:rPr>
              <a:t> Mask R-CNN and DeepLabv3 for pixel-wise classification.</a:t>
            </a:r>
          </a:p>
          <a:p>
            <a:pPr marL="345439" indent="-172720" lvl="1">
              <a:lnSpc>
                <a:spcPts val="2207"/>
              </a:lnSpc>
              <a:buFont typeface="Arial"/>
              <a:buChar char="•"/>
            </a:pPr>
            <a:r>
              <a:rPr lang="en-US" sz="1599" spc="156">
                <a:solidFill>
                  <a:srgbClr val="231F20"/>
                </a:solidFill>
                <a:latin typeface="DM Sans Semi-Bold"/>
              </a:rPr>
              <a:t>3D Object Detection:</a:t>
            </a:r>
            <a:r>
              <a:rPr lang="en-US" sz="1599" spc="156">
                <a:solidFill>
                  <a:srgbClr val="231F20"/>
                </a:solidFill>
                <a:latin typeface="DM Sans"/>
              </a:rPr>
              <a:t> VoxelNet and SECOND use lidar for accurate 3D detection.</a:t>
            </a:r>
          </a:p>
          <a:p>
            <a:pPr marL="345439" indent="-172720" lvl="1">
              <a:lnSpc>
                <a:spcPts val="2207"/>
              </a:lnSpc>
              <a:buFont typeface="Arial"/>
              <a:buChar char="•"/>
            </a:pPr>
            <a:r>
              <a:rPr lang="en-US" sz="1599" spc="156">
                <a:solidFill>
                  <a:srgbClr val="231F20"/>
                </a:solidFill>
                <a:latin typeface="DM Sans Semi-Bold"/>
              </a:rPr>
              <a:t>Radar and Lidar:</a:t>
            </a:r>
            <a:r>
              <a:rPr lang="en-US" sz="1599" spc="156">
                <a:solidFill>
                  <a:srgbClr val="231F20"/>
                </a:solidFill>
                <a:latin typeface="DM Sans"/>
              </a:rPr>
              <a:t> Radar for long-range, lidar for precise localization, often used together.</a:t>
            </a:r>
          </a:p>
          <a:p>
            <a:pPr marL="345439" indent="-172720" lvl="1">
              <a:lnSpc>
                <a:spcPts val="2207"/>
              </a:lnSpc>
              <a:buFont typeface="Arial"/>
              <a:buChar char="•"/>
            </a:pPr>
            <a:r>
              <a:rPr lang="en-US" sz="1599" spc="156">
                <a:solidFill>
                  <a:srgbClr val="231F20"/>
                </a:solidFill>
                <a:latin typeface="DM Sans Semi-Bold"/>
              </a:rPr>
              <a:t>Object Tracking:</a:t>
            </a:r>
            <a:r>
              <a:rPr lang="en-US" sz="1599" spc="156">
                <a:solidFill>
                  <a:srgbClr val="231F20"/>
                </a:solidFill>
                <a:latin typeface="DM Sans"/>
              </a:rPr>
              <a:t> Kalman filters, particle filters, and deep learning for smooth trajectory estimation.</a:t>
            </a:r>
          </a:p>
          <a:p>
            <a:pPr>
              <a:lnSpc>
                <a:spcPts val="2207"/>
              </a:lnSpc>
            </a:pPr>
          </a:p>
        </p:txBody>
      </p:sp>
      <p:sp>
        <p:nvSpPr>
          <p:cNvPr name="TextBox 10" id="10"/>
          <p:cNvSpPr txBox="true"/>
          <p:nvPr/>
        </p:nvSpPr>
        <p:spPr>
          <a:xfrm rot="0">
            <a:off x="2527924" y="2432163"/>
            <a:ext cx="2027545" cy="830961"/>
          </a:xfrm>
          <a:prstGeom prst="rect">
            <a:avLst/>
          </a:prstGeom>
        </p:spPr>
        <p:txBody>
          <a:bodyPr anchor="t" rtlCol="false" tIns="0" lIns="0" bIns="0" rIns="0">
            <a:spAutoFit/>
          </a:bodyPr>
          <a:lstStyle/>
          <a:p>
            <a:pPr algn="ctr">
              <a:lnSpc>
                <a:spcPts val="3311"/>
              </a:lnSpc>
            </a:pPr>
            <a:r>
              <a:rPr lang="en-US" sz="2399" spc="235">
                <a:solidFill>
                  <a:srgbClr val="FFFBFB"/>
                </a:solidFill>
                <a:latin typeface="DM Sans Bold"/>
              </a:rPr>
              <a:t>Object Detection</a:t>
            </a:r>
          </a:p>
        </p:txBody>
      </p:sp>
      <p:sp>
        <p:nvSpPr>
          <p:cNvPr name="Freeform 11" id="11"/>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7030737" y="5240576"/>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6267505" y="2405874"/>
            <a:ext cx="2027545" cy="1140333"/>
          </a:xfrm>
          <a:prstGeom prst="rect">
            <a:avLst/>
          </a:prstGeom>
        </p:spPr>
        <p:txBody>
          <a:bodyPr anchor="t" rtlCol="false" tIns="0" lIns="0" bIns="0" rIns="0">
            <a:spAutoFit/>
          </a:bodyPr>
          <a:lstStyle/>
          <a:p>
            <a:pPr algn="ctr">
              <a:lnSpc>
                <a:spcPts val="3035"/>
              </a:lnSpc>
            </a:pPr>
            <a:r>
              <a:rPr lang="en-US" sz="2199" spc="215">
                <a:solidFill>
                  <a:srgbClr val="FFFBFB"/>
                </a:solidFill>
                <a:latin typeface="DM Sans Bold"/>
              </a:rPr>
              <a:t>Road and Lane Detection</a:t>
            </a:r>
          </a:p>
        </p:txBody>
      </p:sp>
      <p:sp>
        <p:nvSpPr>
          <p:cNvPr name="Freeform 16" id="16"/>
          <p:cNvSpPr/>
          <p:nvPr/>
        </p:nvSpPr>
        <p:spPr>
          <a:xfrm flipH="false" flipV="false" rot="0">
            <a:off x="10002917"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766149" y="5240576"/>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10002917" y="2858502"/>
            <a:ext cx="2027545" cy="378333"/>
          </a:xfrm>
          <a:prstGeom prst="rect">
            <a:avLst/>
          </a:prstGeom>
        </p:spPr>
        <p:txBody>
          <a:bodyPr anchor="t" rtlCol="false" tIns="0" lIns="0" bIns="0" rIns="0">
            <a:spAutoFit/>
          </a:bodyPr>
          <a:lstStyle/>
          <a:p>
            <a:pPr algn="ctr">
              <a:lnSpc>
                <a:spcPts val="3035"/>
              </a:lnSpc>
            </a:pPr>
            <a:r>
              <a:rPr lang="en-US" sz="2199" spc="215">
                <a:solidFill>
                  <a:srgbClr val="FFFBFB"/>
                </a:solidFill>
                <a:latin typeface="DM Sans Bold"/>
              </a:rPr>
              <a:t>Challenges</a:t>
            </a:r>
          </a:p>
        </p:txBody>
      </p:sp>
      <p:sp>
        <p:nvSpPr>
          <p:cNvPr name="Freeform 21" id="21"/>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4011851" y="5240576"/>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13248619" y="2415399"/>
            <a:ext cx="2027545" cy="874014"/>
          </a:xfrm>
          <a:prstGeom prst="rect">
            <a:avLst/>
          </a:prstGeom>
        </p:spPr>
        <p:txBody>
          <a:bodyPr anchor="t" rtlCol="false" tIns="0" lIns="0" bIns="0" rIns="0">
            <a:spAutoFit/>
          </a:bodyPr>
          <a:lstStyle/>
          <a:p>
            <a:pPr algn="ctr">
              <a:lnSpc>
                <a:spcPts val="3587"/>
              </a:lnSpc>
            </a:pPr>
            <a:r>
              <a:rPr lang="en-US" sz="2599" spc="254">
                <a:solidFill>
                  <a:srgbClr val="FFFBFB"/>
                </a:solidFill>
                <a:latin typeface="DM Sans Bold"/>
              </a:rPr>
              <a:t>Future Trends</a:t>
            </a:r>
          </a:p>
        </p:txBody>
      </p:sp>
      <p:sp>
        <p:nvSpPr>
          <p:cNvPr name="TextBox 26" id="26"/>
          <p:cNvSpPr txBox="true"/>
          <p:nvPr/>
        </p:nvSpPr>
        <p:spPr>
          <a:xfrm rot="0">
            <a:off x="5730825" y="5846433"/>
            <a:ext cx="3580681" cy="4421124"/>
          </a:xfrm>
          <a:prstGeom prst="rect">
            <a:avLst/>
          </a:prstGeom>
        </p:spPr>
        <p:txBody>
          <a:bodyPr anchor="t" rtlCol="false" tIns="0" lIns="0" bIns="0" rIns="0">
            <a:spAutoFit/>
          </a:bodyPr>
          <a:lstStyle/>
          <a:p>
            <a:pPr marL="345439" indent="-172720" lvl="1">
              <a:lnSpc>
                <a:spcPts val="2207"/>
              </a:lnSpc>
              <a:buFont typeface="Arial"/>
              <a:buChar char="•"/>
            </a:pPr>
            <a:r>
              <a:rPr lang="en-US" sz="1599" spc="156">
                <a:solidFill>
                  <a:srgbClr val="231F20"/>
                </a:solidFill>
                <a:latin typeface="DM Sans Semi-Bold"/>
              </a:rPr>
              <a:t>Drivable Surface:</a:t>
            </a:r>
            <a:r>
              <a:rPr lang="en-US" sz="1599" spc="156">
                <a:solidFill>
                  <a:srgbClr val="231F20"/>
                </a:solidFill>
                <a:latin typeface="DM Sans"/>
              </a:rPr>
              <a:t> Color corrections and filtering for road area identification.</a:t>
            </a:r>
          </a:p>
          <a:p>
            <a:pPr marL="345439" indent="-172720" lvl="1">
              <a:lnSpc>
                <a:spcPts val="2207"/>
              </a:lnSpc>
              <a:buFont typeface="Arial"/>
              <a:buChar char="•"/>
            </a:pPr>
            <a:r>
              <a:rPr lang="en-US" sz="1599" spc="156">
                <a:solidFill>
                  <a:srgbClr val="231F20"/>
                </a:solidFill>
                <a:latin typeface="DM Sans Semi-Bold"/>
              </a:rPr>
              <a:t>Feature Extraction:</a:t>
            </a:r>
            <a:r>
              <a:rPr lang="en-US" sz="1599" spc="156">
                <a:solidFill>
                  <a:srgbClr val="231F20"/>
                </a:solidFill>
                <a:latin typeface="DM Sans"/>
              </a:rPr>
              <a:t> Color statistics, gradient info, and ML-based segmentation for lane markings.</a:t>
            </a:r>
          </a:p>
          <a:p>
            <a:pPr marL="345439" indent="-172720" lvl="1">
              <a:lnSpc>
                <a:spcPts val="2207"/>
              </a:lnSpc>
              <a:buFont typeface="Arial"/>
              <a:buChar char="•"/>
            </a:pPr>
            <a:r>
              <a:rPr lang="en-US" sz="1599" spc="156">
                <a:solidFill>
                  <a:srgbClr val="231F20"/>
                </a:solidFill>
                <a:latin typeface="DM Sans Semi-Bold"/>
              </a:rPr>
              <a:t>Model Fitting:</a:t>
            </a:r>
            <a:r>
              <a:rPr lang="en-US" sz="1599" spc="156">
                <a:solidFill>
                  <a:srgbClr val="231F20"/>
                </a:solidFill>
                <a:latin typeface="DM Sans"/>
              </a:rPr>
              <a:t> Geometric fitting with parametric/non-parametric models for road continuity.</a:t>
            </a:r>
          </a:p>
          <a:p>
            <a:pPr marL="345439" indent="-172720" lvl="1">
              <a:lnSpc>
                <a:spcPts val="2207"/>
              </a:lnSpc>
              <a:buFont typeface="Arial"/>
              <a:buChar char="•"/>
            </a:pPr>
            <a:r>
              <a:rPr lang="en-US" sz="1599" spc="156">
                <a:solidFill>
                  <a:srgbClr val="231F20"/>
                </a:solidFill>
                <a:latin typeface="DM Sans Semi-Bold"/>
              </a:rPr>
              <a:t>Temporal Integration:</a:t>
            </a:r>
            <a:r>
              <a:rPr lang="en-US" sz="1599" spc="156">
                <a:solidFill>
                  <a:srgbClr val="231F20"/>
                </a:solidFill>
                <a:latin typeface="DM Sans"/>
              </a:rPr>
              <a:t> Dynamic info and filtering for smooth road and lane segmentation.</a:t>
            </a:r>
          </a:p>
          <a:p>
            <a:pPr>
              <a:lnSpc>
                <a:spcPts val="2207"/>
              </a:lnSpc>
            </a:pPr>
          </a:p>
        </p:txBody>
      </p:sp>
      <p:sp>
        <p:nvSpPr>
          <p:cNvPr name="TextBox 27" id="27"/>
          <p:cNvSpPr txBox="true"/>
          <p:nvPr/>
        </p:nvSpPr>
        <p:spPr>
          <a:xfrm rot="0">
            <a:off x="9420113" y="5855958"/>
            <a:ext cx="3204526" cy="2351913"/>
          </a:xfrm>
          <a:prstGeom prst="rect">
            <a:avLst/>
          </a:prstGeom>
        </p:spPr>
        <p:txBody>
          <a:bodyPr anchor="t" rtlCol="false" tIns="0" lIns="0" bIns="0" rIns="0">
            <a:spAutoFit/>
          </a:bodyPr>
          <a:lstStyle/>
          <a:p>
            <a:pPr marL="367029" indent="-183514" lvl="1">
              <a:lnSpc>
                <a:spcPts val="2345"/>
              </a:lnSpc>
              <a:buFont typeface="Arial"/>
              <a:buChar char="•"/>
            </a:pPr>
            <a:r>
              <a:rPr lang="en-US" sz="1699" spc="166">
                <a:solidFill>
                  <a:srgbClr val="231F20"/>
                </a:solidFill>
                <a:latin typeface="DM Sans"/>
              </a:rPr>
              <a:t>Illumination changes affecting cameras.</a:t>
            </a:r>
          </a:p>
          <a:p>
            <a:pPr marL="367029" indent="-183514" lvl="1">
              <a:lnSpc>
                <a:spcPts val="2345"/>
              </a:lnSpc>
              <a:buFont typeface="Arial"/>
              <a:buChar char="•"/>
            </a:pPr>
            <a:r>
              <a:rPr lang="en-US" sz="1699" spc="166">
                <a:solidFill>
                  <a:srgbClr val="231F20"/>
                </a:solidFill>
                <a:latin typeface="DM Sans"/>
              </a:rPr>
              <a:t>Weather impacting lidar and radar.</a:t>
            </a:r>
          </a:p>
          <a:p>
            <a:pPr marL="367029" indent="-183514" lvl="1">
              <a:lnSpc>
                <a:spcPts val="2345"/>
              </a:lnSpc>
              <a:buFont typeface="Arial"/>
              <a:buChar char="•"/>
            </a:pPr>
            <a:r>
              <a:rPr lang="en-US" sz="1699" spc="166">
                <a:solidFill>
                  <a:srgbClr val="231F20"/>
                </a:solidFill>
                <a:latin typeface="DM Sans"/>
              </a:rPr>
              <a:t>Diverse road topologies for robust detection.</a:t>
            </a:r>
          </a:p>
          <a:p>
            <a:pPr>
              <a:lnSpc>
                <a:spcPts val="2345"/>
              </a:lnSpc>
            </a:pPr>
          </a:p>
        </p:txBody>
      </p:sp>
      <p:sp>
        <p:nvSpPr>
          <p:cNvPr name="TextBox 28" id="28"/>
          <p:cNvSpPr txBox="true"/>
          <p:nvPr/>
        </p:nvSpPr>
        <p:spPr>
          <a:xfrm rot="0">
            <a:off x="12910670" y="5855958"/>
            <a:ext cx="3204526" cy="2647188"/>
          </a:xfrm>
          <a:prstGeom prst="rect">
            <a:avLst/>
          </a:prstGeom>
        </p:spPr>
        <p:txBody>
          <a:bodyPr anchor="t" rtlCol="false" tIns="0" lIns="0" bIns="0" rIns="0">
            <a:spAutoFit/>
          </a:bodyPr>
          <a:lstStyle/>
          <a:p>
            <a:pPr marL="367029" indent="-183514" lvl="1">
              <a:lnSpc>
                <a:spcPts val="2345"/>
              </a:lnSpc>
              <a:buFont typeface="Arial"/>
              <a:buChar char="•"/>
            </a:pPr>
            <a:r>
              <a:rPr lang="en-US" sz="1699" spc="166">
                <a:solidFill>
                  <a:srgbClr val="231F20"/>
                </a:solidFill>
                <a:latin typeface="DM Sans"/>
              </a:rPr>
              <a:t>Standardized road maps and ML-based road/lane classification for automation.</a:t>
            </a:r>
          </a:p>
          <a:p>
            <a:pPr marL="367029" indent="-183514" lvl="1">
              <a:lnSpc>
                <a:spcPts val="2345"/>
              </a:lnSpc>
              <a:buFont typeface="Arial"/>
              <a:buChar char="•"/>
            </a:pPr>
            <a:r>
              <a:rPr lang="en-US" sz="1699" spc="166">
                <a:solidFill>
                  <a:srgbClr val="231F20"/>
                </a:solidFill>
                <a:latin typeface="DM Sans"/>
              </a:rPr>
              <a:t>Ongoing advancements in perception methods for accuracy and efficiency.</a:t>
            </a:r>
          </a:p>
          <a:p>
            <a:pPr>
              <a:lnSpc>
                <a:spcPts val="2345"/>
              </a:lnSpc>
            </a:pPr>
          </a:p>
        </p:txBody>
      </p:sp>
      <p:sp>
        <p:nvSpPr>
          <p:cNvPr name="Freeform 29" id="29"/>
          <p:cNvSpPr/>
          <p:nvPr/>
        </p:nvSpPr>
        <p:spPr>
          <a:xfrm flipH="false" flipV="false" rot="-10799999">
            <a:off x="-3791558" y="-5841324"/>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0" id="30"/>
          <p:cNvSpPr txBox="true"/>
          <p:nvPr/>
        </p:nvSpPr>
        <p:spPr>
          <a:xfrm rot="0">
            <a:off x="5603955" y="336959"/>
            <a:ext cx="7034659" cy="847091"/>
          </a:xfrm>
          <a:prstGeom prst="rect">
            <a:avLst/>
          </a:prstGeom>
        </p:spPr>
        <p:txBody>
          <a:bodyPr anchor="t" rtlCol="false" tIns="0" lIns="0" bIns="0" rIns="0">
            <a:spAutoFit/>
          </a:bodyPr>
          <a:lstStyle/>
          <a:p>
            <a:pPr algn="ctr">
              <a:lnSpc>
                <a:spcPts val="6889"/>
              </a:lnSpc>
              <a:spcBef>
                <a:spcPct val="0"/>
              </a:spcBef>
            </a:pPr>
            <a:r>
              <a:rPr lang="en-US" sz="5299">
                <a:solidFill>
                  <a:srgbClr val="000000"/>
                </a:solidFill>
                <a:latin typeface="Open Sauce Bold"/>
              </a:rPr>
              <a:t>Perception Overview</a:t>
            </a:r>
          </a:p>
        </p:txBody>
      </p:sp>
      <p:grpSp>
        <p:nvGrpSpPr>
          <p:cNvPr name="Group 31" id="31"/>
          <p:cNvGrpSpPr/>
          <p:nvPr/>
        </p:nvGrpSpPr>
        <p:grpSpPr>
          <a:xfrm rot="0">
            <a:off x="17259300" y="101405"/>
            <a:ext cx="960004" cy="927295"/>
            <a:chOff x="0" y="0"/>
            <a:chExt cx="252841" cy="244226"/>
          </a:xfrm>
        </p:grpSpPr>
        <p:sp>
          <p:nvSpPr>
            <p:cNvPr name="Freeform 32" id="32"/>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33" id="33"/>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6</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84230" y="2415447"/>
            <a:ext cx="14454639" cy="5060267"/>
          </a:xfrm>
          <a:prstGeom prst="rect">
            <a:avLst/>
          </a:prstGeom>
        </p:spPr>
        <p:txBody>
          <a:bodyPr anchor="t" rtlCol="false" tIns="0" lIns="0" bIns="0" rIns="0">
            <a:spAutoFit/>
          </a:bodyPr>
          <a:lstStyle/>
          <a:p>
            <a:pPr>
              <a:lnSpc>
                <a:spcPts val="3160"/>
              </a:lnSpc>
            </a:pPr>
            <a:r>
              <a:rPr lang="en-US" sz="2290" spc="224">
                <a:solidFill>
                  <a:srgbClr val="231F20"/>
                </a:solidFill>
                <a:latin typeface="DM Sans"/>
              </a:rPr>
              <a:t>The ADS assessment involves three key aspects: Risk and Uncertainty Assessment, Surrounding Driving Behavior Assessment, and Driving Style Recognition. In risk assessment, Bayesian methods are used to quantify uncertainties in deep neural networks, enhancing overall system robustness. An alternative approach involves external risk inference frameworks, such as deep spatiotemporal networks. Surrounding driving behavior assessment focuses on understanding human driver intentions for better prediction and decision-making. Various methods, including Hidden Markov Models (HMMs) and Bayesian classifiers, aim to extend prediction horizons. However, challenges include short observation windows and real-time computation requirements. Driving style recognition, crucial for predicting individual behavior, has seen diverse approaches like rule-based models and machine learning techniques. While promising, successful integration into real-world ADS pipelines remains unreported, indicating a need for further exploration.</a:t>
            </a:r>
          </a:p>
        </p:txBody>
      </p:sp>
      <p:sp>
        <p:nvSpPr>
          <p:cNvPr name="Freeform 6" id="6"/>
          <p:cNvSpPr/>
          <p:nvPr/>
        </p:nvSpPr>
        <p:spPr>
          <a:xfrm flipH="false" flipV="false" rot="0">
            <a:off x="5373321" y="7170593"/>
            <a:ext cx="8623903" cy="3001925"/>
          </a:xfrm>
          <a:custGeom>
            <a:avLst/>
            <a:gdLst/>
            <a:ahLst/>
            <a:cxnLst/>
            <a:rect r="r" b="b" t="t" l="l"/>
            <a:pathLst>
              <a:path h="3001925" w="8623903">
                <a:moveTo>
                  <a:pt x="0" y="0"/>
                </a:moveTo>
                <a:lnTo>
                  <a:pt x="8623903" y="0"/>
                </a:lnTo>
                <a:lnTo>
                  <a:pt x="8623903" y="3001925"/>
                </a:lnTo>
                <a:lnTo>
                  <a:pt x="0" y="3001925"/>
                </a:lnTo>
                <a:lnTo>
                  <a:pt x="0" y="0"/>
                </a:lnTo>
                <a:close/>
              </a:path>
            </a:pathLst>
          </a:custGeom>
          <a:blipFill>
            <a:blip r:embed="rId5"/>
            <a:stretch>
              <a:fillRect l="0" t="0" r="0" b="0"/>
            </a:stretch>
          </a:blipFill>
        </p:spPr>
      </p:sp>
      <p:sp>
        <p:nvSpPr>
          <p:cNvPr name="TextBox 7" id="7"/>
          <p:cNvSpPr txBox="true"/>
          <p:nvPr/>
        </p:nvSpPr>
        <p:spPr>
          <a:xfrm rot="0">
            <a:off x="1028700" y="558369"/>
            <a:ext cx="14862873" cy="1731645"/>
          </a:xfrm>
          <a:prstGeom prst="rect">
            <a:avLst/>
          </a:prstGeom>
        </p:spPr>
        <p:txBody>
          <a:bodyPr anchor="t" rtlCol="false" tIns="0" lIns="0" bIns="0" rIns="0">
            <a:spAutoFit/>
          </a:bodyPr>
          <a:lstStyle/>
          <a:p>
            <a:pPr marL="0" indent="0" lvl="0">
              <a:lnSpc>
                <a:spcPts val="6719"/>
              </a:lnSpc>
            </a:pPr>
            <a:r>
              <a:rPr lang="en-US" sz="6399" spc="627">
                <a:solidFill>
                  <a:srgbClr val="231F20"/>
                </a:solidFill>
                <a:latin typeface="Oswald Bold"/>
              </a:rPr>
              <a:t>ASSESSMENT OF AUTONOMOUS DRIVING SYSTEMS </a:t>
            </a:r>
          </a:p>
        </p:txBody>
      </p:sp>
      <p:grpSp>
        <p:nvGrpSpPr>
          <p:cNvPr name="Group 8" id="8"/>
          <p:cNvGrpSpPr/>
          <p:nvPr/>
        </p:nvGrpSpPr>
        <p:grpSpPr>
          <a:xfrm rot="0">
            <a:off x="17259300" y="101405"/>
            <a:ext cx="960004" cy="927295"/>
            <a:chOff x="0" y="0"/>
            <a:chExt cx="252841" cy="244226"/>
          </a:xfrm>
        </p:grpSpPr>
        <p:sp>
          <p:nvSpPr>
            <p:cNvPr name="Freeform 9" id="9"/>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10" id="10"/>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7</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7178806" y="-5984388"/>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60535" y="2307474"/>
            <a:ext cx="9479499" cy="754379"/>
          </a:xfrm>
          <a:prstGeom prst="rect">
            <a:avLst/>
          </a:prstGeom>
        </p:spPr>
        <p:txBody>
          <a:bodyPr anchor="t" rtlCol="false" tIns="0" lIns="0" bIns="0" rIns="0">
            <a:spAutoFit/>
          </a:bodyPr>
          <a:lstStyle/>
          <a:p>
            <a:pPr>
              <a:lnSpc>
                <a:spcPts val="6210"/>
              </a:lnSpc>
            </a:pPr>
            <a:r>
              <a:rPr lang="en-US" sz="4500" spc="441">
                <a:solidFill>
                  <a:srgbClr val="FFFFFF"/>
                </a:solidFill>
                <a:latin typeface="Oswald Bold"/>
              </a:rPr>
              <a:t>PLANNING AND DECISION MAKING </a:t>
            </a:r>
          </a:p>
        </p:txBody>
      </p:sp>
      <p:sp>
        <p:nvSpPr>
          <p:cNvPr name="TextBox 11" id="11"/>
          <p:cNvSpPr txBox="true"/>
          <p:nvPr/>
        </p:nvSpPr>
        <p:spPr>
          <a:xfrm rot="0">
            <a:off x="833384" y="4171278"/>
            <a:ext cx="7311799" cy="5599938"/>
          </a:xfrm>
          <a:prstGeom prst="rect">
            <a:avLst/>
          </a:prstGeom>
        </p:spPr>
        <p:txBody>
          <a:bodyPr anchor="t" rtlCol="false" tIns="0" lIns="0" bIns="0" rIns="0">
            <a:spAutoFit/>
          </a:bodyPr>
          <a:lstStyle/>
          <a:p>
            <a:pPr algn="l">
              <a:lnSpc>
                <a:spcPts val="2345"/>
              </a:lnSpc>
            </a:pPr>
            <a:r>
              <a:rPr lang="en-US" sz="1699" spc="166">
                <a:solidFill>
                  <a:srgbClr val="F5FFF5"/>
                </a:solidFill>
                <a:latin typeface="DM Sans"/>
              </a:rPr>
              <a:t>The planning phase of ADS involves global route planning and local path planning. Global planning aims to find the optimal route from origin to destination on the road network. It utilizes well-established methods such as A</a:t>
            </a:r>
            <a:r>
              <a:rPr lang="en-US" sz="1699" spc="166">
                <a:solidFill>
                  <a:srgbClr val="F5FFF5"/>
                </a:solidFill>
                <a:latin typeface="DM Sans"/>
              </a:rPr>
              <a:t> search, separator-based techniques, hierarchical approaches, and bounded-hop techniques. Road hierarchy is exploited, and algorithms like Contraction Hierarchies (CH) are employed. Combining various algorithms, like Transit Node Routing with Arc Flags (TNR + AF), is common in state-of-the-art systems. In contrast, local planning focuses on executing the global plan, avoiding obstacles, and optimizing trajectories in the configuration space (C-space). Local planning methods include graph-based planners, sampling-based planners, interpolating curve planners, and optimization-based motion planners. Deep learning-based planners are emerging as alternatives, generating trajectories from sensory inputs. However, challenges like jerky trajectories and integration into real-world systems persist.</a:t>
            </a:r>
          </a:p>
        </p:txBody>
      </p:sp>
      <p:sp>
        <p:nvSpPr>
          <p:cNvPr name="TextBox 12" id="12"/>
          <p:cNvSpPr txBox="true"/>
          <p:nvPr/>
        </p:nvSpPr>
        <p:spPr>
          <a:xfrm rot="0">
            <a:off x="10349972" y="3797004"/>
            <a:ext cx="7202160" cy="1427988"/>
          </a:xfrm>
          <a:prstGeom prst="rect">
            <a:avLst/>
          </a:prstGeom>
        </p:spPr>
        <p:txBody>
          <a:bodyPr anchor="t" rtlCol="false" tIns="0" lIns="0" bIns="0" rIns="0">
            <a:spAutoFit/>
          </a:bodyPr>
          <a:lstStyle/>
          <a:p>
            <a:pPr algn="ctr" marL="0" indent="0" lvl="0">
              <a:lnSpc>
                <a:spcPts val="5795"/>
              </a:lnSpc>
              <a:spcBef>
                <a:spcPct val="0"/>
              </a:spcBef>
            </a:pPr>
            <a:r>
              <a:rPr lang="en-US" sz="4200">
                <a:solidFill>
                  <a:srgbClr val="231F20"/>
                </a:solidFill>
                <a:latin typeface="Oswald Bold"/>
              </a:rPr>
              <a:t>HUMAN-MACHINE INTERACTION IN AUTONOMOUS VEHICLES</a:t>
            </a:r>
          </a:p>
        </p:txBody>
      </p:sp>
      <p:pic>
        <p:nvPicPr>
          <p:cNvPr name="Picture 13" id="13"/>
          <p:cNvPicPr>
            <a:picLocks noChangeAspect="true"/>
          </p:cNvPicPr>
          <p:nvPr/>
        </p:nvPicPr>
        <p:blipFill>
          <a:blip r:embed="rId4"/>
          <a:stretch>
            <a:fillRect/>
          </a:stretch>
        </p:blipFill>
        <p:spPr>
          <a:xfrm rot="0">
            <a:off x="12135512" y="9041029"/>
            <a:ext cx="5062952" cy="1561592"/>
          </a:xfrm>
          <a:prstGeom prst="rect">
            <a:avLst/>
          </a:prstGeom>
        </p:spPr>
      </p:pic>
      <p:sp>
        <p:nvSpPr>
          <p:cNvPr name="TextBox 14" id="14"/>
          <p:cNvSpPr txBox="true"/>
          <p:nvPr/>
        </p:nvSpPr>
        <p:spPr>
          <a:xfrm rot="0">
            <a:off x="9768619" y="5809783"/>
            <a:ext cx="8364866" cy="3653158"/>
          </a:xfrm>
          <a:prstGeom prst="rect">
            <a:avLst/>
          </a:prstGeom>
        </p:spPr>
        <p:txBody>
          <a:bodyPr anchor="t" rtlCol="false" tIns="0" lIns="0" bIns="0" rIns="0">
            <a:spAutoFit/>
          </a:bodyPr>
          <a:lstStyle/>
          <a:p>
            <a:pPr>
              <a:lnSpc>
                <a:spcPts val="2404"/>
              </a:lnSpc>
              <a:spcBef>
                <a:spcPct val="0"/>
              </a:spcBef>
            </a:pPr>
            <a:r>
              <a:rPr lang="en-US" sz="1849">
                <a:solidFill>
                  <a:srgbClr val="000000"/>
                </a:solidFill>
                <a:latin typeface="Open Sauce"/>
              </a:rPr>
              <a:t>Human-Machine Interaction (HMI) in autonomous vehicles varies based on automation levels. For primary driving tasks, visual interfaces are preferred, but they can be distracting. Auditory User Interfaces (AUI) provide omni-directional cues and are less visually taxing. However, Automatic Speech Recognition (ASR) faces challenges in the vehicle environment. At automation levels three and four, mutual understanding between users and ADS is crucial. The transition between manual and automated driving poses challenges, and efficient handover interaction modules are yet to be developed. While experimental systems exist for driver monitoring and handover preparation, real-world systems with effective handover mechanisms remain an open problem requiring further research.</a:t>
            </a:r>
          </a:p>
        </p:txBody>
      </p:sp>
      <p:grpSp>
        <p:nvGrpSpPr>
          <p:cNvPr name="Group 15" id="15"/>
          <p:cNvGrpSpPr/>
          <p:nvPr/>
        </p:nvGrpSpPr>
        <p:grpSpPr>
          <a:xfrm rot="0">
            <a:off x="17259300" y="101405"/>
            <a:ext cx="960004" cy="927295"/>
            <a:chOff x="0" y="0"/>
            <a:chExt cx="252841" cy="244226"/>
          </a:xfrm>
        </p:grpSpPr>
        <p:sp>
          <p:nvSpPr>
            <p:cNvPr name="Freeform 16" id="16"/>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FFFFFF"/>
            </a:solidFill>
          </p:spPr>
        </p:sp>
        <p:sp>
          <p:nvSpPr>
            <p:cNvPr name="TextBox 17" id="17"/>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040506"/>
                  </a:solidFill>
                  <a:latin typeface="Open Sauce"/>
                </a:rPr>
                <a:t>8</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1499829" y="6968723"/>
            <a:ext cx="21273218" cy="9128145"/>
          </a:xfrm>
          <a:custGeom>
            <a:avLst/>
            <a:gdLst/>
            <a:ahLst/>
            <a:cxnLst/>
            <a:rect r="r" b="b" t="t" l="l"/>
            <a:pathLst>
              <a:path h="9128145" w="21273218">
                <a:moveTo>
                  <a:pt x="0" y="0"/>
                </a:moveTo>
                <a:lnTo>
                  <a:pt x="21273218" y="0"/>
                </a:lnTo>
                <a:lnTo>
                  <a:pt x="21273218"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94876"/>
            <a:ext cx="4061384" cy="4754806"/>
            <a:chOff x="0" y="0"/>
            <a:chExt cx="1263608" cy="1479351"/>
          </a:xfrm>
        </p:grpSpPr>
        <p:sp>
          <p:nvSpPr>
            <p:cNvPr name="Freeform 6" id="6"/>
            <p:cNvSpPr/>
            <p:nvPr/>
          </p:nvSpPr>
          <p:spPr>
            <a:xfrm flipH="false" flipV="false" rot="0">
              <a:off x="0" y="0"/>
              <a:ext cx="1263608" cy="1479351"/>
            </a:xfrm>
            <a:custGeom>
              <a:avLst/>
              <a:gdLst/>
              <a:ahLst/>
              <a:cxnLst/>
              <a:rect r="r" b="b" t="t" l="l"/>
              <a:pathLst>
                <a:path h="1479351" w="1263608">
                  <a:moveTo>
                    <a:pt x="0" y="0"/>
                  </a:moveTo>
                  <a:lnTo>
                    <a:pt x="1263608" y="0"/>
                  </a:lnTo>
                  <a:lnTo>
                    <a:pt x="1263608" y="1479351"/>
                  </a:lnTo>
                  <a:lnTo>
                    <a:pt x="0" y="1479351"/>
                  </a:lnTo>
                  <a:close/>
                </a:path>
              </a:pathLst>
            </a:custGeom>
            <a:solidFill>
              <a:srgbClr val="1A1A1A"/>
            </a:solidFill>
          </p:spPr>
        </p:sp>
        <p:sp>
          <p:nvSpPr>
            <p:cNvPr name="TextBox 7" id="7"/>
            <p:cNvSpPr txBox="true"/>
            <p:nvPr/>
          </p:nvSpPr>
          <p:spPr>
            <a:xfrm>
              <a:off x="0" y="-57150"/>
              <a:ext cx="1263608" cy="153650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80191" y="4678112"/>
            <a:ext cx="4128022" cy="4728147"/>
            <a:chOff x="0" y="0"/>
            <a:chExt cx="1284341" cy="1471057"/>
          </a:xfrm>
        </p:grpSpPr>
        <p:sp>
          <p:nvSpPr>
            <p:cNvPr name="Freeform 10" id="10"/>
            <p:cNvSpPr/>
            <p:nvPr/>
          </p:nvSpPr>
          <p:spPr>
            <a:xfrm flipH="false" flipV="false" rot="0">
              <a:off x="0" y="0"/>
              <a:ext cx="1284341" cy="1471057"/>
            </a:xfrm>
            <a:custGeom>
              <a:avLst/>
              <a:gdLst/>
              <a:ahLst/>
              <a:cxnLst/>
              <a:rect r="r" b="b" t="t" l="l"/>
              <a:pathLst>
                <a:path h="1471057" w="1284341">
                  <a:moveTo>
                    <a:pt x="0" y="0"/>
                  </a:moveTo>
                  <a:lnTo>
                    <a:pt x="1284341" y="0"/>
                  </a:lnTo>
                  <a:lnTo>
                    <a:pt x="1284341" y="1471057"/>
                  </a:lnTo>
                  <a:lnTo>
                    <a:pt x="0" y="1471057"/>
                  </a:lnTo>
                  <a:close/>
                </a:path>
              </a:pathLst>
            </a:custGeom>
            <a:solidFill>
              <a:srgbClr val="1A1A1A"/>
            </a:solidFill>
          </p:spPr>
        </p:sp>
        <p:sp>
          <p:nvSpPr>
            <p:cNvPr name="TextBox 11" id="11"/>
            <p:cNvSpPr txBox="true"/>
            <p:nvPr/>
          </p:nvSpPr>
          <p:spPr>
            <a:xfrm>
              <a:off x="0" y="-57150"/>
              <a:ext cx="1284341" cy="15282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62162" y="4908284"/>
            <a:ext cx="4113179" cy="4524634"/>
            <a:chOff x="0" y="0"/>
            <a:chExt cx="1279723" cy="1407738"/>
          </a:xfrm>
        </p:grpSpPr>
        <p:sp>
          <p:nvSpPr>
            <p:cNvPr name="Freeform 14" id="14"/>
            <p:cNvSpPr/>
            <p:nvPr/>
          </p:nvSpPr>
          <p:spPr>
            <a:xfrm flipH="false" flipV="false" rot="0">
              <a:off x="0" y="0"/>
              <a:ext cx="1279723" cy="1407738"/>
            </a:xfrm>
            <a:custGeom>
              <a:avLst/>
              <a:gdLst/>
              <a:ahLst/>
              <a:cxnLst/>
              <a:rect r="r" b="b" t="t" l="l"/>
              <a:pathLst>
                <a:path h="1407738" w="1279723">
                  <a:moveTo>
                    <a:pt x="0" y="0"/>
                  </a:moveTo>
                  <a:lnTo>
                    <a:pt x="1279723" y="0"/>
                  </a:lnTo>
                  <a:lnTo>
                    <a:pt x="1279723" y="1407738"/>
                  </a:lnTo>
                  <a:lnTo>
                    <a:pt x="0" y="1407738"/>
                  </a:lnTo>
                  <a:close/>
                </a:path>
              </a:pathLst>
            </a:custGeom>
            <a:solidFill>
              <a:srgbClr val="1A1A1A"/>
            </a:solidFill>
          </p:spPr>
        </p:sp>
        <p:sp>
          <p:nvSpPr>
            <p:cNvPr name="TextBox 15" id="15"/>
            <p:cNvSpPr txBox="true"/>
            <p:nvPr/>
          </p:nvSpPr>
          <p:spPr>
            <a:xfrm>
              <a:off x="0" y="-57150"/>
              <a:ext cx="1279723" cy="1464888"/>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180005" cy="2049168"/>
            <a:chOff x="0" y="0"/>
            <a:chExt cx="864696" cy="812800"/>
          </a:xfrm>
        </p:grpSpPr>
        <p:sp>
          <p:nvSpPr>
            <p:cNvPr name="Freeform 20" id="20"/>
            <p:cNvSpPr/>
            <p:nvPr/>
          </p:nvSpPr>
          <p:spPr>
            <a:xfrm flipH="false" flipV="false" rot="0">
              <a:off x="0" y="0"/>
              <a:ext cx="864696" cy="812800"/>
            </a:xfrm>
            <a:custGeom>
              <a:avLst/>
              <a:gdLst/>
              <a:ahLst/>
              <a:cxnLst/>
              <a:rect r="r" b="b" t="t" l="l"/>
              <a:pathLst>
                <a:path h="812800" w="864696">
                  <a:moveTo>
                    <a:pt x="432348" y="0"/>
                  </a:moveTo>
                  <a:cubicBezTo>
                    <a:pt x="193569" y="0"/>
                    <a:pt x="0" y="181951"/>
                    <a:pt x="0" y="406400"/>
                  </a:cubicBezTo>
                  <a:cubicBezTo>
                    <a:pt x="0" y="630849"/>
                    <a:pt x="193569" y="812800"/>
                    <a:pt x="432348" y="812800"/>
                  </a:cubicBezTo>
                  <a:cubicBezTo>
                    <a:pt x="671127" y="812800"/>
                    <a:pt x="864696" y="630849"/>
                    <a:pt x="864696" y="406400"/>
                  </a:cubicBezTo>
                  <a:cubicBezTo>
                    <a:pt x="864696" y="181951"/>
                    <a:pt x="671127" y="0"/>
                    <a:pt x="432348" y="0"/>
                  </a:cubicBezTo>
                  <a:close/>
                </a:path>
              </a:pathLst>
            </a:custGeom>
            <a:solidFill>
              <a:srgbClr val="1A1A1A"/>
            </a:solidFill>
          </p:spPr>
        </p:sp>
        <p:sp>
          <p:nvSpPr>
            <p:cNvPr name="TextBox 21" id="21"/>
            <p:cNvSpPr txBox="true"/>
            <p:nvPr/>
          </p:nvSpPr>
          <p:spPr>
            <a:xfrm>
              <a:off x="81065" y="19050"/>
              <a:ext cx="702566"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25" id="2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DATASETS</a:t>
            </a:r>
          </a:p>
        </p:txBody>
      </p:sp>
      <p:sp>
        <p:nvSpPr>
          <p:cNvPr name="TextBox 26" id="26"/>
          <p:cNvSpPr txBox="true"/>
          <p:nvPr/>
        </p:nvSpPr>
        <p:spPr>
          <a:xfrm rot="0">
            <a:off x="2324471" y="5067372"/>
            <a:ext cx="3988561" cy="4623435"/>
          </a:xfrm>
          <a:prstGeom prst="rect">
            <a:avLst/>
          </a:prstGeom>
        </p:spPr>
        <p:txBody>
          <a:bodyPr anchor="t" rtlCol="false" tIns="0" lIns="0" bIns="0" rIns="0">
            <a:spAutoFit/>
          </a:bodyPr>
          <a:lstStyle/>
          <a:p>
            <a:pPr marL="323850" indent="-161925" lvl="1">
              <a:lnSpc>
                <a:spcPts val="2070"/>
              </a:lnSpc>
              <a:buFont typeface="Arial"/>
              <a:buChar char="•"/>
            </a:pPr>
            <a:r>
              <a:rPr lang="en-US" sz="1500" spc="147">
                <a:solidFill>
                  <a:srgbClr val="FFFBFB"/>
                </a:solidFill>
                <a:latin typeface="DM Sans Semi-Bold"/>
              </a:rPr>
              <a:t>PASCAL VOC:</a:t>
            </a:r>
            <a:r>
              <a:rPr lang="en-US" sz="1500" spc="147">
                <a:solidFill>
                  <a:srgbClr val="FFFBFB"/>
                </a:solidFill>
                <a:latin typeface="DM Sans"/>
              </a:rPr>
              <a:t> Early dataset, diverse classes.</a:t>
            </a:r>
          </a:p>
          <a:p>
            <a:pPr marL="323850" indent="-161925" lvl="1">
              <a:lnSpc>
                <a:spcPts val="2070"/>
              </a:lnSpc>
              <a:buFont typeface="Arial"/>
              <a:buChar char="•"/>
            </a:pPr>
            <a:r>
              <a:rPr lang="en-US" sz="1500" spc="147">
                <a:solidFill>
                  <a:srgbClr val="FFFBFB"/>
                </a:solidFill>
                <a:latin typeface="DM Sans Semi-Bold"/>
              </a:rPr>
              <a:t>KITTI Vision Benchmark:</a:t>
            </a:r>
            <a:r>
              <a:rPr lang="en-US" sz="1500" spc="147">
                <a:solidFill>
                  <a:srgbClr val="FFFBFB"/>
                </a:solidFill>
                <a:latin typeface="DM Sans"/>
              </a:rPr>
              <a:t> Labeled driving scenes, widely used.</a:t>
            </a:r>
          </a:p>
          <a:p>
            <a:pPr marL="323850" indent="-161925" lvl="1">
              <a:lnSpc>
                <a:spcPts val="2070"/>
              </a:lnSpc>
              <a:buFont typeface="Arial"/>
              <a:buChar char="•"/>
            </a:pPr>
            <a:r>
              <a:rPr lang="en-US" sz="1500" spc="147">
                <a:solidFill>
                  <a:srgbClr val="FFFBFB"/>
                </a:solidFill>
                <a:latin typeface="DM Sans Semi-Bold"/>
              </a:rPr>
              <a:t>UC Berkeley DeepDrive:</a:t>
            </a:r>
            <a:r>
              <a:rPr lang="en-US" sz="1500" spc="147">
                <a:solidFill>
                  <a:srgbClr val="FFFBFB"/>
                </a:solidFill>
                <a:latin typeface="DM Sans"/>
              </a:rPr>
              <a:t> Recent, annotated image data.</a:t>
            </a:r>
          </a:p>
          <a:p>
            <a:pPr marL="323850" indent="-161925" lvl="1">
              <a:lnSpc>
                <a:spcPts val="2070"/>
              </a:lnSpc>
              <a:buFont typeface="Arial"/>
              <a:buChar char="•"/>
            </a:pPr>
            <a:r>
              <a:rPr lang="en-US" sz="1500" spc="147">
                <a:solidFill>
                  <a:srgbClr val="FFFBFB"/>
                </a:solidFill>
                <a:latin typeface="DM Sans Semi-Bold"/>
              </a:rPr>
              <a:t>Cityscapes:</a:t>
            </a:r>
            <a:r>
              <a:rPr lang="en-US" sz="1500" spc="147">
                <a:solidFill>
                  <a:srgbClr val="FFFBFB"/>
                </a:solidFill>
                <a:latin typeface="DM Sans"/>
              </a:rPr>
              <a:t> Detailed urban scenes for computer vision.</a:t>
            </a:r>
          </a:p>
          <a:p>
            <a:pPr marL="323850" indent="-161925" lvl="1">
              <a:lnSpc>
                <a:spcPts val="2070"/>
              </a:lnSpc>
              <a:buFont typeface="Arial"/>
              <a:buChar char="•"/>
            </a:pPr>
            <a:r>
              <a:rPr lang="en-US" sz="1500" spc="147">
                <a:solidFill>
                  <a:srgbClr val="FFFBFB"/>
                </a:solidFill>
                <a:latin typeface="DM Sans Semi-Bold"/>
              </a:rPr>
              <a:t>nuScenes Dataset:</a:t>
            </a:r>
            <a:r>
              <a:rPr lang="en-US" sz="1500" spc="147">
                <a:solidFill>
                  <a:srgbClr val="FFFBFB"/>
                </a:solidFill>
                <a:latin typeface="DM Sans"/>
              </a:rPr>
              <a:t> Recent urban driving dataset with lidar and image sensors.</a:t>
            </a:r>
          </a:p>
          <a:p>
            <a:pPr marL="323850" indent="-161925" lvl="1">
              <a:lnSpc>
                <a:spcPts val="2070"/>
              </a:lnSpc>
              <a:buFont typeface="Arial"/>
              <a:buChar char="•"/>
            </a:pPr>
            <a:r>
              <a:rPr lang="en-US" sz="1500" spc="147">
                <a:solidFill>
                  <a:srgbClr val="FFFBFB"/>
                </a:solidFill>
                <a:latin typeface="DM Sans Semi-Bold"/>
              </a:rPr>
              <a:t>Naturalistic Driving Datasets:</a:t>
            </a:r>
            <a:r>
              <a:rPr lang="en-US" sz="1500" spc="147">
                <a:solidFill>
                  <a:srgbClr val="FFFBFB"/>
                </a:solidFill>
                <a:latin typeface="DM Sans"/>
              </a:rPr>
              <a:t> Captures real-world driving scenarios and driver behavior.</a:t>
            </a:r>
          </a:p>
          <a:p>
            <a:pPr marL="323850" indent="-161925" lvl="1">
              <a:lnSpc>
                <a:spcPts val="2070"/>
              </a:lnSpc>
              <a:buFont typeface="Arial"/>
              <a:buChar char="•"/>
            </a:pPr>
            <a:r>
              <a:rPr lang="en-US" sz="1500" spc="147">
                <a:solidFill>
                  <a:srgbClr val="FFFBFB"/>
                </a:solidFill>
                <a:latin typeface="DM Sans Semi-Bold"/>
              </a:rPr>
              <a:t>Simulator Datasets (e.g., CARLA):</a:t>
            </a:r>
            <a:r>
              <a:rPr lang="en-US" sz="1500" spc="147">
                <a:solidFill>
                  <a:srgbClr val="FFFBFB"/>
                </a:solidFill>
                <a:latin typeface="DM Sans"/>
              </a:rPr>
              <a:t> Virtual environments for algorithm testing.</a:t>
            </a:r>
          </a:p>
          <a:p>
            <a:pPr>
              <a:lnSpc>
                <a:spcPts val="2070"/>
              </a:lnSpc>
            </a:pPr>
          </a:p>
        </p:txBody>
      </p:sp>
      <p:sp>
        <p:nvSpPr>
          <p:cNvPr name="TextBox 27" id="27"/>
          <p:cNvSpPr txBox="true"/>
          <p:nvPr/>
        </p:nvSpPr>
        <p:spPr>
          <a:xfrm rot="0">
            <a:off x="7181048" y="5057847"/>
            <a:ext cx="3911465" cy="4144899"/>
          </a:xfrm>
          <a:prstGeom prst="rect">
            <a:avLst/>
          </a:prstGeom>
        </p:spPr>
        <p:txBody>
          <a:bodyPr anchor="t" rtlCol="false" tIns="0" lIns="0" bIns="0" rIns="0">
            <a:spAutoFit/>
          </a:bodyPr>
          <a:lstStyle/>
          <a:p>
            <a:pPr marL="345439" indent="-172720" lvl="1">
              <a:lnSpc>
                <a:spcPts val="2207"/>
              </a:lnSpc>
              <a:buFont typeface="Arial"/>
              <a:buChar char="•"/>
            </a:pPr>
            <a:r>
              <a:rPr lang="en-US" sz="1599" spc="156">
                <a:solidFill>
                  <a:srgbClr val="FFFBFB"/>
                </a:solidFill>
                <a:latin typeface="DM Sans Semi-Bold"/>
              </a:rPr>
              <a:t>Autoware:</a:t>
            </a:r>
            <a:r>
              <a:rPr lang="en-US" sz="1599" spc="156">
                <a:solidFill>
                  <a:srgbClr val="FFFBFB"/>
                </a:solidFill>
                <a:latin typeface="DM Sans"/>
              </a:rPr>
              <a:t> Open-source stack for real-world ADS development.</a:t>
            </a:r>
          </a:p>
          <a:p>
            <a:pPr marL="345439" indent="-172720" lvl="1">
              <a:lnSpc>
                <a:spcPts val="2207"/>
              </a:lnSpc>
              <a:buFont typeface="Arial"/>
              <a:buChar char="•"/>
            </a:pPr>
            <a:r>
              <a:rPr lang="en-US" sz="1599" spc="156">
                <a:solidFill>
                  <a:srgbClr val="FFFBFB"/>
                </a:solidFill>
                <a:latin typeface="DM Sans Semi-Bold"/>
              </a:rPr>
              <a:t>Apollo:</a:t>
            </a:r>
            <a:r>
              <a:rPr lang="en-US" sz="1599" spc="156">
                <a:solidFill>
                  <a:srgbClr val="FFFBFB"/>
                </a:solidFill>
                <a:latin typeface="DM Sans"/>
              </a:rPr>
              <a:t> Comprehensive open-source framework covering perception, control, and planning.</a:t>
            </a:r>
          </a:p>
          <a:p>
            <a:pPr marL="345439" indent="-172720" lvl="1">
              <a:lnSpc>
                <a:spcPts val="2207"/>
              </a:lnSpc>
              <a:buFont typeface="Arial"/>
              <a:buChar char="•"/>
            </a:pPr>
            <a:r>
              <a:rPr lang="en-US" sz="1599" spc="156">
                <a:solidFill>
                  <a:srgbClr val="FFFBFB"/>
                </a:solidFill>
                <a:latin typeface="DM Sans Semi-Bold"/>
              </a:rPr>
              <a:t>Nvidia DriveWorks:</a:t>
            </a:r>
            <a:r>
              <a:rPr lang="en-US" sz="1599" spc="156">
                <a:solidFill>
                  <a:srgbClr val="FFFBFB"/>
                </a:solidFill>
                <a:latin typeface="DM Sans"/>
              </a:rPr>
              <a:t> Tools and libraries for ADS applications, Nvidia hardware-focused.</a:t>
            </a:r>
          </a:p>
          <a:p>
            <a:pPr marL="345439" indent="-172720" lvl="1">
              <a:lnSpc>
                <a:spcPts val="2207"/>
              </a:lnSpc>
              <a:buFont typeface="Arial"/>
              <a:buChar char="•"/>
            </a:pPr>
            <a:r>
              <a:rPr lang="en-US" sz="1599" spc="156">
                <a:solidFill>
                  <a:srgbClr val="FFFBFB"/>
                </a:solidFill>
                <a:latin typeface="DM Sans Semi-Bold"/>
              </a:rPr>
              <a:t>openpilot:</a:t>
            </a:r>
            <a:r>
              <a:rPr lang="en-US" sz="1599" spc="156">
                <a:solidFill>
                  <a:srgbClr val="FFFBFB"/>
                </a:solidFill>
                <a:latin typeface="DM Sans"/>
              </a:rPr>
              <a:t> Open-source ADS platform emphasizing adaptive cruise control and lane-keeping.</a:t>
            </a:r>
          </a:p>
          <a:p>
            <a:pPr>
              <a:lnSpc>
                <a:spcPts val="2207"/>
              </a:lnSpc>
            </a:pPr>
          </a:p>
        </p:txBody>
      </p:sp>
      <p:sp>
        <p:nvSpPr>
          <p:cNvPr name="TextBox 28" id="28"/>
          <p:cNvSpPr txBox="true"/>
          <p:nvPr/>
        </p:nvSpPr>
        <p:spPr>
          <a:xfrm rot="0">
            <a:off x="11913062" y="5088799"/>
            <a:ext cx="3947073" cy="3868674"/>
          </a:xfrm>
          <a:prstGeom prst="rect">
            <a:avLst/>
          </a:prstGeom>
        </p:spPr>
        <p:txBody>
          <a:bodyPr anchor="t" rtlCol="false" tIns="0" lIns="0" bIns="0" rIns="0">
            <a:spAutoFit/>
          </a:bodyPr>
          <a:lstStyle/>
          <a:p>
            <a:pPr marL="345439" indent="-172720" lvl="1">
              <a:lnSpc>
                <a:spcPts val="2207"/>
              </a:lnSpc>
              <a:buFont typeface="Arial"/>
              <a:buChar char="•"/>
            </a:pPr>
            <a:r>
              <a:rPr lang="en-US" sz="1599" spc="156">
                <a:solidFill>
                  <a:srgbClr val="FFFBFB"/>
                </a:solidFill>
                <a:latin typeface="DM Sans Semi-Bold"/>
              </a:rPr>
              <a:t>CARLA:</a:t>
            </a:r>
            <a:r>
              <a:rPr lang="en-US" sz="1599" spc="156">
                <a:solidFill>
                  <a:srgbClr val="FFFBFB"/>
                </a:solidFill>
                <a:latin typeface="DM Sans"/>
              </a:rPr>
              <a:t> Urban driving simulator for safe virtual experiments.</a:t>
            </a:r>
          </a:p>
          <a:p>
            <a:pPr marL="345439" indent="-172720" lvl="1">
              <a:lnSpc>
                <a:spcPts val="2207"/>
              </a:lnSpc>
              <a:buFont typeface="Arial"/>
              <a:buChar char="•"/>
            </a:pPr>
            <a:r>
              <a:rPr lang="en-US" sz="1599" spc="156">
                <a:solidFill>
                  <a:srgbClr val="FFFBFB"/>
                </a:solidFill>
                <a:latin typeface="DM Sans Semi-Bold"/>
              </a:rPr>
              <a:t>TORCS:</a:t>
            </a:r>
            <a:r>
              <a:rPr lang="en-US" sz="1599" spc="156">
                <a:solidFill>
                  <a:srgbClr val="FFFBFB"/>
                </a:solidFill>
                <a:latin typeface="DM Sans"/>
              </a:rPr>
              <a:t> Racing simulator adaptable for driving algorithm testing.</a:t>
            </a:r>
          </a:p>
          <a:p>
            <a:pPr marL="345439" indent="-172720" lvl="1">
              <a:lnSpc>
                <a:spcPts val="2207"/>
              </a:lnSpc>
              <a:buFont typeface="Arial"/>
              <a:buChar char="•"/>
            </a:pPr>
            <a:r>
              <a:rPr lang="en-US" sz="1599" spc="156">
                <a:solidFill>
                  <a:srgbClr val="FFFBFB"/>
                </a:solidFill>
                <a:latin typeface="DM Sans Semi-Bold"/>
              </a:rPr>
              <a:t>Gazebo:</a:t>
            </a:r>
            <a:r>
              <a:rPr lang="en-US" sz="1599" spc="156">
                <a:solidFill>
                  <a:srgbClr val="FFFBFB"/>
                </a:solidFill>
                <a:latin typeface="DM Sans"/>
              </a:rPr>
              <a:t> Common simulation environment for robotics.</a:t>
            </a:r>
          </a:p>
          <a:p>
            <a:pPr marL="345439" indent="-172720" lvl="1">
              <a:lnSpc>
                <a:spcPts val="2207"/>
              </a:lnSpc>
              <a:buFont typeface="Arial"/>
              <a:buChar char="•"/>
            </a:pPr>
            <a:r>
              <a:rPr lang="en-US" sz="1599" spc="156">
                <a:solidFill>
                  <a:srgbClr val="FFFBFB"/>
                </a:solidFill>
                <a:latin typeface="DM Sans Semi-Bold"/>
              </a:rPr>
              <a:t>SUMO:</a:t>
            </a:r>
            <a:r>
              <a:rPr lang="en-US" sz="1599" spc="156">
                <a:solidFill>
                  <a:srgbClr val="FFFBFB"/>
                </a:solidFill>
                <a:latin typeface="DM Sans"/>
              </a:rPr>
              <a:t> Open-source platform for traffic simulations.</a:t>
            </a:r>
          </a:p>
          <a:p>
            <a:pPr marL="345439" indent="-172720" lvl="1">
              <a:lnSpc>
                <a:spcPts val="2207"/>
              </a:lnSpc>
              <a:buFont typeface="Arial"/>
              <a:buChar char="•"/>
            </a:pPr>
            <a:r>
              <a:rPr lang="en-US" sz="1599" spc="156">
                <a:solidFill>
                  <a:srgbClr val="FFFBFB"/>
                </a:solidFill>
                <a:latin typeface="DM Sans Semi-Bold"/>
              </a:rPr>
              <a:t>Integration of Real-World Measurements:</a:t>
            </a:r>
            <a:r>
              <a:rPr lang="en-US" sz="1599" spc="156">
                <a:solidFill>
                  <a:srgbClr val="FFFBFB"/>
                </a:solidFill>
                <a:latin typeface="DM Sans"/>
              </a:rPr>
              <a:t> Enhances simulation fidelity, bridging virtual and real-world testing.</a:t>
            </a:r>
          </a:p>
          <a:p>
            <a:pPr>
              <a:lnSpc>
                <a:spcPts val="2207"/>
              </a:lnSpc>
            </a:pPr>
          </a:p>
        </p:txBody>
      </p:sp>
      <p:sp>
        <p:nvSpPr>
          <p:cNvPr name="TextBox 29" id="29"/>
          <p:cNvSpPr txBox="true"/>
          <p:nvPr/>
        </p:nvSpPr>
        <p:spPr>
          <a:xfrm rot="0">
            <a:off x="2858454" y="4052510"/>
            <a:ext cx="2974893" cy="642366"/>
          </a:xfrm>
          <a:prstGeom prst="rect">
            <a:avLst/>
          </a:prstGeom>
        </p:spPr>
        <p:txBody>
          <a:bodyPr anchor="t" rtlCol="false" tIns="0" lIns="0" bIns="0" rIns="0">
            <a:spAutoFit/>
          </a:bodyPr>
          <a:lstStyle/>
          <a:p>
            <a:pPr algn="ctr" marL="0" indent="0" lvl="0">
              <a:lnSpc>
                <a:spcPts val="2621"/>
              </a:lnSpc>
              <a:spcBef>
                <a:spcPct val="0"/>
              </a:spcBef>
            </a:pPr>
            <a:r>
              <a:rPr lang="en-US" sz="1899" spc="186">
                <a:solidFill>
                  <a:srgbClr val="FDFBFB"/>
                </a:solidFill>
                <a:latin typeface="Oswald Semi-Bold"/>
              </a:rPr>
              <a:t>DATASETS AND BENCHMARKS</a:t>
            </a:r>
          </a:p>
        </p:txBody>
      </p:sp>
      <p:sp>
        <p:nvSpPr>
          <p:cNvPr name="TextBox 30" id="30"/>
          <p:cNvSpPr txBox="true"/>
          <p:nvPr/>
        </p:nvSpPr>
        <p:spPr>
          <a:xfrm rot="0">
            <a:off x="7665320" y="4070417"/>
            <a:ext cx="2974893" cy="616077"/>
          </a:xfrm>
          <a:prstGeom prst="rect">
            <a:avLst/>
          </a:prstGeom>
        </p:spPr>
        <p:txBody>
          <a:bodyPr anchor="t" rtlCol="false" tIns="0" lIns="0" bIns="0" rIns="0">
            <a:spAutoFit/>
          </a:bodyPr>
          <a:lstStyle/>
          <a:p>
            <a:pPr algn="ctr">
              <a:lnSpc>
                <a:spcPts val="2483"/>
              </a:lnSpc>
            </a:pPr>
            <a:r>
              <a:rPr lang="en-US" sz="1800" spc="176">
                <a:solidFill>
                  <a:srgbClr val="FDFBFB"/>
                </a:solidFill>
                <a:latin typeface="Oswald Semi-Bold"/>
              </a:rPr>
              <a:t>FRAMEWORKS</a:t>
            </a:r>
          </a:p>
          <a:p>
            <a:pPr algn="ctr" marL="0" indent="0" lvl="0">
              <a:lnSpc>
                <a:spcPts val="2483"/>
              </a:lnSpc>
              <a:spcBef>
                <a:spcPct val="0"/>
              </a:spcBef>
            </a:pPr>
            <a:r>
              <a:rPr lang="en-US" sz="1800" spc="176">
                <a:solidFill>
                  <a:srgbClr val="FDFBFB"/>
                </a:solidFill>
                <a:latin typeface="Oswald Semi-Bold"/>
              </a:rPr>
              <a:t> AND SIMULATORS</a:t>
            </a:r>
          </a:p>
        </p:txBody>
      </p:sp>
      <p:sp>
        <p:nvSpPr>
          <p:cNvPr name="TextBox 31" id="31"/>
          <p:cNvSpPr txBox="true"/>
          <p:nvPr/>
        </p:nvSpPr>
        <p:spPr>
          <a:xfrm rot="0">
            <a:off x="12475037" y="4176334"/>
            <a:ext cx="2974893" cy="368808"/>
          </a:xfrm>
          <a:prstGeom prst="rect">
            <a:avLst/>
          </a:prstGeom>
        </p:spPr>
        <p:txBody>
          <a:bodyPr anchor="t" rtlCol="false" tIns="0" lIns="0" bIns="0" rIns="0">
            <a:spAutoFit/>
          </a:bodyPr>
          <a:lstStyle/>
          <a:p>
            <a:pPr algn="ctr" marL="0" indent="0" lvl="0">
              <a:lnSpc>
                <a:spcPts val="3035"/>
              </a:lnSpc>
              <a:spcBef>
                <a:spcPct val="0"/>
              </a:spcBef>
            </a:pPr>
            <a:r>
              <a:rPr lang="en-US" sz="2199" spc="215">
                <a:solidFill>
                  <a:srgbClr val="FDFBFB"/>
                </a:solidFill>
                <a:latin typeface="Oswald Semi-Bold"/>
              </a:rPr>
              <a:t>SIMULATORS</a:t>
            </a:r>
          </a:p>
        </p:txBody>
      </p:sp>
      <p:grpSp>
        <p:nvGrpSpPr>
          <p:cNvPr name="Group 32" id="32"/>
          <p:cNvGrpSpPr/>
          <p:nvPr/>
        </p:nvGrpSpPr>
        <p:grpSpPr>
          <a:xfrm rot="0">
            <a:off x="17259300" y="101405"/>
            <a:ext cx="960004" cy="927295"/>
            <a:chOff x="0" y="0"/>
            <a:chExt cx="252841" cy="244226"/>
          </a:xfrm>
        </p:grpSpPr>
        <p:sp>
          <p:nvSpPr>
            <p:cNvPr name="Freeform 33" id="33"/>
            <p:cNvSpPr/>
            <p:nvPr/>
          </p:nvSpPr>
          <p:spPr>
            <a:xfrm flipH="false" flipV="false" rot="0">
              <a:off x="0" y="0"/>
              <a:ext cx="252841" cy="244226"/>
            </a:xfrm>
            <a:custGeom>
              <a:avLst/>
              <a:gdLst/>
              <a:ahLst/>
              <a:cxnLst/>
              <a:rect r="r" b="b" t="t" l="l"/>
              <a:pathLst>
                <a:path h="244226" w="252841">
                  <a:moveTo>
                    <a:pt x="122113" y="0"/>
                  </a:moveTo>
                  <a:lnTo>
                    <a:pt x="130728" y="0"/>
                  </a:lnTo>
                  <a:cubicBezTo>
                    <a:pt x="163114" y="0"/>
                    <a:pt x="194174" y="12865"/>
                    <a:pt x="217075" y="35766"/>
                  </a:cubicBezTo>
                  <a:cubicBezTo>
                    <a:pt x="239975" y="58667"/>
                    <a:pt x="252841" y="89727"/>
                    <a:pt x="252841" y="122113"/>
                  </a:cubicBezTo>
                  <a:lnTo>
                    <a:pt x="252841" y="122113"/>
                  </a:lnTo>
                  <a:cubicBezTo>
                    <a:pt x="252841" y="154499"/>
                    <a:pt x="239975" y="185559"/>
                    <a:pt x="217075" y="208460"/>
                  </a:cubicBezTo>
                  <a:cubicBezTo>
                    <a:pt x="194174" y="231360"/>
                    <a:pt x="163114" y="244226"/>
                    <a:pt x="130728" y="244226"/>
                  </a:cubicBezTo>
                  <a:lnTo>
                    <a:pt x="122113" y="244226"/>
                  </a:lnTo>
                  <a:cubicBezTo>
                    <a:pt x="89727" y="244226"/>
                    <a:pt x="58667" y="231360"/>
                    <a:pt x="35766" y="208460"/>
                  </a:cubicBezTo>
                  <a:cubicBezTo>
                    <a:pt x="12865" y="185559"/>
                    <a:pt x="0" y="154499"/>
                    <a:pt x="0" y="122113"/>
                  </a:cubicBezTo>
                  <a:lnTo>
                    <a:pt x="0" y="122113"/>
                  </a:lnTo>
                  <a:cubicBezTo>
                    <a:pt x="0" y="89727"/>
                    <a:pt x="12865" y="58667"/>
                    <a:pt x="35766" y="35766"/>
                  </a:cubicBezTo>
                  <a:cubicBezTo>
                    <a:pt x="58667" y="12865"/>
                    <a:pt x="89727" y="0"/>
                    <a:pt x="122113" y="0"/>
                  </a:cubicBezTo>
                  <a:close/>
                </a:path>
              </a:pathLst>
            </a:custGeom>
            <a:solidFill>
              <a:srgbClr val="231F20"/>
            </a:solidFill>
          </p:spPr>
        </p:sp>
        <p:sp>
          <p:nvSpPr>
            <p:cNvPr name="TextBox 34" id="34"/>
            <p:cNvSpPr txBox="true"/>
            <p:nvPr/>
          </p:nvSpPr>
          <p:spPr>
            <a:xfrm>
              <a:off x="0" y="-38100"/>
              <a:ext cx="252841" cy="282326"/>
            </a:xfrm>
            <a:prstGeom prst="rect">
              <a:avLst/>
            </a:prstGeom>
          </p:spPr>
          <p:txBody>
            <a:bodyPr anchor="ctr" rtlCol="false" tIns="50800" lIns="50800" bIns="50800" rIns="50800"/>
            <a:lstStyle/>
            <a:p>
              <a:pPr algn="ctr">
                <a:lnSpc>
                  <a:spcPts val="5199"/>
                </a:lnSpc>
              </a:pPr>
              <a:r>
                <a:rPr lang="en-US" sz="3999">
                  <a:solidFill>
                    <a:srgbClr val="FFFFFF"/>
                  </a:solidFill>
                  <a:latin typeface="Open Sauce"/>
                </a:rPr>
                <a:t>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DAFykFC8Ci8</dc:identifier>
  <dcterms:modified xsi:type="dcterms:W3CDTF">2011-08-01T06:04:30Z</dcterms:modified>
  <cp:revision>1</cp:revision>
  <dc:title>A Survey of Autonomous Driving: Common Practices and Emerging Technologies</dc:title>
</cp:coreProperties>
</file>