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8" r:id="rId2"/>
    <p:sldId id="261" r:id="rId3"/>
    <p:sldId id="262" r:id="rId4"/>
    <p:sldId id="263" r:id="rId5"/>
    <p:sldId id="264" r:id="rId6"/>
    <p:sldId id="265" r:id="rId7"/>
    <p:sldId id="266"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5/26/2023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5/26/2023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5/26/2023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doc.pcsoft.fr/?1000022433&amp;name=mongocherche_fonction" TargetMode="External"/><Relationship Id="rId2" Type="http://schemas.openxmlformats.org/officeDocument/2006/relationships/hyperlink" Target="https://doc.pcsoft.fr/?1000022432&amp;name=mongoajoute_fonction" TargetMode="External"/><Relationship Id="rId1" Type="http://schemas.openxmlformats.org/officeDocument/2006/relationships/slideLayout" Target="../slideLayouts/slideLayout7.xml"/><Relationship Id="rId6" Type="http://schemas.openxmlformats.org/officeDocument/2006/relationships/hyperlink" Target="https://doc.pcsoft.fr/?1000022435&amp;name=mongoexecutecommande_fonction" TargetMode="External"/><Relationship Id="rId5" Type="http://schemas.openxmlformats.org/officeDocument/2006/relationships/hyperlink" Target="https://doc.pcsoft.fr/?1000022434&amp;name=mongocreecollection_fonction" TargetMode="External"/><Relationship Id="rId4" Type="http://schemas.openxmlformats.org/officeDocument/2006/relationships/hyperlink" Target="https://doc.pcsoft.fr/?1000022408&amp;name=mongocree_fonction"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sql.sh/fonctions/lower" TargetMode="External"/><Relationship Id="rId3" Type="http://schemas.openxmlformats.org/officeDocument/2006/relationships/hyperlink" Target="https://sql.sh/fonctions/agregation/max" TargetMode="External"/><Relationship Id="rId7" Type="http://schemas.openxmlformats.org/officeDocument/2006/relationships/hyperlink" Target="https://sql.sh/fonctions/upper" TargetMode="External"/><Relationship Id="rId2" Type="http://schemas.openxmlformats.org/officeDocument/2006/relationships/hyperlink" Target="https://sql.sh/fonctions/agregation/sum" TargetMode="External"/><Relationship Id="rId1" Type="http://schemas.openxmlformats.org/officeDocument/2006/relationships/slideLayout" Target="../slideLayouts/slideLayout7.xml"/><Relationship Id="rId6" Type="http://schemas.openxmlformats.org/officeDocument/2006/relationships/hyperlink" Target="https://sql.sh/fonctions/round" TargetMode="External"/><Relationship Id="rId11" Type="http://schemas.openxmlformats.org/officeDocument/2006/relationships/hyperlink" Target="https://sql.sh/fonctions/concat" TargetMode="External"/><Relationship Id="rId5" Type="http://schemas.openxmlformats.org/officeDocument/2006/relationships/hyperlink" Target="https://sql.sh/fonctions/agregation/count" TargetMode="External"/><Relationship Id="rId10" Type="http://schemas.openxmlformats.org/officeDocument/2006/relationships/hyperlink" Target="https://sql.sh/fonctions/rand" TargetMode="External"/><Relationship Id="rId4" Type="http://schemas.openxmlformats.org/officeDocument/2006/relationships/hyperlink" Target="https://sql.sh/fonctions/agregation/min" TargetMode="External"/><Relationship Id="rId9" Type="http://schemas.openxmlformats.org/officeDocument/2006/relationships/hyperlink" Target="https://sql.sh/fonctions/now"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25086" y="542697"/>
            <a:ext cx="4967896" cy="461665"/>
          </a:xfrm>
          <a:prstGeom prst="rect">
            <a:avLst/>
          </a:prstGeom>
        </p:spPr>
        <p:txBody>
          <a:bodyPr wrap="square">
            <a:spAutoFit/>
          </a:bodyPr>
          <a:lstStyle/>
          <a:p>
            <a:r>
              <a:rPr lang="fr-FR" sz="2400" b="1" u="sng" dirty="0" err="1" smtClean="0">
                <a:solidFill>
                  <a:schemeClr val="accent3"/>
                </a:solidFill>
                <a:latin typeface="Arial" panose="020B0604020202020204" pitchFamily="34" charset="0"/>
                <a:cs typeface="Arial" panose="020B0604020202020204" pitchFamily="34" charset="0"/>
              </a:rPr>
              <a:t>Mongodb</a:t>
            </a:r>
            <a:r>
              <a:rPr lang="fr-FR" sz="2400" b="1" u="sng" dirty="0" smtClean="0">
                <a:solidFill>
                  <a:schemeClr val="accent3"/>
                </a:solidFill>
                <a:latin typeface="Arial" panose="020B0604020202020204" pitchFamily="34" charset="0"/>
                <a:cs typeface="Arial" panose="020B0604020202020204" pitchFamily="34" charset="0"/>
              </a:rPr>
              <a:t>:</a:t>
            </a:r>
            <a:endParaRPr lang="fr-FR" sz="2400" b="1" u="sng" dirty="0">
              <a:latin typeface="Arial" panose="020B0604020202020204" pitchFamily="34" charset="0"/>
              <a:cs typeface="Arial" panose="020B0604020202020204" pitchFamily="34" charset="0"/>
            </a:endParaRPr>
          </a:p>
        </p:txBody>
      </p:sp>
      <p:sp>
        <p:nvSpPr>
          <p:cNvPr id="3" name="Rectangle 2"/>
          <p:cNvSpPr/>
          <p:nvPr/>
        </p:nvSpPr>
        <p:spPr>
          <a:xfrm>
            <a:off x="1019694" y="1422850"/>
            <a:ext cx="10634749" cy="1277786"/>
          </a:xfrm>
          <a:prstGeom prst="rect">
            <a:avLst/>
          </a:prstGeom>
        </p:spPr>
        <p:txBody>
          <a:bodyPr wrap="square">
            <a:spAutoFit/>
          </a:bodyPr>
          <a:lstStyle/>
          <a:p>
            <a:pPr>
              <a:lnSpc>
                <a:spcPct val="107000"/>
              </a:lnSpc>
              <a:spcAft>
                <a:spcPts val="800"/>
              </a:spcAft>
            </a:pPr>
            <a:r>
              <a:rPr lang="fr-FR" dirty="0" err="1">
                <a:solidFill>
                  <a:srgbClr val="271A38"/>
                </a:solidFill>
                <a:latin typeface="Arial" panose="020B0604020202020204" pitchFamily="34" charset="0"/>
                <a:ea typeface="Calibri" panose="020F0502020204030204" pitchFamily="34" charset="0"/>
                <a:cs typeface="Times New Roman" panose="02020603050405020304" pitchFamily="18" charset="0"/>
              </a:rPr>
              <a:t>MongoDB</a:t>
            </a:r>
            <a:r>
              <a:rPr lang="fr-FR" dirty="0">
                <a:solidFill>
                  <a:srgbClr val="271A38"/>
                </a:solidFill>
                <a:latin typeface="Arial" panose="020B0604020202020204" pitchFamily="34" charset="0"/>
                <a:ea typeface="Calibri" panose="020F0502020204030204" pitchFamily="34" charset="0"/>
                <a:cs typeface="Times New Roman" panose="02020603050405020304" pitchFamily="18" charset="0"/>
              </a:rPr>
              <a:t> est une base de données </a:t>
            </a:r>
            <a:r>
              <a:rPr lang="fr-FR" dirty="0" err="1">
                <a:solidFill>
                  <a:srgbClr val="271A38"/>
                </a:solidFill>
                <a:latin typeface="Arial" panose="020B0604020202020204" pitchFamily="34" charset="0"/>
                <a:ea typeface="Calibri" panose="020F0502020204030204" pitchFamily="34" charset="0"/>
                <a:cs typeface="Times New Roman" panose="02020603050405020304" pitchFamily="18" charset="0"/>
              </a:rPr>
              <a:t>NoSQL</a:t>
            </a:r>
            <a:r>
              <a:rPr lang="fr-FR" dirty="0">
                <a:solidFill>
                  <a:srgbClr val="271A38"/>
                </a:solidFill>
                <a:latin typeface="Arial" panose="020B0604020202020204" pitchFamily="34" charset="0"/>
                <a:ea typeface="Calibri" panose="020F0502020204030204" pitchFamily="34" charset="0"/>
                <a:cs typeface="Times New Roman" panose="02020603050405020304" pitchFamily="18" charset="0"/>
              </a:rPr>
              <a:t> orientée documents. Comme nous le verrons, l’ensemble du système tourne autour de cette gestion de documents, y compris le langage d’interrogation, ce qui en fait son point fort. Nous allons nous attaquer dès maintenant à la mise en place d’un serveur Mongo et comment intégrer vos données dans cet environnement.</a:t>
            </a:r>
            <a:endParaRPr lang="fr-FR"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225086" y="2934458"/>
            <a:ext cx="1287532" cy="646331"/>
          </a:xfrm>
          <a:prstGeom prst="rect">
            <a:avLst/>
          </a:prstGeom>
        </p:spPr>
        <p:txBody>
          <a:bodyPr wrap="none">
            <a:spAutoFit/>
          </a:bodyPr>
          <a:lstStyle/>
          <a:p>
            <a:r>
              <a:rPr lang="fr-FR" sz="3600" b="1" u="sng" dirty="0">
                <a:solidFill>
                  <a:schemeClr val="accent3"/>
                </a:solidFill>
                <a:latin typeface="Arial" panose="020B0604020202020204" pitchFamily="34" charset="0"/>
                <a:cs typeface="Arial" panose="020B0604020202020204" pitchFamily="34" charset="0"/>
              </a:rPr>
              <a:t>SQL:</a:t>
            </a:r>
            <a:endParaRPr lang="fr-FR" sz="3600" b="1" u="sng" dirty="0">
              <a:latin typeface="Arial" panose="020B0604020202020204" pitchFamily="34" charset="0"/>
              <a:cs typeface="Arial" panose="020B0604020202020204" pitchFamily="34" charset="0"/>
            </a:endParaRPr>
          </a:p>
        </p:txBody>
      </p:sp>
      <p:sp>
        <p:nvSpPr>
          <p:cNvPr id="5" name="Rectangle 4"/>
          <p:cNvSpPr/>
          <p:nvPr/>
        </p:nvSpPr>
        <p:spPr>
          <a:xfrm>
            <a:off x="1019693" y="3737740"/>
            <a:ext cx="10493433" cy="923330"/>
          </a:xfrm>
          <a:prstGeom prst="rect">
            <a:avLst/>
          </a:prstGeom>
        </p:spPr>
        <p:txBody>
          <a:bodyPr wrap="square">
            <a:spAutoFit/>
          </a:bodyPr>
          <a:lstStyle/>
          <a:p>
            <a:r>
              <a:rPr lang="fr-FR" dirty="0">
                <a:solidFill>
                  <a:srgbClr val="4D5156"/>
                </a:solidFill>
                <a:latin typeface="Arial" panose="020B0604020202020204" pitchFamily="34" charset="0"/>
                <a:ea typeface="Calibri" panose="020F0502020204030204" pitchFamily="34" charset="0"/>
              </a:rPr>
              <a:t>SQL est un langage informatique normalisé servant à exploiter des bases de données relationnelles. La partie langage de manipulation des données de SQL permet de rechercher, d'ajouter, de modifier ou de supprimer des données dans les bases de données relationnelles</a:t>
            </a:r>
            <a:endParaRPr lang="fr-FR" dirty="0"/>
          </a:p>
        </p:txBody>
      </p:sp>
    </p:spTree>
    <p:extLst>
      <p:ext uri="{BB962C8B-B14F-4D97-AF65-F5344CB8AC3E}">
        <p14:creationId xmlns:p14="http://schemas.microsoft.com/office/powerpoint/2010/main" val="3111483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8108" y="218581"/>
            <a:ext cx="6096000" cy="685059"/>
          </a:xfrm>
          <a:prstGeom prst="rect">
            <a:avLst/>
          </a:prstGeom>
        </p:spPr>
        <p:txBody>
          <a:bodyPr>
            <a:spAutoFit/>
          </a:bodyPr>
          <a:lstStyle/>
          <a:p>
            <a:pPr>
              <a:lnSpc>
                <a:spcPct val="107000"/>
              </a:lnSpc>
              <a:spcAft>
                <a:spcPts val="0"/>
              </a:spcAft>
            </a:pPr>
            <a:r>
              <a:rPr lang="fr-FR" b="1" u="sng" dirty="0">
                <a:solidFill>
                  <a:schemeClr val="accent3"/>
                </a:solidFill>
                <a:latin typeface="Segoe UI" panose="020B0502040204020203" pitchFamily="34" charset="0"/>
                <a:ea typeface="Times New Roman" panose="02020603050405020304" pitchFamily="18" charset="0"/>
                <a:cs typeface="Times New Roman" panose="02020603050405020304" pitchFamily="18" charset="0"/>
              </a:rPr>
              <a:t>Les fonctions de gestion des bases </a:t>
            </a:r>
            <a:r>
              <a:rPr lang="fr-FR" b="1" u="sng" dirty="0" err="1">
                <a:solidFill>
                  <a:schemeClr val="accent3"/>
                </a:solidFill>
                <a:latin typeface="Segoe UI" panose="020B0502040204020203" pitchFamily="34" charset="0"/>
                <a:ea typeface="Times New Roman" panose="02020603050405020304" pitchFamily="18" charset="0"/>
                <a:cs typeface="Times New Roman" panose="02020603050405020304" pitchFamily="18" charset="0"/>
              </a:rPr>
              <a:t>MongoDB</a:t>
            </a:r>
            <a:r>
              <a:rPr lang="fr-FR" b="1" u="sng" dirty="0">
                <a:solidFill>
                  <a:schemeClr val="accent3"/>
                </a:solidFill>
                <a:latin typeface="Segoe UI" panose="020B0502040204020203" pitchFamily="34" charset="0"/>
                <a:ea typeface="Times New Roman" panose="02020603050405020304" pitchFamily="18" charset="0"/>
                <a:cs typeface="Times New Roman" panose="02020603050405020304" pitchFamily="18" charset="0"/>
              </a:rPr>
              <a:t> et les </a:t>
            </a:r>
            <a:r>
              <a:rPr lang="fr-FR" b="1" u="sng" dirty="0" err="1">
                <a:solidFill>
                  <a:schemeClr val="accent3"/>
                </a:solidFill>
                <a:latin typeface="Segoe UI" panose="020B0502040204020203" pitchFamily="34" charset="0"/>
                <a:ea typeface="Times New Roman" panose="02020603050405020304" pitchFamily="18" charset="0"/>
                <a:cs typeface="Times New Roman" panose="02020603050405020304" pitchFamily="18" charset="0"/>
              </a:rPr>
              <a:t>GridFS</a:t>
            </a:r>
            <a:r>
              <a:rPr lang="fr-FR" b="1" u="sng" dirty="0">
                <a:solidFill>
                  <a:schemeClr val="accent3"/>
                </a:solidFill>
                <a:latin typeface="Segoe UI" panose="020B0502040204020203" pitchFamily="34" charset="0"/>
                <a:ea typeface="Times New Roman" panose="02020603050405020304" pitchFamily="18" charset="0"/>
                <a:cs typeface="Times New Roman" panose="02020603050405020304" pitchFamily="18" charset="0"/>
              </a:rPr>
              <a:t> sont les suivantes :</a:t>
            </a:r>
            <a:endParaRPr lang="fr-FR" sz="2400" b="1" u="sng"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53666" y="1267691"/>
            <a:ext cx="6870589" cy="369332"/>
          </a:xfrm>
          <a:prstGeom prst="rect">
            <a:avLst/>
          </a:prstGeom>
        </p:spPr>
        <p:txBody>
          <a:bodyPr wrap="square">
            <a:spAutoFit/>
          </a:bodyPr>
          <a:lstStyle/>
          <a:p>
            <a:r>
              <a:rPr lang="fr-FR" dirty="0" err="1" smtClean="0">
                <a:solidFill>
                  <a:srgbClr val="00B0F0"/>
                </a:solidFill>
                <a:latin typeface="Segoe UI" panose="020B0502040204020203" pitchFamily="34" charset="0"/>
                <a:ea typeface="Times New Roman" panose="02020603050405020304" pitchFamily="18" charset="0"/>
                <a:hlinkClick r:id="rId2" tooltip="MongoAjoute (Fonction)"/>
              </a:rPr>
              <a:t>MongoAjoute</a:t>
            </a:r>
            <a:r>
              <a:rPr lang="fr-FR" dirty="0" smtClean="0">
                <a:solidFill>
                  <a:srgbClr val="00B0F0"/>
                </a:solidFill>
                <a:latin typeface="Segoe UI" panose="020B0502040204020203" pitchFamily="34" charset="0"/>
                <a:ea typeface="Times New Roman" panose="02020603050405020304" pitchFamily="18" charset="0"/>
              </a:rPr>
              <a:t> </a:t>
            </a:r>
            <a:r>
              <a:rPr lang="fr-FR" dirty="0" smtClean="0">
                <a:solidFill>
                  <a:srgbClr val="92D050"/>
                </a:solidFill>
                <a:latin typeface="Segoe UI" panose="020B0502040204020203" pitchFamily="34" charset="0"/>
                <a:ea typeface="Times New Roman" panose="02020603050405020304" pitchFamily="18" charset="0"/>
              </a:rPr>
              <a:t>:</a:t>
            </a:r>
            <a:endParaRPr lang="fr-FR" dirty="0">
              <a:solidFill>
                <a:srgbClr val="92D050"/>
              </a:solidFill>
            </a:endParaRPr>
          </a:p>
        </p:txBody>
      </p:sp>
      <p:sp>
        <p:nvSpPr>
          <p:cNvPr id="6" name="Rectangle 5"/>
          <p:cNvSpPr/>
          <p:nvPr/>
        </p:nvSpPr>
        <p:spPr>
          <a:xfrm>
            <a:off x="1716268" y="1249924"/>
            <a:ext cx="7835056" cy="646331"/>
          </a:xfrm>
          <a:prstGeom prst="rect">
            <a:avLst/>
          </a:prstGeom>
        </p:spPr>
        <p:txBody>
          <a:bodyPr wrap="square">
            <a:spAutoFit/>
          </a:bodyPr>
          <a:lstStyle/>
          <a:p>
            <a:r>
              <a:rPr lang="fr-FR" dirty="0">
                <a:solidFill>
                  <a:srgbClr val="000000"/>
                </a:solidFill>
                <a:latin typeface="Segoe UI" panose="020B0502040204020203" pitchFamily="34" charset="0"/>
                <a:ea typeface="Times New Roman" panose="02020603050405020304" pitchFamily="18" charset="0"/>
              </a:rPr>
              <a:t>Ajoute un ou plusieurs documents dans une collection d'une base </a:t>
            </a:r>
            <a:r>
              <a:rPr lang="fr-FR" dirty="0" err="1">
                <a:solidFill>
                  <a:srgbClr val="000000"/>
                </a:solidFill>
                <a:latin typeface="Segoe UI" panose="020B0502040204020203" pitchFamily="34" charset="0"/>
                <a:ea typeface="Times New Roman" panose="02020603050405020304" pitchFamily="18" charset="0"/>
              </a:rPr>
              <a:t>MongoDB</a:t>
            </a:r>
            <a:r>
              <a:rPr lang="fr-FR" dirty="0">
                <a:solidFill>
                  <a:srgbClr val="000000"/>
                </a:solidFill>
                <a:latin typeface="Segoe UI" panose="020B0502040204020203" pitchFamily="34" charset="0"/>
                <a:ea typeface="Times New Roman" panose="02020603050405020304" pitchFamily="18" charset="0"/>
              </a:rPr>
              <a:t>.</a:t>
            </a:r>
            <a:endParaRPr lang="fr-FR" dirty="0"/>
          </a:p>
        </p:txBody>
      </p:sp>
      <p:sp>
        <p:nvSpPr>
          <p:cNvPr id="7" name="Rectangle 6"/>
          <p:cNvSpPr/>
          <p:nvPr/>
        </p:nvSpPr>
        <p:spPr>
          <a:xfrm>
            <a:off x="153666" y="2075631"/>
            <a:ext cx="2090771" cy="369332"/>
          </a:xfrm>
          <a:prstGeom prst="rect">
            <a:avLst/>
          </a:prstGeom>
        </p:spPr>
        <p:txBody>
          <a:bodyPr wrap="square">
            <a:spAutoFit/>
          </a:bodyPr>
          <a:lstStyle/>
          <a:p>
            <a:r>
              <a:rPr lang="fr-FR" dirty="0" err="1" smtClean="0">
                <a:solidFill>
                  <a:srgbClr val="337DC2"/>
                </a:solidFill>
                <a:latin typeface="Segoe UI" panose="020B0502040204020203" pitchFamily="34" charset="0"/>
                <a:ea typeface="Times New Roman" panose="02020603050405020304" pitchFamily="18" charset="0"/>
                <a:hlinkClick r:id="rId3" tooltip="MongoCherche (Fonction)"/>
              </a:rPr>
              <a:t>MongoCherche</a:t>
            </a:r>
            <a:r>
              <a:rPr lang="fr-FR" dirty="0" smtClean="0">
                <a:solidFill>
                  <a:srgbClr val="337DC2"/>
                </a:solidFill>
                <a:latin typeface="Segoe UI" panose="020B0502040204020203" pitchFamily="34" charset="0"/>
                <a:ea typeface="Times New Roman" panose="02020603050405020304" pitchFamily="18" charset="0"/>
              </a:rPr>
              <a:t> :</a:t>
            </a:r>
            <a:endParaRPr lang="fr-FR" dirty="0"/>
          </a:p>
        </p:txBody>
      </p:sp>
      <p:sp>
        <p:nvSpPr>
          <p:cNvPr id="8" name="Rectangle 7"/>
          <p:cNvSpPr/>
          <p:nvPr/>
        </p:nvSpPr>
        <p:spPr>
          <a:xfrm>
            <a:off x="153666" y="2883571"/>
            <a:ext cx="1638435" cy="369332"/>
          </a:xfrm>
          <a:prstGeom prst="rect">
            <a:avLst/>
          </a:prstGeom>
        </p:spPr>
        <p:txBody>
          <a:bodyPr wrap="square">
            <a:spAutoFit/>
          </a:bodyPr>
          <a:lstStyle/>
          <a:p>
            <a:r>
              <a:rPr lang="fr-FR" dirty="0" err="1" smtClean="0">
                <a:solidFill>
                  <a:srgbClr val="337DC2"/>
                </a:solidFill>
                <a:latin typeface="Segoe UI" panose="020B0502040204020203" pitchFamily="34" charset="0"/>
                <a:ea typeface="Times New Roman" panose="02020603050405020304" pitchFamily="18" charset="0"/>
                <a:hlinkClick r:id="rId4" tooltip="MongoCrée (Fonction)"/>
              </a:rPr>
              <a:t>MongoCrée</a:t>
            </a:r>
            <a:r>
              <a:rPr lang="fr-FR" dirty="0" smtClean="0">
                <a:solidFill>
                  <a:srgbClr val="337DC2"/>
                </a:solidFill>
                <a:latin typeface="Segoe UI" panose="020B0502040204020203" pitchFamily="34" charset="0"/>
                <a:ea typeface="Times New Roman" panose="02020603050405020304" pitchFamily="18" charset="0"/>
              </a:rPr>
              <a:t> :</a:t>
            </a:r>
            <a:endParaRPr lang="fr-FR" dirty="0"/>
          </a:p>
        </p:txBody>
      </p:sp>
      <p:sp>
        <p:nvSpPr>
          <p:cNvPr id="9" name="Rectangle 8"/>
          <p:cNvSpPr/>
          <p:nvPr/>
        </p:nvSpPr>
        <p:spPr>
          <a:xfrm>
            <a:off x="1862576" y="2132352"/>
            <a:ext cx="5803384" cy="369332"/>
          </a:xfrm>
          <a:prstGeom prst="rect">
            <a:avLst/>
          </a:prstGeom>
        </p:spPr>
        <p:txBody>
          <a:bodyPr wrap="none">
            <a:spAutoFit/>
          </a:bodyPr>
          <a:lstStyle/>
          <a:p>
            <a:r>
              <a:rPr lang="fr-FR" dirty="0">
                <a:solidFill>
                  <a:srgbClr val="000000"/>
                </a:solidFill>
                <a:latin typeface="Segoe UI" panose="020B0502040204020203" pitchFamily="34" charset="0"/>
                <a:ea typeface="Times New Roman" panose="02020603050405020304" pitchFamily="18" charset="0"/>
              </a:rPr>
              <a:t>Cherche des documents dans une collection </a:t>
            </a:r>
            <a:r>
              <a:rPr lang="fr-FR" dirty="0" err="1">
                <a:solidFill>
                  <a:srgbClr val="000000"/>
                </a:solidFill>
                <a:latin typeface="Segoe UI" panose="020B0502040204020203" pitchFamily="34" charset="0"/>
                <a:ea typeface="Times New Roman" panose="02020603050405020304" pitchFamily="18" charset="0"/>
              </a:rPr>
              <a:t>MongoDB</a:t>
            </a:r>
            <a:r>
              <a:rPr lang="fr-FR" dirty="0">
                <a:solidFill>
                  <a:srgbClr val="000000"/>
                </a:solidFill>
                <a:latin typeface="Segoe UI" panose="020B0502040204020203" pitchFamily="34" charset="0"/>
                <a:ea typeface="Times New Roman" panose="02020603050405020304" pitchFamily="18" charset="0"/>
              </a:rPr>
              <a:t>.</a:t>
            </a:r>
            <a:endParaRPr lang="fr-FR" dirty="0"/>
          </a:p>
        </p:txBody>
      </p:sp>
      <p:sp>
        <p:nvSpPr>
          <p:cNvPr id="10" name="Rectangle 9"/>
          <p:cNvSpPr/>
          <p:nvPr/>
        </p:nvSpPr>
        <p:spPr>
          <a:xfrm>
            <a:off x="1716268" y="2960440"/>
            <a:ext cx="7020408" cy="369332"/>
          </a:xfrm>
          <a:prstGeom prst="rect">
            <a:avLst/>
          </a:prstGeom>
        </p:spPr>
        <p:txBody>
          <a:bodyPr wrap="square">
            <a:spAutoFit/>
          </a:bodyPr>
          <a:lstStyle/>
          <a:p>
            <a:r>
              <a:rPr lang="fr-FR" dirty="0">
                <a:solidFill>
                  <a:srgbClr val="000000"/>
                </a:solidFill>
                <a:latin typeface="Segoe UI" panose="020B0502040204020203" pitchFamily="34" charset="0"/>
                <a:ea typeface="Times New Roman" panose="02020603050405020304" pitchFamily="18" charset="0"/>
              </a:rPr>
              <a:t>Crée une connexion à un serveur ou à un cluster </a:t>
            </a:r>
            <a:r>
              <a:rPr lang="fr-FR" dirty="0" err="1">
                <a:solidFill>
                  <a:srgbClr val="000000"/>
                </a:solidFill>
                <a:latin typeface="Segoe UI" panose="020B0502040204020203" pitchFamily="34" charset="0"/>
                <a:ea typeface="Times New Roman" panose="02020603050405020304" pitchFamily="18" charset="0"/>
              </a:rPr>
              <a:t>MongoDB</a:t>
            </a:r>
            <a:r>
              <a:rPr lang="fr-FR" dirty="0">
                <a:solidFill>
                  <a:srgbClr val="000000"/>
                </a:solidFill>
                <a:latin typeface="Segoe UI" panose="020B0502040204020203" pitchFamily="34" charset="0"/>
                <a:ea typeface="Times New Roman" panose="02020603050405020304" pitchFamily="18" charset="0"/>
              </a:rPr>
              <a:t>.</a:t>
            </a:r>
            <a:endParaRPr lang="fr-FR" dirty="0"/>
          </a:p>
        </p:txBody>
      </p:sp>
      <p:sp>
        <p:nvSpPr>
          <p:cNvPr id="11" name="Rectangle 10"/>
          <p:cNvSpPr/>
          <p:nvPr/>
        </p:nvSpPr>
        <p:spPr>
          <a:xfrm>
            <a:off x="-2657" y="3800346"/>
            <a:ext cx="2453107" cy="369332"/>
          </a:xfrm>
          <a:prstGeom prst="rect">
            <a:avLst/>
          </a:prstGeom>
        </p:spPr>
        <p:txBody>
          <a:bodyPr wrap="none">
            <a:spAutoFit/>
          </a:bodyPr>
          <a:lstStyle/>
          <a:p>
            <a:r>
              <a:rPr lang="fr-FR" dirty="0" err="1" smtClean="0">
                <a:solidFill>
                  <a:srgbClr val="337DC2"/>
                </a:solidFill>
                <a:latin typeface="Segoe UI" panose="020B0502040204020203" pitchFamily="34" charset="0"/>
                <a:ea typeface="Times New Roman" panose="02020603050405020304" pitchFamily="18" charset="0"/>
                <a:hlinkClick r:id="rId5" tooltip="MongoCréeCollection (Fonction)"/>
              </a:rPr>
              <a:t>MongoCréeCollection</a:t>
            </a:r>
            <a:r>
              <a:rPr lang="fr-FR" dirty="0" smtClean="0">
                <a:solidFill>
                  <a:srgbClr val="337DC2"/>
                </a:solidFill>
                <a:latin typeface="Segoe UI" panose="020B0502040204020203" pitchFamily="34" charset="0"/>
                <a:ea typeface="Times New Roman" panose="02020603050405020304" pitchFamily="18" charset="0"/>
              </a:rPr>
              <a:t>:</a:t>
            </a:r>
            <a:endParaRPr lang="fr-FR" dirty="0"/>
          </a:p>
        </p:txBody>
      </p:sp>
      <p:sp>
        <p:nvSpPr>
          <p:cNvPr id="13" name="Rectangle 12"/>
          <p:cNvSpPr/>
          <p:nvPr/>
        </p:nvSpPr>
        <p:spPr>
          <a:xfrm>
            <a:off x="2377441" y="3791995"/>
            <a:ext cx="7281948" cy="646331"/>
          </a:xfrm>
          <a:prstGeom prst="rect">
            <a:avLst/>
          </a:prstGeom>
        </p:spPr>
        <p:txBody>
          <a:bodyPr wrap="square">
            <a:spAutoFit/>
          </a:bodyPr>
          <a:lstStyle/>
          <a:p>
            <a:r>
              <a:rPr lang="fr-FR" dirty="0">
                <a:solidFill>
                  <a:srgbClr val="000000"/>
                </a:solidFill>
                <a:latin typeface="Segoe UI" panose="020B0502040204020203" pitchFamily="34" charset="0"/>
                <a:ea typeface="Times New Roman" panose="02020603050405020304" pitchFamily="18" charset="0"/>
              </a:rPr>
              <a:t>Crée une collection dans une base </a:t>
            </a:r>
            <a:r>
              <a:rPr lang="fr-FR" dirty="0" err="1">
                <a:solidFill>
                  <a:srgbClr val="000000"/>
                </a:solidFill>
                <a:latin typeface="Segoe UI" panose="020B0502040204020203" pitchFamily="34" charset="0"/>
                <a:ea typeface="Times New Roman" panose="02020603050405020304" pitchFamily="18" charset="0"/>
              </a:rPr>
              <a:t>MongoDB</a:t>
            </a:r>
            <a:r>
              <a:rPr lang="fr-FR" dirty="0">
                <a:solidFill>
                  <a:srgbClr val="000000"/>
                </a:solidFill>
                <a:latin typeface="Segoe UI" panose="020B0502040204020203" pitchFamily="34" charset="0"/>
                <a:ea typeface="Times New Roman" panose="02020603050405020304" pitchFamily="18" charset="0"/>
              </a:rPr>
              <a:t> en précisant des options de cette collection.</a:t>
            </a:r>
            <a:endParaRPr lang="fr-FR" dirty="0"/>
          </a:p>
        </p:txBody>
      </p:sp>
      <p:sp>
        <p:nvSpPr>
          <p:cNvPr id="15" name="Rectangle 14"/>
          <p:cNvSpPr/>
          <p:nvPr/>
        </p:nvSpPr>
        <p:spPr>
          <a:xfrm>
            <a:off x="2880532" y="4805053"/>
            <a:ext cx="8430513" cy="646331"/>
          </a:xfrm>
          <a:prstGeom prst="rect">
            <a:avLst/>
          </a:prstGeom>
        </p:spPr>
        <p:txBody>
          <a:bodyPr wrap="none">
            <a:spAutoFit/>
          </a:bodyPr>
          <a:lstStyle/>
          <a:p>
            <a:r>
              <a:rPr lang="fr-FR" dirty="0"/>
              <a:t>Exécute une commande générique sur une base </a:t>
            </a:r>
            <a:r>
              <a:rPr lang="fr-FR" dirty="0" err="1"/>
              <a:t>MongoDB</a:t>
            </a:r>
            <a:r>
              <a:rPr lang="fr-FR" dirty="0"/>
              <a:t> ou sur une </a:t>
            </a:r>
            <a:r>
              <a:rPr lang="fr-FR" dirty="0" smtClean="0"/>
              <a:t>collection</a:t>
            </a:r>
          </a:p>
          <a:p>
            <a:r>
              <a:rPr lang="fr-FR" dirty="0" smtClean="0"/>
              <a:t> </a:t>
            </a:r>
            <a:r>
              <a:rPr lang="fr-FR" dirty="0" err="1"/>
              <a:t>MongoDB</a:t>
            </a:r>
            <a:r>
              <a:rPr lang="fr-FR" dirty="0"/>
              <a:t>.</a:t>
            </a:r>
            <a:endParaRPr lang="fr-FR" dirty="0"/>
          </a:p>
        </p:txBody>
      </p:sp>
      <p:sp>
        <p:nvSpPr>
          <p:cNvPr id="16" name="Rectangle 15"/>
          <p:cNvSpPr/>
          <p:nvPr/>
        </p:nvSpPr>
        <p:spPr>
          <a:xfrm>
            <a:off x="0" y="4805053"/>
            <a:ext cx="2930226" cy="369332"/>
          </a:xfrm>
          <a:prstGeom prst="rect">
            <a:avLst/>
          </a:prstGeom>
        </p:spPr>
        <p:txBody>
          <a:bodyPr wrap="none">
            <a:spAutoFit/>
          </a:bodyPr>
          <a:lstStyle/>
          <a:p>
            <a:r>
              <a:rPr lang="fr-FR" dirty="0" err="1" smtClean="0">
                <a:solidFill>
                  <a:srgbClr val="337DC2"/>
                </a:solidFill>
                <a:latin typeface="Segoe UI" panose="020B0502040204020203" pitchFamily="34" charset="0"/>
                <a:ea typeface="Times New Roman" panose="02020603050405020304" pitchFamily="18" charset="0"/>
                <a:hlinkClick r:id="rId6" tooltip="MongoExécuteCommande (Fonction)"/>
              </a:rPr>
              <a:t>MongoExécuteCommande</a:t>
            </a:r>
            <a:r>
              <a:rPr lang="fr-FR" dirty="0" smtClean="0">
                <a:solidFill>
                  <a:srgbClr val="337DC2"/>
                </a:solidFill>
                <a:latin typeface="Segoe UI" panose="020B0502040204020203" pitchFamily="34" charset="0"/>
                <a:ea typeface="Times New Roman" panose="02020603050405020304" pitchFamily="18" charset="0"/>
              </a:rPr>
              <a:t>:</a:t>
            </a:r>
            <a:endParaRPr lang="fr-FR" dirty="0"/>
          </a:p>
        </p:txBody>
      </p:sp>
    </p:spTree>
    <p:extLst>
      <p:ext uri="{BB962C8B-B14F-4D97-AF65-F5344CB8AC3E}">
        <p14:creationId xmlns:p14="http://schemas.microsoft.com/office/powerpoint/2010/main" val="2441966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 y="113112"/>
            <a:ext cx="10801003" cy="1727268"/>
          </a:xfrm>
          <a:prstGeom prst="rect">
            <a:avLst/>
          </a:prstGeom>
        </p:spPr>
        <p:txBody>
          <a:bodyPr wrap="square">
            <a:spAutoFit/>
          </a:bodyPr>
          <a:lstStyle/>
          <a:p>
            <a:pPr fontAlgn="base">
              <a:lnSpc>
                <a:spcPct val="107000"/>
              </a:lnSpc>
              <a:spcBef>
                <a:spcPts val="1200"/>
              </a:spcBef>
              <a:spcAft>
                <a:spcPts val="0"/>
              </a:spcAft>
            </a:pPr>
            <a:r>
              <a:rPr lang="fr-FR" sz="3200" b="1" u="sng" kern="0" dirty="0">
                <a:solidFill>
                  <a:schemeClr val="accent3"/>
                </a:solidFill>
                <a:latin typeface="inherit"/>
                <a:ea typeface="Times New Roman" panose="02020603050405020304" pitchFamily="18" charset="0"/>
                <a:cs typeface="Times New Roman" panose="02020603050405020304" pitchFamily="18" charset="0"/>
              </a:rPr>
              <a:t>Fonctions </a:t>
            </a:r>
            <a:r>
              <a:rPr lang="fr-FR" sz="3200" b="1" u="sng" kern="0" dirty="0" smtClean="0">
                <a:solidFill>
                  <a:schemeClr val="accent3"/>
                </a:solidFill>
                <a:latin typeface="inherit"/>
                <a:ea typeface="Times New Roman" panose="02020603050405020304" pitchFamily="18" charset="0"/>
                <a:cs typeface="Times New Roman" panose="02020603050405020304" pitchFamily="18" charset="0"/>
              </a:rPr>
              <a:t>SQL:</a:t>
            </a:r>
            <a:endParaRPr lang="fr-FR" sz="3200" b="1" u="sng" kern="0" dirty="0">
              <a:solidFill>
                <a:schemeClr val="accent3"/>
              </a:solidFill>
              <a:latin typeface="Calibri Light" panose="020F0302020204030204" pitchFamily="34" charset="0"/>
              <a:ea typeface="Times New Roman" panose="02020603050405020304" pitchFamily="18" charset="0"/>
              <a:cs typeface="Times New Roman" panose="02020603050405020304" pitchFamily="18" charset="0"/>
            </a:endParaRPr>
          </a:p>
          <a:p>
            <a:r>
              <a:rPr lang="fr-FR" dirty="0">
                <a:solidFill>
                  <a:srgbClr val="373737"/>
                </a:solidFill>
                <a:latin typeface="inherit"/>
                <a:ea typeface="Calibri" panose="020F0502020204030204" pitchFamily="34" charset="0"/>
                <a:cs typeface="Times New Roman" panose="02020603050405020304" pitchFamily="18" charset="0"/>
              </a:rPr>
              <a:t>Les fonctions SQL permettent d’effectuer des requêtes plus élaborées, par exemple adaptant les résultats pour qu’une chaîne soit affichée en majuscule ou bien pour enregistrer une chaîne avec la date </a:t>
            </a:r>
            <a:r>
              <a:rPr lang="fr-FR" dirty="0" smtClean="0">
                <a:solidFill>
                  <a:srgbClr val="373737"/>
                </a:solidFill>
                <a:latin typeface="inherit"/>
                <a:ea typeface="Calibri" panose="020F0502020204030204" pitchFamily="34" charset="0"/>
                <a:cs typeface="Times New Roman" panose="02020603050405020304" pitchFamily="18" charset="0"/>
              </a:rPr>
              <a:t>actuelle	.</a:t>
            </a:r>
          </a:p>
          <a:p>
            <a:r>
              <a:rPr lang="fr-FR" dirty="0" smtClean="0">
                <a:solidFill>
                  <a:srgbClr val="373737"/>
                </a:solidFill>
                <a:latin typeface="Gisha" panose="020B0502040204020203" pitchFamily="34" charset="-79"/>
                <a:ea typeface="Calibri" panose="020F0502020204030204" pitchFamily="34" charset="0"/>
                <a:cs typeface="Gisha" panose="020B0502040204020203" pitchFamily="34" charset="-79"/>
              </a:rPr>
              <a:t>Exemple :</a:t>
            </a:r>
          </a:p>
        </p:txBody>
      </p:sp>
      <p:sp>
        <p:nvSpPr>
          <p:cNvPr id="3" name="Rectangle 2"/>
          <p:cNvSpPr/>
          <p:nvPr/>
        </p:nvSpPr>
        <p:spPr>
          <a:xfrm>
            <a:off x="529243" y="1847171"/>
            <a:ext cx="6096000" cy="3945054"/>
          </a:xfrm>
          <a:prstGeom prst="rect">
            <a:avLst/>
          </a:prstGeom>
        </p:spPr>
        <p:txBody>
          <a:bodyPr>
            <a:spAutoFit/>
          </a:bodyPr>
          <a:lstStyle/>
          <a:p>
            <a:pPr marL="342900" lvl="0" indent="-342900" fontAlgn="base">
              <a:lnSpc>
                <a:spcPct val="107000"/>
              </a:lnSpc>
              <a:spcAft>
                <a:spcPts val="0"/>
              </a:spcAft>
              <a:buSzPts val="1000"/>
              <a:buFont typeface="Wingdings" panose="05000000000000000000" pitchFamily="2" charset="2"/>
              <a:buChar char=""/>
              <a:tabLst>
                <a:tab pos="457200" algn="l"/>
              </a:tabLst>
            </a:pPr>
            <a:r>
              <a:rPr lang="fr-FR" u="sng" dirty="0">
                <a:solidFill>
                  <a:srgbClr val="1982D1"/>
                </a:solidFill>
                <a:latin typeface="inherit"/>
                <a:ea typeface="Calibri" panose="020F0502020204030204" pitchFamily="34" charset="0"/>
                <a:cs typeface="Times New Roman" panose="02020603050405020304" pitchFamily="18" charset="0"/>
                <a:hlinkClick r:id="rId2" tooltip="SQL SUM()"/>
              </a:rPr>
              <a:t>SUM()</a:t>
            </a:r>
            <a:r>
              <a:rPr lang="fr-FR" dirty="0">
                <a:solidFill>
                  <a:srgbClr val="373737"/>
                </a:solidFill>
                <a:latin typeface="inherit"/>
                <a:ea typeface="Calibri" panose="020F0502020204030204" pitchFamily="34" charset="0"/>
                <a:cs typeface="Times New Roman" panose="02020603050405020304" pitchFamily="18" charset="0"/>
              </a:rPr>
              <a:t> calculer la somme d’un set de résultat</a:t>
            </a:r>
            <a:endParaRPr lang="fr-FR"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Wingdings" panose="05000000000000000000" pitchFamily="2" charset="2"/>
              <a:buChar char=""/>
              <a:tabLst>
                <a:tab pos="457200" algn="l"/>
              </a:tabLst>
            </a:pPr>
            <a:r>
              <a:rPr lang="fr-FR" u="sng" dirty="0">
                <a:solidFill>
                  <a:srgbClr val="1982D1"/>
                </a:solidFill>
                <a:latin typeface="inherit"/>
                <a:ea typeface="Calibri" panose="020F0502020204030204" pitchFamily="34" charset="0"/>
                <a:cs typeface="Times New Roman" panose="02020603050405020304" pitchFamily="18" charset="0"/>
                <a:hlinkClick r:id="rId3" tooltip="SQL MAX()"/>
              </a:rPr>
              <a:t>MAX()</a:t>
            </a:r>
            <a:r>
              <a:rPr lang="fr-FR" dirty="0">
                <a:solidFill>
                  <a:srgbClr val="373737"/>
                </a:solidFill>
                <a:latin typeface="inherit"/>
                <a:ea typeface="Calibri" panose="020F0502020204030204" pitchFamily="34" charset="0"/>
                <a:cs typeface="Times New Roman" panose="02020603050405020304" pitchFamily="18" charset="0"/>
              </a:rPr>
              <a:t> obtenir le résultat maximum (fonctionne bien pour un entier)</a:t>
            </a:r>
            <a:endParaRPr lang="fr-FR"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Wingdings" panose="05000000000000000000" pitchFamily="2" charset="2"/>
              <a:buChar char=""/>
              <a:tabLst>
                <a:tab pos="457200" algn="l"/>
              </a:tabLst>
            </a:pPr>
            <a:r>
              <a:rPr lang="fr-FR" u="sng" dirty="0">
                <a:solidFill>
                  <a:srgbClr val="1982D1"/>
                </a:solidFill>
                <a:latin typeface="inherit"/>
                <a:ea typeface="Calibri" panose="020F0502020204030204" pitchFamily="34" charset="0"/>
                <a:cs typeface="Times New Roman" panose="02020603050405020304" pitchFamily="18" charset="0"/>
                <a:hlinkClick r:id="rId4" tooltip="SQL MIN()"/>
              </a:rPr>
              <a:t>MIN()</a:t>
            </a:r>
            <a:r>
              <a:rPr lang="fr-FR" dirty="0">
                <a:solidFill>
                  <a:srgbClr val="373737"/>
                </a:solidFill>
                <a:latin typeface="inherit"/>
                <a:ea typeface="Calibri" panose="020F0502020204030204" pitchFamily="34" charset="0"/>
                <a:cs typeface="Times New Roman" panose="02020603050405020304" pitchFamily="18" charset="0"/>
              </a:rPr>
              <a:t> obtenir le résultat minimum</a:t>
            </a:r>
            <a:endParaRPr lang="fr-FR"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Wingdings" panose="05000000000000000000" pitchFamily="2" charset="2"/>
              <a:buChar char=""/>
              <a:tabLst>
                <a:tab pos="457200" algn="l"/>
              </a:tabLst>
            </a:pPr>
            <a:r>
              <a:rPr lang="fr-FR" u="sng" dirty="0">
                <a:solidFill>
                  <a:srgbClr val="1982D1"/>
                </a:solidFill>
                <a:latin typeface="inherit"/>
                <a:ea typeface="Calibri" panose="020F0502020204030204" pitchFamily="34" charset="0"/>
                <a:cs typeface="Times New Roman" panose="02020603050405020304" pitchFamily="18" charset="0"/>
                <a:hlinkClick r:id="rId5" tooltip="SQL COUNT()"/>
              </a:rPr>
              <a:t>COUNT()</a:t>
            </a:r>
            <a:r>
              <a:rPr lang="fr-FR" dirty="0">
                <a:solidFill>
                  <a:srgbClr val="373737"/>
                </a:solidFill>
                <a:latin typeface="inherit"/>
                <a:ea typeface="Calibri" panose="020F0502020204030204" pitchFamily="34" charset="0"/>
                <a:cs typeface="Times New Roman" panose="02020603050405020304" pitchFamily="18" charset="0"/>
              </a:rPr>
              <a:t> compter le nombre de lignes dans un résultat</a:t>
            </a:r>
            <a:endParaRPr lang="fr-FR"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Wingdings" panose="05000000000000000000" pitchFamily="2" charset="2"/>
              <a:buChar char=""/>
              <a:tabLst>
                <a:tab pos="457200" algn="l"/>
              </a:tabLst>
            </a:pPr>
            <a:r>
              <a:rPr lang="fr-FR" u="sng" dirty="0">
                <a:solidFill>
                  <a:srgbClr val="1982D1"/>
                </a:solidFill>
                <a:latin typeface="inherit"/>
                <a:ea typeface="Calibri" panose="020F0502020204030204" pitchFamily="34" charset="0"/>
                <a:cs typeface="Times New Roman" panose="02020603050405020304" pitchFamily="18" charset="0"/>
                <a:hlinkClick r:id="rId6" tooltip="SQL ROUND()"/>
              </a:rPr>
              <a:t>ROUND()</a:t>
            </a:r>
            <a:r>
              <a:rPr lang="fr-FR" dirty="0">
                <a:solidFill>
                  <a:srgbClr val="373737"/>
                </a:solidFill>
                <a:latin typeface="inherit"/>
                <a:ea typeface="Calibri" panose="020F0502020204030204" pitchFamily="34" charset="0"/>
                <a:cs typeface="Times New Roman" panose="02020603050405020304" pitchFamily="18" charset="0"/>
              </a:rPr>
              <a:t> arrondir la valeur</a:t>
            </a:r>
            <a:endParaRPr lang="fr-FR"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Wingdings" panose="05000000000000000000" pitchFamily="2" charset="2"/>
              <a:buChar char=""/>
              <a:tabLst>
                <a:tab pos="457200" algn="l"/>
              </a:tabLst>
            </a:pPr>
            <a:r>
              <a:rPr lang="fr-FR" u="sng" dirty="0">
                <a:solidFill>
                  <a:srgbClr val="1982D1"/>
                </a:solidFill>
                <a:latin typeface="inherit"/>
                <a:ea typeface="Calibri" panose="020F0502020204030204" pitchFamily="34" charset="0"/>
                <a:cs typeface="Times New Roman" panose="02020603050405020304" pitchFamily="18" charset="0"/>
                <a:hlinkClick r:id="rId7" tooltip="SQL UPPER()"/>
              </a:rPr>
              <a:t>UPPER()</a:t>
            </a:r>
            <a:r>
              <a:rPr lang="fr-FR" dirty="0">
                <a:solidFill>
                  <a:srgbClr val="373737"/>
                </a:solidFill>
                <a:latin typeface="inherit"/>
                <a:ea typeface="Calibri" panose="020F0502020204030204" pitchFamily="34" charset="0"/>
                <a:cs typeface="Times New Roman" panose="02020603050405020304" pitchFamily="18" charset="0"/>
              </a:rPr>
              <a:t> afficher une chaîne en majuscule</a:t>
            </a:r>
            <a:endParaRPr lang="fr-FR"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Wingdings" panose="05000000000000000000" pitchFamily="2" charset="2"/>
              <a:buChar char=""/>
              <a:tabLst>
                <a:tab pos="457200" algn="l"/>
              </a:tabLst>
            </a:pPr>
            <a:r>
              <a:rPr lang="fr-FR" u="sng" dirty="0">
                <a:solidFill>
                  <a:srgbClr val="1982D1"/>
                </a:solidFill>
                <a:latin typeface="inherit"/>
                <a:ea typeface="Calibri" panose="020F0502020204030204" pitchFamily="34" charset="0"/>
                <a:cs typeface="Times New Roman" panose="02020603050405020304" pitchFamily="18" charset="0"/>
                <a:hlinkClick r:id="rId8" tooltip="SQL LOWER()"/>
              </a:rPr>
              <a:t>LOWER()</a:t>
            </a:r>
            <a:r>
              <a:rPr lang="fr-FR" dirty="0">
                <a:solidFill>
                  <a:srgbClr val="373737"/>
                </a:solidFill>
                <a:latin typeface="inherit"/>
                <a:ea typeface="Calibri" panose="020F0502020204030204" pitchFamily="34" charset="0"/>
                <a:cs typeface="Times New Roman" panose="02020603050405020304" pitchFamily="18" charset="0"/>
              </a:rPr>
              <a:t> afficher une chaîne en minuscule</a:t>
            </a:r>
            <a:endParaRPr lang="fr-FR"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Wingdings" panose="05000000000000000000" pitchFamily="2" charset="2"/>
              <a:buChar char=""/>
              <a:tabLst>
                <a:tab pos="457200" algn="l"/>
              </a:tabLst>
            </a:pPr>
            <a:r>
              <a:rPr lang="fr-FR" u="sng" dirty="0">
                <a:solidFill>
                  <a:srgbClr val="1982D1"/>
                </a:solidFill>
                <a:latin typeface="inherit"/>
                <a:ea typeface="Calibri" panose="020F0502020204030204" pitchFamily="34" charset="0"/>
                <a:cs typeface="Times New Roman" panose="02020603050405020304" pitchFamily="18" charset="0"/>
                <a:hlinkClick r:id="rId9" tooltip="SQL NOW()"/>
              </a:rPr>
              <a:t>NOW()</a:t>
            </a:r>
            <a:r>
              <a:rPr lang="fr-FR" dirty="0">
                <a:solidFill>
                  <a:srgbClr val="373737"/>
                </a:solidFill>
                <a:latin typeface="inherit"/>
                <a:ea typeface="Calibri" panose="020F0502020204030204" pitchFamily="34" charset="0"/>
                <a:cs typeface="Times New Roman" panose="02020603050405020304" pitchFamily="18" charset="0"/>
              </a:rPr>
              <a:t> date et heure actuelle</a:t>
            </a:r>
            <a:endParaRPr lang="fr-FR"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Wingdings" panose="05000000000000000000" pitchFamily="2" charset="2"/>
              <a:buChar char=""/>
              <a:tabLst>
                <a:tab pos="457200" algn="l"/>
              </a:tabLst>
            </a:pPr>
            <a:r>
              <a:rPr lang="fr-FR" u="sng" dirty="0">
                <a:solidFill>
                  <a:srgbClr val="1982D1"/>
                </a:solidFill>
                <a:latin typeface="inherit"/>
                <a:ea typeface="Calibri" panose="020F0502020204030204" pitchFamily="34" charset="0"/>
                <a:cs typeface="Times New Roman" panose="02020603050405020304" pitchFamily="18" charset="0"/>
                <a:hlinkClick r:id="rId10" tooltip="SQL RAND()"/>
              </a:rPr>
              <a:t>RAND()</a:t>
            </a:r>
            <a:r>
              <a:rPr lang="fr-FR" dirty="0">
                <a:solidFill>
                  <a:srgbClr val="373737"/>
                </a:solidFill>
                <a:latin typeface="inherit"/>
                <a:ea typeface="Calibri" panose="020F0502020204030204" pitchFamily="34" charset="0"/>
                <a:cs typeface="Times New Roman" panose="02020603050405020304" pitchFamily="18" charset="0"/>
              </a:rPr>
              <a:t> retourner un nombre aléatoire</a:t>
            </a:r>
            <a:endParaRPr lang="fr-FR"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Wingdings" panose="05000000000000000000" pitchFamily="2" charset="2"/>
              <a:buChar char=""/>
              <a:tabLst>
                <a:tab pos="457200" algn="l"/>
              </a:tabLst>
            </a:pPr>
            <a:r>
              <a:rPr lang="fr-FR" u="sng" dirty="0">
                <a:solidFill>
                  <a:srgbClr val="1982D1"/>
                </a:solidFill>
                <a:latin typeface="inherit"/>
                <a:ea typeface="Calibri" panose="020F0502020204030204" pitchFamily="34" charset="0"/>
                <a:cs typeface="Times New Roman" panose="02020603050405020304" pitchFamily="18" charset="0"/>
                <a:hlinkClick r:id="rId11" tooltip="SQL CONCAT()"/>
              </a:rPr>
              <a:t>CONCAT()</a:t>
            </a:r>
            <a:r>
              <a:rPr lang="fr-FR" dirty="0">
                <a:solidFill>
                  <a:srgbClr val="373737"/>
                </a:solidFill>
                <a:latin typeface="inherit"/>
                <a:ea typeface="Calibri" panose="020F0502020204030204" pitchFamily="34" charset="0"/>
                <a:cs typeface="Times New Roman" panose="02020603050405020304" pitchFamily="18" charset="0"/>
              </a:rPr>
              <a:t> concaténer des chaînes de caractères</a:t>
            </a:r>
            <a:endParaRPr lang="fr-FR"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0"/>
              </a:spcAft>
              <a:buSzPts val="1000"/>
              <a:buFont typeface="Wingdings" panose="05000000000000000000" pitchFamily="2" charset="2"/>
              <a:buChar char=""/>
              <a:tabLst>
                <a:tab pos="457200" algn="l"/>
              </a:tabLst>
            </a:pPr>
            <a:r>
              <a:rPr lang="fr-FR" dirty="0">
                <a:solidFill>
                  <a:srgbClr val="373737"/>
                </a:solidFill>
                <a:latin typeface="inherit"/>
                <a:ea typeface="Calibri" panose="020F0502020204030204" pitchFamily="34" charset="0"/>
                <a:cs typeface="Times New Roman" panose="02020603050405020304" pitchFamily="18" charset="0"/>
              </a:rPr>
              <a:t>CURRENT_DATE() date actuelle</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80687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3906" y="92441"/>
            <a:ext cx="4574970" cy="367216"/>
          </a:xfrm>
          <a:prstGeom prst="rect">
            <a:avLst/>
          </a:prstGeom>
        </p:spPr>
        <p:txBody>
          <a:bodyPr wrap="none">
            <a:spAutoFit/>
          </a:bodyPr>
          <a:lstStyle/>
          <a:p>
            <a:pPr marL="457200">
              <a:lnSpc>
                <a:spcPct val="107000"/>
              </a:lnSpc>
              <a:spcAft>
                <a:spcPts val="800"/>
              </a:spcAft>
            </a:pPr>
            <a:r>
              <a:rPr lang="fr-FR" b="1" u="sng" dirty="0">
                <a:solidFill>
                  <a:schemeClr val="accent3"/>
                </a:solidFill>
                <a:latin typeface="Arial" panose="020B0604020202020204" pitchFamily="34" charset="0"/>
                <a:ea typeface="Calibri" panose="020F0502020204030204" pitchFamily="34" charset="0"/>
                <a:cs typeface="Arial" panose="020B0604020202020204" pitchFamily="34" charset="0"/>
              </a:rPr>
              <a:t>Différence clé entre SQL et </a:t>
            </a:r>
            <a:r>
              <a:rPr lang="fr-FR" b="1" u="sng" dirty="0" err="1">
                <a:solidFill>
                  <a:schemeClr val="accent3"/>
                </a:solidFill>
                <a:latin typeface="Arial" panose="020B0604020202020204" pitchFamily="34" charset="0"/>
                <a:ea typeface="Calibri" panose="020F0502020204030204" pitchFamily="34" charset="0"/>
                <a:cs typeface="Arial" panose="020B0604020202020204" pitchFamily="34" charset="0"/>
              </a:rPr>
              <a:t>NoSQL</a:t>
            </a:r>
            <a:r>
              <a:rPr lang="fr-FR" b="1" u="sng" dirty="0">
                <a:solidFill>
                  <a:schemeClr val="accent3"/>
                </a:solidFill>
                <a:latin typeface="Arial" panose="020B0604020202020204" pitchFamily="34" charset="0"/>
                <a:ea typeface="Calibri" panose="020F0502020204030204" pitchFamily="34" charset="0"/>
                <a:cs typeface="Arial" panose="020B0604020202020204" pitchFamily="34" charset="0"/>
              </a:rPr>
              <a:t> :</a:t>
            </a:r>
            <a:endParaRPr lang="fr-FR" b="1" u="sng" dirty="0">
              <a:solidFill>
                <a:schemeClr val="accent3"/>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4" name="Rectangle 3"/>
          <p:cNvSpPr/>
          <p:nvPr/>
        </p:nvSpPr>
        <p:spPr>
          <a:xfrm>
            <a:off x="473826" y="530269"/>
            <a:ext cx="10174778" cy="5078313"/>
          </a:xfrm>
          <a:prstGeom prst="rect">
            <a:avLst/>
          </a:prstGeom>
        </p:spPr>
        <p:txBody>
          <a:bodyPr wrap="square">
            <a:spAutoFit/>
          </a:bodyPr>
          <a:lstStyle/>
          <a:p>
            <a:pPr marL="342900" lvl="0" indent="-342900" fontAlgn="base">
              <a:lnSpc>
                <a:spcPct val="200000"/>
              </a:lnSpc>
              <a:spcAft>
                <a:spcPts val="0"/>
              </a:spcAft>
              <a:buSzPts val="1000"/>
              <a:buFont typeface="Wingdings" panose="05000000000000000000" pitchFamily="2" charset="2"/>
              <a:buChar char=""/>
              <a:tabLst>
                <a:tab pos="457200" algn="l"/>
              </a:tabLst>
            </a:pPr>
            <a:r>
              <a:rPr lang="fr-FR" dirty="0">
                <a:solidFill>
                  <a:srgbClr val="444444"/>
                </a:solidFill>
                <a:latin typeface="inherit"/>
                <a:ea typeface="Times New Roman" panose="02020603050405020304" pitchFamily="18" charset="0"/>
                <a:cs typeface="Times New Roman" panose="02020603050405020304" pitchFamily="18" charset="0"/>
              </a:rPr>
              <a:t>Les bases de données SQL sont principalement appelées bases de données relationnelles (SGBDR); alors que la base de données </a:t>
            </a:r>
            <a:r>
              <a:rPr lang="fr-FR" dirty="0" err="1">
                <a:solidFill>
                  <a:srgbClr val="444444"/>
                </a:solidFill>
                <a:latin typeface="inherit"/>
                <a:ea typeface="Times New Roman" panose="02020603050405020304" pitchFamily="18" charset="0"/>
                <a:cs typeface="Times New Roman" panose="02020603050405020304" pitchFamily="18" charset="0"/>
              </a:rPr>
              <a:t>NoSQL</a:t>
            </a:r>
            <a:r>
              <a:rPr lang="fr-FR" dirty="0">
                <a:solidFill>
                  <a:srgbClr val="444444"/>
                </a:solidFill>
                <a:latin typeface="inherit"/>
                <a:ea typeface="Times New Roman" panose="02020603050405020304" pitchFamily="18" charset="0"/>
                <a:cs typeface="Times New Roman" panose="02020603050405020304" pitchFamily="18" charset="0"/>
              </a:rPr>
              <a:t> est principalement appelée base de données distribuée ou non relationnelle.</a:t>
            </a:r>
            <a:endParaRPr lang="fr-FR"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200000"/>
              </a:lnSpc>
              <a:spcAft>
                <a:spcPts val="0"/>
              </a:spcAft>
              <a:buSzPts val="1000"/>
              <a:buFont typeface="Wingdings" panose="05000000000000000000" pitchFamily="2" charset="2"/>
              <a:buChar char=""/>
              <a:tabLst>
                <a:tab pos="457200" algn="l"/>
              </a:tabLst>
            </a:pPr>
            <a:r>
              <a:rPr lang="fr-FR" dirty="0">
                <a:solidFill>
                  <a:srgbClr val="444444"/>
                </a:solidFill>
                <a:latin typeface="inherit"/>
                <a:ea typeface="Times New Roman" panose="02020603050405020304" pitchFamily="18" charset="0"/>
                <a:cs typeface="Times New Roman" panose="02020603050405020304" pitchFamily="18" charset="0"/>
              </a:rPr>
              <a:t>Les bases de données SQL sont des bases de données basées sur des tables tandis que les bases de données </a:t>
            </a:r>
            <a:r>
              <a:rPr lang="fr-FR" dirty="0" err="1">
                <a:solidFill>
                  <a:srgbClr val="444444"/>
                </a:solidFill>
                <a:latin typeface="inherit"/>
                <a:ea typeface="Times New Roman" panose="02020603050405020304" pitchFamily="18" charset="0"/>
                <a:cs typeface="Times New Roman" panose="02020603050405020304" pitchFamily="18" charset="0"/>
              </a:rPr>
              <a:t>NoSQL</a:t>
            </a:r>
            <a:r>
              <a:rPr lang="fr-FR" dirty="0">
                <a:solidFill>
                  <a:srgbClr val="444444"/>
                </a:solidFill>
                <a:latin typeface="inherit"/>
                <a:ea typeface="Times New Roman" panose="02020603050405020304" pitchFamily="18" charset="0"/>
                <a:cs typeface="Times New Roman" panose="02020603050405020304" pitchFamily="18" charset="0"/>
              </a:rPr>
              <a:t> sont des bases de données basées sur des paires clé-valeur, des bases de données graphiques, etc. Cela signifie que les bases de données SQL représentent des données sous la forme de tables composées de n nombre de lignes de données, tandis que les bases de données </a:t>
            </a:r>
            <a:r>
              <a:rPr lang="fr-FR" dirty="0" err="1">
                <a:solidFill>
                  <a:srgbClr val="444444"/>
                </a:solidFill>
                <a:latin typeface="inherit"/>
                <a:ea typeface="Times New Roman" panose="02020603050405020304" pitchFamily="18" charset="0"/>
                <a:cs typeface="Times New Roman" panose="02020603050405020304" pitchFamily="18" charset="0"/>
              </a:rPr>
              <a:t>NoSQL</a:t>
            </a:r>
            <a:r>
              <a:rPr lang="fr-FR" dirty="0">
                <a:solidFill>
                  <a:srgbClr val="444444"/>
                </a:solidFill>
                <a:latin typeface="inherit"/>
                <a:ea typeface="Times New Roman" panose="02020603050405020304" pitchFamily="18" charset="0"/>
                <a:cs typeface="Times New Roman" panose="02020603050405020304" pitchFamily="18" charset="0"/>
              </a:rPr>
              <a:t> sont la collection de paires clé-valeur, de documents, de bases de données graphiques, etc. qui ne possèdent pas de définitions de schéma standard.</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14036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8269" y="726544"/>
            <a:ext cx="10349346" cy="3970318"/>
          </a:xfrm>
          <a:prstGeom prst="rect">
            <a:avLst/>
          </a:prstGeom>
        </p:spPr>
        <p:txBody>
          <a:bodyPr wrap="square">
            <a:spAutoFit/>
          </a:bodyPr>
          <a:lstStyle/>
          <a:p>
            <a:pPr marL="342900" lvl="0" indent="-342900" fontAlgn="base">
              <a:lnSpc>
                <a:spcPct val="200000"/>
              </a:lnSpc>
              <a:spcAft>
                <a:spcPts val="0"/>
              </a:spcAft>
              <a:buSzPts val="1000"/>
              <a:buFont typeface="Wingdings" panose="05000000000000000000" pitchFamily="2" charset="2"/>
              <a:buChar char=""/>
              <a:tabLst>
                <a:tab pos="457200" algn="l"/>
              </a:tabLst>
            </a:pPr>
            <a:r>
              <a:rPr lang="fr-FR" dirty="0">
                <a:solidFill>
                  <a:srgbClr val="444444"/>
                </a:solidFill>
                <a:latin typeface="inherit"/>
                <a:ea typeface="Times New Roman" panose="02020603050405020304" pitchFamily="18" charset="0"/>
                <a:cs typeface="Times New Roman" panose="02020603050405020304" pitchFamily="18" charset="0"/>
              </a:rPr>
              <a:t>Les bases de données SQL ont un schéma prédéfini alors que les bases de données </a:t>
            </a:r>
            <a:r>
              <a:rPr lang="fr-FR" dirty="0" err="1">
                <a:solidFill>
                  <a:srgbClr val="444444"/>
                </a:solidFill>
                <a:latin typeface="inherit"/>
                <a:ea typeface="Times New Roman" panose="02020603050405020304" pitchFamily="18" charset="0"/>
                <a:cs typeface="Times New Roman" panose="02020603050405020304" pitchFamily="18" charset="0"/>
              </a:rPr>
              <a:t>NoSQL</a:t>
            </a:r>
            <a:r>
              <a:rPr lang="fr-FR" dirty="0">
                <a:solidFill>
                  <a:srgbClr val="444444"/>
                </a:solidFill>
                <a:latin typeface="inherit"/>
                <a:ea typeface="Times New Roman" panose="02020603050405020304" pitchFamily="18" charset="0"/>
                <a:cs typeface="Times New Roman" panose="02020603050405020304" pitchFamily="18" charset="0"/>
              </a:rPr>
              <a:t> ont un schéma dynamique pour les données non structurées.</a:t>
            </a:r>
            <a:endParaRPr lang="fr-FR"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200000"/>
              </a:lnSpc>
              <a:spcAft>
                <a:spcPts val="0"/>
              </a:spcAft>
              <a:buSzPts val="1000"/>
              <a:buFont typeface="Wingdings" panose="05000000000000000000" pitchFamily="2" charset="2"/>
              <a:buChar char=""/>
              <a:tabLst>
                <a:tab pos="457200" algn="l"/>
              </a:tabLst>
            </a:pPr>
            <a:r>
              <a:rPr lang="fr-FR" dirty="0">
                <a:solidFill>
                  <a:srgbClr val="444444"/>
                </a:solidFill>
                <a:latin typeface="inherit"/>
                <a:ea typeface="Times New Roman" panose="02020603050405020304" pitchFamily="18" charset="0"/>
                <a:cs typeface="Times New Roman" panose="02020603050405020304" pitchFamily="18" charset="0"/>
              </a:rPr>
              <a:t>Les bases de données SQL sont évolutives verticalement, tandis que les bases de données </a:t>
            </a:r>
            <a:r>
              <a:rPr lang="fr-FR" dirty="0" err="1">
                <a:solidFill>
                  <a:srgbClr val="444444"/>
                </a:solidFill>
                <a:latin typeface="inherit"/>
                <a:ea typeface="Times New Roman" panose="02020603050405020304" pitchFamily="18" charset="0"/>
                <a:cs typeface="Times New Roman" panose="02020603050405020304" pitchFamily="18" charset="0"/>
              </a:rPr>
              <a:t>NoSQL</a:t>
            </a:r>
            <a:r>
              <a:rPr lang="fr-FR" dirty="0">
                <a:solidFill>
                  <a:srgbClr val="444444"/>
                </a:solidFill>
                <a:latin typeface="inherit"/>
                <a:ea typeface="Times New Roman" panose="02020603050405020304" pitchFamily="18" charset="0"/>
                <a:cs typeface="Times New Roman" panose="02020603050405020304" pitchFamily="18" charset="0"/>
              </a:rPr>
              <a:t> sont évolutives horizontalement. Les bases de données SQL sont mises à l’échelle en augmentant la puissance du matériel. Les bases de données </a:t>
            </a:r>
            <a:r>
              <a:rPr lang="fr-FR" dirty="0" err="1">
                <a:solidFill>
                  <a:srgbClr val="444444"/>
                </a:solidFill>
                <a:latin typeface="inherit"/>
                <a:ea typeface="Times New Roman" panose="02020603050405020304" pitchFamily="18" charset="0"/>
                <a:cs typeface="Times New Roman" panose="02020603050405020304" pitchFamily="18" charset="0"/>
              </a:rPr>
              <a:t>NoSQL</a:t>
            </a:r>
            <a:r>
              <a:rPr lang="fr-FR" dirty="0">
                <a:solidFill>
                  <a:srgbClr val="444444"/>
                </a:solidFill>
                <a:latin typeface="inherit"/>
                <a:ea typeface="Times New Roman" panose="02020603050405020304" pitchFamily="18" charset="0"/>
                <a:cs typeface="Times New Roman" panose="02020603050405020304" pitchFamily="18" charset="0"/>
              </a:rPr>
              <a:t> sont mises à l’échelle en augmentant le nombre de serveurs de bases de données dans le pool de ressources afin de réduire la charge.</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58399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1396" y="615800"/>
            <a:ext cx="9900458" cy="3970318"/>
          </a:xfrm>
          <a:prstGeom prst="rect">
            <a:avLst/>
          </a:prstGeom>
        </p:spPr>
        <p:txBody>
          <a:bodyPr wrap="square">
            <a:spAutoFit/>
          </a:bodyPr>
          <a:lstStyle/>
          <a:p>
            <a:pPr marL="342900" lvl="0" indent="-342900" fontAlgn="base">
              <a:lnSpc>
                <a:spcPct val="200000"/>
              </a:lnSpc>
              <a:spcAft>
                <a:spcPts val="0"/>
              </a:spcAft>
              <a:buSzPts val="1000"/>
              <a:buFont typeface="Wingdings" panose="05000000000000000000" pitchFamily="2" charset="2"/>
              <a:buChar char=""/>
              <a:tabLst>
                <a:tab pos="457200" algn="l"/>
              </a:tabLst>
            </a:pPr>
            <a:r>
              <a:rPr lang="fr-FR" dirty="0">
                <a:solidFill>
                  <a:srgbClr val="444444"/>
                </a:solidFill>
                <a:latin typeface="inherit"/>
                <a:ea typeface="Times New Roman" panose="02020603050405020304" pitchFamily="18" charset="0"/>
                <a:cs typeface="Times New Roman" panose="02020603050405020304" pitchFamily="18" charset="0"/>
              </a:rPr>
              <a:t>Les bases de données SQL utilisent SQL (</a:t>
            </a:r>
            <a:r>
              <a:rPr lang="fr-FR" dirty="0" err="1">
                <a:solidFill>
                  <a:srgbClr val="444444"/>
                </a:solidFill>
                <a:latin typeface="inherit"/>
                <a:ea typeface="Times New Roman" panose="02020603050405020304" pitchFamily="18" charset="0"/>
                <a:cs typeface="Times New Roman" panose="02020603050405020304" pitchFamily="18" charset="0"/>
              </a:rPr>
              <a:t>structured</a:t>
            </a:r>
            <a:r>
              <a:rPr lang="fr-FR" dirty="0">
                <a:solidFill>
                  <a:srgbClr val="444444"/>
                </a:solidFill>
                <a:latin typeface="inherit"/>
                <a:ea typeface="Times New Roman" panose="02020603050405020304" pitchFamily="18" charset="0"/>
                <a:cs typeface="Times New Roman" panose="02020603050405020304" pitchFamily="18" charset="0"/>
              </a:rPr>
              <a:t> </a:t>
            </a:r>
            <a:r>
              <a:rPr lang="fr-FR" dirty="0" err="1">
                <a:solidFill>
                  <a:srgbClr val="444444"/>
                </a:solidFill>
                <a:latin typeface="inherit"/>
                <a:ea typeface="Times New Roman" panose="02020603050405020304" pitchFamily="18" charset="0"/>
                <a:cs typeface="Times New Roman" panose="02020603050405020304" pitchFamily="18" charset="0"/>
              </a:rPr>
              <a:t>query</a:t>
            </a:r>
            <a:r>
              <a:rPr lang="fr-FR" dirty="0">
                <a:solidFill>
                  <a:srgbClr val="444444"/>
                </a:solidFill>
                <a:latin typeface="inherit"/>
                <a:ea typeface="Times New Roman" panose="02020603050405020304" pitchFamily="18" charset="0"/>
                <a:cs typeface="Times New Roman" panose="02020603050405020304" pitchFamily="18" charset="0"/>
              </a:rPr>
              <a:t> </a:t>
            </a:r>
            <a:r>
              <a:rPr lang="fr-FR" dirty="0" err="1">
                <a:solidFill>
                  <a:srgbClr val="444444"/>
                </a:solidFill>
                <a:latin typeface="inherit"/>
                <a:ea typeface="Times New Roman" panose="02020603050405020304" pitchFamily="18" charset="0"/>
                <a:cs typeface="Times New Roman" panose="02020603050405020304" pitchFamily="18" charset="0"/>
              </a:rPr>
              <a:t>language</a:t>
            </a:r>
            <a:r>
              <a:rPr lang="fr-FR" dirty="0">
                <a:solidFill>
                  <a:srgbClr val="444444"/>
                </a:solidFill>
                <a:latin typeface="inherit"/>
                <a:ea typeface="Times New Roman" panose="02020603050405020304" pitchFamily="18" charset="0"/>
                <a:cs typeface="Times New Roman" panose="02020603050405020304" pitchFamily="18" charset="0"/>
              </a:rPr>
              <a:t>) pour définir et manipuler les données, ce qui est très puissant. Dans la base de données </a:t>
            </a:r>
            <a:r>
              <a:rPr lang="fr-FR" dirty="0" err="1">
                <a:solidFill>
                  <a:srgbClr val="444444"/>
                </a:solidFill>
                <a:latin typeface="inherit"/>
                <a:ea typeface="Times New Roman" panose="02020603050405020304" pitchFamily="18" charset="0"/>
                <a:cs typeface="Times New Roman" panose="02020603050405020304" pitchFamily="18" charset="0"/>
              </a:rPr>
              <a:t>NoSQL</a:t>
            </a:r>
            <a:r>
              <a:rPr lang="fr-FR" dirty="0">
                <a:solidFill>
                  <a:srgbClr val="444444"/>
                </a:solidFill>
                <a:latin typeface="inherit"/>
                <a:ea typeface="Times New Roman" panose="02020603050405020304" pitchFamily="18" charset="0"/>
                <a:cs typeface="Times New Roman" panose="02020603050405020304" pitchFamily="18" charset="0"/>
              </a:rPr>
              <a:t>, les requêtes sont axées sur la collecte de documents. Parfois, il est également appelé </a:t>
            </a:r>
            <a:r>
              <a:rPr lang="fr-FR" dirty="0" err="1">
                <a:solidFill>
                  <a:srgbClr val="444444"/>
                </a:solidFill>
                <a:latin typeface="inherit"/>
                <a:ea typeface="Times New Roman" panose="02020603050405020304" pitchFamily="18" charset="0"/>
                <a:cs typeface="Times New Roman" panose="02020603050405020304" pitchFamily="18" charset="0"/>
              </a:rPr>
              <a:t>UnQL</a:t>
            </a:r>
            <a:r>
              <a:rPr lang="fr-FR" dirty="0">
                <a:solidFill>
                  <a:srgbClr val="444444"/>
                </a:solidFill>
                <a:latin typeface="inherit"/>
                <a:ea typeface="Times New Roman" panose="02020603050405020304" pitchFamily="18" charset="0"/>
                <a:cs typeface="Times New Roman" panose="02020603050405020304" pitchFamily="18" charset="0"/>
              </a:rPr>
              <a:t> (</a:t>
            </a:r>
            <a:r>
              <a:rPr lang="fr-FR" dirty="0" err="1">
                <a:solidFill>
                  <a:srgbClr val="444444"/>
                </a:solidFill>
                <a:latin typeface="inherit"/>
                <a:ea typeface="Times New Roman" panose="02020603050405020304" pitchFamily="18" charset="0"/>
                <a:cs typeface="Times New Roman" panose="02020603050405020304" pitchFamily="18" charset="0"/>
              </a:rPr>
              <a:t>Unstructured</a:t>
            </a:r>
            <a:r>
              <a:rPr lang="fr-FR" dirty="0">
                <a:solidFill>
                  <a:srgbClr val="444444"/>
                </a:solidFill>
                <a:latin typeface="inherit"/>
                <a:ea typeface="Times New Roman" panose="02020603050405020304" pitchFamily="18" charset="0"/>
                <a:cs typeface="Times New Roman" panose="02020603050405020304" pitchFamily="18" charset="0"/>
              </a:rPr>
              <a:t> </a:t>
            </a:r>
            <a:r>
              <a:rPr lang="fr-FR" dirty="0" err="1">
                <a:solidFill>
                  <a:srgbClr val="444444"/>
                </a:solidFill>
                <a:latin typeface="inherit"/>
                <a:ea typeface="Times New Roman" panose="02020603050405020304" pitchFamily="18" charset="0"/>
                <a:cs typeface="Times New Roman" panose="02020603050405020304" pitchFamily="18" charset="0"/>
              </a:rPr>
              <a:t>Query</a:t>
            </a:r>
            <a:r>
              <a:rPr lang="fr-FR" dirty="0">
                <a:solidFill>
                  <a:srgbClr val="444444"/>
                </a:solidFill>
                <a:latin typeface="inherit"/>
                <a:ea typeface="Times New Roman" panose="02020603050405020304" pitchFamily="18" charset="0"/>
                <a:cs typeface="Times New Roman" panose="02020603050405020304" pitchFamily="18" charset="0"/>
              </a:rPr>
              <a:t> </a:t>
            </a:r>
            <a:r>
              <a:rPr lang="fr-FR" dirty="0" err="1">
                <a:solidFill>
                  <a:srgbClr val="444444"/>
                </a:solidFill>
                <a:latin typeface="inherit"/>
                <a:ea typeface="Times New Roman" panose="02020603050405020304" pitchFamily="18" charset="0"/>
                <a:cs typeface="Times New Roman" panose="02020603050405020304" pitchFamily="18" charset="0"/>
              </a:rPr>
              <a:t>Language</a:t>
            </a:r>
            <a:r>
              <a:rPr lang="fr-FR" dirty="0">
                <a:solidFill>
                  <a:srgbClr val="444444"/>
                </a:solidFill>
                <a:latin typeface="inherit"/>
                <a:ea typeface="Times New Roman" panose="02020603050405020304" pitchFamily="18" charset="0"/>
                <a:cs typeface="Times New Roman" panose="02020603050405020304" pitchFamily="18" charset="0"/>
              </a:rPr>
              <a:t>). La syntaxe d’utilisation de </a:t>
            </a:r>
            <a:r>
              <a:rPr lang="fr-FR" dirty="0" err="1">
                <a:solidFill>
                  <a:srgbClr val="444444"/>
                </a:solidFill>
                <a:latin typeface="inherit"/>
                <a:ea typeface="Times New Roman" panose="02020603050405020304" pitchFamily="18" charset="0"/>
                <a:cs typeface="Times New Roman" panose="02020603050405020304" pitchFamily="18" charset="0"/>
              </a:rPr>
              <a:t>UnQL</a:t>
            </a:r>
            <a:r>
              <a:rPr lang="fr-FR" dirty="0">
                <a:solidFill>
                  <a:srgbClr val="444444"/>
                </a:solidFill>
                <a:latin typeface="inherit"/>
                <a:ea typeface="Times New Roman" panose="02020603050405020304" pitchFamily="18" charset="0"/>
                <a:cs typeface="Times New Roman" panose="02020603050405020304" pitchFamily="18" charset="0"/>
              </a:rPr>
              <a:t> varie d’une base à l’autre.</a:t>
            </a:r>
            <a:endParaRPr lang="fr-FR"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200000"/>
              </a:lnSpc>
              <a:spcAft>
                <a:spcPts val="0"/>
              </a:spcAft>
              <a:buSzPts val="1000"/>
              <a:buFont typeface="Wingdings" panose="05000000000000000000" pitchFamily="2" charset="2"/>
              <a:buChar char=""/>
              <a:tabLst>
                <a:tab pos="457200" algn="l"/>
              </a:tabLst>
            </a:pPr>
            <a:r>
              <a:rPr lang="fr-FR" b="1" dirty="0">
                <a:solidFill>
                  <a:srgbClr val="444444"/>
                </a:solidFill>
                <a:latin typeface="inherit"/>
                <a:ea typeface="Times New Roman" panose="02020603050405020304" pitchFamily="18" charset="0"/>
                <a:cs typeface="Times New Roman" panose="02020603050405020304" pitchFamily="18" charset="0"/>
              </a:rPr>
              <a:t>Exemples de bases de données SQL</a:t>
            </a:r>
            <a:r>
              <a:rPr lang="fr-FR" dirty="0">
                <a:solidFill>
                  <a:srgbClr val="444444"/>
                </a:solidFill>
                <a:latin typeface="inherit"/>
                <a:ea typeface="Times New Roman" panose="02020603050405020304" pitchFamily="18" charset="0"/>
                <a:cs typeface="Times New Roman" panose="02020603050405020304" pitchFamily="18" charset="0"/>
              </a:rPr>
              <a:t>: </a:t>
            </a:r>
            <a:r>
              <a:rPr lang="fr-FR" dirty="0" err="1">
                <a:solidFill>
                  <a:srgbClr val="444444"/>
                </a:solidFill>
                <a:latin typeface="inherit"/>
                <a:ea typeface="Times New Roman" panose="02020603050405020304" pitchFamily="18" charset="0"/>
                <a:cs typeface="Times New Roman" panose="02020603050405020304" pitchFamily="18" charset="0"/>
              </a:rPr>
              <a:t>MySql</a:t>
            </a:r>
            <a:r>
              <a:rPr lang="fr-FR" dirty="0">
                <a:solidFill>
                  <a:srgbClr val="444444"/>
                </a:solidFill>
                <a:latin typeface="inherit"/>
                <a:ea typeface="Times New Roman" panose="02020603050405020304" pitchFamily="18" charset="0"/>
                <a:cs typeface="Times New Roman" panose="02020603050405020304" pitchFamily="18" charset="0"/>
              </a:rPr>
              <a:t>, Oracle, </a:t>
            </a:r>
            <a:r>
              <a:rPr lang="fr-FR" dirty="0" err="1">
                <a:solidFill>
                  <a:srgbClr val="444444"/>
                </a:solidFill>
                <a:latin typeface="inherit"/>
                <a:ea typeface="Times New Roman" panose="02020603050405020304" pitchFamily="18" charset="0"/>
                <a:cs typeface="Times New Roman" panose="02020603050405020304" pitchFamily="18" charset="0"/>
              </a:rPr>
              <a:t>Sqlite</a:t>
            </a:r>
            <a:r>
              <a:rPr lang="fr-FR" dirty="0">
                <a:solidFill>
                  <a:srgbClr val="444444"/>
                </a:solidFill>
                <a:latin typeface="inherit"/>
                <a:ea typeface="Times New Roman" panose="02020603050405020304" pitchFamily="18" charset="0"/>
                <a:cs typeface="Times New Roman" panose="02020603050405020304" pitchFamily="18" charset="0"/>
              </a:rPr>
              <a:t>, </a:t>
            </a:r>
            <a:r>
              <a:rPr lang="fr-FR" dirty="0" err="1">
                <a:solidFill>
                  <a:srgbClr val="444444"/>
                </a:solidFill>
                <a:latin typeface="inherit"/>
                <a:ea typeface="Times New Roman" panose="02020603050405020304" pitchFamily="18" charset="0"/>
                <a:cs typeface="Times New Roman" panose="02020603050405020304" pitchFamily="18" charset="0"/>
              </a:rPr>
              <a:t>Postgres</a:t>
            </a:r>
            <a:r>
              <a:rPr lang="fr-FR" dirty="0">
                <a:solidFill>
                  <a:srgbClr val="444444"/>
                </a:solidFill>
                <a:latin typeface="inherit"/>
                <a:ea typeface="Times New Roman" panose="02020603050405020304" pitchFamily="18" charset="0"/>
                <a:cs typeface="Times New Roman" panose="02020603050405020304" pitchFamily="18" charset="0"/>
              </a:rPr>
              <a:t> et MS-SQL. Exemples de bases de données </a:t>
            </a:r>
            <a:r>
              <a:rPr lang="fr-FR" dirty="0" err="1">
                <a:solidFill>
                  <a:srgbClr val="444444"/>
                </a:solidFill>
                <a:latin typeface="inherit"/>
                <a:ea typeface="Times New Roman" panose="02020603050405020304" pitchFamily="18" charset="0"/>
                <a:cs typeface="Times New Roman" panose="02020603050405020304" pitchFamily="18" charset="0"/>
              </a:rPr>
              <a:t>NoSQL</a:t>
            </a:r>
            <a:r>
              <a:rPr lang="fr-FR" dirty="0">
                <a:solidFill>
                  <a:srgbClr val="444444"/>
                </a:solidFill>
                <a:latin typeface="inherit"/>
                <a:ea typeface="Times New Roman" panose="02020603050405020304" pitchFamily="18" charset="0"/>
                <a:cs typeface="Times New Roman" panose="02020603050405020304" pitchFamily="18" charset="0"/>
              </a:rPr>
              <a:t>: </a:t>
            </a:r>
            <a:r>
              <a:rPr lang="fr-FR" dirty="0" err="1">
                <a:solidFill>
                  <a:srgbClr val="444444"/>
                </a:solidFill>
                <a:latin typeface="inherit"/>
                <a:ea typeface="Times New Roman" panose="02020603050405020304" pitchFamily="18" charset="0"/>
                <a:cs typeface="Times New Roman" panose="02020603050405020304" pitchFamily="18" charset="0"/>
              </a:rPr>
              <a:t>MongoDB</a:t>
            </a:r>
            <a:r>
              <a:rPr lang="fr-FR" dirty="0">
                <a:solidFill>
                  <a:srgbClr val="444444"/>
                </a:solidFill>
                <a:latin typeface="inherit"/>
                <a:ea typeface="Times New Roman" panose="02020603050405020304" pitchFamily="18" charset="0"/>
                <a:cs typeface="Times New Roman" panose="02020603050405020304" pitchFamily="18" charset="0"/>
              </a:rPr>
              <a:t>, </a:t>
            </a:r>
            <a:r>
              <a:rPr lang="fr-FR" dirty="0" err="1">
                <a:solidFill>
                  <a:srgbClr val="444444"/>
                </a:solidFill>
                <a:latin typeface="inherit"/>
                <a:ea typeface="Times New Roman" panose="02020603050405020304" pitchFamily="18" charset="0"/>
                <a:cs typeface="Times New Roman" panose="02020603050405020304" pitchFamily="18" charset="0"/>
              </a:rPr>
              <a:t>BigTable</a:t>
            </a:r>
            <a:r>
              <a:rPr lang="fr-FR" dirty="0">
                <a:solidFill>
                  <a:srgbClr val="444444"/>
                </a:solidFill>
                <a:latin typeface="inherit"/>
                <a:ea typeface="Times New Roman" panose="02020603050405020304" pitchFamily="18" charset="0"/>
                <a:cs typeface="Times New Roman" panose="02020603050405020304" pitchFamily="18" charset="0"/>
              </a:rPr>
              <a:t>, Redis, </a:t>
            </a:r>
            <a:r>
              <a:rPr lang="fr-FR" dirty="0" err="1">
                <a:solidFill>
                  <a:srgbClr val="444444"/>
                </a:solidFill>
                <a:latin typeface="inherit"/>
                <a:ea typeface="Times New Roman" panose="02020603050405020304" pitchFamily="18" charset="0"/>
                <a:cs typeface="Times New Roman" panose="02020603050405020304" pitchFamily="18" charset="0"/>
              </a:rPr>
              <a:t>RavenDb</a:t>
            </a:r>
            <a:r>
              <a:rPr lang="fr-FR" dirty="0">
                <a:solidFill>
                  <a:srgbClr val="444444"/>
                </a:solidFill>
                <a:latin typeface="inherit"/>
                <a:ea typeface="Times New Roman" panose="02020603050405020304" pitchFamily="18" charset="0"/>
                <a:cs typeface="Times New Roman" panose="02020603050405020304" pitchFamily="18" charset="0"/>
              </a:rPr>
              <a:t>, Cassandra, </a:t>
            </a:r>
            <a:r>
              <a:rPr lang="fr-FR" dirty="0" err="1">
                <a:solidFill>
                  <a:srgbClr val="444444"/>
                </a:solidFill>
                <a:latin typeface="inherit"/>
                <a:ea typeface="Times New Roman" panose="02020603050405020304" pitchFamily="18" charset="0"/>
                <a:cs typeface="Times New Roman" panose="02020603050405020304" pitchFamily="18" charset="0"/>
              </a:rPr>
              <a:t>Hbase</a:t>
            </a:r>
            <a:r>
              <a:rPr lang="fr-FR" dirty="0">
                <a:solidFill>
                  <a:srgbClr val="444444"/>
                </a:solidFill>
                <a:latin typeface="inherit"/>
                <a:ea typeface="Times New Roman" panose="02020603050405020304" pitchFamily="18" charset="0"/>
                <a:cs typeface="Times New Roman" panose="02020603050405020304" pitchFamily="18" charset="0"/>
              </a:rPr>
              <a:t>, Neo4j et </a:t>
            </a:r>
            <a:r>
              <a:rPr lang="fr-FR" dirty="0" err="1">
                <a:solidFill>
                  <a:srgbClr val="444444"/>
                </a:solidFill>
                <a:latin typeface="inherit"/>
                <a:ea typeface="Times New Roman" panose="02020603050405020304" pitchFamily="18" charset="0"/>
                <a:cs typeface="Times New Roman" panose="02020603050405020304" pitchFamily="18" charset="0"/>
              </a:rPr>
              <a:t>CouchDb</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32950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8189" y="266007"/>
            <a:ext cx="11637818" cy="5078313"/>
          </a:xfrm>
          <a:prstGeom prst="rect">
            <a:avLst/>
          </a:prstGeom>
        </p:spPr>
        <p:txBody>
          <a:bodyPr wrap="square">
            <a:spAutoFit/>
          </a:bodyPr>
          <a:lstStyle/>
          <a:p>
            <a:pPr marL="342900" lvl="0" indent="-342900" fontAlgn="base">
              <a:lnSpc>
                <a:spcPct val="200000"/>
              </a:lnSpc>
              <a:spcAft>
                <a:spcPts val="0"/>
              </a:spcAft>
              <a:buSzPts val="1000"/>
              <a:buFont typeface="Wingdings" panose="05000000000000000000" pitchFamily="2" charset="2"/>
              <a:buChar char=""/>
              <a:tabLst>
                <a:tab pos="457200" algn="l"/>
              </a:tabLst>
            </a:pPr>
            <a:r>
              <a:rPr lang="fr-FR" b="1" dirty="0">
                <a:solidFill>
                  <a:srgbClr val="444444"/>
                </a:solidFill>
                <a:latin typeface="inherit"/>
                <a:ea typeface="Times New Roman" panose="02020603050405020304" pitchFamily="18" charset="0"/>
                <a:cs typeface="Times New Roman" panose="02020603050405020304" pitchFamily="18" charset="0"/>
              </a:rPr>
              <a:t>Pour les requêtes complexes</a:t>
            </a:r>
            <a:r>
              <a:rPr lang="fr-FR" dirty="0">
                <a:solidFill>
                  <a:srgbClr val="444444"/>
                </a:solidFill>
                <a:latin typeface="inherit"/>
                <a:ea typeface="Times New Roman" panose="02020603050405020304" pitchFamily="18" charset="0"/>
                <a:cs typeface="Times New Roman" panose="02020603050405020304" pitchFamily="18" charset="0"/>
              </a:rPr>
              <a:t>: les bases de données SQL conviennent parfaitement à l’environnement exigeant de nombreuses requêtes, tandis que les bases </a:t>
            </a:r>
            <a:r>
              <a:rPr lang="fr-FR" dirty="0" err="1">
                <a:solidFill>
                  <a:srgbClr val="444444"/>
                </a:solidFill>
                <a:latin typeface="inherit"/>
                <a:ea typeface="Times New Roman" panose="02020603050405020304" pitchFamily="18" charset="0"/>
                <a:cs typeface="Times New Roman" panose="02020603050405020304" pitchFamily="18" charset="0"/>
              </a:rPr>
              <a:t>NoSQL</a:t>
            </a:r>
            <a:r>
              <a:rPr lang="fr-FR" dirty="0">
                <a:solidFill>
                  <a:srgbClr val="444444"/>
                </a:solidFill>
                <a:latin typeface="inherit"/>
                <a:ea typeface="Times New Roman" panose="02020603050405020304" pitchFamily="18" charset="0"/>
                <a:cs typeface="Times New Roman" panose="02020603050405020304" pitchFamily="18" charset="0"/>
              </a:rPr>
              <a:t> ne conviennent pas aux requêtes complexes. À un niveau élevé, </a:t>
            </a:r>
            <a:r>
              <a:rPr lang="fr-FR" dirty="0" err="1">
                <a:solidFill>
                  <a:srgbClr val="444444"/>
                </a:solidFill>
                <a:latin typeface="inherit"/>
                <a:ea typeface="Times New Roman" panose="02020603050405020304" pitchFamily="18" charset="0"/>
                <a:cs typeface="Times New Roman" panose="02020603050405020304" pitchFamily="18" charset="0"/>
              </a:rPr>
              <a:t>NoSQL</a:t>
            </a:r>
            <a:r>
              <a:rPr lang="fr-FR" dirty="0">
                <a:solidFill>
                  <a:srgbClr val="444444"/>
                </a:solidFill>
                <a:latin typeface="inherit"/>
                <a:ea typeface="Times New Roman" panose="02020603050405020304" pitchFamily="18" charset="0"/>
                <a:cs typeface="Times New Roman" panose="02020603050405020304" pitchFamily="18" charset="0"/>
              </a:rPr>
              <a:t> n’a pas d’interfaces standard pour effectuer des requêtes complexes, et les requêtes elles-mêmes dans </a:t>
            </a:r>
            <a:r>
              <a:rPr lang="fr-FR" dirty="0" err="1">
                <a:solidFill>
                  <a:srgbClr val="444444"/>
                </a:solidFill>
                <a:latin typeface="inherit"/>
                <a:ea typeface="Times New Roman" panose="02020603050405020304" pitchFamily="18" charset="0"/>
                <a:cs typeface="Times New Roman" panose="02020603050405020304" pitchFamily="18" charset="0"/>
              </a:rPr>
              <a:t>NoSQL</a:t>
            </a:r>
            <a:r>
              <a:rPr lang="fr-FR" dirty="0">
                <a:solidFill>
                  <a:srgbClr val="444444"/>
                </a:solidFill>
                <a:latin typeface="inherit"/>
                <a:ea typeface="Times New Roman" panose="02020603050405020304" pitchFamily="18" charset="0"/>
                <a:cs typeface="Times New Roman" panose="02020603050405020304" pitchFamily="18" charset="0"/>
              </a:rPr>
              <a:t> ne sont pas aussi puissantes que le langage de requête SQL.</a:t>
            </a:r>
            <a:endParaRPr lang="fr-FR"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200000"/>
              </a:lnSpc>
              <a:spcAft>
                <a:spcPts val="0"/>
              </a:spcAft>
              <a:buSzPts val="1000"/>
              <a:buFont typeface="Wingdings" panose="05000000000000000000" pitchFamily="2" charset="2"/>
              <a:buChar char=""/>
              <a:tabLst>
                <a:tab pos="457200" algn="l"/>
              </a:tabLst>
            </a:pPr>
            <a:r>
              <a:rPr lang="fr-FR" b="1" dirty="0">
                <a:solidFill>
                  <a:srgbClr val="444444"/>
                </a:solidFill>
                <a:latin typeface="inherit"/>
                <a:ea typeface="Times New Roman" panose="02020603050405020304" pitchFamily="18" charset="0"/>
                <a:cs typeface="Times New Roman" panose="02020603050405020304" pitchFamily="18" charset="0"/>
              </a:rPr>
              <a:t>Pour le type de données à stocker</a:t>
            </a:r>
            <a:r>
              <a:rPr lang="fr-FR" dirty="0">
                <a:solidFill>
                  <a:srgbClr val="444444"/>
                </a:solidFill>
                <a:latin typeface="inherit"/>
                <a:ea typeface="Times New Roman" panose="02020603050405020304" pitchFamily="18" charset="0"/>
                <a:cs typeface="Times New Roman" panose="02020603050405020304" pitchFamily="18" charset="0"/>
              </a:rPr>
              <a:t>: Les bases de données SQL ne conviennent pas au stockage de données hiérarchique. Cependant, la base de données </a:t>
            </a:r>
            <a:r>
              <a:rPr lang="fr-FR" dirty="0" err="1">
                <a:solidFill>
                  <a:srgbClr val="444444"/>
                </a:solidFill>
                <a:latin typeface="inherit"/>
                <a:ea typeface="Times New Roman" panose="02020603050405020304" pitchFamily="18" charset="0"/>
                <a:cs typeface="Times New Roman" panose="02020603050405020304" pitchFamily="18" charset="0"/>
              </a:rPr>
              <a:t>NoSQL</a:t>
            </a:r>
            <a:r>
              <a:rPr lang="fr-FR" dirty="0">
                <a:solidFill>
                  <a:srgbClr val="444444"/>
                </a:solidFill>
                <a:latin typeface="inherit"/>
                <a:ea typeface="Times New Roman" panose="02020603050405020304" pitchFamily="18" charset="0"/>
                <a:cs typeface="Times New Roman" panose="02020603050405020304" pitchFamily="18" charset="0"/>
              </a:rPr>
              <a:t> convient mieux au stockage de données hiérarchique car elle suit la méthode de la paire clé-valeur pour stocker des données similaires aux données JSON. Les bases de données </a:t>
            </a:r>
            <a:r>
              <a:rPr lang="fr-FR" dirty="0" err="1">
                <a:solidFill>
                  <a:srgbClr val="444444"/>
                </a:solidFill>
                <a:latin typeface="inherit"/>
                <a:ea typeface="Times New Roman" panose="02020603050405020304" pitchFamily="18" charset="0"/>
                <a:cs typeface="Times New Roman" panose="02020603050405020304" pitchFamily="18" charset="0"/>
              </a:rPr>
              <a:t>NoSQL</a:t>
            </a:r>
            <a:r>
              <a:rPr lang="fr-FR" dirty="0">
                <a:solidFill>
                  <a:srgbClr val="444444"/>
                </a:solidFill>
                <a:latin typeface="inherit"/>
                <a:ea typeface="Times New Roman" panose="02020603050405020304" pitchFamily="18" charset="0"/>
                <a:cs typeface="Times New Roman" panose="02020603050405020304" pitchFamily="18" charset="0"/>
              </a:rPr>
              <a:t> sont hautement préférées pour les ensembles de données volumineux (c’est-à-dire pour les données volumineuses). </a:t>
            </a:r>
            <a:r>
              <a:rPr lang="fr-FR" dirty="0" err="1">
                <a:solidFill>
                  <a:srgbClr val="444444"/>
                </a:solidFill>
                <a:latin typeface="inherit"/>
                <a:ea typeface="Times New Roman" panose="02020603050405020304" pitchFamily="18" charset="0"/>
                <a:cs typeface="Times New Roman" panose="02020603050405020304" pitchFamily="18" charset="0"/>
              </a:rPr>
              <a:t>Hbase</a:t>
            </a:r>
            <a:r>
              <a:rPr lang="fr-FR" dirty="0">
                <a:solidFill>
                  <a:srgbClr val="444444"/>
                </a:solidFill>
                <a:latin typeface="inherit"/>
                <a:ea typeface="Times New Roman" panose="02020603050405020304" pitchFamily="18" charset="0"/>
                <a:cs typeface="Times New Roman" panose="02020603050405020304" pitchFamily="18" charset="0"/>
              </a:rPr>
              <a:t> est un exemple à cet effet.</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26544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0407" y="612845"/>
            <a:ext cx="9942022" cy="3416320"/>
          </a:xfrm>
          <a:prstGeom prst="rect">
            <a:avLst/>
          </a:prstGeom>
        </p:spPr>
        <p:txBody>
          <a:bodyPr wrap="square">
            <a:spAutoFit/>
          </a:bodyPr>
          <a:lstStyle/>
          <a:p>
            <a:pPr marL="342900" lvl="0" indent="-342900" fontAlgn="base">
              <a:lnSpc>
                <a:spcPct val="200000"/>
              </a:lnSpc>
              <a:spcAft>
                <a:spcPts val="0"/>
              </a:spcAft>
              <a:buSzPts val="1000"/>
              <a:buFont typeface="Wingdings" panose="05000000000000000000" pitchFamily="2" charset="2"/>
              <a:buChar char=""/>
              <a:tabLst>
                <a:tab pos="457200" algn="l"/>
              </a:tabLst>
            </a:pPr>
            <a:r>
              <a:rPr lang="fr-FR" b="1" dirty="0">
                <a:solidFill>
                  <a:srgbClr val="444444"/>
                </a:solidFill>
                <a:latin typeface="inherit"/>
                <a:ea typeface="Times New Roman" panose="02020603050405020304" pitchFamily="18" charset="0"/>
                <a:cs typeface="Times New Roman" panose="02020603050405020304" pitchFamily="18" charset="0"/>
              </a:rPr>
              <a:t>Évolutivité</a:t>
            </a:r>
            <a:r>
              <a:rPr lang="fr-FR" dirty="0">
                <a:solidFill>
                  <a:srgbClr val="444444"/>
                </a:solidFill>
                <a:latin typeface="inherit"/>
                <a:ea typeface="Times New Roman" panose="02020603050405020304" pitchFamily="18" charset="0"/>
                <a:cs typeface="Times New Roman" panose="02020603050405020304" pitchFamily="18" charset="0"/>
              </a:rPr>
              <a:t>: dans la plupart des situations, les bases de données SQL sont évolutives verticalement. Vous pouvez gérer l’augmentation de la charge en augmentant le processeur, la RAM, le SSD, etc. sur un seul serveur. D’autre part, les bases de données </a:t>
            </a:r>
            <a:r>
              <a:rPr lang="fr-FR" dirty="0" err="1">
                <a:solidFill>
                  <a:srgbClr val="444444"/>
                </a:solidFill>
                <a:latin typeface="inherit"/>
                <a:ea typeface="Times New Roman" panose="02020603050405020304" pitchFamily="18" charset="0"/>
                <a:cs typeface="Times New Roman" panose="02020603050405020304" pitchFamily="18" charset="0"/>
              </a:rPr>
              <a:t>NoSQL</a:t>
            </a:r>
            <a:r>
              <a:rPr lang="fr-FR" dirty="0">
                <a:solidFill>
                  <a:srgbClr val="444444"/>
                </a:solidFill>
                <a:latin typeface="inherit"/>
                <a:ea typeface="Times New Roman" panose="02020603050405020304" pitchFamily="18" charset="0"/>
                <a:cs typeface="Times New Roman" panose="02020603050405020304" pitchFamily="18" charset="0"/>
              </a:rPr>
              <a:t> sont évolutives horizontalement. Vous pouvez simplement ajouter quelques serveurs supplémentaires facilement dans votre infrastructure de base de données </a:t>
            </a:r>
            <a:r>
              <a:rPr lang="fr-FR" dirty="0" err="1">
                <a:solidFill>
                  <a:srgbClr val="444444"/>
                </a:solidFill>
                <a:latin typeface="inherit"/>
                <a:ea typeface="Times New Roman" panose="02020603050405020304" pitchFamily="18" charset="0"/>
                <a:cs typeface="Times New Roman" panose="02020603050405020304" pitchFamily="18" charset="0"/>
              </a:rPr>
              <a:t>NoSQL</a:t>
            </a:r>
            <a:r>
              <a:rPr lang="fr-FR" dirty="0">
                <a:solidFill>
                  <a:srgbClr val="444444"/>
                </a:solidFill>
                <a:latin typeface="inherit"/>
                <a:ea typeface="Times New Roman" panose="02020603050405020304" pitchFamily="18" charset="0"/>
                <a:cs typeface="Times New Roman" panose="02020603050405020304" pitchFamily="18" charset="0"/>
              </a:rPr>
              <a:t> pour gérer le trafic important.</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1556773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43</TotalTime>
  <Words>776</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Calibri</vt:lpstr>
      <vt:lpstr>Calibri Light</vt:lpstr>
      <vt:lpstr>Gill Sans MT</vt:lpstr>
      <vt:lpstr>Gisha</vt:lpstr>
      <vt:lpstr>inherit</vt:lpstr>
      <vt:lpstr>Segoe UI</vt:lpstr>
      <vt:lpstr>Times New Roman</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dc:title>
  <dc:creator>Nazou</dc:creator>
  <cp:lastModifiedBy>Nazou</cp:lastModifiedBy>
  <cp:revision>5</cp:revision>
  <dcterms:created xsi:type="dcterms:W3CDTF">2023-05-26T14:04:27Z</dcterms:created>
  <dcterms:modified xsi:type="dcterms:W3CDTF">2023-05-26T14:48:07Z</dcterms:modified>
</cp:coreProperties>
</file>