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6" r:id="rId31"/>
    <p:sldId id="287" r:id="rId32"/>
    <p:sldId id="283" r:id="rId33"/>
    <p:sldId id="284" r:id="rId34"/>
    <p:sldId id="285" r:id="rId35"/>
    <p:sldId id="288" r:id="rId36"/>
    <p:sldId id="289" r:id="rId37"/>
    <p:sldId id="290" r:id="rId38"/>
    <p:sldId id="291" r:id="rId39"/>
    <p:sldId id="292" r:id="rId40"/>
    <p:sldId id="293" r:id="rId41"/>
    <p:sldId id="294" r:id="rId42"/>
    <p:sldId id="295"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90909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81715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24961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95C5C-B2E8-49F3-AC56-39D65D77869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FAAA7B3-57FA-41EC-B4A2-0F9B67AE21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7D47353-2FCC-4C3E-89D6-0B9B50A2A91D}"/>
              </a:ext>
            </a:extLst>
          </p:cNvPr>
          <p:cNvSpPr>
            <a:spLocks noGrp="1"/>
          </p:cNvSpPr>
          <p:nvPr>
            <p:ph type="dt" sz="half" idx="10"/>
          </p:nvPr>
        </p:nvSpPr>
        <p:spPr/>
        <p:txBody>
          <a:bodyPr/>
          <a:lstStyle/>
          <a:p>
            <a:fld id="{F357E811-1C33-4628-9F86-457F8AD0FF80}" type="datetimeFigureOut">
              <a:rPr lang="ru-RU" smtClean="0"/>
              <a:t>01.08.2020</a:t>
            </a:fld>
            <a:endParaRPr lang="ru-RU"/>
          </a:p>
        </p:txBody>
      </p:sp>
      <p:sp>
        <p:nvSpPr>
          <p:cNvPr id="5" name="Нижний колонтитул 4">
            <a:extLst>
              <a:ext uri="{FF2B5EF4-FFF2-40B4-BE49-F238E27FC236}">
                <a16:creationId xmlns:a16="http://schemas.microsoft.com/office/drawing/2014/main" id="{6286FB33-B49D-442C-A722-158E1590E5F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B4C04EE-72E6-4EA6-95D6-02F252540754}"/>
              </a:ext>
            </a:extLst>
          </p:cNvPr>
          <p:cNvSpPr>
            <a:spLocks noGrp="1"/>
          </p:cNvSpPr>
          <p:nvPr>
            <p:ph type="sldNum" sz="quarter" idx="12"/>
          </p:nvPr>
        </p:nvSpPr>
        <p:spPr/>
        <p:txBody>
          <a:bodyPr/>
          <a:lstStyle/>
          <a:p>
            <a:fld id="{ECF3D760-43E5-4D5C-A8E5-F00662088516}" type="slidenum">
              <a:rPr lang="ru-RU" smtClean="0"/>
              <a:t>‹#›</a:t>
            </a:fld>
            <a:endParaRPr lang="ru-RU"/>
          </a:p>
        </p:txBody>
      </p:sp>
    </p:spTree>
    <p:extLst>
      <p:ext uri="{BB962C8B-B14F-4D97-AF65-F5344CB8AC3E}">
        <p14:creationId xmlns:p14="http://schemas.microsoft.com/office/powerpoint/2010/main" val="139186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5183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0622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286259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314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1575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740731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50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61670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20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177243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5356267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809752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802996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5899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32904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77669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5393567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645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42679841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041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341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7552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685616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7077518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3452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20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4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7700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60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93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116797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1916083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6765935"/>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3338783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hyperlink" Target="https://refactoring.guru/design-patterns/adapter"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5.xml"/><Relationship Id="rId1" Type="http://schemas.openxmlformats.org/officeDocument/2006/relationships/vmlDrawing" Target="../drawings/vmlDrawing6.vml"/><Relationship Id="rId5" Type="http://schemas.openxmlformats.org/officeDocument/2006/relationships/image" Target="../media/image28.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8.v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12.vml"/><Relationship Id="rId4" Type="http://schemas.openxmlformats.org/officeDocument/2006/relationships/image" Target="../media/image35.wmf"/></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5.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4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5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5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5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5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5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38D86F-D94D-4E21-BC06-59ABE6B51980}"/>
              </a:ext>
            </a:extLst>
          </p:cNvPr>
          <p:cNvSpPr>
            <a:spLocks noGrp="1"/>
          </p:cNvSpPr>
          <p:nvPr>
            <p:ph type="title"/>
          </p:nvPr>
        </p:nvSpPr>
        <p:spPr/>
        <p:txBody>
          <a:bodyPr/>
          <a:lstStyle/>
          <a:p>
            <a:r>
              <a:rPr lang="en-US"/>
              <a:t>Design Patterns in Python</a:t>
            </a:r>
            <a:endParaRPr lang="ru-RU"/>
          </a:p>
        </p:txBody>
      </p:sp>
      <p:sp>
        <p:nvSpPr>
          <p:cNvPr id="5" name="Текст 4">
            <a:extLst>
              <a:ext uri="{FF2B5EF4-FFF2-40B4-BE49-F238E27FC236}">
                <a16:creationId xmlns:a16="http://schemas.microsoft.com/office/drawing/2014/main" id="{4B33CD02-1E05-4F51-9841-405F50F66078}"/>
              </a:ext>
            </a:extLst>
          </p:cNvPr>
          <p:cNvSpPr>
            <a:spLocks noGrp="1"/>
          </p:cNvSpPr>
          <p:nvPr>
            <p:ph type="body" sz="quarter" idx="10"/>
          </p:nvPr>
        </p:nvSpPr>
        <p:spPr/>
        <p:txBody>
          <a:bodyPr/>
          <a:lstStyle/>
          <a:p>
            <a:r>
              <a:rPr lang="en-US"/>
              <a:t>H. Melnyk</a:t>
            </a:r>
            <a:endParaRPr lang="ru-RU"/>
          </a:p>
        </p:txBody>
      </p:sp>
    </p:spTree>
    <p:extLst>
      <p:ext uri="{BB962C8B-B14F-4D97-AF65-F5344CB8AC3E}">
        <p14:creationId xmlns:p14="http://schemas.microsoft.com/office/powerpoint/2010/main" val="345044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E4B32-42CA-4096-9F05-78FF3AB2A8AD}"/>
              </a:ext>
            </a:extLst>
          </p:cNvPr>
          <p:cNvSpPr>
            <a:spLocks noGrp="1"/>
          </p:cNvSpPr>
          <p:nvPr>
            <p:ph type="title"/>
          </p:nvPr>
        </p:nvSpPr>
        <p:spPr/>
        <p:txBody>
          <a:bodyPr/>
          <a:lstStyle/>
          <a:p>
            <a:r>
              <a:rPr lang="en-US"/>
              <a:t>Creational Design Patterns</a:t>
            </a:r>
            <a:endParaRPr lang="ru-RU"/>
          </a:p>
        </p:txBody>
      </p:sp>
      <p:pic>
        <p:nvPicPr>
          <p:cNvPr id="6" name="Рисунок 5">
            <a:extLst>
              <a:ext uri="{FF2B5EF4-FFF2-40B4-BE49-F238E27FC236}">
                <a16:creationId xmlns:a16="http://schemas.microsoft.com/office/drawing/2014/main" id="{30DC4418-C5D5-457C-8B88-E0532ED6C309}"/>
              </a:ext>
            </a:extLst>
          </p:cNvPr>
          <p:cNvPicPr>
            <a:picLocks noChangeAspect="1"/>
          </p:cNvPicPr>
          <p:nvPr/>
        </p:nvPicPr>
        <p:blipFill>
          <a:blip r:embed="rId2"/>
          <a:stretch>
            <a:fillRect/>
          </a:stretch>
        </p:blipFill>
        <p:spPr>
          <a:xfrm>
            <a:off x="4554242" y="1914370"/>
            <a:ext cx="3268060" cy="2723383"/>
          </a:xfrm>
          <a:prstGeom prst="rect">
            <a:avLst/>
          </a:prstGeom>
          <a:ln>
            <a:solidFill>
              <a:schemeClr val="accent1"/>
            </a:solidFill>
          </a:ln>
        </p:spPr>
      </p:pic>
      <p:pic>
        <p:nvPicPr>
          <p:cNvPr id="7" name="Рисунок 6">
            <a:extLst>
              <a:ext uri="{FF2B5EF4-FFF2-40B4-BE49-F238E27FC236}">
                <a16:creationId xmlns:a16="http://schemas.microsoft.com/office/drawing/2014/main" id="{5688ED9C-19E3-4687-AB7A-335BFA2290B5}"/>
              </a:ext>
            </a:extLst>
          </p:cNvPr>
          <p:cNvPicPr>
            <a:picLocks noChangeAspect="1"/>
          </p:cNvPicPr>
          <p:nvPr/>
        </p:nvPicPr>
        <p:blipFill>
          <a:blip r:embed="rId3"/>
          <a:stretch>
            <a:fillRect/>
          </a:stretch>
        </p:blipFill>
        <p:spPr>
          <a:xfrm>
            <a:off x="374366" y="1914370"/>
            <a:ext cx="3249133" cy="2723383"/>
          </a:xfrm>
          <a:prstGeom prst="rect">
            <a:avLst/>
          </a:prstGeom>
          <a:ln>
            <a:solidFill>
              <a:schemeClr val="accent1"/>
            </a:solidFill>
          </a:ln>
        </p:spPr>
      </p:pic>
      <p:pic>
        <p:nvPicPr>
          <p:cNvPr id="8" name="Рисунок 7">
            <a:extLst>
              <a:ext uri="{FF2B5EF4-FFF2-40B4-BE49-F238E27FC236}">
                <a16:creationId xmlns:a16="http://schemas.microsoft.com/office/drawing/2014/main" id="{4256503F-0B94-4551-936F-CD28E245A0BD}"/>
              </a:ext>
            </a:extLst>
          </p:cNvPr>
          <p:cNvPicPr>
            <a:picLocks noChangeAspect="1"/>
          </p:cNvPicPr>
          <p:nvPr/>
        </p:nvPicPr>
        <p:blipFill>
          <a:blip r:embed="rId4"/>
          <a:stretch>
            <a:fillRect/>
          </a:stretch>
        </p:blipFill>
        <p:spPr>
          <a:xfrm>
            <a:off x="8753046" y="1914370"/>
            <a:ext cx="3191948" cy="2675758"/>
          </a:xfrm>
          <a:prstGeom prst="rect">
            <a:avLst/>
          </a:prstGeom>
          <a:ln>
            <a:solidFill>
              <a:schemeClr val="accent1"/>
            </a:solidFill>
          </a:ln>
        </p:spPr>
      </p:pic>
      <p:pic>
        <p:nvPicPr>
          <p:cNvPr id="9" name="Рисунок 8">
            <a:extLst>
              <a:ext uri="{FF2B5EF4-FFF2-40B4-BE49-F238E27FC236}">
                <a16:creationId xmlns:a16="http://schemas.microsoft.com/office/drawing/2014/main" id="{21863A95-BC80-4D7C-810B-ED200440AFA7}"/>
              </a:ext>
            </a:extLst>
          </p:cNvPr>
          <p:cNvPicPr>
            <a:picLocks noChangeAspect="1"/>
          </p:cNvPicPr>
          <p:nvPr/>
        </p:nvPicPr>
        <p:blipFill>
          <a:blip r:embed="rId5"/>
          <a:stretch>
            <a:fillRect/>
          </a:stretch>
        </p:blipFill>
        <p:spPr>
          <a:xfrm>
            <a:off x="2235381" y="4496873"/>
            <a:ext cx="3349941" cy="2280579"/>
          </a:xfrm>
          <a:prstGeom prst="rect">
            <a:avLst/>
          </a:prstGeom>
          <a:ln>
            <a:solidFill>
              <a:schemeClr val="accent1"/>
            </a:solidFill>
          </a:ln>
        </p:spPr>
      </p:pic>
      <p:pic>
        <p:nvPicPr>
          <p:cNvPr id="10" name="Рисунок 9">
            <a:extLst>
              <a:ext uri="{FF2B5EF4-FFF2-40B4-BE49-F238E27FC236}">
                <a16:creationId xmlns:a16="http://schemas.microsoft.com/office/drawing/2014/main" id="{112437A8-C068-4A03-A5B6-BD20D1E6C966}"/>
              </a:ext>
            </a:extLst>
          </p:cNvPr>
          <p:cNvPicPr>
            <a:picLocks noChangeAspect="1"/>
          </p:cNvPicPr>
          <p:nvPr/>
        </p:nvPicPr>
        <p:blipFill>
          <a:blip r:embed="rId6"/>
          <a:stretch>
            <a:fillRect/>
          </a:stretch>
        </p:blipFill>
        <p:spPr>
          <a:xfrm>
            <a:off x="6338439" y="4496873"/>
            <a:ext cx="3191948" cy="2165965"/>
          </a:xfrm>
          <a:prstGeom prst="rect">
            <a:avLst/>
          </a:prstGeom>
          <a:ln>
            <a:solidFill>
              <a:schemeClr val="accent1"/>
            </a:solidFill>
          </a:ln>
        </p:spPr>
      </p:pic>
    </p:spTree>
    <p:extLst>
      <p:ext uri="{BB962C8B-B14F-4D97-AF65-F5344CB8AC3E}">
        <p14:creationId xmlns:p14="http://schemas.microsoft.com/office/powerpoint/2010/main" val="355835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6AE53-CC75-4F33-82A5-86B32EC48F4B}"/>
              </a:ext>
            </a:extLst>
          </p:cNvPr>
          <p:cNvSpPr>
            <a:spLocks noGrp="1"/>
          </p:cNvSpPr>
          <p:nvPr>
            <p:ph type="title"/>
          </p:nvPr>
        </p:nvSpPr>
        <p:spPr/>
        <p:txBody>
          <a:bodyPr/>
          <a:lstStyle/>
          <a:p>
            <a:r>
              <a:rPr lang="en-US"/>
              <a:t>Abstract Factory </a:t>
            </a:r>
            <a:endParaRPr lang="ru-RU"/>
          </a:p>
        </p:txBody>
      </p:sp>
      <p:sp>
        <p:nvSpPr>
          <p:cNvPr id="3" name="Текст 2">
            <a:extLst>
              <a:ext uri="{FF2B5EF4-FFF2-40B4-BE49-F238E27FC236}">
                <a16:creationId xmlns:a16="http://schemas.microsoft.com/office/drawing/2014/main" id="{0EC6072A-CEEE-4D6C-9DD4-76FEFACC9D96}"/>
              </a:ext>
            </a:extLst>
          </p:cNvPr>
          <p:cNvSpPr>
            <a:spLocks noGrp="1"/>
          </p:cNvSpPr>
          <p:nvPr>
            <p:ph type="body" sz="quarter" idx="10"/>
          </p:nvPr>
        </p:nvSpPr>
        <p:spPr>
          <a:xfrm>
            <a:off x="449825" y="1954161"/>
            <a:ext cx="11540613" cy="4387645"/>
          </a:xfrm>
        </p:spPr>
        <p:txBody>
          <a:bodyPr/>
          <a:lstStyle/>
          <a:p>
            <a:r>
              <a:rPr lang="en-US"/>
              <a:t>Lets you produce families of related objects without specifying their concrete classes.</a:t>
            </a:r>
          </a:p>
          <a:p>
            <a:r>
              <a:rPr lang="en-US" b="1"/>
              <a:t>Usage examples:</a:t>
            </a:r>
            <a:r>
              <a:rPr lang="en-US"/>
              <a:t> The Abstract Factory pattern is pretty common in Python code. Many frameworks and libraries use it to provide a way to extend and customize their standard components.</a:t>
            </a:r>
          </a:p>
          <a:p>
            <a:r>
              <a:rPr lang="en-US" b="1"/>
              <a:t>Identification:</a:t>
            </a:r>
            <a:r>
              <a:rPr lang="en-US"/>
              <a:t> The pattern is easy to recognize by methods, which return a factory object. Then, the factory is used for creating specific sub-components.</a:t>
            </a:r>
          </a:p>
          <a:p>
            <a:r>
              <a:rPr lang="en-US"/>
              <a:t>This example illustrates the structure of the </a:t>
            </a:r>
            <a:r>
              <a:rPr lang="en-US" b="1"/>
              <a:t>Abstract Factory</a:t>
            </a:r>
            <a:r>
              <a:rPr lang="en-US"/>
              <a:t>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p>
          <a:p>
            <a:endParaRPr lang="en-US"/>
          </a:p>
          <a:p>
            <a:endParaRPr lang="ru-RU"/>
          </a:p>
        </p:txBody>
      </p:sp>
      <p:graphicFrame>
        <p:nvGraphicFramePr>
          <p:cNvPr id="5" name="Объект 4">
            <a:extLst>
              <a:ext uri="{FF2B5EF4-FFF2-40B4-BE49-F238E27FC236}">
                <a16:creationId xmlns:a16="http://schemas.microsoft.com/office/drawing/2014/main" id="{5FF9722A-4063-4BF4-B485-E6F66935B2F4}"/>
              </a:ext>
            </a:extLst>
          </p:cNvPr>
          <p:cNvGraphicFramePr>
            <a:graphicFrameLocks noChangeAspect="1"/>
          </p:cNvGraphicFramePr>
          <p:nvPr>
            <p:extLst>
              <p:ext uri="{D42A27DB-BD31-4B8C-83A1-F6EECF244321}">
                <p14:modId xmlns:p14="http://schemas.microsoft.com/office/powerpoint/2010/main" val="1117436020"/>
              </p:ext>
            </p:extLst>
          </p:nvPr>
        </p:nvGraphicFramePr>
        <p:xfrm>
          <a:off x="7136837" y="5498433"/>
          <a:ext cx="2399552" cy="1035101"/>
        </p:xfrm>
        <a:graphic>
          <a:graphicData uri="http://schemas.openxmlformats.org/presentationml/2006/ole">
            <mc:AlternateContent xmlns:mc="http://schemas.openxmlformats.org/markup-compatibility/2006">
              <mc:Choice xmlns:v="urn:schemas-microsoft-com:vml" Requires="v">
                <p:oleObj spid="_x0000_s5154" name="Объект упаковщика для оболочки" showAsIcon="1" r:id="rId3" imgW="1133280" imgH="488520" progId="Package">
                  <p:embed/>
                </p:oleObj>
              </mc:Choice>
              <mc:Fallback>
                <p:oleObj name="Объект упаковщика для оболочки" showAsIcon="1" r:id="rId3" imgW="1133280" imgH="488520" progId="Package">
                  <p:embed/>
                  <p:pic>
                    <p:nvPicPr>
                      <p:cNvPr id="0" name=""/>
                      <p:cNvPicPr/>
                      <p:nvPr/>
                    </p:nvPicPr>
                    <p:blipFill>
                      <a:blip r:embed="rId4"/>
                      <a:stretch>
                        <a:fillRect/>
                      </a:stretch>
                    </p:blipFill>
                    <p:spPr>
                      <a:xfrm>
                        <a:off x="7136837" y="5498433"/>
                        <a:ext cx="2399552" cy="1035101"/>
                      </a:xfrm>
                      <a:prstGeom prst="rect">
                        <a:avLst/>
                      </a:prstGeom>
                    </p:spPr>
                  </p:pic>
                </p:oleObj>
              </mc:Fallback>
            </mc:AlternateContent>
          </a:graphicData>
        </a:graphic>
      </p:graphicFrame>
    </p:spTree>
    <p:extLst>
      <p:ext uri="{BB962C8B-B14F-4D97-AF65-F5344CB8AC3E}">
        <p14:creationId xmlns:p14="http://schemas.microsoft.com/office/powerpoint/2010/main" val="374159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6AE53-CC75-4F33-82A5-86B32EC48F4B}"/>
              </a:ext>
            </a:extLst>
          </p:cNvPr>
          <p:cNvSpPr>
            <a:spLocks noGrp="1"/>
          </p:cNvSpPr>
          <p:nvPr>
            <p:ph type="title"/>
          </p:nvPr>
        </p:nvSpPr>
        <p:spPr/>
        <p:txBody>
          <a:bodyPr/>
          <a:lstStyle/>
          <a:p>
            <a:r>
              <a:rPr lang="en-US"/>
              <a:t>Builder in Python</a:t>
            </a:r>
          </a:p>
        </p:txBody>
      </p:sp>
      <p:sp>
        <p:nvSpPr>
          <p:cNvPr id="3" name="Текст 2">
            <a:extLst>
              <a:ext uri="{FF2B5EF4-FFF2-40B4-BE49-F238E27FC236}">
                <a16:creationId xmlns:a16="http://schemas.microsoft.com/office/drawing/2014/main" id="{0EC6072A-CEEE-4D6C-9DD4-76FEFACC9D96}"/>
              </a:ext>
            </a:extLst>
          </p:cNvPr>
          <p:cNvSpPr>
            <a:spLocks noGrp="1"/>
          </p:cNvSpPr>
          <p:nvPr>
            <p:ph type="body" sz="quarter" idx="10"/>
          </p:nvPr>
        </p:nvSpPr>
        <p:spPr>
          <a:xfrm>
            <a:off x="325693" y="1784554"/>
            <a:ext cx="11540613" cy="4387645"/>
          </a:xfrm>
        </p:spPr>
        <p:txBody>
          <a:bodyPr/>
          <a:lstStyle/>
          <a:p>
            <a:r>
              <a:rPr lang="en-US" b="1"/>
              <a:t>Builder</a:t>
            </a:r>
            <a:r>
              <a:rPr lang="en-US"/>
              <a:t> is a creational design pattern, which allows constructing complex objects step by step. Builder doesn’t require products to have a common interface. That makes it possible to produce different products using the same construction process.</a:t>
            </a:r>
          </a:p>
          <a:p>
            <a:r>
              <a:rPr lang="en-US" b="1">
                <a:solidFill>
                  <a:schemeClr val="bg2"/>
                </a:solidFill>
              </a:rPr>
              <a:t>Usage examples</a:t>
            </a:r>
            <a:r>
              <a:rPr lang="en-US">
                <a:solidFill>
                  <a:schemeClr val="bg2"/>
                </a:solidFill>
              </a:rPr>
              <a:t>: The Builder pattern is especially useful when you need to create an object with lots of possible configuration options.</a:t>
            </a:r>
          </a:p>
          <a:p>
            <a:r>
              <a:rPr lang="en-US" b="1">
                <a:solidFill>
                  <a:schemeClr val="bg2"/>
                </a:solidFill>
              </a:rPr>
              <a:t>Identification: </a:t>
            </a:r>
            <a:r>
              <a:rPr lang="en-US">
                <a:solidFill>
                  <a:schemeClr val="bg2"/>
                </a:solidFill>
              </a:rPr>
              <a:t>The Builder pattern can be recognized in a class, which has a single creation method and several methods to configure the resulting object. Builder methods often support chaining (for example, someBuilder-&gt;setValueA(1)-&gt;setValueB(2)-&gt;create()).</a:t>
            </a:r>
          </a:p>
          <a:p>
            <a:r>
              <a:rPr lang="en-US"/>
              <a:t>This example illustrates the structure of the Builder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 </a:t>
            </a:r>
            <a:endParaRPr lang="ru-RU"/>
          </a:p>
        </p:txBody>
      </p:sp>
      <p:graphicFrame>
        <p:nvGraphicFramePr>
          <p:cNvPr id="6" name="Объект 5">
            <a:extLst>
              <a:ext uri="{FF2B5EF4-FFF2-40B4-BE49-F238E27FC236}">
                <a16:creationId xmlns:a16="http://schemas.microsoft.com/office/drawing/2014/main" id="{24E15BBB-48C7-4854-AD6F-C1AEB0F7E84D}"/>
              </a:ext>
            </a:extLst>
          </p:cNvPr>
          <p:cNvGraphicFramePr>
            <a:graphicFrameLocks noChangeAspect="1"/>
          </p:cNvGraphicFramePr>
          <p:nvPr>
            <p:extLst>
              <p:ext uri="{D42A27DB-BD31-4B8C-83A1-F6EECF244321}">
                <p14:modId xmlns:p14="http://schemas.microsoft.com/office/powerpoint/2010/main" val="1232912895"/>
              </p:ext>
            </p:extLst>
          </p:nvPr>
        </p:nvGraphicFramePr>
        <p:xfrm>
          <a:off x="7991960" y="5381993"/>
          <a:ext cx="1539498" cy="1238029"/>
        </p:xfrm>
        <a:graphic>
          <a:graphicData uri="http://schemas.openxmlformats.org/presentationml/2006/ole">
            <mc:AlternateContent xmlns:mc="http://schemas.openxmlformats.org/markup-compatibility/2006">
              <mc:Choice xmlns:v="urn:schemas-microsoft-com:vml" Requires="v">
                <p:oleObj spid="_x0000_s6177" name="Объект упаковщика для оболочки" showAsIcon="1" r:id="rId3" imgW="607320" imgH="488520" progId="Package">
                  <p:embed/>
                </p:oleObj>
              </mc:Choice>
              <mc:Fallback>
                <p:oleObj name="Объект упаковщика для оболочки" showAsIcon="1" r:id="rId3" imgW="607320" imgH="488520" progId="Package">
                  <p:embed/>
                  <p:pic>
                    <p:nvPicPr>
                      <p:cNvPr id="0" name=""/>
                      <p:cNvPicPr/>
                      <p:nvPr/>
                    </p:nvPicPr>
                    <p:blipFill>
                      <a:blip r:embed="rId4"/>
                      <a:stretch>
                        <a:fillRect/>
                      </a:stretch>
                    </p:blipFill>
                    <p:spPr>
                      <a:xfrm>
                        <a:off x="7991960" y="5381993"/>
                        <a:ext cx="1539498" cy="1238029"/>
                      </a:xfrm>
                      <a:prstGeom prst="rect">
                        <a:avLst/>
                      </a:prstGeom>
                    </p:spPr>
                  </p:pic>
                </p:oleObj>
              </mc:Fallback>
            </mc:AlternateContent>
          </a:graphicData>
        </a:graphic>
      </p:graphicFrame>
    </p:spTree>
    <p:extLst>
      <p:ext uri="{BB962C8B-B14F-4D97-AF65-F5344CB8AC3E}">
        <p14:creationId xmlns:p14="http://schemas.microsoft.com/office/powerpoint/2010/main" val="389640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3F6215-E2DD-44C0-A3A2-EE4B5F1F1026}"/>
              </a:ext>
            </a:extLst>
          </p:cNvPr>
          <p:cNvSpPr>
            <a:spLocks noGrp="1"/>
          </p:cNvSpPr>
          <p:nvPr>
            <p:ph type="title"/>
          </p:nvPr>
        </p:nvSpPr>
        <p:spPr/>
        <p:txBody>
          <a:bodyPr/>
          <a:lstStyle/>
          <a:p>
            <a:r>
              <a:rPr lang="en-US"/>
              <a:t>Prototype in Python</a:t>
            </a:r>
            <a:endParaRPr lang="ru-RU"/>
          </a:p>
        </p:txBody>
      </p:sp>
      <p:sp>
        <p:nvSpPr>
          <p:cNvPr id="3" name="Текст 2">
            <a:extLst>
              <a:ext uri="{FF2B5EF4-FFF2-40B4-BE49-F238E27FC236}">
                <a16:creationId xmlns:a16="http://schemas.microsoft.com/office/drawing/2014/main" id="{54FE6819-0B3D-494C-B7DB-99B5F322E66A}"/>
              </a:ext>
            </a:extLst>
          </p:cNvPr>
          <p:cNvSpPr>
            <a:spLocks noGrp="1"/>
          </p:cNvSpPr>
          <p:nvPr>
            <p:ph type="body" sz="quarter" idx="10"/>
          </p:nvPr>
        </p:nvSpPr>
        <p:spPr>
          <a:xfrm>
            <a:off x="375832" y="1871421"/>
            <a:ext cx="11511367" cy="3429000"/>
          </a:xfrm>
        </p:spPr>
        <p:txBody>
          <a:bodyPr/>
          <a:lstStyle/>
          <a:p>
            <a:r>
              <a:rPr lang="en-US" sz="1900" b="1"/>
              <a:t>Prototype</a:t>
            </a:r>
            <a:r>
              <a:rPr lang="en-US" sz="1900"/>
              <a:t> is a creational design pattern that allows cloning objects, even complex ones, without coupling to their specific classes.</a:t>
            </a:r>
          </a:p>
          <a:p>
            <a:r>
              <a:rPr lang="en-US" sz="1900"/>
              <a:t>All prototype classes should have a common interface that makes it possible to copy objects even if their concrete classes are unknown. Prototype objects can produce full copies since objects of the same class </a:t>
            </a:r>
            <a:r>
              <a:rPr lang="ru-RU" sz="1900"/>
              <a:t> </a:t>
            </a:r>
            <a:r>
              <a:rPr lang="en-US" sz="1900"/>
              <a:t>can access each other’s private fields.</a:t>
            </a:r>
            <a:endParaRPr lang="ru-RU" sz="1900"/>
          </a:p>
          <a:p>
            <a:r>
              <a:rPr lang="en-US" sz="1900" b="1"/>
              <a:t>Usage examples</a:t>
            </a:r>
            <a:r>
              <a:rPr lang="en-US" sz="1900"/>
              <a:t>: The Prototype pattern is available in Python out of the box with a Cloneable interface.</a:t>
            </a:r>
          </a:p>
          <a:p>
            <a:r>
              <a:rPr lang="en-US" sz="1900" b="1"/>
              <a:t>Identification</a:t>
            </a:r>
            <a:r>
              <a:rPr lang="en-US" sz="1900"/>
              <a:t>: The prototype can be easily recognized by a clone or copy methods, etc.</a:t>
            </a:r>
          </a:p>
          <a:p>
            <a:r>
              <a:rPr lang="en-US" sz="1900"/>
              <a:t>This example illustrates the structure of the Prototype design pattern. It focuses on answering these questions:</a:t>
            </a:r>
          </a:p>
          <a:p>
            <a:pPr marL="342900" indent="-342900">
              <a:buFont typeface="Arial" panose="020B0604020202020204" pitchFamily="34" charset="0"/>
              <a:buChar char="•"/>
            </a:pPr>
            <a:r>
              <a:rPr lang="en-US" sz="1900"/>
              <a:t>What classes does it consist of?</a:t>
            </a:r>
          </a:p>
          <a:p>
            <a:pPr marL="342900" indent="-342900">
              <a:buFont typeface="Arial" panose="020B0604020202020204" pitchFamily="34" charset="0"/>
              <a:buChar char="•"/>
            </a:pPr>
            <a:r>
              <a:rPr lang="en-US" sz="1900"/>
              <a:t>What roles do these classes play?</a:t>
            </a:r>
          </a:p>
          <a:p>
            <a:pPr marL="342900" indent="-342900">
              <a:buFont typeface="Arial" panose="020B0604020202020204" pitchFamily="34" charset="0"/>
              <a:buChar char="•"/>
            </a:pPr>
            <a:r>
              <a:rPr lang="en-US" sz="1900"/>
              <a:t>In what way the elements of the pattern are related?</a:t>
            </a:r>
            <a:endParaRPr lang="ru-RU" sz="1900"/>
          </a:p>
        </p:txBody>
      </p:sp>
      <p:graphicFrame>
        <p:nvGraphicFramePr>
          <p:cNvPr id="4" name="Объект 3">
            <a:extLst>
              <a:ext uri="{FF2B5EF4-FFF2-40B4-BE49-F238E27FC236}">
                <a16:creationId xmlns:a16="http://schemas.microsoft.com/office/drawing/2014/main" id="{75E5EF80-0B64-4124-B1F6-7A18C00B2734}"/>
              </a:ext>
            </a:extLst>
          </p:cNvPr>
          <p:cNvGraphicFramePr>
            <a:graphicFrameLocks noChangeAspect="1"/>
          </p:cNvGraphicFramePr>
          <p:nvPr>
            <p:extLst>
              <p:ext uri="{D42A27DB-BD31-4B8C-83A1-F6EECF244321}">
                <p14:modId xmlns:p14="http://schemas.microsoft.com/office/powerpoint/2010/main" val="994634650"/>
              </p:ext>
            </p:extLst>
          </p:nvPr>
        </p:nvGraphicFramePr>
        <p:xfrm>
          <a:off x="7596268" y="5300421"/>
          <a:ext cx="1888695" cy="1184761"/>
        </p:xfrm>
        <a:graphic>
          <a:graphicData uri="http://schemas.openxmlformats.org/presentationml/2006/ole">
            <mc:AlternateContent xmlns:mc="http://schemas.openxmlformats.org/markup-compatibility/2006">
              <mc:Choice xmlns:v="urn:schemas-microsoft-com:vml" Requires="v">
                <p:oleObj spid="_x0000_s7200" name="Объект упаковщика для оболочки" showAsIcon="1" r:id="rId3" imgW="779760" imgH="488520" progId="Package">
                  <p:embed/>
                </p:oleObj>
              </mc:Choice>
              <mc:Fallback>
                <p:oleObj name="Объект упаковщика для оболочки" showAsIcon="1" r:id="rId3" imgW="779760" imgH="488520" progId="Package">
                  <p:embed/>
                  <p:pic>
                    <p:nvPicPr>
                      <p:cNvPr id="0" name=""/>
                      <p:cNvPicPr/>
                      <p:nvPr/>
                    </p:nvPicPr>
                    <p:blipFill>
                      <a:blip r:embed="rId4"/>
                      <a:stretch>
                        <a:fillRect/>
                      </a:stretch>
                    </p:blipFill>
                    <p:spPr>
                      <a:xfrm>
                        <a:off x="7596268" y="5300421"/>
                        <a:ext cx="1888695" cy="1184761"/>
                      </a:xfrm>
                      <a:prstGeom prst="rect">
                        <a:avLst/>
                      </a:prstGeom>
                    </p:spPr>
                  </p:pic>
                </p:oleObj>
              </mc:Fallback>
            </mc:AlternateContent>
          </a:graphicData>
        </a:graphic>
      </p:graphicFrame>
    </p:spTree>
    <p:extLst>
      <p:ext uri="{BB962C8B-B14F-4D97-AF65-F5344CB8AC3E}">
        <p14:creationId xmlns:p14="http://schemas.microsoft.com/office/powerpoint/2010/main" val="155475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2D048D-5736-4093-BFCD-D56573BC64A7}"/>
              </a:ext>
            </a:extLst>
          </p:cNvPr>
          <p:cNvSpPr>
            <a:spLocks noGrp="1"/>
          </p:cNvSpPr>
          <p:nvPr>
            <p:ph type="title"/>
          </p:nvPr>
        </p:nvSpPr>
        <p:spPr/>
        <p:txBody>
          <a:bodyPr/>
          <a:lstStyle/>
          <a:p>
            <a:r>
              <a:rPr lang="en-US"/>
              <a:t>Singleton in Python</a:t>
            </a:r>
            <a:endParaRPr lang="ru-RU"/>
          </a:p>
        </p:txBody>
      </p:sp>
      <p:sp>
        <p:nvSpPr>
          <p:cNvPr id="3" name="Текст 2">
            <a:extLst>
              <a:ext uri="{FF2B5EF4-FFF2-40B4-BE49-F238E27FC236}">
                <a16:creationId xmlns:a16="http://schemas.microsoft.com/office/drawing/2014/main" id="{B43FD403-298E-4639-AD4B-7AA7BBF6EE7A}"/>
              </a:ext>
            </a:extLst>
          </p:cNvPr>
          <p:cNvSpPr>
            <a:spLocks noGrp="1"/>
          </p:cNvSpPr>
          <p:nvPr>
            <p:ph type="body" sz="quarter" idx="10"/>
          </p:nvPr>
        </p:nvSpPr>
        <p:spPr>
          <a:xfrm>
            <a:off x="420329" y="1939413"/>
            <a:ext cx="11334136" cy="3429000"/>
          </a:xfrm>
        </p:spPr>
        <p:txBody>
          <a:bodyPr/>
          <a:lstStyle/>
          <a:p>
            <a:r>
              <a:rPr lang="en-US"/>
              <a:t>Singleton is a creational design pattern, which ensures that only one object of its kind exists and provides a single point of access to it for any other code.</a:t>
            </a:r>
          </a:p>
          <a:p>
            <a:r>
              <a:rPr lang="en-US"/>
              <a:t>Singleton has almost the same pros and cons as global variables. Although they’re super-handy, they break the modularity of your code.</a:t>
            </a:r>
          </a:p>
          <a:p>
            <a:r>
              <a:rPr lang="en-US"/>
              <a:t>You can’t just use a class that depends on Singleton in some other context. You’ll have to carry the Singleton class as well. Most of the time, this limitation comes up during the creation of unit tests.</a:t>
            </a:r>
          </a:p>
          <a:p>
            <a:r>
              <a:rPr lang="en-US" b="1"/>
              <a:t>Usage examples</a:t>
            </a:r>
            <a:r>
              <a:rPr lang="en-US"/>
              <a:t>: A lot of developers consider the Singleton pattern an antipattern. That’s why its usage is on the decline in Python code.</a:t>
            </a:r>
          </a:p>
          <a:p>
            <a:r>
              <a:rPr lang="en-US" b="1"/>
              <a:t>Identification</a:t>
            </a:r>
            <a:r>
              <a:rPr lang="en-US"/>
              <a:t>: Singleton can be recognized by a static creation method, which returns the same cached object.</a:t>
            </a:r>
            <a:endParaRPr lang="ru-RU"/>
          </a:p>
        </p:txBody>
      </p:sp>
    </p:spTree>
    <p:extLst>
      <p:ext uri="{BB962C8B-B14F-4D97-AF65-F5344CB8AC3E}">
        <p14:creationId xmlns:p14="http://schemas.microsoft.com/office/powerpoint/2010/main" val="345559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2D048D-5736-4093-BFCD-D56573BC64A7}"/>
              </a:ext>
            </a:extLst>
          </p:cNvPr>
          <p:cNvSpPr>
            <a:spLocks noGrp="1"/>
          </p:cNvSpPr>
          <p:nvPr>
            <p:ph type="title"/>
          </p:nvPr>
        </p:nvSpPr>
        <p:spPr/>
        <p:txBody>
          <a:bodyPr/>
          <a:lstStyle/>
          <a:p>
            <a:r>
              <a:rPr lang="en-US"/>
              <a:t>Naïve</a:t>
            </a:r>
            <a:r>
              <a:rPr lang="en-US" b="1"/>
              <a:t> </a:t>
            </a:r>
            <a:r>
              <a:rPr lang="en-US"/>
              <a:t>Singleton </a:t>
            </a:r>
            <a:endParaRPr lang="ru-RU"/>
          </a:p>
        </p:txBody>
      </p:sp>
      <p:sp>
        <p:nvSpPr>
          <p:cNvPr id="3" name="Текст 2">
            <a:extLst>
              <a:ext uri="{FF2B5EF4-FFF2-40B4-BE49-F238E27FC236}">
                <a16:creationId xmlns:a16="http://schemas.microsoft.com/office/drawing/2014/main" id="{B43FD403-298E-4639-AD4B-7AA7BBF6EE7A}"/>
              </a:ext>
            </a:extLst>
          </p:cNvPr>
          <p:cNvSpPr>
            <a:spLocks noGrp="1"/>
          </p:cNvSpPr>
          <p:nvPr>
            <p:ph type="body" sz="quarter" idx="10"/>
          </p:nvPr>
        </p:nvSpPr>
        <p:spPr>
          <a:xfrm>
            <a:off x="8008375" y="1949244"/>
            <a:ext cx="3497825" cy="3429000"/>
          </a:xfrm>
        </p:spPr>
        <p:txBody>
          <a:bodyPr/>
          <a:lstStyle/>
          <a:p>
            <a:r>
              <a:rPr lang="en-US" sz="1800"/>
              <a:t>It’s pretty easy to implement a sloppy Singleton. You just need to hide the constructor and implement a static creation method.</a:t>
            </a:r>
          </a:p>
          <a:p>
            <a:r>
              <a:rPr lang="en-US" sz="1800"/>
              <a:t>The same class behaves incorrectly in a multithreaded environment. Multiple threads can call the creation method simultaneously and get several instances of Singleton class.</a:t>
            </a:r>
            <a:endParaRPr lang="ru-RU" sz="1800"/>
          </a:p>
        </p:txBody>
      </p:sp>
      <p:graphicFrame>
        <p:nvGraphicFramePr>
          <p:cNvPr id="4" name="Объект 3">
            <a:extLst>
              <a:ext uri="{FF2B5EF4-FFF2-40B4-BE49-F238E27FC236}">
                <a16:creationId xmlns:a16="http://schemas.microsoft.com/office/drawing/2014/main" id="{F38A2B5F-38FD-4908-BCFA-464063713762}"/>
              </a:ext>
            </a:extLst>
          </p:cNvPr>
          <p:cNvGraphicFramePr>
            <a:graphicFrameLocks noChangeAspect="1"/>
          </p:cNvGraphicFramePr>
          <p:nvPr>
            <p:extLst>
              <p:ext uri="{D42A27DB-BD31-4B8C-83A1-F6EECF244321}">
                <p14:modId xmlns:p14="http://schemas.microsoft.com/office/powerpoint/2010/main" val="433423622"/>
              </p:ext>
            </p:extLst>
          </p:nvPr>
        </p:nvGraphicFramePr>
        <p:xfrm>
          <a:off x="7708592" y="5378244"/>
          <a:ext cx="2304681" cy="1027267"/>
        </p:xfrm>
        <a:graphic>
          <a:graphicData uri="http://schemas.openxmlformats.org/presentationml/2006/ole">
            <mc:AlternateContent xmlns:mc="http://schemas.openxmlformats.org/markup-compatibility/2006">
              <mc:Choice xmlns:v="urn:schemas-microsoft-com:vml" Requires="v">
                <p:oleObj spid="_x0000_s8223" name="Объект упаковщика для оболочки" showAsIcon="1" r:id="rId3" imgW="1096920" imgH="488520" progId="Package">
                  <p:embed/>
                </p:oleObj>
              </mc:Choice>
              <mc:Fallback>
                <p:oleObj name="Объект упаковщика для оболочки" showAsIcon="1" r:id="rId3" imgW="1096920" imgH="488520" progId="Package">
                  <p:embed/>
                  <p:pic>
                    <p:nvPicPr>
                      <p:cNvPr id="0" name=""/>
                      <p:cNvPicPr/>
                      <p:nvPr/>
                    </p:nvPicPr>
                    <p:blipFill>
                      <a:blip r:embed="rId4"/>
                      <a:stretch>
                        <a:fillRect/>
                      </a:stretch>
                    </p:blipFill>
                    <p:spPr>
                      <a:xfrm>
                        <a:off x="7708592" y="5378244"/>
                        <a:ext cx="2304681" cy="1027267"/>
                      </a:xfrm>
                      <a:prstGeom prst="rect">
                        <a:avLst/>
                      </a:prstGeom>
                    </p:spPr>
                  </p:pic>
                </p:oleObj>
              </mc:Fallback>
            </mc:AlternateContent>
          </a:graphicData>
        </a:graphic>
      </p:graphicFrame>
      <p:pic>
        <p:nvPicPr>
          <p:cNvPr id="5" name="Рисунок 4">
            <a:extLst>
              <a:ext uri="{FF2B5EF4-FFF2-40B4-BE49-F238E27FC236}">
                <a16:creationId xmlns:a16="http://schemas.microsoft.com/office/drawing/2014/main" id="{C6E1CC47-28B0-4081-85BE-459AFE266AC1}"/>
              </a:ext>
            </a:extLst>
          </p:cNvPr>
          <p:cNvPicPr>
            <a:picLocks noChangeAspect="1"/>
          </p:cNvPicPr>
          <p:nvPr/>
        </p:nvPicPr>
        <p:blipFill>
          <a:blip r:embed="rId5"/>
          <a:stretch>
            <a:fillRect/>
          </a:stretch>
        </p:blipFill>
        <p:spPr>
          <a:xfrm>
            <a:off x="344743" y="1949244"/>
            <a:ext cx="7142497" cy="4613787"/>
          </a:xfrm>
          <a:prstGeom prst="rect">
            <a:avLst/>
          </a:prstGeom>
        </p:spPr>
      </p:pic>
    </p:spTree>
    <p:extLst>
      <p:ext uri="{BB962C8B-B14F-4D97-AF65-F5344CB8AC3E}">
        <p14:creationId xmlns:p14="http://schemas.microsoft.com/office/powerpoint/2010/main" val="422435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2D048D-5736-4093-BFCD-D56573BC64A7}"/>
              </a:ext>
            </a:extLst>
          </p:cNvPr>
          <p:cNvSpPr>
            <a:spLocks noGrp="1"/>
          </p:cNvSpPr>
          <p:nvPr>
            <p:ph type="title"/>
          </p:nvPr>
        </p:nvSpPr>
        <p:spPr>
          <a:xfrm>
            <a:off x="249032" y="201406"/>
            <a:ext cx="10820400" cy="685800"/>
          </a:xfrm>
        </p:spPr>
        <p:txBody>
          <a:bodyPr/>
          <a:lstStyle/>
          <a:p>
            <a:r>
              <a:rPr lang="en-US"/>
              <a:t>Thread-safe</a:t>
            </a:r>
            <a:r>
              <a:rPr lang="en-US" b="1"/>
              <a:t> </a:t>
            </a:r>
            <a:r>
              <a:rPr lang="en-US"/>
              <a:t>Singleton </a:t>
            </a:r>
            <a:endParaRPr lang="ru-RU"/>
          </a:p>
        </p:txBody>
      </p:sp>
      <p:sp>
        <p:nvSpPr>
          <p:cNvPr id="3" name="Текст 2">
            <a:extLst>
              <a:ext uri="{FF2B5EF4-FFF2-40B4-BE49-F238E27FC236}">
                <a16:creationId xmlns:a16="http://schemas.microsoft.com/office/drawing/2014/main" id="{B43FD403-298E-4639-AD4B-7AA7BBF6EE7A}"/>
              </a:ext>
            </a:extLst>
          </p:cNvPr>
          <p:cNvSpPr>
            <a:spLocks noGrp="1"/>
          </p:cNvSpPr>
          <p:nvPr>
            <p:ph type="body" sz="quarter" idx="10"/>
          </p:nvPr>
        </p:nvSpPr>
        <p:spPr>
          <a:xfrm>
            <a:off x="6327058" y="887206"/>
            <a:ext cx="5297129" cy="3429000"/>
          </a:xfrm>
        </p:spPr>
        <p:txBody>
          <a:bodyPr/>
          <a:lstStyle/>
          <a:p>
            <a:r>
              <a:rPr lang="en-US" sz="1800"/>
              <a:t>To fix the problem, you have to synchronize threads during the first creation of the Singleton object.</a:t>
            </a:r>
            <a:endParaRPr lang="ru-RU" sz="1800"/>
          </a:p>
        </p:txBody>
      </p:sp>
      <p:pic>
        <p:nvPicPr>
          <p:cNvPr id="6" name="Рисунок 5">
            <a:extLst>
              <a:ext uri="{FF2B5EF4-FFF2-40B4-BE49-F238E27FC236}">
                <a16:creationId xmlns:a16="http://schemas.microsoft.com/office/drawing/2014/main" id="{1486ACD1-8AF8-46F3-A2A9-9D7442E58B1C}"/>
              </a:ext>
            </a:extLst>
          </p:cNvPr>
          <p:cNvPicPr>
            <a:picLocks noChangeAspect="1"/>
          </p:cNvPicPr>
          <p:nvPr/>
        </p:nvPicPr>
        <p:blipFill>
          <a:blip r:embed="rId3"/>
          <a:stretch>
            <a:fillRect/>
          </a:stretch>
        </p:blipFill>
        <p:spPr>
          <a:xfrm>
            <a:off x="131045" y="1103520"/>
            <a:ext cx="5972565" cy="5267784"/>
          </a:xfrm>
          <a:prstGeom prst="rect">
            <a:avLst/>
          </a:prstGeom>
          <a:ln>
            <a:solidFill>
              <a:schemeClr val="accent1"/>
            </a:solidFill>
          </a:ln>
        </p:spPr>
      </p:pic>
      <p:pic>
        <p:nvPicPr>
          <p:cNvPr id="7" name="Рисунок 6">
            <a:extLst>
              <a:ext uri="{FF2B5EF4-FFF2-40B4-BE49-F238E27FC236}">
                <a16:creationId xmlns:a16="http://schemas.microsoft.com/office/drawing/2014/main" id="{FC17B008-B13A-4FB1-BDEE-5A39B3F5787B}"/>
              </a:ext>
            </a:extLst>
          </p:cNvPr>
          <p:cNvPicPr>
            <a:picLocks noChangeAspect="1"/>
          </p:cNvPicPr>
          <p:nvPr/>
        </p:nvPicPr>
        <p:blipFill>
          <a:blip r:embed="rId4"/>
          <a:stretch>
            <a:fillRect/>
          </a:stretch>
        </p:blipFill>
        <p:spPr>
          <a:xfrm>
            <a:off x="6050680" y="1933575"/>
            <a:ext cx="6010275" cy="2990850"/>
          </a:xfrm>
          <a:prstGeom prst="rect">
            <a:avLst/>
          </a:prstGeom>
          <a:ln>
            <a:solidFill>
              <a:schemeClr val="accent1"/>
            </a:solidFill>
          </a:ln>
        </p:spPr>
      </p:pic>
      <p:graphicFrame>
        <p:nvGraphicFramePr>
          <p:cNvPr id="8" name="Объект 7">
            <a:extLst>
              <a:ext uri="{FF2B5EF4-FFF2-40B4-BE49-F238E27FC236}">
                <a16:creationId xmlns:a16="http://schemas.microsoft.com/office/drawing/2014/main" id="{30693504-44A6-464F-9E7B-F89491CD680E}"/>
              </a:ext>
            </a:extLst>
          </p:cNvPr>
          <p:cNvGraphicFramePr>
            <a:graphicFrameLocks noChangeAspect="1"/>
          </p:cNvGraphicFramePr>
          <p:nvPr>
            <p:extLst>
              <p:ext uri="{D42A27DB-BD31-4B8C-83A1-F6EECF244321}">
                <p14:modId xmlns:p14="http://schemas.microsoft.com/office/powerpoint/2010/main" val="1463968988"/>
              </p:ext>
            </p:extLst>
          </p:nvPr>
        </p:nvGraphicFramePr>
        <p:xfrm>
          <a:off x="7065594" y="5250115"/>
          <a:ext cx="2469421" cy="1008729"/>
        </p:xfrm>
        <a:graphic>
          <a:graphicData uri="http://schemas.openxmlformats.org/presentationml/2006/ole">
            <mc:AlternateContent xmlns:mc="http://schemas.openxmlformats.org/markup-compatibility/2006">
              <mc:Choice xmlns:v="urn:schemas-microsoft-com:vml" Requires="v">
                <p:oleObj spid="_x0000_s9246" name="Объект упаковщика для оболочки" showAsIcon="1" r:id="rId5" imgW="1196640" imgH="488520" progId="Package">
                  <p:embed/>
                </p:oleObj>
              </mc:Choice>
              <mc:Fallback>
                <p:oleObj name="Объект упаковщика для оболочки" showAsIcon="1" r:id="rId5" imgW="1196640" imgH="488520" progId="Package">
                  <p:embed/>
                  <p:pic>
                    <p:nvPicPr>
                      <p:cNvPr id="0" name=""/>
                      <p:cNvPicPr/>
                      <p:nvPr/>
                    </p:nvPicPr>
                    <p:blipFill>
                      <a:blip r:embed="rId6"/>
                      <a:stretch>
                        <a:fillRect/>
                      </a:stretch>
                    </p:blipFill>
                    <p:spPr>
                      <a:xfrm>
                        <a:off x="7065594" y="5250115"/>
                        <a:ext cx="2469421" cy="1008729"/>
                      </a:xfrm>
                      <a:prstGeom prst="rect">
                        <a:avLst/>
                      </a:prstGeom>
                    </p:spPr>
                  </p:pic>
                </p:oleObj>
              </mc:Fallback>
            </mc:AlternateContent>
          </a:graphicData>
        </a:graphic>
      </p:graphicFrame>
    </p:spTree>
    <p:extLst>
      <p:ext uri="{BB962C8B-B14F-4D97-AF65-F5344CB8AC3E}">
        <p14:creationId xmlns:p14="http://schemas.microsoft.com/office/powerpoint/2010/main" val="213911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85F358-29FA-4B9A-9AD6-0E34EB868FB8}"/>
              </a:ext>
            </a:extLst>
          </p:cNvPr>
          <p:cNvSpPr>
            <a:spLocks noGrp="1"/>
          </p:cNvSpPr>
          <p:nvPr>
            <p:ph type="title"/>
          </p:nvPr>
        </p:nvSpPr>
        <p:spPr/>
        <p:txBody>
          <a:bodyPr/>
          <a:lstStyle/>
          <a:p>
            <a:r>
              <a:rPr lang="en-US"/>
              <a:t>Structural Design Patterns</a:t>
            </a:r>
            <a:endParaRPr lang="ru-RU"/>
          </a:p>
        </p:txBody>
      </p:sp>
      <p:pic>
        <p:nvPicPr>
          <p:cNvPr id="5" name="Рисунок 4">
            <a:extLst>
              <a:ext uri="{FF2B5EF4-FFF2-40B4-BE49-F238E27FC236}">
                <a16:creationId xmlns:a16="http://schemas.microsoft.com/office/drawing/2014/main" id="{6D75C7DA-223F-4FB0-8A63-74801A895C6C}"/>
              </a:ext>
            </a:extLst>
          </p:cNvPr>
          <p:cNvPicPr>
            <a:picLocks noChangeAspect="1"/>
          </p:cNvPicPr>
          <p:nvPr/>
        </p:nvPicPr>
        <p:blipFill rotWithShape="1">
          <a:blip r:embed="rId2"/>
          <a:srcRect r="15090" b="31022"/>
          <a:stretch/>
        </p:blipFill>
        <p:spPr>
          <a:xfrm>
            <a:off x="406349" y="1865824"/>
            <a:ext cx="2499084" cy="1688537"/>
          </a:xfrm>
          <a:prstGeom prst="rect">
            <a:avLst/>
          </a:prstGeom>
          <a:ln>
            <a:solidFill>
              <a:schemeClr val="accent1"/>
            </a:solidFill>
          </a:ln>
        </p:spPr>
      </p:pic>
      <p:pic>
        <p:nvPicPr>
          <p:cNvPr id="6" name="Рисунок 5">
            <a:extLst>
              <a:ext uri="{FF2B5EF4-FFF2-40B4-BE49-F238E27FC236}">
                <a16:creationId xmlns:a16="http://schemas.microsoft.com/office/drawing/2014/main" id="{1B7CF516-5CD0-4224-8FED-B054DD39A295}"/>
              </a:ext>
            </a:extLst>
          </p:cNvPr>
          <p:cNvPicPr>
            <a:picLocks noChangeAspect="1"/>
          </p:cNvPicPr>
          <p:nvPr/>
        </p:nvPicPr>
        <p:blipFill rotWithShape="1">
          <a:blip r:embed="rId3"/>
          <a:srcRect t="1" r="6572" b="-258"/>
          <a:stretch/>
        </p:blipFill>
        <p:spPr>
          <a:xfrm>
            <a:off x="280987" y="4026461"/>
            <a:ext cx="2749807" cy="2416045"/>
          </a:xfrm>
          <a:prstGeom prst="rect">
            <a:avLst/>
          </a:prstGeom>
          <a:ln>
            <a:solidFill>
              <a:schemeClr val="accent1"/>
            </a:solidFill>
          </a:ln>
        </p:spPr>
      </p:pic>
      <p:pic>
        <p:nvPicPr>
          <p:cNvPr id="7" name="Рисунок 6">
            <a:extLst>
              <a:ext uri="{FF2B5EF4-FFF2-40B4-BE49-F238E27FC236}">
                <a16:creationId xmlns:a16="http://schemas.microsoft.com/office/drawing/2014/main" id="{C1DE4373-D74E-4A38-BB53-9A8DEE7D9B08}"/>
              </a:ext>
            </a:extLst>
          </p:cNvPr>
          <p:cNvPicPr>
            <a:picLocks noChangeAspect="1"/>
          </p:cNvPicPr>
          <p:nvPr/>
        </p:nvPicPr>
        <p:blipFill rotWithShape="1">
          <a:blip r:embed="rId4"/>
          <a:srcRect r="7657" b="12456"/>
          <a:stretch/>
        </p:blipFill>
        <p:spPr>
          <a:xfrm>
            <a:off x="6362392" y="1865824"/>
            <a:ext cx="2717850" cy="2193054"/>
          </a:xfrm>
          <a:prstGeom prst="rect">
            <a:avLst/>
          </a:prstGeom>
          <a:ln>
            <a:solidFill>
              <a:schemeClr val="accent1"/>
            </a:solidFill>
          </a:ln>
        </p:spPr>
      </p:pic>
      <p:pic>
        <p:nvPicPr>
          <p:cNvPr id="8" name="Рисунок 7">
            <a:extLst>
              <a:ext uri="{FF2B5EF4-FFF2-40B4-BE49-F238E27FC236}">
                <a16:creationId xmlns:a16="http://schemas.microsoft.com/office/drawing/2014/main" id="{C6C5E933-CC19-4765-85A9-0DBCFA469EAE}"/>
              </a:ext>
            </a:extLst>
          </p:cNvPr>
          <p:cNvPicPr>
            <a:picLocks noChangeAspect="1"/>
          </p:cNvPicPr>
          <p:nvPr/>
        </p:nvPicPr>
        <p:blipFill rotWithShape="1">
          <a:blip r:embed="rId5"/>
          <a:srcRect b="9353"/>
          <a:stretch/>
        </p:blipFill>
        <p:spPr>
          <a:xfrm>
            <a:off x="3171825" y="1865824"/>
            <a:ext cx="2924175" cy="2193054"/>
          </a:xfrm>
          <a:prstGeom prst="rect">
            <a:avLst/>
          </a:prstGeom>
          <a:ln>
            <a:solidFill>
              <a:schemeClr val="accent1"/>
            </a:solidFill>
          </a:ln>
        </p:spPr>
      </p:pic>
      <p:pic>
        <p:nvPicPr>
          <p:cNvPr id="9" name="Рисунок 8">
            <a:extLst>
              <a:ext uri="{FF2B5EF4-FFF2-40B4-BE49-F238E27FC236}">
                <a16:creationId xmlns:a16="http://schemas.microsoft.com/office/drawing/2014/main" id="{9F2C8E10-326A-4653-BC82-7943C5CF5785}"/>
              </a:ext>
            </a:extLst>
          </p:cNvPr>
          <p:cNvPicPr>
            <a:picLocks noChangeAspect="1"/>
          </p:cNvPicPr>
          <p:nvPr/>
        </p:nvPicPr>
        <p:blipFill rotWithShape="1">
          <a:blip r:embed="rId6"/>
          <a:srcRect l="-1" r="647" b="18216"/>
          <a:stretch/>
        </p:blipFill>
        <p:spPr>
          <a:xfrm>
            <a:off x="3171825" y="4456081"/>
            <a:ext cx="2924175" cy="1986423"/>
          </a:xfrm>
          <a:prstGeom prst="rect">
            <a:avLst/>
          </a:prstGeom>
          <a:ln>
            <a:solidFill>
              <a:schemeClr val="accent1"/>
            </a:solidFill>
          </a:ln>
        </p:spPr>
      </p:pic>
      <p:pic>
        <p:nvPicPr>
          <p:cNvPr id="10" name="Рисунок 9">
            <a:extLst>
              <a:ext uri="{FF2B5EF4-FFF2-40B4-BE49-F238E27FC236}">
                <a16:creationId xmlns:a16="http://schemas.microsoft.com/office/drawing/2014/main" id="{A9566671-8632-4BC9-A4F6-7EE929030389}"/>
              </a:ext>
            </a:extLst>
          </p:cNvPr>
          <p:cNvPicPr>
            <a:picLocks noChangeAspect="1"/>
          </p:cNvPicPr>
          <p:nvPr/>
        </p:nvPicPr>
        <p:blipFill>
          <a:blip r:embed="rId7"/>
          <a:stretch>
            <a:fillRect/>
          </a:stretch>
        </p:blipFill>
        <p:spPr>
          <a:xfrm>
            <a:off x="6237031" y="4272954"/>
            <a:ext cx="2809875" cy="2352675"/>
          </a:xfrm>
          <a:prstGeom prst="rect">
            <a:avLst/>
          </a:prstGeom>
          <a:ln>
            <a:solidFill>
              <a:schemeClr val="accent1"/>
            </a:solidFill>
          </a:ln>
        </p:spPr>
      </p:pic>
      <p:pic>
        <p:nvPicPr>
          <p:cNvPr id="11" name="Рисунок 10">
            <a:extLst>
              <a:ext uri="{FF2B5EF4-FFF2-40B4-BE49-F238E27FC236}">
                <a16:creationId xmlns:a16="http://schemas.microsoft.com/office/drawing/2014/main" id="{1C2C83EE-D8F0-4FD6-AAC5-4F5ECA5F06E6}"/>
              </a:ext>
            </a:extLst>
          </p:cNvPr>
          <p:cNvPicPr>
            <a:picLocks noChangeAspect="1"/>
          </p:cNvPicPr>
          <p:nvPr/>
        </p:nvPicPr>
        <p:blipFill>
          <a:blip r:embed="rId8"/>
          <a:stretch>
            <a:fillRect/>
          </a:stretch>
        </p:blipFill>
        <p:spPr>
          <a:xfrm>
            <a:off x="9302237" y="1894777"/>
            <a:ext cx="2533650" cy="2400300"/>
          </a:xfrm>
          <a:prstGeom prst="rect">
            <a:avLst/>
          </a:prstGeom>
          <a:ln>
            <a:solidFill>
              <a:schemeClr val="accent1"/>
            </a:solidFill>
          </a:ln>
        </p:spPr>
      </p:pic>
    </p:spTree>
    <p:extLst>
      <p:ext uri="{BB962C8B-B14F-4D97-AF65-F5344CB8AC3E}">
        <p14:creationId xmlns:p14="http://schemas.microsoft.com/office/powerpoint/2010/main" val="2741021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F7FF4A-EAB8-4F8F-BCC8-EC4398DD5A34}"/>
              </a:ext>
            </a:extLst>
          </p:cNvPr>
          <p:cNvSpPr>
            <a:spLocks noGrp="1"/>
          </p:cNvSpPr>
          <p:nvPr>
            <p:ph type="title"/>
          </p:nvPr>
        </p:nvSpPr>
        <p:spPr/>
        <p:txBody>
          <a:bodyPr/>
          <a:lstStyle/>
          <a:p>
            <a:r>
              <a:rPr lang="en-US"/>
              <a:t>Adapter</a:t>
            </a:r>
            <a:endParaRPr lang="ru-RU"/>
          </a:p>
        </p:txBody>
      </p:sp>
      <p:sp>
        <p:nvSpPr>
          <p:cNvPr id="3" name="Текст 2">
            <a:extLst>
              <a:ext uri="{FF2B5EF4-FFF2-40B4-BE49-F238E27FC236}">
                <a16:creationId xmlns:a16="http://schemas.microsoft.com/office/drawing/2014/main" id="{DBFEA511-5EC1-4A80-A320-FC3F5E122710}"/>
              </a:ext>
            </a:extLst>
          </p:cNvPr>
          <p:cNvSpPr>
            <a:spLocks noGrp="1"/>
          </p:cNvSpPr>
          <p:nvPr>
            <p:ph type="body" sz="quarter" idx="10"/>
          </p:nvPr>
        </p:nvSpPr>
        <p:spPr>
          <a:xfrm>
            <a:off x="318319" y="1906228"/>
            <a:ext cx="11555361" cy="4686301"/>
          </a:xfrm>
        </p:spPr>
        <p:txBody>
          <a:bodyPr/>
          <a:lstStyle/>
          <a:p>
            <a:r>
              <a:rPr lang="en-US" sz="1800" b="1"/>
              <a:t>Adapter</a:t>
            </a:r>
            <a:r>
              <a:rPr lang="en-US" sz="1800"/>
              <a:t> is a structural design pattern, which allows incompatible objects to collaborate. The Adapter acts as a wrapper between two objects. It catches calls for one object and transforms them to format and interface recognizable by the second object.</a:t>
            </a:r>
          </a:p>
          <a:p>
            <a:r>
              <a:rPr lang="en-US" sz="1800">
                <a:hlinkClick r:id="rId2"/>
              </a:rPr>
              <a:t> </a:t>
            </a:r>
            <a:r>
              <a:rPr lang="en-US" sz="1800" b="1"/>
              <a:t>Usage examples:</a:t>
            </a:r>
            <a:r>
              <a:rPr lang="en-US" sz="1800"/>
              <a:t> The Adapter pattern is pretty common in Python code. It’s very often used in systems based on some legacy code. In such cases, Adapters make legacy code with modern classes.</a:t>
            </a:r>
          </a:p>
          <a:p>
            <a:r>
              <a:rPr lang="en-US" sz="1800" b="1"/>
              <a:t>Identification:</a:t>
            </a:r>
            <a:r>
              <a:rPr lang="en-US" sz="1800"/>
              <a:t> Adapter is recognizable by a constructor which takes an instance of a different abstract/interface type. When the adapter receives a call to any of its methods, it translates parameters to the appropriate format and then directs the call to one or several methods of the wrapped object.</a:t>
            </a:r>
          </a:p>
          <a:p>
            <a:r>
              <a:rPr lang="en-US" sz="1800"/>
              <a:t>This example illustrates the structure of the Adapter design pattern. It focuses on answering these questions:</a:t>
            </a:r>
          </a:p>
          <a:p>
            <a:pPr marL="342900" indent="-342900">
              <a:buFont typeface="Arial" panose="020B0604020202020204" pitchFamily="34" charset="0"/>
              <a:buChar char="•"/>
            </a:pPr>
            <a:r>
              <a:rPr lang="en-US" sz="1800"/>
              <a:t>What classes does it consist of?</a:t>
            </a:r>
          </a:p>
          <a:p>
            <a:pPr marL="342900" indent="-342900">
              <a:buFont typeface="Arial" panose="020B0604020202020204" pitchFamily="34" charset="0"/>
              <a:buChar char="•"/>
            </a:pPr>
            <a:r>
              <a:rPr lang="en-US" sz="1800"/>
              <a:t>What roles do these classes play?</a:t>
            </a:r>
          </a:p>
          <a:p>
            <a:pPr marL="342900" indent="-342900">
              <a:buFont typeface="Arial" panose="020B0604020202020204" pitchFamily="34" charset="0"/>
              <a:buChar char="•"/>
            </a:pPr>
            <a:r>
              <a:rPr lang="en-US" sz="1800"/>
              <a:t>In what way the elements of the pattern are related?</a:t>
            </a:r>
            <a:br>
              <a:rPr lang="en-US" sz="1800"/>
            </a:br>
            <a:endParaRPr lang="ru-RU" sz="1800"/>
          </a:p>
        </p:txBody>
      </p:sp>
    </p:spTree>
    <p:extLst>
      <p:ext uri="{BB962C8B-B14F-4D97-AF65-F5344CB8AC3E}">
        <p14:creationId xmlns:p14="http://schemas.microsoft.com/office/powerpoint/2010/main" val="263908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F882D6-0F68-4BD9-97A6-17DF3598BC0B}"/>
              </a:ext>
            </a:extLst>
          </p:cNvPr>
          <p:cNvSpPr>
            <a:spLocks noGrp="1"/>
          </p:cNvSpPr>
          <p:nvPr>
            <p:ph type="title"/>
          </p:nvPr>
        </p:nvSpPr>
        <p:spPr>
          <a:xfrm>
            <a:off x="7807392" y="425053"/>
            <a:ext cx="3226669" cy="685800"/>
          </a:xfrm>
        </p:spPr>
        <p:txBody>
          <a:bodyPr/>
          <a:lstStyle/>
          <a:p>
            <a:r>
              <a:rPr lang="en-US"/>
              <a:t>Adapter</a:t>
            </a:r>
            <a:endParaRPr lang="ru-RU"/>
          </a:p>
        </p:txBody>
      </p:sp>
      <p:sp>
        <p:nvSpPr>
          <p:cNvPr id="3" name="Текст 2">
            <a:extLst>
              <a:ext uri="{FF2B5EF4-FFF2-40B4-BE49-F238E27FC236}">
                <a16:creationId xmlns:a16="http://schemas.microsoft.com/office/drawing/2014/main" id="{63948FEA-1CAA-4BF2-9DB2-518851295CE4}"/>
              </a:ext>
            </a:extLst>
          </p:cNvPr>
          <p:cNvSpPr>
            <a:spLocks noGrp="1"/>
          </p:cNvSpPr>
          <p:nvPr>
            <p:ph type="body" sz="quarter" idx="10"/>
          </p:nvPr>
        </p:nvSpPr>
        <p:spPr>
          <a:xfrm>
            <a:off x="7551173" y="1821426"/>
            <a:ext cx="4277033" cy="3429000"/>
          </a:xfrm>
        </p:spPr>
        <p:txBody>
          <a:bodyPr/>
          <a:lstStyle/>
          <a:p>
            <a:r>
              <a:rPr lang="en-US"/>
              <a:t>This example illustrates the structure of the Adapter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endParaRPr lang="ru-RU"/>
          </a:p>
        </p:txBody>
      </p:sp>
      <p:pic>
        <p:nvPicPr>
          <p:cNvPr id="4" name="Рисунок 3">
            <a:extLst>
              <a:ext uri="{FF2B5EF4-FFF2-40B4-BE49-F238E27FC236}">
                <a16:creationId xmlns:a16="http://schemas.microsoft.com/office/drawing/2014/main" id="{D5AB4ABA-D02C-402A-BDEC-CB07BA66FEBB}"/>
              </a:ext>
            </a:extLst>
          </p:cNvPr>
          <p:cNvPicPr>
            <a:picLocks noChangeAspect="1"/>
          </p:cNvPicPr>
          <p:nvPr/>
        </p:nvPicPr>
        <p:blipFill>
          <a:blip r:embed="rId3"/>
          <a:stretch>
            <a:fillRect/>
          </a:stretch>
        </p:blipFill>
        <p:spPr>
          <a:xfrm>
            <a:off x="149173" y="164306"/>
            <a:ext cx="7186080" cy="6369229"/>
          </a:xfrm>
          <a:prstGeom prst="rect">
            <a:avLst/>
          </a:prstGeom>
        </p:spPr>
      </p:pic>
      <p:graphicFrame>
        <p:nvGraphicFramePr>
          <p:cNvPr id="5" name="Объект 4">
            <a:extLst>
              <a:ext uri="{FF2B5EF4-FFF2-40B4-BE49-F238E27FC236}">
                <a16:creationId xmlns:a16="http://schemas.microsoft.com/office/drawing/2014/main" id="{421D244F-3D4F-49F4-B5B2-77A887E3501F}"/>
              </a:ext>
            </a:extLst>
          </p:cNvPr>
          <p:cNvGraphicFramePr>
            <a:graphicFrameLocks noChangeAspect="1"/>
          </p:cNvGraphicFramePr>
          <p:nvPr>
            <p:extLst>
              <p:ext uri="{D42A27DB-BD31-4B8C-83A1-F6EECF244321}">
                <p14:modId xmlns:p14="http://schemas.microsoft.com/office/powerpoint/2010/main" val="2698303335"/>
              </p:ext>
            </p:extLst>
          </p:nvPr>
        </p:nvGraphicFramePr>
        <p:xfrm>
          <a:off x="7989324" y="5223579"/>
          <a:ext cx="1637360" cy="1209368"/>
        </p:xfrm>
        <a:graphic>
          <a:graphicData uri="http://schemas.openxmlformats.org/presentationml/2006/ole">
            <mc:AlternateContent xmlns:mc="http://schemas.openxmlformats.org/markup-compatibility/2006">
              <mc:Choice xmlns:v="urn:schemas-microsoft-com:vml" Requires="v">
                <p:oleObj spid="_x0000_s10266" name="Объект упаковщика для оболочки" showAsIcon="1" r:id="rId4" imgW="661680" imgH="488520" progId="Package">
                  <p:embed/>
                </p:oleObj>
              </mc:Choice>
              <mc:Fallback>
                <p:oleObj name="Объект упаковщика для оболочки" showAsIcon="1" r:id="rId4" imgW="661680" imgH="488520" progId="Package">
                  <p:embed/>
                  <p:pic>
                    <p:nvPicPr>
                      <p:cNvPr id="0" name=""/>
                      <p:cNvPicPr/>
                      <p:nvPr/>
                    </p:nvPicPr>
                    <p:blipFill>
                      <a:blip r:embed="rId5"/>
                      <a:stretch>
                        <a:fillRect/>
                      </a:stretch>
                    </p:blipFill>
                    <p:spPr>
                      <a:xfrm>
                        <a:off x="7989324" y="5223579"/>
                        <a:ext cx="1637360" cy="1209368"/>
                      </a:xfrm>
                      <a:prstGeom prst="rect">
                        <a:avLst/>
                      </a:prstGeom>
                    </p:spPr>
                  </p:pic>
                </p:oleObj>
              </mc:Fallback>
            </mc:AlternateContent>
          </a:graphicData>
        </a:graphic>
      </p:graphicFrame>
    </p:spTree>
    <p:extLst>
      <p:ext uri="{BB962C8B-B14F-4D97-AF65-F5344CB8AC3E}">
        <p14:creationId xmlns:p14="http://schemas.microsoft.com/office/powerpoint/2010/main" val="363647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5B31F4-6C82-498D-8A10-08EEC19D94A2}"/>
              </a:ext>
            </a:extLst>
          </p:cNvPr>
          <p:cNvSpPr>
            <a:spLocks noGrp="1"/>
          </p:cNvSpPr>
          <p:nvPr>
            <p:ph type="title"/>
          </p:nvPr>
        </p:nvSpPr>
        <p:spPr/>
        <p:txBody>
          <a:bodyPr/>
          <a:lstStyle/>
          <a:p>
            <a:r>
              <a:rPr lang="en-US"/>
              <a:t>Agenda</a:t>
            </a:r>
            <a:endParaRPr lang="ru-RU"/>
          </a:p>
        </p:txBody>
      </p:sp>
      <p:sp>
        <p:nvSpPr>
          <p:cNvPr id="5" name="Текст 4">
            <a:extLst>
              <a:ext uri="{FF2B5EF4-FFF2-40B4-BE49-F238E27FC236}">
                <a16:creationId xmlns:a16="http://schemas.microsoft.com/office/drawing/2014/main" id="{A25507CD-7CEB-4963-9F1A-9E3A636F4239}"/>
              </a:ext>
            </a:extLst>
          </p:cNvPr>
          <p:cNvSpPr>
            <a:spLocks noGrp="1"/>
          </p:cNvSpPr>
          <p:nvPr>
            <p:ph type="body" sz="quarter" idx="10"/>
          </p:nvPr>
        </p:nvSpPr>
        <p:spPr/>
        <p:txBody>
          <a:bodyPr/>
          <a:lstStyle/>
          <a:p>
            <a:pPr marL="457200" indent="-457200">
              <a:buAutoNum type="arabicPeriod"/>
            </a:pPr>
            <a:r>
              <a:rPr lang="en-US" sz="2800"/>
              <a:t>What’s a design pattern?</a:t>
            </a:r>
          </a:p>
          <a:p>
            <a:pPr marL="457200" indent="-457200">
              <a:buFont typeface="+mj-lt"/>
              <a:buAutoNum type="arabicPeriod"/>
            </a:pPr>
            <a:r>
              <a:rPr lang="en-US" sz="2800"/>
              <a:t>Creational patterns </a:t>
            </a:r>
          </a:p>
          <a:p>
            <a:pPr marL="457200" indent="-457200">
              <a:buFont typeface="+mj-lt"/>
              <a:buAutoNum type="arabicPeriod"/>
            </a:pPr>
            <a:r>
              <a:rPr lang="en-US" sz="2800"/>
              <a:t>Structural patterns </a:t>
            </a:r>
          </a:p>
          <a:p>
            <a:pPr marL="457200" indent="-457200">
              <a:buFont typeface="+mj-lt"/>
              <a:buAutoNum type="arabicPeriod"/>
            </a:pPr>
            <a:r>
              <a:rPr lang="en-US" sz="2800"/>
              <a:t>Behavioral patterns </a:t>
            </a:r>
            <a:endParaRPr lang="ru-RU" sz="2800"/>
          </a:p>
        </p:txBody>
      </p:sp>
      <p:pic>
        <p:nvPicPr>
          <p:cNvPr id="27650" name="Picture 2">
            <a:extLst>
              <a:ext uri="{FF2B5EF4-FFF2-40B4-BE49-F238E27FC236}">
                <a16:creationId xmlns:a16="http://schemas.microsoft.com/office/drawing/2014/main" id="{E73BB76E-D45F-4E3D-9E49-39FCF6A89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37595">
            <a:off x="6461663" y="2118946"/>
            <a:ext cx="2781552" cy="41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5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D285B0-393D-4629-8239-D5EC0ABF3AF9}"/>
              </a:ext>
            </a:extLst>
          </p:cNvPr>
          <p:cNvSpPr>
            <a:spLocks noGrp="1"/>
          </p:cNvSpPr>
          <p:nvPr>
            <p:ph type="title"/>
          </p:nvPr>
        </p:nvSpPr>
        <p:spPr/>
        <p:txBody>
          <a:bodyPr/>
          <a:lstStyle/>
          <a:p>
            <a:r>
              <a:rPr lang="en-US"/>
              <a:t>Bridge</a:t>
            </a:r>
            <a:endParaRPr lang="ru-RU"/>
          </a:p>
        </p:txBody>
      </p:sp>
      <p:sp>
        <p:nvSpPr>
          <p:cNvPr id="3" name="Текст 2">
            <a:extLst>
              <a:ext uri="{FF2B5EF4-FFF2-40B4-BE49-F238E27FC236}">
                <a16:creationId xmlns:a16="http://schemas.microsoft.com/office/drawing/2014/main" id="{10614050-AB86-4B59-888C-C15F32313507}"/>
              </a:ext>
            </a:extLst>
          </p:cNvPr>
          <p:cNvSpPr>
            <a:spLocks noGrp="1"/>
          </p:cNvSpPr>
          <p:nvPr>
            <p:ph type="body" sz="quarter" idx="10"/>
          </p:nvPr>
        </p:nvSpPr>
        <p:spPr>
          <a:xfrm>
            <a:off x="567813" y="2396613"/>
            <a:ext cx="10820400" cy="3429000"/>
          </a:xfrm>
        </p:spPr>
        <p:txBody>
          <a:bodyPr/>
          <a:lstStyle/>
          <a:p>
            <a:r>
              <a:rPr lang="en-US" b="1"/>
              <a:t>Bridge</a:t>
            </a:r>
            <a:r>
              <a:rPr lang="en-US"/>
              <a:t> is a structural design pattern that divides business logic or huge class into separate class hierarchies that can be developed independently.</a:t>
            </a:r>
          </a:p>
          <a:p>
            <a:r>
              <a:rPr lang="en-US"/>
              <a:t>One of these hierarchies (often called the Abstraction) will get a reference to an object of the second hierarchy (Implementation). The abstraction will be able to delegate some (sometimes, most) of its calls to the implementations object. Since all implementations will have a common interface, they’d be interchangeable inside the abstraction.</a:t>
            </a:r>
          </a:p>
          <a:p>
            <a:r>
              <a:rPr lang="en-US" b="1"/>
              <a:t>Usage examples:</a:t>
            </a:r>
            <a:r>
              <a:rPr lang="en-US"/>
              <a:t> The Bridge pattern is especially useful when dealing with cross-platform apps, supporting multiple types of database servers or working with several API providers of a certain kind (for example, cloud platforms, social networks, etc.)</a:t>
            </a:r>
          </a:p>
          <a:p>
            <a:endParaRPr lang="en-US"/>
          </a:p>
          <a:p>
            <a:endParaRPr lang="ru-RU"/>
          </a:p>
        </p:txBody>
      </p:sp>
    </p:spTree>
    <p:extLst>
      <p:ext uri="{BB962C8B-B14F-4D97-AF65-F5344CB8AC3E}">
        <p14:creationId xmlns:p14="http://schemas.microsoft.com/office/powerpoint/2010/main" val="101057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D285B0-393D-4629-8239-D5EC0ABF3AF9}"/>
              </a:ext>
            </a:extLst>
          </p:cNvPr>
          <p:cNvSpPr>
            <a:spLocks noGrp="1"/>
          </p:cNvSpPr>
          <p:nvPr>
            <p:ph type="title"/>
          </p:nvPr>
        </p:nvSpPr>
        <p:spPr/>
        <p:txBody>
          <a:bodyPr/>
          <a:lstStyle/>
          <a:p>
            <a:r>
              <a:rPr lang="en-US"/>
              <a:t>Bridge</a:t>
            </a:r>
            <a:endParaRPr lang="ru-RU"/>
          </a:p>
        </p:txBody>
      </p:sp>
      <p:sp>
        <p:nvSpPr>
          <p:cNvPr id="3" name="Текст 2">
            <a:extLst>
              <a:ext uri="{FF2B5EF4-FFF2-40B4-BE49-F238E27FC236}">
                <a16:creationId xmlns:a16="http://schemas.microsoft.com/office/drawing/2014/main" id="{10614050-AB86-4B59-888C-C15F32313507}"/>
              </a:ext>
            </a:extLst>
          </p:cNvPr>
          <p:cNvSpPr>
            <a:spLocks noGrp="1"/>
          </p:cNvSpPr>
          <p:nvPr>
            <p:ph type="body" sz="quarter" idx="10"/>
          </p:nvPr>
        </p:nvSpPr>
        <p:spPr/>
        <p:txBody>
          <a:bodyPr/>
          <a:lstStyle/>
          <a:p>
            <a:r>
              <a:rPr lang="en-US" b="1"/>
              <a:t>Identification:</a:t>
            </a:r>
            <a:r>
              <a:rPr lang="en-US"/>
              <a:t> Bridge can be recognized by a clear distinction between some controlling entity and several different platforms that it relies on.</a:t>
            </a:r>
          </a:p>
          <a:p>
            <a:r>
              <a:rPr lang="en-US" b="1"/>
              <a:t>Conceptual Example</a:t>
            </a:r>
          </a:p>
          <a:p>
            <a:r>
              <a:rPr lang="en-US"/>
              <a:t>This example illustrates the structure of the </a:t>
            </a:r>
            <a:r>
              <a:rPr lang="en-US" b="1"/>
              <a:t>Bridge</a:t>
            </a:r>
            <a:r>
              <a:rPr lang="en-US"/>
              <a:t>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p>
          <a:p>
            <a:endParaRPr lang="en-US"/>
          </a:p>
          <a:p>
            <a:endParaRPr lang="ru-RU"/>
          </a:p>
        </p:txBody>
      </p:sp>
      <p:graphicFrame>
        <p:nvGraphicFramePr>
          <p:cNvPr id="4" name="Объект 3">
            <a:extLst>
              <a:ext uri="{FF2B5EF4-FFF2-40B4-BE49-F238E27FC236}">
                <a16:creationId xmlns:a16="http://schemas.microsoft.com/office/drawing/2014/main" id="{5686C01A-4552-4746-B413-CA80DBC6EE50}"/>
              </a:ext>
            </a:extLst>
          </p:cNvPr>
          <p:cNvGraphicFramePr>
            <a:graphicFrameLocks noChangeAspect="1"/>
          </p:cNvGraphicFramePr>
          <p:nvPr>
            <p:extLst>
              <p:ext uri="{D42A27DB-BD31-4B8C-83A1-F6EECF244321}">
                <p14:modId xmlns:p14="http://schemas.microsoft.com/office/powerpoint/2010/main" val="1882430852"/>
              </p:ext>
            </p:extLst>
          </p:nvPr>
        </p:nvGraphicFramePr>
        <p:xfrm>
          <a:off x="7796879" y="4997449"/>
          <a:ext cx="1391366" cy="1190391"/>
        </p:xfrm>
        <a:graphic>
          <a:graphicData uri="http://schemas.openxmlformats.org/presentationml/2006/ole">
            <mc:AlternateContent xmlns:mc="http://schemas.openxmlformats.org/markup-compatibility/2006">
              <mc:Choice xmlns:v="urn:schemas-microsoft-com:vml" Requires="v">
                <p:oleObj spid="_x0000_s11289" name="Объект упаковщика для оболочки" showAsIcon="1" r:id="rId3" imgW="571320" imgH="488520" progId="Package">
                  <p:embed/>
                </p:oleObj>
              </mc:Choice>
              <mc:Fallback>
                <p:oleObj name="Объект упаковщика для оболочки" showAsIcon="1" r:id="rId3" imgW="571320" imgH="488520" progId="Package">
                  <p:embed/>
                  <p:pic>
                    <p:nvPicPr>
                      <p:cNvPr id="0" name=""/>
                      <p:cNvPicPr/>
                      <p:nvPr/>
                    </p:nvPicPr>
                    <p:blipFill>
                      <a:blip r:embed="rId4"/>
                      <a:stretch>
                        <a:fillRect/>
                      </a:stretch>
                    </p:blipFill>
                    <p:spPr>
                      <a:xfrm>
                        <a:off x="7796879" y="4997449"/>
                        <a:ext cx="1391366" cy="1190391"/>
                      </a:xfrm>
                      <a:prstGeom prst="rect">
                        <a:avLst/>
                      </a:prstGeom>
                    </p:spPr>
                  </p:pic>
                </p:oleObj>
              </mc:Fallback>
            </mc:AlternateContent>
          </a:graphicData>
        </a:graphic>
      </p:graphicFrame>
    </p:spTree>
    <p:extLst>
      <p:ext uri="{BB962C8B-B14F-4D97-AF65-F5344CB8AC3E}">
        <p14:creationId xmlns:p14="http://schemas.microsoft.com/office/powerpoint/2010/main" val="66239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E8D104-2478-4F1D-A1AF-60DF3F865DC7}"/>
              </a:ext>
            </a:extLst>
          </p:cNvPr>
          <p:cNvSpPr>
            <a:spLocks noGrp="1"/>
          </p:cNvSpPr>
          <p:nvPr>
            <p:ph type="title"/>
          </p:nvPr>
        </p:nvSpPr>
        <p:spPr/>
        <p:txBody>
          <a:bodyPr/>
          <a:lstStyle/>
          <a:p>
            <a:r>
              <a:rPr lang="en-US"/>
              <a:t>Composite</a:t>
            </a:r>
            <a:endParaRPr lang="ru-RU"/>
          </a:p>
        </p:txBody>
      </p:sp>
      <p:sp>
        <p:nvSpPr>
          <p:cNvPr id="3" name="Текст 2">
            <a:extLst>
              <a:ext uri="{FF2B5EF4-FFF2-40B4-BE49-F238E27FC236}">
                <a16:creationId xmlns:a16="http://schemas.microsoft.com/office/drawing/2014/main" id="{4108A4A9-8A29-4FB9-A92A-C59E994CA99B}"/>
              </a:ext>
            </a:extLst>
          </p:cNvPr>
          <p:cNvSpPr>
            <a:spLocks noGrp="1"/>
          </p:cNvSpPr>
          <p:nvPr>
            <p:ph type="body" sz="quarter" idx="10"/>
          </p:nvPr>
        </p:nvSpPr>
        <p:spPr/>
        <p:txBody>
          <a:bodyPr/>
          <a:lstStyle/>
          <a:p>
            <a:r>
              <a:rPr lang="en-US" b="1"/>
              <a:t>Composite</a:t>
            </a:r>
            <a:r>
              <a:rPr lang="en-US"/>
              <a:t> is a structural design pattern that allows composing objects into a tree-like structure and work with the it as if it was a singular object.</a:t>
            </a:r>
          </a:p>
          <a:p>
            <a:r>
              <a:rPr lang="en-US"/>
              <a:t>Composite became a pretty popular solution for the most problems that require building a tree structure. Composite’s great feature is the ability to run methods recursively over the whole tree structure and sum up the results.</a:t>
            </a:r>
          </a:p>
          <a:p>
            <a:r>
              <a:rPr lang="en-US" b="1"/>
              <a:t>Usage examples:</a:t>
            </a:r>
            <a:r>
              <a:rPr lang="en-US"/>
              <a:t> The Composite pattern is pretty common in Python code. It’s often used to represent hierarchies of user interface components or the code that works with graphs.</a:t>
            </a:r>
          </a:p>
          <a:p>
            <a:r>
              <a:rPr lang="en-US" b="1"/>
              <a:t>Identification:</a:t>
            </a:r>
            <a:r>
              <a:rPr lang="en-US"/>
              <a:t> If you have an object tree, and each object of a tree is a part of the same class hierarchy, this is most likely a composite. If methods of these classes delegate the work to child objects of the tree and do it via the base class/interface of the hierarchy, this is definitely a composite.</a:t>
            </a:r>
          </a:p>
          <a:p>
            <a:endParaRPr lang="en-US"/>
          </a:p>
          <a:p>
            <a:endParaRPr lang="ru-RU"/>
          </a:p>
        </p:txBody>
      </p:sp>
    </p:spTree>
    <p:extLst>
      <p:ext uri="{BB962C8B-B14F-4D97-AF65-F5344CB8AC3E}">
        <p14:creationId xmlns:p14="http://schemas.microsoft.com/office/powerpoint/2010/main" val="9103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E8D104-2478-4F1D-A1AF-60DF3F865DC7}"/>
              </a:ext>
            </a:extLst>
          </p:cNvPr>
          <p:cNvSpPr>
            <a:spLocks noGrp="1"/>
          </p:cNvSpPr>
          <p:nvPr>
            <p:ph type="title"/>
          </p:nvPr>
        </p:nvSpPr>
        <p:spPr/>
        <p:txBody>
          <a:bodyPr/>
          <a:lstStyle/>
          <a:p>
            <a:r>
              <a:rPr lang="en-US"/>
              <a:t>Composite</a:t>
            </a:r>
            <a:endParaRPr lang="ru-RU"/>
          </a:p>
        </p:txBody>
      </p:sp>
      <p:sp>
        <p:nvSpPr>
          <p:cNvPr id="3" name="Текст 2">
            <a:extLst>
              <a:ext uri="{FF2B5EF4-FFF2-40B4-BE49-F238E27FC236}">
                <a16:creationId xmlns:a16="http://schemas.microsoft.com/office/drawing/2014/main" id="{4108A4A9-8A29-4FB9-A92A-C59E994CA99B}"/>
              </a:ext>
            </a:extLst>
          </p:cNvPr>
          <p:cNvSpPr>
            <a:spLocks noGrp="1"/>
          </p:cNvSpPr>
          <p:nvPr>
            <p:ph type="body" sz="quarter" idx="10"/>
          </p:nvPr>
        </p:nvSpPr>
        <p:spPr>
          <a:xfrm>
            <a:off x="464574" y="1865671"/>
            <a:ext cx="10820400" cy="3429000"/>
          </a:xfrm>
        </p:spPr>
        <p:txBody>
          <a:bodyPr/>
          <a:lstStyle/>
          <a:p>
            <a:r>
              <a:rPr lang="en-US" b="1"/>
              <a:t>Conceptual Example</a:t>
            </a:r>
          </a:p>
          <a:p>
            <a:r>
              <a:rPr lang="en-US"/>
              <a:t>This example illustrates the structure of the </a:t>
            </a:r>
            <a:r>
              <a:rPr lang="en-US" b="1"/>
              <a:t>Composite</a:t>
            </a:r>
            <a:r>
              <a:rPr lang="en-US"/>
              <a:t>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p>
          <a:p>
            <a:endParaRPr lang="ru-RU"/>
          </a:p>
        </p:txBody>
      </p:sp>
      <p:graphicFrame>
        <p:nvGraphicFramePr>
          <p:cNvPr id="4" name="Объект 3">
            <a:extLst>
              <a:ext uri="{FF2B5EF4-FFF2-40B4-BE49-F238E27FC236}">
                <a16:creationId xmlns:a16="http://schemas.microsoft.com/office/drawing/2014/main" id="{0396300E-A1B6-456D-A639-C5E8A9DDB597}"/>
              </a:ext>
            </a:extLst>
          </p:cNvPr>
          <p:cNvGraphicFramePr>
            <a:graphicFrameLocks noChangeAspect="1"/>
          </p:cNvGraphicFramePr>
          <p:nvPr>
            <p:extLst>
              <p:ext uri="{D42A27DB-BD31-4B8C-83A1-F6EECF244321}">
                <p14:modId xmlns:p14="http://schemas.microsoft.com/office/powerpoint/2010/main" val="1129872095"/>
              </p:ext>
            </p:extLst>
          </p:nvPr>
        </p:nvGraphicFramePr>
        <p:xfrm>
          <a:off x="7851057" y="4135796"/>
          <a:ext cx="1934361" cy="1122003"/>
        </p:xfrm>
        <a:graphic>
          <a:graphicData uri="http://schemas.openxmlformats.org/presentationml/2006/ole">
            <mc:AlternateContent xmlns:mc="http://schemas.openxmlformats.org/markup-compatibility/2006">
              <mc:Choice xmlns:v="urn:schemas-microsoft-com:vml" Requires="v">
                <p:oleObj spid="_x0000_s12313" name="Объект упаковщика для оболочки" showAsIcon="1" r:id="rId3" imgW="843120" imgH="488520" progId="Package">
                  <p:embed/>
                </p:oleObj>
              </mc:Choice>
              <mc:Fallback>
                <p:oleObj name="Объект упаковщика для оболочки" showAsIcon="1" r:id="rId3" imgW="843120" imgH="488520" progId="Package">
                  <p:embed/>
                  <p:pic>
                    <p:nvPicPr>
                      <p:cNvPr id="0" name=""/>
                      <p:cNvPicPr/>
                      <p:nvPr/>
                    </p:nvPicPr>
                    <p:blipFill>
                      <a:blip r:embed="rId4"/>
                      <a:stretch>
                        <a:fillRect/>
                      </a:stretch>
                    </p:blipFill>
                    <p:spPr>
                      <a:xfrm>
                        <a:off x="7851057" y="4135796"/>
                        <a:ext cx="1934361" cy="1122003"/>
                      </a:xfrm>
                      <a:prstGeom prst="rect">
                        <a:avLst/>
                      </a:prstGeom>
                    </p:spPr>
                  </p:pic>
                </p:oleObj>
              </mc:Fallback>
            </mc:AlternateContent>
          </a:graphicData>
        </a:graphic>
      </p:graphicFrame>
    </p:spTree>
    <p:extLst>
      <p:ext uri="{BB962C8B-B14F-4D97-AF65-F5344CB8AC3E}">
        <p14:creationId xmlns:p14="http://schemas.microsoft.com/office/powerpoint/2010/main" val="392197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1A3747-AE92-45F1-A3AF-48999FE2537B}"/>
              </a:ext>
            </a:extLst>
          </p:cNvPr>
          <p:cNvSpPr>
            <a:spLocks noGrp="1"/>
          </p:cNvSpPr>
          <p:nvPr>
            <p:ph type="title"/>
          </p:nvPr>
        </p:nvSpPr>
        <p:spPr/>
        <p:txBody>
          <a:bodyPr/>
          <a:lstStyle/>
          <a:p>
            <a:r>
              <a:rPr lang="en-US"/>
              <a:t>Decorator</a:t>
            </a:r>
            <a:br>
              <a:rPr lang="en-US" b="1"/>
            </a:br>
            <a:endParaRPr lang="ru-RU"/>
          </a:p>
        </p:txBody>
      </p:sp>
      <p:sp>
        <p:nvSpPr>
          <p:cNvPr id="3" name="Текст 2">
            <a:extLst>
              <a:ext uri="{FF2B5EF4-FFF2-40B4-BE49-F238E27FC236}">
                <a16:creationId xmlns:a16="http://schemas.microsoft.com/office/drawing/2014/main" id="{F1152536-1418-4A69-8A69-83FBF93F08F1}"/>
              </a:ext>
            </a:extLst>
          </p:cNvPr>
          <p:cNvSpPr>
            <a:spLocks noGrp="1"/>
          </p:cNvSpPr>
          <p:nvPr>
            <p:ph type="body" sz="quarter" idx="10"/>
          </p:nvPr>
        </p:nvSpPr>
        <p:spPr>
          <a:xfrm>
            <a:off x="442452" y="1924665"/>
            <a:ext cx="11356258" cy="3429000"/>
          </a:xfrm>
        </p:spPr>
        <p:txBody>
          <a:bodyPr/>
          <a:lstStyle/>
          <a:p>
            <a:r>
              <a:rPr lang="en-US" sz="1900" b="1"/>
              <a:t>Decorator</a:t>
            </a:r>
            <a:r>
              <a:rPr lang="en-US" sz="1900"/>
              <a:t> is a Conceptual pattern that allows adding new behaviors to objects dynamically by placing them inside special wrapper objects. Using decorators you can wrap objects countless number of times since both target objects and decorators follow the same interface. The resulting object will get a stacking behavior of all wrappers.</a:t>
            </a:r>
          </a:p>
          <a:p>
            <a:r>
              <a:rPr lang="en-US" sz="1900" b="1"/>
              <a:t>Usage examples:</a:t>
            </a:r>
            <a:r>
              <a:rPr lang="en-US" sz="1900"/>
              <a:t> The Decorator is pretty standard in Python code, especially in code related to streams.</a:t>
            </a:r>
          </a:p>
          <a:p>
            <a:r>
              <a:rPr lang="en-US" sz="1900" b="1"/>
              <a:t>Identification:</a:t>
            </a:r>
            <a:r>
              <a:rPr lang="en-US" sz="1900"/>
              <a:t> Decorator can be recognized by creation methods or constructor that accept objects of the same class or interface as a current class.</a:t>
            </a:r>
          </a:p>
          <a:p>
            <a:r>
              <a:rPr lang="en-US" sz="1900"/>
              <a:t>This example illustrates the structure of the </a:t>
            </a:r>
            <a:r>
              <a:rPr lang="en-US" sz="1900" b="1"/>
              <a:t>Decorator</a:t>
            </a:r>
            <a:r>
              <a:rPr lang="en-US" sz="1900"/>
              <a:t> design pattern. It focuses on answering these questions:</a:t>
            </a:r>
          </a:p>
          <a:p>
            <a:pPr marL="342900" indent="-342900">
              <a:buFont typeface="Arial" panose="020B0604020202020204" pitchFamily="34" charset="0"/>
              <a:buChar char="•"/>
            </a:pPr>
            <a:r>
              <a:rPr lang="en-US" sz="1900"/>
              <a:t>What classes does it consist of?</a:t>
            </a:r>
          </a:p>
          <a:p>
            <a:pPr marL="342900" indent="-342900">
              <a:buFont typeface="Arial" panose="020B0604020202020204" pitchFamily="34" charset="0"/>
              <a:buChar char="•"/>
            </a:pPr>
            <a:r>
              <a:rPr lang="en-US" sz="1900"/>
              <a:t>What roles do these classes play?</a:t>
            </a:r>
          </a:p>
          <a:p>
            <a:pPr marL="342900" indent="-342900">
              <a:buFont typeface="Arial" panose="020B0604020202020204" pitchFamily="34" charset="0"/>
              <a:buChar char="•"/>
            </a:pPr>
            <a:r>
              <a:rPr lang="en-US" sz="1900"/>
              <a:t>In what way the elements of the pattern are related?</a:t>
            </a:r>
          </a:p>
          <a:p>
            <a:endParaRPr lang="ru-RU" sz="1900"/>
          </a:p>
        </p:txBody>
      </p:sp>
      <p:graphicFrame>
        <p:nvGraphicFramePr>
          <p:cNvPr id="4" name="Объект 3">
            <a:extLst>
              <a:ext uri="{FF2B5EF4-FFF2-40B4-BE49-F238E27FC236}">
                <a16:creationId xmlns:a16="http://schemas.microsoft.com/office/drawing/2014/main" id="{9CA7CE97-C91E-4F48-BC11-F6E2020E9895}"/>
              </a:ext>
            </a:extLst>
          </p:cNvPr>
          <p:cNvGraphicFramePr>
            <a:graphicFrameLocks noChangeAspect="1"/>
          </p:cNvGraphicFramePr>
          <p:nvPr>
            <p:extLst>
              <p:ext uri="{D42A27DB-BD31-4B8C-83A1-F6EECF244321}">
                <p14:modId xmlns:p14="http://schemas.microsoft.com/office/powerpoint/2010/main" val="2414120384"/>
              </p:ext>
            </p:extLst>
          </p:nvPr>
        </p:nvGraphicFramePr>
        <p:xfrm>
          <a:off x="7812446" y="5353665"/>
          <a:ext cx="1622275" cy="1017638"/>
        </p:xfrm>
        <a:graphic>
          <a:graphicData uri="http://schemas.openxmlformats.org/presentationml/2006/ole">
            <mc:AlternateContent xmlns:mc="http://schemas.openxmlformats.org/markup-compatibility/2006">
              <mc:Choice xmlns:v="urn:schemas-microsoft-com:vml" Requires="v">
                <p:oleObj spid="_x0000_s13336" name="Объект упаковщика для оболочки" showAsIcon="1" r:id="rId3" imgW="779760" imgH="488520" progId="Package">
                  <p:embed/>
                </p:oleObj>
              </mc:Choice>
              <mc:Fallback>
                <p:oleObj name="Объект упаковщика для оболочки" showAsIcon="1" r:id="rId3" imgW="779760" imgH="488520" progId="Package">
                  <p:embed/>
                  <p:pic>
                    <p:nvPicPr>
                      <p:cNvPr id="0" name=""/>
                      <p:cNvPicPr/>
                      <p:nvPr/>
                    </p:nvPicPr>
                    <p:blipFill>
                      <a:blip r:embed="rId4"/>
                      <a:stretch>
                        <a:fillRect/>
                      </a:stretch>
                    </p:blipFill>
                    <p:spPr>
                      <a:xfrm>
                        <a:off x="7812446" y="5353665"/>
                        <a:ext cx="1622275" cy="1017638"/>
                      </a:xfrm>
                      <a:prstGeom prst="rect">
                        <a:avLst/>
                      </a:prstGeom>
                    </p:spPr>
                  </p:pic>
                </p:oleObj>
              </mc:Fallback>
            </mc:AlternateContent>
          </a:graphicData>
        </a:graphic>
      </p:graphicFrame>
    </p:spTree>
    <p:extLst>
      <p:ext uri="{BB962C8B-B14F-4D97-AF65-F5344CB8AC3E}">
        <p14:creationId xmlns:p14="http://schemas.microsoft.com/office/powerpoint/2010/main" val="3442841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040F80-7861-4464-8640-C3CEAF6C1F0A}"/>
              </a:ext>
            </a:extLst>
          </p:cNvPr>
          <p:cNvSpPr>
            <a:spLocks noGrp="1"/>
          </p:cNvSpPr>
          <p:nvPr>
            <p:ph type="title"/>
          </p:nvPr>
        </p:nvSpPr>
        <p:spPr/>
        <p:txBody>
          <a:bodyPr/>
          <a:lstStyle/>
          <a:p>
            <a:r>
              <a:rPr lang="en-US"/>
              <a:t>Facade</a:t>
            </a:r>
            <a:br>
              <a:rPr lang="en-US" b="1"/>
            </a:br>
            <a:endParaRPr lang="ru-RU"/>
          </a:p>
        </p:txBody>
      </p:sp>
      <p:sp>
        <p:nvSpPr>
          <p:cNvPr id="3" name="Текст 2">
            <a:extLst>
              <a:ext uri="{FF2B5EF4-FFF2-40B4-BE49-F238E27FC236}">
                <a16:creationId xmlns:a16="http://schemas.microsoft.com/office/drawing/2014/main" id="{9245D2C9-77C9-4A54-9EF5-272E8804DBCE}"/>
              </a:ext>
            </a:extLst>
          </p:cNvPr>
          <p:cNvSpPr>
            <a:spLocks noGrp="1"/>
          </p:cNvSpPr>
          <p:nvPr>
            <p:ph type="body" sz="quarter" idx="10"/>
          </p:nvPr>
        </p:nvSpPr>
        <p:spPr>
          <a:xfrm>
            <a:off x="331838" y="1714500"/>
            <a:ext cx="11614355" cy="3429000"/>
          </a:xfrm>
        </p:spPr>
        <p:txBody>
          <a:bodyPr/>
          <a:lstStyle/>
          <a:p>
            <a:r>
              <a:rPr lang="en-US" sz="1900" b="1"/>
              <a:t>Facade</a:t>
            </a:r>
            <a:r>
              <a:rPr lang="en-US" sz="1900"/>
              <a:t> is a structural design pattern that provides a simplified (but limited) interface to a complex system of classes, library or framework.</a:t>
            </a:r>
          </a:p>
          <a:p>
            <a:r>
              <a:rPr lang="en-US" sz="1900"/>
              <a:t>While Facade decreases the overall complexity of the application, it also helps to move unwanted dependencies to one place.</a:t>
            </a:r>
          </a:p>
          <a:p>
            <a:r>
              <a:rPr lang="en-US" sz="1900" b="1"/>
              <a:t>Usage examples:</a:t>
            </a:r>
            <a:r>
              <a:rPr lang="en-US" sz="1900"/>
              <a:t> The Facade pattern is commonly used in apps written in Python. It’s especially handy when working with complex libraries and APIs.</a:t>
            </a:r>
          </a:p>
          <a:p>
            <a:r>
              <a:rPr lang="en-US" sz="1900" b="1"/>
              <a:t>Identification:</a:t>
            </a:r>
            <a:r>
              <a:rPr lang="en-US" sz="1900"/>
              <a:t> Facade can be recognized in a class that has a simple interface, but delegates most of the work to other classes. Usually, facades manage the full life cycle of objects they use.</a:t>
            </a:r>
          </a:p>
          <a:p>
            <a:r>
              <a:rPr lang="en-US" sz="1900"/>
              <a:t>This example illustrates the structure of the </a:t>
            </a:r>
            <a:r>
              <a:rPr lang="en-US" sz="1900" b="1"/>
              <a:t>Facade</a:t>
            </a:r>
            <a:r>
              <a:rPr lang="en-US" sz="1900"/>
              <a:t> design pattern. It focuses on answering these questions:</a:t>
            </a:r>
          </a:p>
          <a:p>
            <a:pPr marL="342900" indent="-342900">
              <a:buFont typeface="Arial" panose="020B0604020202020204" pitchFamily="34" charset="0"/>
              <a:buChar char="•"/>
            </a:pPr>
            <a:r>
              <a:rPr lang="en-US" sz="1900"/>
              <a:t>What classes does it consist of?</a:t>
            </a:r>
          </a:p>
          <a:p>
            <a:pPr marL="342900" indent="-342900">
              <a:buFont typeface="Arial" panose="020B0604020202020204" pitchFamily="34" charset="0"/>
              <a:buChar char="•"/>
            </a:pPr>
            <a:r>
              <a:rPr lang="en-US" sz="1900"/>
              <a:t>What roles do these classes play?</a:t>
            </a:r>
          </a:p>
          <a:p>
            <a:pPr marL="342900" indent="-342900">
              <a:buFont typeface="Arial" panose="020B0604020202020204" pitchFamily="34" charset="0"/>
              <a:buChar char="•"/>
            </a:pPr>
            <a:r>
              <a:rPr lang="en-US" sz="1900"/>
              <a:t>In what way the elements of the pattern are related?</a:t>
            </a:r>
          </a:p>
          <a:p>
            <a:endParaRPr lang="ru-RU" sz="1900"/>
          </a:p>
        </p:txBody>
      </p:sp>
      <p:graphicFrame>
        <p:nvGraphicFramePr>
          <p:cNvPr id="4" name="Объект 3">
            <a:extLst>
              <a:ext uri="{FF2B5EF4-FFF2-40B4-BE49-F238E27FC236}">
                <a16:creationId xmlns:a16="http://schemas.microsoft.com/office/drawing/2014/main" id="{26A81667-4204-4E99-A186-ABBE88B73295}"/>
              </a:ext>
            </a:extLst>
          </p:cNvPr>
          <p:cNvGraphicFramePr>
            <a:graphicFrameLocks noChangeAspect="1"/>
          </p:cNvGraphicFramePr>
          <p:nvPr>
            <p:extLst>
              <p:ext uri="{D42A27DB-BD31-4B8C-83A1-F6EECF244321}">
                <p14:modId xmlns:p14="http://schemas.microsoft.com/office/powerpoint/2010/main" val="1412866888"/>
              </p:ext>
            </p:extLst>
          </p:nvPr>
        </p:nvGraphicFramePr>
        <p:xfrm>
          <a:off x="7457563" y="5241924"/>
          <a:ext cx="1538953" cy="1237590"/>
        </p:xfrm>
        <a:graphic>
          <a:graphicData uri="http://schemas.openxmlformats.org/presentationml/2006/ole">
            <mc:AlternateContent xmlns:mc="http://schemas.openxmlformats.org/markup-compatibility/2006">
              <mc:Choice xmlns:v="urn:schemas-microsoft-com:vml" Requires="v">
                <p:oleObj spid="_x0000_s14358" name="Объект упаковщика для оболочки" showAsIcon="1" r:id="rId3" imgW="607320" imgH="488520" progId="Package">
                  <p:embed/>
                </p:oleObj>
              </mc:Choice>
              <mc:Fallback>
                <p:oleObj name="Объект упаковщика для оболочки" showAsIcon="1" r:id="rId3" imgW="607320" imgH="488520" progId="Package">
                  <p:embed/>
                  <p:pic>
                    <p:nvPicPr>
                      <p:cNvPr id="0" name=""/>
                      <p:cNvPicPr/>
                      <p:nvPr/>
                    </p:nvPicPr>
                    <p:blipFill>
                      <a:blip r:embed="rId4"/>
                      <a:stretch>
                        <a:fillRect/>
                      </a:stretch>
                    </p:blipFill>
                    <p:spPr>
                      <a:xfrm>
                        <a:off x="7457563" y="5241924"/>
                        <a:ext cx="1538953" cy="1237590"/>
                      </a:xfrm>
                      <a:prstGeom prst="rect">
                        <a:avLst/>
                      </a:prstGeom>
                    </p:spPr>
                  </p:pic>
                </p:oleObj>
              </mc:Fallback>
            </mc:AlternateContent>
          </a:graphicData>
        </a:graphic>
      </p:graphicFrame>
    </p:spTree>
    <p:extLst>
      <p:ext uri="{BB962C8B-B14F-4D97-AF65-F5344CB8AC3E}">
        <p14:creationId xmlns:p14="http://schemas.microsoft.com/office/powerpoint/2010/main" val="1183501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8CF515-A1F4-41DD-9026-E224E8899860}"/>
              </a:ext>
            </a:extLst>
          </p:cNvPr>
          <p:cNvSpPr>
            <a:spLocks noGrp="1"/>
          </p:cNvSpPr>
          <p:nvPr>
            <p:ph type="title"/>
          </p:nvPr>
        </p:nvSpPr>
        <p:spPr/>
        <p:txBody>
          <a:bodyPr/>
          <a:lstStyle/>
          <a:p>
            <a:r>
              <a:rPr lang="en-US"/>
              <a:t>Flyweight</a:t>
            </a:r>
            <a:endParaRPr lang="ru-RU"/>
          </a:p>
        </p:txBody>
      </p:sp>
      <p:sp>
        <p:nvSpPr>
          <p:cNvPr id="3" name="Текст 2">
            <a:extLst>
              <a:ext uri="{FF2B5EF4-FFF2-40B4-BE49-F238E27FC236}">
                <a16:creationId xmlns:a16="http://schemas.microsoft.com/office/drawing/2014/main" id="{2C8112FC-E8A8-468A-B49B-CFE2178E4B7F}"/>
              </a:ext>
            </a:extLst>
          </p:cNvPr>
          <p:cNvSpPr>
            <a:spLocks noGrp="1"/>
          </p:cNvSpPr>
          <p:nvPr>
            <p:ph type="body" sz="quarter" idx="10"/>
          </p:nvPr>
        </p:nvSpPr>
        <p:spPr>
          <a:xfrm>
            <a:off x="376083" y="1714500"/>
            <a:ext cx="11629103" cy="3429000"/>
          </a:xfrm>
        </p:spPr>
        <p:txBody>
          <a:bodyPr/>
          <a:lstStyle/>
          <a:p>
            <a:r>
              <a:rPr lang="en-US" sz="1900" b="1"/>
              <a:t>Flyweight</a:t>
            </a:r>
            <a:r>
              <a:rPr lang="en-US" sz="1900"/>
              <a:t> is a structural design pattern that allows programs to support vast quantities of objects by keeping their memory consumption low.</a:t>
            </a:r>
          </a:p>
          <a:p>
            <a:r>
              <a:rPr lang="en-US" sz="1900"/>
              <a:t>The pattern achieves it by sharing parts of object state between multiple objects. In other words, the Flyweight saves RAM by caching the same data used by different objects.</a:t>
            </a:r>
          </a:p>
          <a:p>
            <a:r>
              <a:rPr lang="en-US" sz="1900" b="1"/>
              <a:t>Usage examples:</a:t>
            </a:r>
            <a:r>
              <a:rPr lang="en-US" sz="1900"/>
              <a:t> The Flyweight pattern has a single purpose: minimizing memory intake. If your program doesn’t struggle with a shortage of RAM, then you might just ignore this pattern for a while.</a:t>
            </a:r>
          </a:p>
          <a:p>
            <a:r>
              <a:rPr lang="en-US" sz="1900" b="1"/>
              <a:t>Identification:</a:t>
            </a:r>
            <a:r>
              <a:rPr lang="en-US" sz="1900"/>
              <a:t> Flyweight can be recognized by a creation method that returns cached objects instead of creating new.</a:t>
            </a:r>
          </a:p>
          <a:p>
            <a:r>
              <a:rPr lang="en-US" sz="1900"/>
              <a:t>This example illustrates the structure of the </a:t>
            </a:r>
            <a:r>
              <a:rPr lang="en-US" sz="1900" b="1"/>
              <a:t>Flyweight</a:t>
            </a:r>
            <a:r>
              <a:rPr lang="en-US" sz="1900"/>
              <a:t> design pattern. It focuses on answering these questions:</a:t>
            </a:r>
          </a:p>
          <a:p>
            <a:pPr marL="342900" indent="-342900">
              <a:buFont typeface="Arial" panose="020B0604020202020204" pitchFamily="34" charset="0"/>
              <a:buChar char="•"/>
            </a:pPr>
            <a:r>
              <a:rPr lang="en-US" sz="1900"/>
              <a:t>What classes does it consist of?</a:t>
            </a:r>
          </a:p>
          <a:p>
            <a:pPr marL="342900" indent="-342900">
              <a:buFont typeface="Arial" panose="020B0604020202020204" pitchFamily="34" charset="0"/>
              <a:buChar char="•"/>
            </a:pPr>
            <a:r>
              <a:rPr lang="en-US" sz="1900"/>
              <a:t>What roles do these classes play?</a:t>
            </a:r>
          </a:p>
          <a:p>
            <a:pPr marL="342900" indent="-342900">
              <a:buFont typeface="Arial" panose="020B0604020202020204" pitchFamily="34" charset="0"/>
              <a:buChar char="•"/>
            </a:pPr>
            <a:r>
              <a:rPr lang="en-US" sz="1900"/>
              <a:t>In what way the elements of the pattern are related?</a:t>
            </a:r>
          </a:p>
          <a:p>
            <a:endParaRPr lang="ru-RU" sz="1900"/>
          </a:p>
        </p:txBody>
      </p:sp>
      <p:graphicFrame>
        <p:nvGraphicFramePr>
          <p:cNvPr id="4" name="Объект 3">
            <a:extLst>
              <a:ext uri="{FF2B5EF4-FFF2-40B4-BE49-F238E27FC236}">
                <a16:creationId xmlns:a16="http://schemas.microsoft.com/office/drawing/2014/main" id="{8CBE4FD7-85F4-41DF-BDCE-F11BE9C830D2}"/>
              </a:ext>
            </a:extLst>
          </p:cNvPr>
          <p:cNvGraphicFramePr>
            <a:graphicFrameLocks noChangeAspect="1"/>
          </p:cNvGraphicFramePr>
          <p:nvPr>
            <p:extLst>
              <p:ext uri="{D42A27DB-BD31-4B8C-83A1-F6EECF244321}">
                <p14:modId xmlns:p14="http://schemas.microsoft.com/office/powerpoint/2010/main" val="2809817921"/>
              </p:ext>
            </p:extLst>
          </p:nvPr>
        </p:nvGraphicFramePr>
        <p:xfrm>
          <a:off x="7177241" y="5241924"/>
          <a:ext cx="1851887" cy="1173624"/>
        </p:xfrm>
        <a:graphic>
          <a:graphicData uri="http://schemas.openxmlformats.org/presentationml/2006/ole">
            <mc:AlternateContent xmlns:mc="http://schemas.openxmlformats.org/markup-compatibility/2006">
              <mc:Choice xmlns:v="urn:schemas-microsoft-com:vml" Requires="v">
                <p:oleObj spid="_x0000_s15381" name="Объект упаковщика для оболочки" showAsIcon="1" r:id="rId3" imgW="770760" imgH="488520" progId="Package">
                  <p:embed/>
                </p:oleObj>
              </mc:Choice>
              <mc:Fallback>
                <p:oleObj name="Объект упаковщика для оболочки" showAsIcon="1" r:id="rId3" imgW="770760" imgH="488520" progId="Package">
                  <p:embed/>
                  <p:pic>
                    <p:nvPicPr>
                      <p:cNvPr id="0" name=""/>
                      <p:cNvPicPr/>
                      <p:nvPr/>
                    </p:nvPicPr>
                    <p:blipFill>
                      <a:blip r:embed="rId4"/>
                      <a:stretch>
                        <a:fillRect/>
                      </a:stretch>
                    </p:blipFill>
                    <p:spPr>
                      <a:xfrm>
                        <a:off x="7177241" y="5241924"/>
                        <a:ext cx="1851887" cy="1173624"/>
                      </a:xfrm>
                      <a:prstGeom prst="rect">
                        <a:avLst/>
                      </a:prstGeom>
                    </p:spPr>
                  </p:pic>
                </p:oleObj>
              </mc:Fallback>
            </mc:AlternateContent>
          </a:graphicData>
        </a:graphic>
      </p:graphicFrame>
    </p:spTree>
    <p:extLst>
      <p:ext uri="{BB962C8B-B14F-4D97-AF65-F5344CB8AC3E}">
        <p14:creationId xmlns:p14="http://schemas.microsoft.com/office/powerpoint/2010/main" val="486754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6F1B0-9B09-4A1A-ADE3-607A3DE8E0AE}"/>
              </a:ext>
            </a:extLst>
          </p:cNvPr>
          <p:cNvSpPr>
            <a:spLocks noGrp="1"/>
          </p:cNvSpPr>
          <p:nvPr>
            <p:ph type="title"/>
          </p:nvPr>
        </p:nvSpPr>
        <p:spPr/>
        <p:txBody>
          <a:bodyPr/>
          <a:lstStyle/>
          <a:p>
            <a:r>
              <a:rPr lang="en-US"/>
              <a:t>Proxy</a:t>
            </a:r>
            <a:endParaRPr lang="ru-RU"/>
          </a:p>
        </p:txBody>
      </p:sp>
      <p:sp>
        <p:nvSpPr>
          <p:cNvPr id="3" name="Текст 2">
            <a:extLst>
              <a:ext uri="{FF2B5EF4-FFF2-40B4-BE49-F238E27FC236}">
                <a16:creationId xmlns:a16="http://schemas.microsoft.com/office/drawing/2014/main" id="{FE2D1273-2B81-4DB3-B53A-877B6F664ABC}"/>
              </a:ext>
            </a:extLst>
          </p:cNvPr>
          <p:cNvSpPr>
            <a:spLocks noGrp="1"/>
          </p:cNvSpPr>
          <p:nvPr>
            <p:ph type="body" sz="quarter" idx="10"/>
          </p:nvPr>
        </p:nvSpPr>
        <p:spPr>
          <a:xfrm>
            <a:off x="346587" y="1714500"/>
            <a:ext cx="11584858" cy="3429000"/>
          </a:xfrm>
        </p:spPr>
        <p:txBody>
          <a:bodyPr/>
          <a:lstStyle/>
          <a:p>
            <a:r>
              <a:rPr lang="en-US" sz="1800" b="1"/>
              <a:t>Proxy</a:t>
            </a:r>
            <a:r>
              <a:rPr lang="en-US" sz="1800"/>
              <a:t> is a structural design pattern that provides an object that acts as a substitute for a real service object used by a client. A proxy receives client requests, does some work (access control, caching, etc.) and then passes the request to a service object.</a:t>
            </a:r>
          </a:p>
          <a:p>
            <a:r>
              <a:rPr lang="en-US" sz="1800"/>
              <a:t>The proxy object has the same interface as a service, which makes it interchangeable with a real object when passed to a client.</a:t>
            </a:r>
          </a:p>
          <a:p>
            <a:r>
              <a:rPr lang="en-US" sz="1800" b="1"/>
              <a:t>Usage examples:</a:t>
            </a:r>
            <a:r>
              <a:rPr lang="en-US" sz="1800"/>
              <a:t> While the Proxy pattern isn’t a frequent guest in most Python applications, it’s still very handy in some special cases. It’s irreplaceable when you want to add some additional behaviors to an object of some existing class without changing the client code.</a:t>
            </a:r>
          </a:p>
          <a:p>
            <a:r>
              <a:rPr lang="en-US" sz="1800" b="1"/>
              <a:t>Identification:</a:t>
            </a:r>
            <a:r>
              <a:rPr lang="en-US" sz="1800"/>
              <a:t> Proxies delegate all of the real work to some other object. Each proxy method should, in the end, refer to a service object unless the proxy is a subclass of a service.</a:t>
            </a:r>
          </a:p>
          <a:p>
            <a:r>
              <a:rPr lang="en-US" sz="1800"/>
              <a:t>This example illustrates the structure of the </a:t>
            </a:r>
            <a:r>
              <a:rPr lang="en-US" sz="1800" b="1"/>
              <a:t>Proxy</a:t>
            </a:r>
            <a:r>
              <a:rPr lang="en-US" sz="1800"/>
              <a:t> design pattern. It focuses on answering these questions:</a:t>
            </a:r>
          </a:p>
          <a:p>
            <a:pPr marL="285750" indent="-285750">
              <a:buFont typeface="Arial" panose="020B0604020202020204" pitchFamily="34" charset="0"/>
              <a:buChar char="•"/>
            </a:pPr>
            <a:r>
              <a:rPr lang="en-US" sz="1800"/>
              <a:t>What classes does it consist of?</a:t>
            </a:r>
          </a:p>
          <a:p>
            <a:pPr marL="285750" indent="-285750">
              <a:buFont typeface="Arial" panose="020B0604020202020204" pitchFamily="34" charset="0"/>
              <a:buChar char="•"/>
            </a:pPr>
            <a:r>
              <a:rPr lang="en-US" sz="1800"/>
              <a:t>What roles do these classes play?</a:t>
            </a:r>
          </a:p>
          <a:p>
            <a:pPr marL="285750" indent="-285750">
              <a:buFont typeface="Arial" panose="020B0604020202020204" pitchFamily="34" charset="0"/>
              <a:buChar char="•"/>
            </a:pPr>
            <a:r>
              <a:rPr lang="en-US" sz="1800"/>
              <a:t>In what way the elements of the pattern are related?</a:t>
            </a:r>
          </a:p>
          <a:p>
            <a:endParaRPr lang="ru-RU" sz="1800"/>
          </a:p>
        </p:txBody>
      </p:sp>
      <p:graphicFrame>
        <p:nvGraphicFramePr>
          <p:cNvPr id="4" name="Объект 3">
            <a:extLst>
              <a:ext uri="{FF2B5EF4-FFF2-40B4-BE49-F238E27FC236}">
                <a16:creationId xmlns:a16="http://schemas.microsoft.com/office/drawing/2014/main" id="{6D4D823B-8E03-484D-B89D-AD50A2633B1B}"/>
              </a:ext>
            </a:extLst>
          </p:cNvPr>
          <p:cNvGraphicFramePr>
            <a:graphicFrameLocks noChangeAspect="1"/>
          </p:cNvGraphicFramePr>
          <p:nvPr>
            <p:extLst>
              <p:ext uri="{D42A27DB-BD31-4B8C-83A1-F6EECF244321}">
                <p14:modId xmlns:p14="http://schemas.microsoft.com/office/powerpoint/2010/main" val="1969356061"/>
              </p:ext>
            </p:extLst>
          </p:nvPr>
        </p:nvGraphicFramePr>
        <p:xfrm>
          <a:off x="7428732" y="5368412"/>
          <a:ext cx="1405551" cy="1307886"/>
        </p:xfrm>
        <a:graphic>
          <a:graphicData uri="http://schemas.openxmlformats.org/presentationml/2006/ole">
            <mc:AlternateContent xmlns:mc="http://schemas.openxmlformats.org/markup-compatibility/2006">
              <mc:Choice xmlns:v="urn:schemas-microsoft-com:vml" Requires="v">
                <p:oleObj spid="_x0000_s16403" name="Объект упаковщика для оболочки" showAsIcon="1" r:id="rId3" imgW="525960" imgH="488520" progId="Package">
                  <p:embed/>
                </p:oleObj>
              </mc:Choice>
              <mc:Fallback>
                <p:oleObj name="Объект упаковщика для оболочки" showAsIcon="1" r:id="rId3" imgW="525960" imgH="488520" progId="Package">
                  <p:embed/>
                  <p:pic>
                    <p:nvPicPr>
                      <p:cNvPr id="0" name=""/>
                      <p:cNvPicPr/>
                      <p:nvPr/>
                    </p:nvPicPr>
                    <p:blipFill>
                      <a:blip r:embed="rId4"/>
                      <a:stretch>
                        <a:fillRect/>
                      </a:stretch>
                    </p:blipFill>
                    <p:spPr>
                      <a:xfrm>
                        <a:off x="7428732" y="5368412"/>
                        <a:ext cx="1405551" cy="1307886"/>
                      </a:xfrm>
                      <a:prstGeom prst="rect">
                        <a:avLst/>
                      </a:prstGeom>
                    </p:spPr>
                  </p:pic>
                </p:oleObj>
              </mc:Fallback>
            </mc:AlternateContent>
          </a:graphicData>
        </a:graphic>
      </p:graphicFrame>
    </p:spTree>
    <p:extLst>
      <p:ext uri="{BB962C8B-B14F-4D97-AF65-F5344CB8AC3E}">
        <p14:creationId xmlns:p14="http://schemas.microsoft.com/office/powerpoint/2010/main" val="2995723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20BFC-B014-45FC-8FC7-56C6A4A649C3}"/>
              </a:ext>
            </a:extLst>
          </p:cNvPr>
          <p:cNvSpPr>
            <a:spLocks noGrp="1"/>
          </p:cNvSpPr>
          <p:nvPr>
            <p:ph type="title"/>
          </p:nvPr>
        </p:nvSpPr>
        <p:spPr/>
        <p:txBody>
          <a:bodyPr/>
          <a:lstStyle/>
          <a:p>
            <a:r>
              <a:rPr lang="en-US"/>
              <a:t>Behavioral Design Patterns</a:t>
            </a:r>
            <a:endParaRPr lang="ru-RU"/>
          </a:p>
        </p:txBody>
      </p:sp>
      <p:sp>
        <p:nvSpPr>
          <p:cNvPr id="3" name="Текст 2">
            <a:extLst>
              <a:ext uri="{FF2B5EF4-FFF2-40B4-BE49-F238E27FC236}">
                <a16:creationId xmlns:a16="http://schemas.microsoft.com/office/drawing/2014/main" id="{AF9DF2CF-163F-45DF-B73F-575C066B5816}"/>
              </a:ext>
            </a:extLst>
          </p:cNvPr>
          <p:cNvSpPr>
            <a:spLocks noGrp="1"/>
          </p:cNvSpPr>
          <p:nvPr>
            <p:ph type="body" sz="quarter" idx="10"/>
          </p:nvPr>
        </p:nvSpPr>
        <p:spPr/>
        <p:txBody>
          <a:bodyPr/>
          <a:lstStyle/>
          <a:p>
            <a:endParaRPr lang="ru-RU"/>
          </a:p>
        </p:txBody>
      </p:sp>
      <p:pic>
        <p:nvPicPr>
          <p:cNvPr id="4" name="Рисунок 3">
            <a:extLst>
              <a:ext uri="{FF2B5EF4-FFF2-40B4-BE49-F238E27FC236}">
                <a16:creationId xmlns:a16="http://schemas.microsoft.com/office/drawing/2014/main" id="{59787AE5-A2FB-468F-8458-3F3593BAABC8}"/>
              </a:ext>
            </a:extLst>
          </p:cNvPr>
          <p:cNvPicPr>
            <a:picLocks noChangeAspect="1"/>
          </p:cNvPicPr>
          <p:nvPr/>
        </p:nvPicPr>
        <p:blipFill>
          <a:blip r:embed="rId2"/>
          <a:stretch>
            <a:fillRect/>
          </a:stretch>
        </p:blipFill>
        <p:spPr>
          <a:xfrm>
            <a:off x="440147" y="1881187"/>
            <a:ext cx="3040471" cy="2316549"/>
          </a:xfrm>
          <a:prstGeom prst="rect">
            <a:avLst/>
          </a:prstGeom>
          <a:ln>
            <a:solidFill>
              <a:schemeClr val="accent1"/>
            </a:solidFill>
          </a:ln>
        </p:spPr>
      </p:pic>
      <p:pic>
        <p:nvPicPr>
          <p:cNvPr id="5" name="Рисунок 4">
            <a:extLst>
              <a:ext uri="{FF2B5EF4-FFF2-40B4-BE49-F238E27FC236}">
                <a16:creationId xmlns:a16="http://schemas.microsoft.com/office/drawing/2014/main" id="{925D422F-DAAD-4F36-9475-C384B064F37A}"/>
              </a:ext>
            </a:extLst>
          </p:cNvPr>
          <p:cNvPicPr>
            <a:picLocks noChangeAspect="1"/>
          </p:cNvPicPr>
          <p:nvPr/>
        </p:nvPicPr>
        <p:blipFill>
          <a:blip r:embed="rId3"/>
          <a:stretch>
            <a:fillRect/>
          </a:stretch>
        </p:blipFill>
        <p:spPr>
          <a:xfrm>
            <a:off x="4138574" y="1900084"/>
            <a:ext cx="3040470" cy="2871555"/>
          </a:xfrm>
          <a:prstGeom prst="rect">
            <a:avLst/>
          </a:prstGeom>
          <a:ln>
            <a:solidFill>
              <a:schemeClr val="accent1"/>
            </a:solidFill>
          </a:ln>
        </p:spPr>
      </p:pic>
      <p:pic>
        <p:nvPicPr>
          <p:cNvPr id="6" name="Рисунок 5">
            <a:extLst>
              <a:ext uri="{FF2B5EF4-FFF2-40B4-BE49-F238E27FC236}">
                <a16:creationId xmlns:a16="http://schemas.microsoft.com/office/drawing/2014/main" id="{373AC388-9E4A-40A4-96D7-4A9D09D85AD6}"/>
              </a:ext>
            </a:extLst>
          </p:cNvPr>
          <p:cNvPicPr>
            <a:picLocks noChangeAspect="1"/>
          </p:cNvPicPr>
          <p:nvPr/>
        </p:nvPicPr>
        <p:blipFill>
          <a:blip r:embed="rId4"/>
          <a:stretch>
            <a:fillRect/>
          </a:stretch>
        </p:blipFill>
        <p:spPr>
          <a:xfrm>
            <a:off x="8456047" y="1940183"/>
            <a:ext cx="3058063" cy="1912603"/>
          </a:xfrm>
          <a:prstGeom prst="rect">
            <a:avLst/>
          </a:prstGeom>
          <a:ln>
            <a:solidFill>
              <a:schemeClr val="accent1"/>
            </a:solidFill>
          </a:ln>
        </p:spPr>
      </p:pic>
      <p:pic>
        <p:nvPicPr>
          <p:cNvPr id="8" name="Рисунок 7">
            <a:extLst>
              <a:ext uri="{FF2B5EF4-FFF2-40B4-BE49-F238E27FC236}">
                <a16:creationId xmlns:a16="http://schemas.microsoft.com/office/drawing/2014/main" id="{1BCF49F0-EB44-4E80-A5C0-B2F06563E266}"/>
              </a:ext>
            </a:extLst>
          </p:cNvPr>
          <p:cNvPicPr>
            <a:picLocks noChangeAspect="1"/>
          </p:cNvPicPr>
          <p:nvPr/>
        </p:nvPicPr>
        <p:blipFill>
          <a:blip r:embed="rId5"/>
          <a:stretch>
            <a:fillRect/>
          </a:stretch>
        </p:blipFill>
        <p:spPr>
          <a:xfrm>
            <a:off x="1271536" y="4302026"/>
            <a:ext cx="2733573" cy="2417376"/>
          </a:xfrm>
          <a:prstGeom prst="rect">
            <a:avLst/>
          </a:prstGeom>
          <a:ln>
            <a:solidFill>
              <a:schemeClr val="accent1"/>
            </a:solidFill>
          </a:ln>
        </p:spPr>
      </p:pic>
      <p:pic>
        <p:nvPicPr>
          <p:cNvPr id="10" name="Рисунок 9">
            <a:extLst>
              <a:ext uri="{FF2B5EF4-FFF2-40B4-BE49-F238E27FC236}">
                <a16:creationId xmlns:a16="http://schemas.microsoft.com/office/drawing/2014/main" id="{C4E9BBE4-CF09-46CC-B545-D7662464CCD7}"/>
              </a:ext>
            </a:extLst>
          </p:cNvPr>
          <p:cNvPicPr>
            <a:picLocks noChangeAspect="1"/>
          </p:cNvPicPr>
          <p:nvPr/>
        </p:nvPicPr>
        <p:blipFill>
          <a:blip r:embed="rId6"/>
          <a:stretch>
            <a:fillRect/>
          </a:stretch>
        </p:blipFill>
        <p:spPr>
          <a:xfrm>
            <a:off x="6671956" y="4538585"/>
            <a:ext cx="3144271" cy="2103640"/>
          </a:xfrm>
          <a:prstGeom prst="rect">
            <a:avLst/>
          </a:prstGeom>
          <a:ln>
            <a:solidFill>
              <a:schemeClr val="accent1"/>
            </a:solidFill>
          </a:ln>
        </p:spPr>
      </p:pic>
    </p:spTree>
    <p:extLst>
      <p:ext uri="{BB962C8B-B14F-4D97-AF65-F5344CB8AC3E}">
        <p14:creationId xmlns:p14="http://schemas.microsoft.com/office/powerpoint/2010/main" val="636974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20BFC-B014-45FC-8FC7-56C6A4A649C3}"/>
              </a:ext>
            </a:extLst>
          </p:cNvPr>
          <p:cNvSpPr>
            <a:spLocks noGrp="1"/>
          </p:cNvSpPr>
          <p:nvPr>
            <p:ph type="title"/>
          </p:nvPr>
        </p:nvSpPr>
        <p:spPr/>
        <p:txBody>
          <a:bodyPr/>
          <a:lstStyle/>
          <a:p>
            <a:r>
              <a:rPr lang="en-US"/>
              <a:t>Behavioral Design Patterns</a:t>
            </a:r>
            <a:endParaRPr lang="ru-RU"/>
          </a:p>
        </p:txBody>
      </p:sp>
      <p:sp>
        <p:nvSpPr>
          <p:cNvPr id="3" name="Текст 2">
            <a:extLst>
              <a:ext uri="{FF2B5EF4-FFF2-40B4-BE49-F238E27FC236}">
                <a16:creationId xmlns:a16="http://schemas.microsoft.com/office/drawing/2014/main" id="{AF9DF2CF-163F-45DF-B73F-575C066B5816}"/>
              </a:ext>
            </a:extLst>
          </p:cNvPr>
          <p:cNvSpPr>
            <a:spLocks noGrp="1"/>
          </p:cNvSpPr>
          <p:nvPr>
            <p:ph type="body" sz="quarter" idx="10"/>
          </p:nvPr>
        </p:nvSpPr>
        <p:spPr/>
        <p:txBody>
          <a:bodyPr/>
          <a:lstStyle/>
          <a:p>
            <a:endParaRPr lang="ru-RU"/>
          </a:p>
        </p:txBody>
      </p:sp>
      <p:pic>
        <p:nvPicPr>
          <p:cNvPr id="10" name="Рисунок 9">
            <a:extLst>
              <a:ext uri="{FF2B5EF4-FFF2-40B4-BE49-F238E27FC236}">
                <a16:creationId xmlns:a16="http://schemas.microsoft.com/office/drawing/2014/main" id="{61F957ED-96C2-4B6F-AE90-07B97FC75DAA}"/>
              </a:ext>
            </a:extLst>
          </p:cNvPr>
          <p:cNvPicPr>
            <a:picLocks noChangeAspect="1"/>
          </p:cNvPicPr>
          <p:nvPr/>
        </p:nvPicPr>
        <p:blipFill>
          <a:blip r:embed="rId2"/>
          <a:stretch>
            <a:fillRect/>
          </a:stretch>
        </p:blipFill>
        <p:spPr>
          <a:xfrm>
            <a:off x="442452" y="1900210"/>
            <a:ext cx="3264002" cy="2425645"/>
          </a:xfrm>
          <a:prstGeom prst="rect">
            <a:avLst/>
          </a:prstGeom>
          <a:ln>
            <a:solidFill>
              <a:schemeClr val="accent1"/>
            </a:solidFill>
          </a:ln>
        </p:spPr>
      </p:pic>
      <p:pic>
        <p:nvPicPr>
          <p:cNvPr id="11" name="Рисунок 10">
            <a:extLst>
              <a:ext uri="{FF2B5EF4-FFF2-40B4-BE49-F238E27FC236}">
                <a16:creationId xmlns:a16="http://schemas.microsoft.com/office/drawing/2014/main" id="{05D04A9E-BB3A-4EA2-BC7C-C8B491E2D822}"/>
              </a:ext>
            </a:extLst>
          </p:cNvPr>
          <p:cNvPicPr>
            <a:picLocks noChangeAspect="1"/>
          </p:cNvPicPr>
          <p:nvPr/>
        </p:nvPicPr>
        <p:blipFill>
          <a:blip r:embed="rId3"/>
          <a:stretch>
            <a:fillRect/>
          </a:stretch>
        </p:blipFill>
        <p:spPr>
          <a:xfrm>
            <a:off x="4190205" y="1818294"/>
            <a:ext cx="3573380" cy="2345790"/>
          </a:xfrm>
          <a:prstGeom prst="rect">
            <a:avLst/>
          </a:prstGeom>
          <a:ln>
            <a:solidFill>
              <a:schemeClr val="accent1"/>
            </a:solidFill>
          </a:ln>
        </p:spPr>
      </p:pic>
      <p:pic>
        <p:nvPicPr>
          <p:cNvPr id="12" name="Рисунок 11">
            <a:extLst>
              <a:ext uri="{FF2B5EF4-FFF2-40B4-BE49-F238E27FC236}">
                <a16:creationId xmlns:a16="http://schemas.microsoft.com/office/drawing/2014/main" id="{3B8DA66F-3290-4572-BA2F-B5C95FC95FC7}"/>
              </a:ext>
            </a:extLst>
          </p:cNvPr>
          <p:cNvPicPr>
            <a:picLocks noChangeAspect="1"/>
          </p:cNvPicPr>
          <p:nvPr/>
        </p:nvPicPr>
        <p:blipFill>
          <a:blip r:embed="rId4"/>
          <a:stretch>
            <a:fillRect/>
          </a:stretch>
        </p:blipFill>
        <p:spPr>
          <a:xfrm>
            <a:off x="8172269" y="1859895"/>
            <a:ext cx="3742615" cy="2579370"/>
          </a:xfrm>
          <a:prstGeom prst="rect">
            <a:avLst/>
          </a:prstGeom>
          <a:ln>
            <a:solidFill>
              <a:schemeClr val="accent1"/>
            </a:solidFill>
          </a:ln>
        </p:spPr>
      </p:pic>
      <p:pic>
        <p:nvPicPr>
          <p:cNvPr id="13" name="Рисунок 12">
            <a:extLst>
              <a:ext uri="{FF2B5EF4-FFF2-40B4-BE49-F238E27FC236}">
                <a16:creationId xmlns:a16="http://schemas.microsoft.com/office/drawing/2014/main" id="{E5FC9622-A675-419A-BA67-BFCA5A9A508F}"/>
              </a:ext>
            </a:extLst>
          </p:cNvPr>
          <p:cNvPicPr>
            <a:picLocks noChangeAspect="1"/>
          </p:cNvPicPr>
          <p:nvPr/>
        </p:nvPicPr>
        <p:blipFill>
          <a:blip r:embed="rId5"/>
          <a:stretch>
            <a:fillRect/>
          </a:stretch>
        </p:blipFill>
        <p:spPr>
          <a:xfrm>
            <a:off x="1943136" y="4219096"/>
            <a:ext cx="3118127" cy="2417678"/>
          </a:xfrm>
          <a:prstGeom prst="rect">
            <a:avLst/>
          </a:prstGeom>
          <a:ln>
            <a:solidFill>
              <a:schemeClr val="accent1"/>
            </a:solidFill>
          </a:ln>
        </p:spPr>
      </p:pic>
      <p:pic>
        <p:nvPicPr>
          <p:cNvPr id="14" name="Рисунок 13">
            <a:extLst>
              <a:ext uri="{FF2B5EF4-FFF2-40B4-BE49-F238E27FC236}">
                <a16:creationId xmlns:a16="http://schemas.microsoft.com/office/drawing/2014/main" id="{6A1894E4-8D19-4ACA-858F-3A7B0D46BE07}"/>
              </a:ext>
            </a:extLst>
          </p:cNvPr>
          <p:cNvPicPr>
            <a:picLocks noChangeAspect="1"/>
          </p:cNvPicPr>
          <p:nvPr/>
        </p:nvPicPr>
        <p:blipFill>
          <a:blip r:embed="rId6"/>
          <a:stretch>
            <a:fillRect/>
          </a:stretch>
        </p:blipFill>
        <p:spPr>
          <a:xfrm>
            <a:off x="5694929" y="4549290"/>
            <a:ext cx="3448317" cy="2188600"/>
          </a:xfrm>
          <a:prstGeom prst="rect">
            <a:avLst/>
          </a:prstGeom>
          <a:ln>
            <a:solidFill>
              <a:schemeClr val="accent1"/>
            </a:solidFill>
          </a:ln>
        </p:spPr>
      </p:pic>
    </p:spTree>
    <p:extLst>
      <p:ext uri="{BB962C8B-B14F-4D97-AF65-F5344CB8AC3E}">
        <p14:creationId xmlns:p14="http://schemas.microsoft.com/office/powerpoint/2010/main" val="219833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95D8D-7EBF-455C-A0D2-A1A08666175E}"/>
              </a:ext>
            </a:extLst>
          </p:cNvPr>
          <p:cNvSpPr>
            <a:spLocks noGrp="1"/>
          </p:cNvSpPr>
          <p:nvPr>
            <p:ph type="title"/>
          </p:nvPr>
        </p:nvSpPr>
        <p:spPr/>
        <p:txBody>
          <a:bodyPr/>
          <a:lstStyle/>
          <a:p>
            <a:r>
              <a:rPr lang="en-US"/>
              <a:t>What’s a design pattern?</a:t>
            </a:r>
            <a:endParaRPr lang="ru-RU"/>
          </a:p>
        </p:txBody>
      </p:sp>
      <p:sp>
        <p:nvSpPr>
          <p:cNvPr id="4" name="Текст 3">
            <a:extLst>
              <a:ext uri="{FF2B5EF4-FFF2-40B4-BE49-F238E27FC236}">
                <a16:creationId xmlns:a16="http://schemas.microsoft.com/office/drawing/2014/main" id="{994A3EE6-A7ED-4515-ADCA-AEA9DB6820B9}"/>
              </a:ext>
            </a:extLst>
          </p:cNvPr>
          <p:cNvSpPr>
            <a:spLocks noGrp="1"/>
          </p:cNvSpPr>
          <p:nvPr>
            <p:ph type="body" sz="quarter" idx="10"/>
          </p:nvPr>
        </p:nvSpPr>
        <p:spPr>
          <a:xfrm>
            <a:off x="9141848" y="1714500"/>
            <a:ext cx="2600325" cy="3429000"/>
          </a:xfrm>
        </p:spPr>
        <p:txBody>
          <a:bodyPr/>
          <a:lstStyle/>
          <a:p>
            <a:r>
              <a:rPr lang="en-US" sz="2400"/>
              <a:t>“Software may be cheap to build, but it is incredibly expensive to design” </a:t>
            </a:r>
          </a:p>
          <a:p>
            <a:r>
              <a:rPr lang="en-US" sz="1600"/>
              <a:t>J W Reeves, </a:t>
            </a:r>
          </a:p>
          <a:p>
            <a:r>
              <a:rPr lang="en-US" sz="1600"/>
              <a:t>What Is Software Design?,</a:t>
            </a:r>
            <a:r>
              <a:rPr lang="en-US"/>
              <a:t> </a:t>
            </a:r>
            <a:r>
              <a:rPr lang="en-US" sz="1600"/>
              <a:t>www.developerdotstar.com </a:t>
            </a:r>
            <a:endParaRPr lang="ru-RU"/>
          </a:p>
        </p:txBody>
      </p:sp>
      <p:pic>
        <p:nvPicPr>
          <p:cNvPr id="5" name="Рисунок 4">
            <a:extLst>
              <a:ext uri="{FF2B5EF4-FFF2-40B4-BE49-F238E27FC236}">
                <a16:creationId xmlns:a16="http://schemas.microsoft.com/office/drawing/2014/main" id="{92268EE9-A7B3-4EC9-8BF3-86F1AE713816}"/>
              </a:ext>
            </a:extLst>
          </p:cNvPr>
          <p:cNvPicPr>
            <a:picLocks noChangeAspect="1"/>
          </p:cNvPicPr>
          <p:nvPr/>
        </p:nvPicPr>
        <p:blipFill>
          <a:blip r:embed="rId2"/>
          <a:stretch>
            <a:fillRect/>
          </a:stretch>
        </p:blipFill>
        <p:spPr>
          <a:xfrm>
            <a:off x="685800" y="1753368"/>
            <a:ext cx="8220075" cy="4619625"/>
          </a:xfrm>
          <a:prstGeom prst="rect">
            <a:avLst/>
          </a:prstGeom>
        </p:spPr>
      </p:pic>
    </p:spTree>
    <p:extLst>
      <p:ext uri="{BB962C8B-B14F-4D97-AF65-F5344CB8AC3E}">
        <p14:creationId xmlns:p14="http://schemas.microsoft.com/office/powerpoint/2010/main" val="314125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6E04E7-8BEA-4A9E-83A0-D7CDBA76C4D7}"/>
              </a:ext>
            </a:extLst>
          </p:cNvPr>
          <p:cNvSpPr>
            <a:spLocks noGrp="1"/>
          </p:cNvSpPr>
          <p:nvPr>
            <p:ph type="title"/>
          </p:nvPr>
        </p:nvSpPr>
        <p:spPr/>
        <p:txBody>
          <a:bodyPr/>
          <a:lstStyle/>
          <a:p>
            <a:r>
              <a:rPr lang="en-US"/>
              <a:t>Chain of Responsibility</a:t>
            </a:r>
            <a:endParaRPr lang="ru-RU"/>
          </a:p>
        </p:txBody>
      </p:sp>
      <p:sp>
        <p:nvSpPr>
          <p:cNvPr id="3" name="Текст 2">
            <a:extLst>
              <a:ext uri="{FF2B5EF4-FFF2-40B4-BE49-F238E27FC236}">
                <a16:creationId xmlns:a16="http://schemas.microsoft.com/office/drawing/2014/main" id="{2886E7A8-16BF-422D-90B2-9D16BAC74EF1}"/>
              </a:ext>
            </a:extLst>
          </p:cNvPr>
          <p:cNvSpPr>
            <a:spLocks noGrp="1"/>
          </p:cNvSpPr>
          <p:nvPr>
            <p:ph type="body" sz="quarter" idx="10"/>
          </p:nvPr>
        </p:nvSpPr>
        <p:spPr>
          <a:xfrm>
            <a:off x="302341" y="1821426"/>
            <a:ext cx="11629103" cy="5036574"/>
          </a:xfrm>
        </p:spPr>
        <p:txBody>
          <a:bodyPr/>
          <a:lstStyle/>
          <a:p>
            <a:r>
              <a:rPr lang="en-US" b="1"/>
              <a:t>Chain of Responsibility</a:t>
            </a:r>
            <a:r>
              <a:rPr lang="en-US"/>
              <a:t> is behavioral design pattern that allows passing request along the chain of potential handlers until one of them handles request.</a:t>
            </a:r>
          </a:p>
          <a:p>
            <a:r>
              <a:rPr lang="en-US"/>
              <a:t>The pattern allows multiple objects to handle the request without coupling sender class to the concrete classes of the receivers. The chain can be composed dynamically at runtime with any handler that follows a standard handler interface.</a:t>
            </a:r>
          </a:p>
          <a:p>
            <a:r>
              <a:rPr lang="en-US" b="1"/>
              <a:t>Usage examples:</a:t>
            </a:r>
            <a:r>
              <a:rPr lang="en-US"/>
              <a:t> The Chain of Responsibility pattern isn’t a frequent guest in a Python program since it’s only relevant when code operates with chains of objects.</a:t>
            </a:r>
          </a:p>
          <a:p>
            <a:r>
              <a:rPr lang="en-US" b="1"/>
              <a:t>Identification:</a:t>
            </a:r>
            <a:r>
              <a:rPr lang="en-US"/>
              <a:t> The pattern is recognizable by behavioral methods of one group of objects that indirectly call the same methods in other objects, while all the objects follow the common interface.</a:t>
            </a:r>
          </a:p>
          <a:p>
            <a:r>
              <a:rPr lang="en-US"/>
              <a:t>This example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p>
          <a:p>
            <a:endParaRPr lang="ru-RU"/>
          </a:p>
        </p:txBody>
      </p:sp>
      <p:graphicFrame>
        <p:nvGraphicFramePr>
          <p:cNvPr id="4" name="Объект 3">
            <a:extLst>
              <a:ext uri="{FF2B5EF4-FFF2-40B4-BE49-F238E27FC236}">
                <a16:creationId xmlns:a16="http://schemas.microsoft.com/office/drawing/2014/main" id="{14DA6BD4-1BC3-4E79-80E5-06322BEC50C8}"/>
              </a:ext>
            </a:extLst>
          </p:cNvPr>
          <p:cNvGraphicFramePr>
            <a:graphicFrameLocks noChangeAspect="1"/>
          </p:cNvGraphicFramePr>
          <p:nvPr>
            <p:extLst>
              <p:ext uri="{D42A27DB-BD31-4B8C-83A1-F6EECF244321}">
                <p14:modId xmlns:p14="http://schemas.microsoft.com/office/powerpoint/2010/main" val="2078731805"/>
              </p:ext>
            </p:extLst>
          </p:nvPr>
        </p:nvGraphicFramePr>
        <p:xfrm>
          <a:off x="7119067" y="5805334"/>
          <a:ext cx="2204448" cy="1052666"/>
        </p:xfrm>
        <a:graphic>
          <a:graphicData uri="http://schemas.openxmlformats.org/presentationml/2006/ole">
            <mc:AlternateContent xmlns:mc="http://schemas.openxmlformats.org/markup-compatibility/2006">
              <mc:Choice xmlns:v="urn:schemas-microsoft-com:vml" Requires="v">
                <p:oleObj spid="_x0000_s17426" name="Объект упаковщика для оболочки" showAsIcon="1" r:id="rId3" imgW="1024560" imgH="488520" progId="Package">
                  <p:embed/>
                </p:oleObj>
              </mc:Choice>
              <mc:Fallback>
                <p:oleObj name="Объект упаковщика для оболочки" showAsIcon="1" r:id="rId3" imgW="1024560" imgH="488520" progId="Package">
                  <p:embed/>
                  <p:pic>
                    <p:nvPicPr>
                      <p:cNvPr id="0" name=""/>
                      <p:cNvPicPr/>
                      <p:nvPr/>
                    </p:nvPicPr>
                    <p:blipFill>
                      <a:blip r:embed="rId4"/>
                      <a:stretch>
                        <a:fillRect/>
                      </a:stretch>
                    </p:blipFill>
                    <p:spPr>
                      <a:xfrm>
                        <a:off x="7119067" y="5805334"/>
                        <a:ext cx="2204448" cy="1052666"/>
                      </a:xfrm>
                      <a:prstGeom prst="rect">
                        <a:avLst/>
                      </a:prstGeom>
                    </p:spPr>
                  </p:pic>
                </p:oleObj>
              </mc:Fallback>
            </mc:AlternateContent>
          </a:graphicData>
        </a:graphic>
      </p:graphicFrame>
    </p:spTree>
    <p:extLst>
      <p:ext uri="{BB962C8B-B14F-4D97-AF65-F5344CB8AC3E}">
        <p14:creationId xmlns:p14="http://schemas.microsoft.com/office/powerpoint/2010/main" val="2941633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D859-8323-4DDA-AE69-59DC75AAC8D5}"/>
              </a:ext>
            </a:extLst>
          </p:cNvPr>
          <p:cNvSpPr>
            <a:spLocks noGrp="1"/>
          </p:cNvSpPr>
          <p:nvPr>
            <p:ph type="title"/>
          </p:nvPr>
        </p:nvSpPr>
        <p:spPr/>
        <p:txBody>
          <a:bodyPr/>
          <a:lstStyle/>
          <a:p>
            <a:r>
              <a:rPr lang="en-US"/>
              <a:t>Command</a:t>
            </a:r>
            <a:endParaRPr lang="ru-RU"/>
          </a:p>
        </p:txBody>
      </p:sp>
      <p:sp>
        <p:nvSpPr>
          <p:cNvPr id="3" name="Текст 2">
            <a:extLst>
              <a:ext uri="{FF2B5EF4-FFF2-40B4-BE49-F238E27FC236}">
                <a16:creationId xmlns:a16="http://schemas.microsoft.com/office/drawing/2014/main" id="{982BB25A-02F4-43F4-A760-FD8C036BB833}"/>
              </a:ext>
            </a:extLst>
          </p:cNvPr>
          <p:cNvSpPr>
            <a:spLocks noGrp="1"/>
          </p:cNvSpPr>
          <p:nvPr>
            <p:ph type="body" sz="quarter" idx="10"/>
          </p:nvPr>
        </p:nvSpPr>
        <p:spPr>
          <a:xfrm>
            <a:off x="294968" y="1873045"/>
            <a:ext cx="11680722" cy="3613355"/>
          </a:xfrm>
        </p:spPr>
        <p:txBody>
          <a:bodyPr/>
          <a:lstStyle/>
          <a:p>
            <a:r>
              <a:rPr lang="en-US" sz="1800" b="1"/>
              <a:t>Command</a:t>
            </a:r>
            <a:r>
              <a:rPr lang="en-US" sz="1800"/>
              <a:t> is behavioral design pattern that converts requests or simple operations into objects.</a:t>
            </a:r>
          </a:p>
          <a:p>
            <a:r>
              <a:rPr lang="en-US" sz="1800"/>
              <a:t>The conversion allows deferred or remote execution of commands, storing command history, etc.</a:t>
            </a:r>
          </a:p>
          <a:p>
            <a:r>
              <a:rPr lang="en-US" sz="1800" b="1"/>
              <a:t>Usage examples:</a:t>
            </a:r>
            <a:r>
              <a:rPr lang="en-US" sz="1800"/>
              <a:t> The Command pattern is pretty common in Python code. Most often it’s used as an alternative for callbacks to parameterizing UI elements with actions. It’s also used for queueing tasks, tracking operations history, etc.</a:t>
            </a:r>
          </a:p>
          <a:p>
            <a:r>
              <a:rPr lang="en-US" sz="1800" b="1"/>
              <a:t>Identification:</a:t>
            </a:r>
            <a:r>
              <a:rPr lang="en-US" sz="1800"/>
              <a:t> The Command pattern is recognizable by behavioral methods in an abstract/interface type (sender) which invokes a method in an implementation of a different abstract/interface type (receiver) which has been encapsulated by the command implementation during its creation. Command classes are usually limited to specific actions.</a:t>
            </a:r>
          </a:p>
          <a:p>
            <a:r>
              <a:rPr lang="en-US" sz="1800"/>
              <a:t>This example illustrates the structure of the </a:t>
            </a:r>
            <a:r>
              <a:rPr lang="en-US" sz="1800" b="1"/>
              <a:t>Command</a:t>
            </a:r>
            <a:r>
              <a:rPr lang="en-US" sz="1800"/>
              <a:t> design pattern. It focuses on answering these questions:</a:t>
            </a:r>
          </a:p>
          <a:p>
            <a:pPr marL="285750" indent="-285750">
              <a:buFont typeface="Arial" panose="020B0604020202020204" pitchFamily="34" charset="0"/>
              <a:buChar char="•"/>
            </a:pPr>
            <a:r>
              <a:rPr lang="en-US" sz="1800"/>
              <a:t>What classes does it consist of?</a:t>
            </a:r>
          </a:p>
          <a:p>
            <a:pPr marL="285750" indent="-285750">
              <a:buFont typeface="Arial" panose="020B0604020202020204" pitchFamily="34" charset="0"/>
              <a:buChar char="•"/>
            </a:pPr>
            <a:r>
              <a:rPr lang="en-US" sz="1800"/>
              <a:t>What roles do these classes play?</a:t>
            </a:r>
          </a:p>
          <a:p>
            <a:pPr marL="285750" indent="-285750">
              <a:buFont typeface="Arial" panose="020B0604020202020204" pitchFamily="34" charset="0"/>
              <a:buChar char="•"/>
            </a:pPr>
            <a:r>
              <a:rPr lang="en-US" sz="1800"/>
              <a:t>In what way the elements of the pattern are related?</a:t>
            </a:r>
          </a:p>
          <a:p>
            <a:endParaRPr lang="ru-RU" sz="1800"/>
          </a:p>
        </p:txBody>
      </p:sp>
      <p:graphicFrame>
        <p:nvGraphicFramePr>
          <p:cNvPr id="4" name="Объект 3">
            <a:extLst>
              <a:ext uri="{FF2B5EF4-FFF2-40B4-BE49-F238E27FC236}">
                <a16:creationId xmlns:a16="http://schemas.microsoft.com/office/drawing/2014/main" id="{E55FF2F2-515D-44A5-9F4D-AD278CF1FBCC}"/>
              </a:ext>
            </a:extLst>
          </p:cNvPr>
          <p:cNvGraphicFramePr>
            <a:graphicFrameLocks noChangeAspect="1"/>
          </p:cNvGraphicFramePr>
          <p:nvPr>
            <p:extLst>
              <p:ext uri="{D42A27DB-BD31-4B8C-83A1-F6EECF244321}">
                <p14:modId xmlns:p14="http://schemas.microsoft.com/office/powerpoint/2010/main" val="500427807"/>
              </p:ext>
            </p:extLst>
          </p:nvPr>
        </p:nvGraphicFramePr>
        <p:xfrm>
          <a:off x="7064477" y="5325360"/>
          <a:ext cx="1833136" cy="1075440"/>
        </p:xfrm>
        <a:graphic>
          <a:graphicData uri="http://schemas.openxmlformats.org/presentationml/2006/ole">
            <mc:AlternateContent xmlns:mc="http://schemas.openxmlformats.org/markup-compatibility/2006">
              <mc:Choice xmlns:v="urn:schemas-microsoft-com:vml" Requires="v">
                <p:oleObj spid="_x0000_s19473" name="Объект упаковщика для оболочки" showAsIcon="1" r:id="rId3" imgW="834120" imgH="488520" progId="Package">
                  <p:embed/>
                </p:oleObj>
              </mc:Choice>
              <mc:Fallback>
                <p:oleObj name="Объект упаковщика для оболочки" showAsIcon="1" r:id="rId3" imgW="834120" imgH="488520" progId="Package">
                  <p:embed/>
                  <p:pic>
                    <p:nvPicPr>
                      <p:cNvPr id="0" name=""/>
                      <p:cNvPicPr/>
                      <p:nvPr/>
                    </p:nvPicPr>
                    <p:blipFill>
                      <a:blip r:embed="rId4"/>
                      <a:stretch>
                        <a:fillRect/>
                      </a:stretch>
                    </p:blipFill>
                    <p:spPr>
                      <a:xfrm>
                        <a:off x="7064477" y="5325360"/>
                        <a:ext cx="1833136" cy="1075440"/>
                      </a:xfrm>
                      <a:prstGeom prst="rect">
                        <a:avLst/>
                      </a:prstGeom>
                    </p:spPr>
                  </p:pic>
                </p:oleObj>
              </mc:Fallback>
            </mc:AlternateContent>
          </a:graphicData>
        </a:graphic>
      </p:graphicFrame>
    </p:spTree>
    <p:extLst>
      <p:ext uri="{BB962C8B-B14F-4D97-AF65-F5344CB8AC3E}">
        <p14:creationId xmlns:p14="http://schemas.microsoft.com/office/powerpoint/2010/main" val="573357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826B5B-4754-4FF1-8408-E0484339ABED}"/>
              </a:ext>
            </a:extLst>
          </p:cNvPr>
          <p:cNvSpPr>
            <a:spLocks noGrp="1"/>
          </p:cNvSpPr>
          <p:nvPr>
            <p:ph type="title"/>
          </p:nvPr>
        </p:nvSpPr>
        <p:spPr/>
        <p:txBody>
          <a:bodyPr/>
          <a:lstStyle/>
          <a:p>
            <a:r>
              <a:rPr lang="en-US"/>
              <a:t>Iterator</a:t>
            </a:r>
            <a:endParaRPr lang="ru-RU"/>
          </a:p>
        </p:txBody>
      </p:sp>
      <p:sp>
        <p:nvSpPr>
          <p:cNvPr id="3" name="Текст 2">
            <a:extLst>
              <a:ext uri="{FF2B5EF4-FFF2-40B4-BE49-F238E27FC236}">
                <a16:creationId xmlns:a16="http://schemas.microsoft.com/office/drawing/2014/main" id="{26DACAAE-18D6-4EF7-8208-266A1FDA2D3F}"/>
              </a:ext>
            </a:extLst>
          </p:cNvPr>
          <p:cNvSpPr>
            <a:spLocks noGrp="1"/>
          </p:cNvSpPr>
          <p:nvPr>
            <p:ph type="body" sz="quarter" idx="10"/>
          </p:nvPr>
        </p:nvSpPr>
        <p:spPr>
          <a:xfrm>
            <a:off x="322006" y="1954161"/>
            <a:ext cx="11547987" cy="3429000"/>
          </a:xfrm>
        </p:spPr>
        <p:txBody>
          <a:bodyPr/>
          <a:lstStyle/>
          <a:p>
            <a:r>
              <a:rPr lang="en-US" sz="1800" b="1"/>
              <a:t>Iterator</a:t>
            </a:r>
            <a:r>
              <a:rPr lang="en-US" sz="1800"/>
              <a:t> is a behavioral design pattern that allows sequential traversal through a complex data structure without exposing its internal details.</a:t>
            </a:r>
          </a:p>
          <a:p>
            <a:r>
              <a:rPr lang="en-US" sz="1800"/>
              <a:t>Thanks to the Iterator, clients can go over elements of different collections in a similar fashion using a single iterator interface.</a:t>
            </a:r>
          </a:p>
          <a:p>
            <a:r>
              <a:rPr lang="en-US" sz="1800" b="1"/>
              <a:t>Usage examples: </a:t>
            </a:r>
            <a:r>
              <a:rPr lang="en-US" sz="1800"/>
              <a:t>The pattern is very common in Python code. Many frameworks and libraries use it to provide a standard way for traversing their collections.</a:t>
            </a:r>
          </a:p>
          <a:p>
            <a:r>
              <a:rPr lang="en-US" sz="1800" b="1"/>
              <a:t>Identification</a:t>
            </a:r>
            <a:r>
              <a:rPr lang="en-US" sz="1800"/>
              <a:t>: Iterator is easy to recognize by the navigation methods (such as next, previous and others). Client code that uses iterators might not have direct access to the collection being traversed.</a:t>
            </a:r>
          </a:p>
          <a:p>
            <a:r>
              <a:rPr lang="en-US" sz="1800"/>
              <a:t>This example illustrates the structure of the Iterator design pattern. It focuses on answering these questions:</a:t>
            </a:r>
          </a:p>
          <a:p>
            <a:pPr marL="342900" indent="-342900">
              <a:buFont typeface="Arial" panose="020B0604020202020204" pitchFamily="34" charset="0"/>
              <a:buChar char="•"/>
            </a:pPr>
            <a:r>
              <a:rPr lang="en-US" sz="1800"/>
              <a:t>What classes does it consist of?</a:t>
            </a:r>
          </a:p>
          <a:p>
            <a:pPr marL="342900" indent="-342900">
              <a:buFont typeface="Arial" panose="020B0604020202020204" pitchFamily="34" charset="0"/>
              <a:buChar char="•"/>
            </a:pPr>
            <a:r>
              <a:rPr lang="en-US" sz="1800"/>
              <a:t>What roles do these classes play?</a:t>
            </a:r>
          </a:p>
          <a:p>
            <a:pPr marL="342900" indent="-342900">
              <a:buFont typeface="Arial" panose="020B0604020202020204" pitchFamily="34" charset="0"/>
              <a:buChar char="•"/>
            </a:pPr>
            <a:r>
              <a:rPr lang="en-US" sz="1800"/>
              <a:t>In what way the elements of the pattern are related?</a:t>
            </a:r>
            <a:endParaRPr lang="ru-RU" sz="1800"/>
          </a:p>
        </p:txBody>
      </p:sp>
      <p:graphicFrame>
        <p:nvGraphicFramePr>
          <p:cNvPr id="5" name="Объект 4">
            <a:extLst>
              <a:ext uri="{FF2B5EF4-FFF2-40B4-BE49-F238E27FC236}">
                <a16:creationId xmlns:a16="http://schemas.microsoft.com/office/drawing/2014/main" id="{7BDD3EE0-E32E-40D5-A8D7-E45450DA2AC8}"/>
              </a:ext>
            </a:extLst>
          </p:cNvPr>
          <p:cNvGraphicFramePr>
            <a:graphicFrameLocks noChangeAspect="1"/>
          </p:cNvGraphicFramePr>
          <p:nvPr>
            <p:extLst>
              <p:ext uri="{D42A27DB-BD31-4B8C-83A1-F6EECF244321}">
                <p14:modId xmlns:p14="http://schemas.microsoft.com/office/powerpoint/2010/main" val="3380465281"/>
              </p:ext>
            </p:extLst>
          </p:nvPr>
        </p:nvGraphicFramePr>
        <p:xfrm>
          <a:off x="7591117" y="5402054"/>
          <a:ext cx="1420147" cy="1127333"/>
        </p:xfrm>
        <a:graphic>
          <a:graphicData uri="http://schemas.openxmlformats.org/presentationml/2006/ole">
            <mc:AlternateContent xmlns:mc="http://schemas.openxmlformats.org/markup-compatibility/2006">
              <mc:Choice xmlns:v="urn:schemas-microsoft-com:vml" Requires="v">
                <p:oleObj spid="_x0000_s18449" name="Объект упаковщика для оболочки" showAsIcon="1" r:id="rId3" imgW="616320" imgH="488520" progId="Package">
                  <p:embed/>
                </p:oleObj>
              </mc:Choice>
              <mc:Fallback>
                <p:oleObj name="Объект упаковщика для оболочки" showAsIcon="1" r:id="rId3" imgW="616320" imgH="488520" progId="Package">
                  <p:embed/>
                  <p:pic>
                    <p:nvPicPr>
                      <p:cNvPr id="0" name=""/>
                      <p:cNvPicPr/>
                      <p:nvPr/>
                    </p:nvPicPr>
                    <p:blipFill>
                      <a:blip r:embed="rId4"/>
                      <a:stretch>
                        <a:fillRect/>
                      </a:stretch>
                    </p:blipFill>
                    <p:spPr>
                      <a:xfrm>
                        <a:off x="7591117" y="5402054"/>
                        <a:ext cx="1420147" cy="1127333"/>
                      </a:xfrm>
                      <a:prstGeom prst="rect">
                        <a:avLst/>
                      </a:prstGeom>
                    </p:spPr>
                  </p:pic>
                </p:oleObj>
              </mc:Fallback>
            </mc:AlternateContent>
          </a:graphicData>
        </a:graphic>
      </p:graphicFrame>
    </p:spTree>
    <p:extLst>
      <p:ext uri="{BB962C8B-B14F-4D97-AF65-F5344CB8AC3E}">
        <p14:creationId xmlns:p14="http://schemas.microsoft.com/office/powerpoint/2010/main" val="409894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84B34-49F2-48D9-B997-E46DA2B3EFE3}"/>
              </a:ext>
            </a:extLst>
          </p:cNvPr>
          <p:cNvSpPr>
            <a:spLocks noGrp="1"/>
          </p:cNvSpPr>
          <p:nvPr>
            <p:ph type="title"/>
          </p:nvPr>
        </p:nvSpPr>
        <p:spPr/>
        <p:txBody>
          <a:bodyPr/>
          <a:lstStyle/>
          <a:p>
            <a:r>
              <a:rPr lang="en-US"/>
              <a:t>Mediator</a:t>
            </a:r>
            <a:endParaRPr lang="ru-RU"/>
          </a:p>
        </p:txBody>
      </p:sp>
      <p:sp>
        <p:nvSpPr>
          <p:cNvPr id="3" name="Текст 2">
            <a:extLst>
              <a:ext uri="{FF2B5EF4-FFF2-40B4-BE49-F238E27FC236}">
                <a16:creationId xmlns:a16="http://schemas.microsoft.com/office/drawing/2014/main" id="{0BAC0697-ABF5-44C9-B3B6-0DEDF1029F63}"/>
              </a:ext>
            </a:extLst>
          </p:cNvPr>
          <p:cNvSpPr>
            <a:spLocks noGrp="1"/>
          </p:cNvSpPr>
          <p:nvPr>
            <p:ph type="body" sz="quarter" idx="10"/>
          </p:nvPr>
        </p:nvSpPr>
        <p:spPr>
          <a:xfrm>
            <a:off x="317091" y="1924664"/>
            <a:ext cx="11614354" cy="3429000"/>
          </a:xfrm>
        </p:spPr>
        <p:txBody>
          <a:bodyPr/>
          <a:lstStyle/>
          <a:p>
            <a:r>
              <a:rPr lang="en-US" b="1"/>
              <a:t>Mediator</a:t>
            </a:r>
            <a:r>
              <a:rPr lang="en-US"/>
              <a:t> is a behavioral design pattern that reduces coupling between components of a program by making them communicate indirectly, through a special mediator object.</a:t>
            </a:r>
          </a:p>
          <a:p>
            <a:r>
              <a:rPr lang="en-US"/>
              <a:t>The Mediator makes it easy to modify, extend and reuse individual components because they’re no longer dependent on the dozens of other classes.</a:t>
            </a:r>
          </a:p>
          <a:p>
            <a:r>
              <a:rPr lang="en-US" b="1"/>
              <a:t>Usage examples:</a:t>
            </a:r>
            <a:r>
              <a:rPr lang="en-US"/>
              <a:t> The most popular usage of the Mediator pattern in Python code is facilitating communications between GUI components of an app. The synonym of the Mediator is the Controller part of MVC pattern.</a:t>
            </a:r>
          </a:p>
          <a:p>
            <a:r>
              <a:rPr lang="en-US"/>
              <a:t>This example illustrates the structure of the </a:t>
            </a:r>
            <a:r>
              <a:rPr lang="en-US" b="1"/>
              <a:t>Mediator</a:t>
            </a:r>
            <a:r>
              <a:rPr lang="en-US"/>
              <a:t>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p>
          <a:p>
            <a:endParaRPr lang="ru-RU"/>
          </a:p>
        </p:txBody>
      </p:sp>
      <p:graphicFrame>
        <p:nvGraphicFramePr>
          <p:cNvPr id="4" name="Объект 3">
            <a:extLst>
              <a:ext uri="{FF2B5EF4-FFF2-40B4-BE49-F238E27FC236}">
                <a16:creationId xmlns:a16="http://schemas.microsoft.com/office/drawing/2014/main" id="{1C167CC5-584A-4388-9A84-503E6ED064CA}"/>
              </a:ext>
            </a:extLst>
          </p:cNvPr>
          <p:cNvGraphicFramePr>
            <a:graphicFrameLocks noChangeAspect="1"/>
          </p:cNvGraphicFramePr>
          <p:nvPr>
            <p:extLst>
              <p:ext uri="{D42A27DB-BD31-4B8C-83A1-F6EECF244321}">
                <p14:modId xmlns:p14="http://schemas.microsoft.com/office/powerpoint/2010/main" val="1400596898"/>
              </p:ext>
            </p:extLst>
          </p:nvPr>
        </p:nvGraphicFramePr>
        <p:xfrm>
          <a:off x="7399542" y="5109189"/>
          <a:ext cx="1597965" cy="1063010"/>
        </p:xfrm>
        <a:graphic>
          <a:graphicData uri="http://schemas.openxmlformats.org/presentationml/2006/ole">
            <mc:AlternateContent xmlns:mc="http://schemas.openxmlformats.org/markup-compatibility/2006">
              <mc:Choice xmlns:v="urn:schemas-microsoft-com:vml" Requires="v">
                <p:oleObj spid="_x0000_s20492" name="Объект упаковщика для оболочки" showAsIcon="1" r:id="rId3" imgW="734400" imgH="488520" progId="Package">
                  <p:embed/>
                </p:oleObj>
              </mc:Choice>
              <mc:Fallback>
                <p:oleObj name="Объект упаковщика для оболочки" showAsIcon="1" r:id="rId3" imgW="734400" imgH="488520" progId="Package">
                  <p:embed/>
                  <p:pic>
                    <p:nvPicPr>
                      <p:cNvPr id="0" name=""/>
                      <p:cNvPicPr/>
                      <p:nvPr/>
                    </p:nvPicPr>
                    <p:blipFill>
                      <a:blip r:embed="rId4"/>
                      <a:stretch>
                        <a:fillRect/>
                      </a:stretch>
                    </p:blipFill>
                    <p:spPr>
                      <a:xfrm>
                        <a:off x="7399542" y="5109189"/>
                        <a:ext cx="1597965" cy="1063010"/>
                      </a:xfrm>
                      <a:prstGeom prst="rect">
                        <a:avLst/>
                      </a:prstGeom>
                    </p:spPr>
                  </p:pic>
                </p:oleObj>
              </mc:Fallback>
            </mc:AlternateContent>
          </a:graphicData>
        </a:graphic>
      </p:graphicFrame>
    </p:spTree>
    <p:extLst>
      <p:ext uri="{BB962C8B-B14F-4D97-AF65-F5344CB8AC3E}">
        <p14:creationId xmlns:p14="http://schemas.microsoft.com/office/powerpoint/2010/main" val="1634534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82A477-3285-43C8-AC82-73B6B88DDC90}"/>
              </a:ext>
            </a:extLst>
          </p:cNvPr>
          <p:cNvSpPr>
            <a:spLocks noGrp="1"/>
          </p:cNvSpPr>
          <p:nvPr>
            <p:ph type="title"/>
          </p:nvPr>
        </p:nvSpPr>
        <p:spPr/>
        <p:txBody>
          <a:bodyPr/>
          <a:lstStyle/>
          <a:p>
            <a:r>
              <a:rPr lang="en-US"/>
              <a:t>Memento</a:t>
            </a:r>
            <a:endParaRPr lang="ru-RU"/>
          </a:p>
        </p:txBody>
      </p:sp>
      <p:sp>
        <p:nvSpPr>
          <p:cNvPr id="3" name="Текст 2">
            <a:extLst>
              <a:ext uri="{FF2B5EF4-FFF2-40B4-BE49-F238E27FC236}">
                <a16:creationId xmlns:a16="http://schemas.microsoft.com/office/drawing/2014/main" id="{517CAAF3-F838-4532-898F-CE64F6DDADB9}"/>
              </a:ext>
            </a:extLst>
          </p:cNvPr>
          <p:cNvSpPr>
            <a:spLocks noGrp="1"/>
          </p:cNvSpPr>
          <p:nvPr>
            <p:ph type="body" sz="quarter" idx="10"/>
          </p:nvPr>
        </p:nvSpPr>
        <p:spPr>
          <a:xfrm>
            <a:off x="248264" y="1895168"/>
            <a:ext cx="11695471" cy="3429000"/>
          </a:xfrm>
        </p:spPr>
        <p:txBody>
          <a:bodyPr/>
          <a:lstStyle/>
          <a:p>
            <a:r>
              <a:rPr lang="en-US" b="1"/>
              <a:t>Memento</a:t>
            </a:r>
            <a:r>
              <a:rPr lang="en-US"/>
              <a:t> is a behavioral design pattern that allows making snapshots of an object’s state and restoring it in future.</a:t>
            </a:r>
          </a:p>
          <a:p>
            <a:r>
              <a:rPr lang="en-US"/>
              <a:t>The Memento doesn’t compromise the internal structure of the object it works with, as well as data kept inside the snapshots.</a:t>
            </a:r>
          </a:p>
          <a:p>
            <a:r>
              <a:rPr lang="en-US" b="1"/>
              <a:t>Usage examples:</a:t>
            </a:r>
            <a:r>
              <a:rPr lang="en-US"/>
              <a:t> The Memento’s principle can be achieved using the serialization, which is quite common in Python. While it’s not the only and the most efficient way to make snapshots of an object’s state, it still allows storing state backups while protecting the originator’s structure from other objects.</a:t>
            </a:r>
          </a:p>
          <a:p>
            <a:r>
              <a:rPr lang="en-US"/>
              <a:t>This example illustrates the structure of the </a:t>
            </a:r>
            <a:r>
              <a:rPr lang="en-US" b="1"/>
              <a:t>Memento</a:t>
            </a:r>
            <a:r>
              <a:rPr lang="en-US"/>
              <a:t>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p>
          <a:p>
            <a:endParaRPr lang="ru-RU"/>
          </a:p>
        </p:txBody>
      </p:sp>
      <p:graphicFrame>
        <p:nvGraphicFramePr>
          <p:cNvPr id="4" name="Объект 3">
            <a:extLst>
              <a:ext uri="{FF2B5EF4-FFF2-40B4-BE49-F238E27FC236}">
                <a16:creationId xmlns:a16="http://schemas.microsoft.com/office/drawing/2014/main" id="{D4AC00B3-ED35-4B05-B255-F419956B380C}"/>
              </a:ext>
            </a:extLst>
          </p:cNvPr>
          <p:cNvGraphicFramePr>
            <a:graphicFrameLocks noChangeAspect="1"/>
          </p:cNvGraphicFramePr>
          <p:nvPr>
            <p:extLst>
              <p:ext uri="{D42A27DB-BD31-4B8C-83A1-F6EECF244321}">
                <p14:modId xmlns:p14="http://schemas.microsoft.com/office/powerpoint/2010/main" val="369664408"/>
              </p:ext>
            </p:extLst>
          </p:nvPr>
        </p:nvGraphicFramePr>
        <p:xfrm>
          <a:off x="7664193" y="5351219"/>
          <a:ext cx="1583045" cy="993031"/>
        </p:xfrm>
        <a:graphic>
          <a:graphicData uri="http://schemas.openxmlformats.org/presentationml/2006/ole">
            <mc:AlternateContent xmlns:mc="http://schemas.openxmlformats.org/markup-compatibility/2006">
              <mc:Choice xmlns:v="urn:schemas-microsoft-com:vml" Requires="v">
                <p:oleObj spid="_x0000_s21516" name="Объект упаковщика для оболочки" showAsIcon="1" r:id="rId3" imgW="779760" imgH="488520" progId="Package">
                  <p:embed/>
                </p:oleObj>
              </mc:Choice>
              <mc:Fallback>
                <p:oleObj name="Объект упаковщика для оболочки" showAsIcon="1" r:id="rId3" imgW="779760" imgH="488520" progId="Package">
                  <p:embed/>
                  <p:pic>
                    <p:nvPicPr>
                      <p:cNvPr id="0" name=""/>
                      <p:cNvPicPr/>
                      <p:nvPr/>
                    </p:nvPicPr>
                    <p:blipFill>
                      <a:blip r:embed="rId4"/>
                      <a:stretch>
                        <a:fillRect/>
                      </a:stretch>
                    </p:blipFill>
                    <p:spPr>
                      <a:xfrm>
                        <a:off x="7664193" y="5351219"/>
                        <a:ext cx="1583045" cy="993031"/>
                      </a:xfrm>
                      <a:prstGeom prst="rect">
                        <a:avLst/>
                      </a:prstGeom>
                    </p:spPr>
                  </p:pic>
                </p:oleObj>
              </mc:Fallback>
            </mc:AlternateContent>
          </a:graphicData>
        </a:graphic>
      </p:graphicFrame>
    </p:spTree>
    <p:extLst>
      <p:ext uri="{BB962C8B-B14F-4D97-AF65-F5344CB8AC3E}">
        <p14:creationId xmlns:p14="http://schemas.microsoft.com/office/powerpoint/2010/main" val="3597608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A71BB-82E1-48DE-B474-83F2BB1EE0C6}"/>
              </a:ext>
            </a:extLst>
          </p:cNvPr>
          <p:cNvSpPr>
            <a:spLocks noGrp="1"/>
          </p:cNvSpPr>
          <p:nvPr>
            <p:ph type="title"/>
          </p:nvPr>
        </p:nvSpPr>
        <p:spPr/>
        <p:txBody>
          <a:bodyPr/>
          <a:lstStyle/>
          <a:p>
            <a:r>
              <a:rPr lang="en-US"/>
              <a:t>Observer</a:t>
            </a:r>
            <a:endParaRPr lang="ru-RU"/>
          </a:p>
        </p:txBody>
      </p:sp>
      <p:sp>
        <p:nvSpPr>
          <p:cNvPr id="3" name="Текст 2">
            <a:extLst>
              <a:ext uri="{FF2B5EF4-FFF2-40B4-BE49-F238E27FC236}">
                <a16:creationId xmlns:a16="http://schemas.microsoft.com/office/drawing/2014/main" id="{B130B741-E228-40C0-BCB8-50442985AA9F}"/>
              </a:ext>
            </a:extLst>
          </p:cNvPr>
          <p:cNvSpPr>
            <a:spLocks noGrp="1"/>
          </p:cNvSpPr>
          <p:nvPr>
            <p:ph type="body" sz="quarter" idx="10"/>
          </p:nvPr>
        </p:nvSpPr>
        <p:spPr>
          <a:xfrm>
            <a:off x="258095" y="1954161"/>
            <a:ext cx="11658601" cy="4697362"/>
          </a:xfrm>
        </p:spPr>
        <p:txBody>
          <a:bodyPr/>
          <a:lstStyle/>
          <a:p>
            <a:r>
              <a:rPr lang="en-US" sz="1800" b="1"/>
              <a:t>Observer</a:t>
            </a:r>
            <a:r>
              <a:rPr lang="en-US" sz="1800"/>
              <a:t> is a behavioral design pattern that allows some objects to notify other objects about changes in their state.</a:t>
            </a:r>
          </a:p>
          <a:p>
            <a:r>
              <a:rPr lang="en-US" sz="1800"/>
              <a:t>The Observer pattern provides a way to subscribe and unsubscribe to and from these events for any object that implements a subscriber interface.</a:t>
            </a:r>
          </a:p>
          <a:p>
            <a:r>
              <a:rPr lang="en-US" sz="1800" b="1"/>
              <a:t>Usage examples:</a:t>
            </a:r>
            <a:r>
              <a:rPr lang="en-US" sz="1800"/>
              <a:t> The Observer pattern is pretty common in Python code, especially in the GUI components. It provides a way to react to events happening in other objects without coupling to their classes.</a:t>
            </a:r>
          </a:p>
          <a:p>
            <a:r>
              <a:rPr lang="en-US" sz="1800" b="1"/>
              <a:t>Identification:</a:t>
            </a:r>
            <a:r>
              <a:rPr lang="en-US" sz="1800"/>
              <a:t> The pattern can be recognized by subscription methods, that store objects in a list and by calls to the update method issued to objects in that list.</a:t>
            </a:r>
          </a:p>
          <a:p>
            <a:r>
              <a:rPr lang="en-US" sz="1800"/>
              <a:t>This example illustrates the structure of the </a:t>
            </a:r>
            <a:r>
              <a:rPr lang="en-US" sz="1800" b="1"/>
              <a:t>Observer</a:t>
            </a:r>
            <a:r>
              <a:rPr lang="en-US" sz="1800"/>
              <a:t> design pattern. It focuses on answering these questions:</a:t>
            </a:r>
          </a:p>
          <a:p>
            <a:pPr marL="285750" indent="-285750">
              <a:buFont typeface="Arial" panose="020B0604020202020204" pitchFamily="34" charset="0"/>
              <a:buChar char="•"/>
            </a:pPr>
            <a:r>
              <a:rPr lang="en-US" sz="1800"/>
              <a:t>What classes does it consist of?</a:t>
            </a:r>
          </a:p>
          <a:p>
            <a:pPr marL="285750" indent="-285750">
              <a:buFont typeface="Arial" panose="020B0604020202020204" pitchFamily="34" charset="0"/>
              <a:buChar char="•"/>
            </a:pPr>
            <a:r>
              <a:rPr lang="en-US" sz="1800"/>
              <a:t>What roles do these classes play?</a:t>
            </a:r>
          </a:p>
          <a:p>
            <a:pPr marL="285750" indent="-285750">
              <a:buFont typeface="Arial" panose="020B0604020202020204" pitchFamily="34" charset="0"/>
              <a:buChar char="•"/>
            </a:pPr>
            <a:r>
              <a:rPr lang="en-US" sz="1800"/>
              <a:t>In what way the elements of the pattern are related?</a:t>
            </a:r>
          </a:p>
          <a:p>
            <a:endParaRPr lang="ru-RU" sz="1800"/>
          </a:p>
        </p:txBody>
      </p:sp>
      <p:graphicFrame>
        <p:nvGraphicFramePr>
          <p:cNvPr id="4" name="Объект 3">
            <a:extLst>
              <a:ext uri="{FF2B5EF4-FFF2-40B4-BE49-F238E27FC236}">
                <a16:creationId xmlns:a16="http://schemas.microsoft.com/office/drawing/2014/main" id="{3ECC878E-0A5B-4E09-9239-BA56B1FA1279}"/>
              </a:ext>
            </a:extLst>
          </p:cNvPr>
          <p:cNvGraphicFramePr>
            <a:graphicFrameLocks noChangeAspect="1"/>
          </p:cNvGraphicFramePr>
          <p:nvPr>
            <p:extLst>
              <p:ext uri="{D42A27DB-BD31-4B8C-83A1-F6EECF244321}">
                <p14:modId xmlns:p14="http://schemas.microsoft.com/office/powerpoint/2010/main" val="3017216557"/>
              </p:ext>
            </p:extLst>
          </p:nvPr>
        </p:nvGraphicFramePr>
        <p:xfrm>
          <a:off x="7428220" y="5320122"/>
          <a:ext cx="1376567" cy="927753"/>
        </p:xfrm>
        <a:graphic>
          <a:graphicData uri="http://schemas.openxmlformats.org/presentationml/2006/ole">
            <mc:AlternateContent xmlns:mc="http://schemas.openxmlformats.org/markup-compatibility/2006">
              <mc:Choice xmlns:v="urn:schemas-microsoft-com:vml" Requires="v">
                <p:oleObj spid="_x0000_s22540" name="Объект упаковщика для оболочки" showAsIcon="1" r:id="rId3" imgW="725400" imgH="488520" progId="Package">
                  <p:embed/>
                </p:oleObj>
              </mc:Choice>
              <mc:Fallback>
                <p:oleObj name="Объект упаковщика для оболочки" showAsIcon="1" r:id="rId3" imgW="725400" imgH="488520" progId="Package">
                  <p:embed/>
                  <p:pic>
                    <p:nvPicPr>
                      <p:cNvPr id="0" name=""/>
                      <p:cNvPicPr/>
                      <p:nvPr/>
                    </p:nvPicPr>
                    <p:blipFill>
                      <a:blip r:embed="rId4"/>
                      <a:stretch>
                        <a:fillRect/>
                      </a:stretch>
                    </p:blipFill>
                    <p:spPr>
                      <a:xfrm>
                        <a:off x="7428220" y="5320122"/>
                        <a:ext cx="1376567" cy="927753"/>
                      </a:xfrm>
                      <a:prstGeom prst="rect">
                        <a:avLst/>
                      </a:prstGeom>
                    </p:spPr>
                  </p:pic>
                </p:oleObj>
              </mc:Fallback>
            </mc:AlternateContent>
          </a:graphicData>
        </a:graphic>
      </p:graphicFrame>
    </p:spTree>
    <p:extLst>
      <p:ext uri="{BB962C8B-B14F-4D97-AF65-F5344CB8AC3E}">
        <p14:creationId xmlns:p14="http://schemas.microsoft.com/office/powerpoint/2010/main" val="3465665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C575B6-6823-4124-8DB7-060AB0378740}"/>
              </a:ext>
            </a:extLst>
          </p:cNvPr>
          <p:cNvSpPr>
            <a:spLocks noGrp="1"/>
          </p:cNvSpPr>
          <p:nvPr>
            <p:ph type="title"/>
          </p:nvPr>
        </p:nvSpPr>
        <p:spPr/>
        <p:txBody>
          <a:bodyPr/>
          <a:lstStyle/>
          <a:p>
            <a:r>
              <a:rPr lang="en-US"/>
              <a:t>State </a:t>
            </a:r>
            <a:endParaRPr lang="ru-RU"/>
          </a:p>
        </p:txBody>
      </p:sp>
      <p:sp>
        <p:nvSpPr>
          <p:cNvPr id="3" name="Текст 2">
            <a:extLst>
              <a:ext uri="{FF2B5EF4-FFF2-40B4-BE49-F238E27FC236}">
                <a16:creationId xmlns:a16="http://schemas.microsoft.com/office/drawing/2014/main" id="{44E934DE-78E3-478A-88C0-25602B07FF16}"/>
              </a:ext>
            </a:extLst>
          </p:cNvPr>
          <p:cNvSpPr>
            <a:spLocks noGrp="1"/>
          </p:cNvSpPr>
          <p:nvPr>
            <p:ph type="body" sz="quarter" idx="10"/>
          </p:nvPr>
        </p:nvSpPr>
        <p:spPr>
          <a:xfrm>
            <a:off x="368708" y="1909916"/>
            <a:ext cx="11695471" cy="3429000"/>
          </a:xfrm>
        </p:spPr>
        <p:txBody>
          <a:bodyPr/>
          <a:lstStyle/>
          <a:p>
            <a:r>
              <a:rPr lang="en-US" sz="1800" b="1"/>
              <a:t>State</a:t>
            </a:r>
            <a:r>
              <a:rPr lang="en-US" sz="1800"/>
              <a:t> is a behavioral design pattern that allows an object to change the behavior when its internal state changes.</a:t>
            </a:r>
          </a:p>
          <a:p>
            <a:r>
              <a:rPr lang="en-US" sz="1800"/>
              <a:t>The pattern extracts state-related behaviors into separate state classes and forces the original object to delegate the work to an instance of these classes, instead of acting on its own.</a:t>
            </a:r>
          </a:p>
          <a:p>
            <a:r>
              <a:rPr lang="en-US" sz="1800" b="1"/>
              <a:t>Usage examples</a:t>
            </a:r>
            <a:r>
              <a:rPr lang="en-US" sz="1800"/>
              <a:t>: The State pattern is commonly used in Python to convert massive switch-base state machines into the objects.</a:t>
            </a:r>
          </a:p>
          <a:p>
            <a:r>
              <a:rPr lang="en-US" sz="1800" b="1"/>
              <a:t>Identification</a:t>
            </a:r>
            <a:r>
              <a:rPr lang="en-US" sz="1800"/>
              <a:t>: State pattern can be recognized by methods that change their behavior depending on the objects’ state, controlled externally.</a:t>
            </a:r>
          </a:p>
          <a:p>
            <a:r>
              <a:rPr lang="en-US" sz="1800"/>
              <a:t>This example illustrates the structure of the State design pattern. It focuses on answering these questions:</a:t>
            </a:r>
          </a:p>
          <a:p>
            <a:pPr marL="285750" indent="-285750">
              <a:buFont typeface="Arial" panose="020B0604020202020204" pitchFamily="34" charset="0"/>
              <a:buChar char="•"/>
            </a:pPr>
            <a:r>
              <a:rPr lang="en-US" sz="1800"/>
              <a:t>What classes does it consist of?</a:t>
            </a:r>
          </a:p>
          <a:p>
            <a:pPr marL="285750" indent="-285750">
              <a:buFont typeface="Arial" panose="020B0604020202020204" pitchFamily="34" charset="0"/>
              <a:buChar char="•"/>
            </a:pPr>
            <a:r>
              <a:rPr lang="en-US" sz="1800"/>
              <a:t>What roles do these classes play?</a:t>
            </a:r>
          </a:p>
          <a:p>
            <a:pPr marL="285750" indent="-285750">
              <a:buFont typeface="Arial" panose="020B0604020202020204" pitchFamily="34" charset="0"/>
              <a:buChar char="•"/>
            </a:pPr>
            <a:r>
              <a:rPr lang="en-US" sz="1800"/>
              <a:t>In what way the elements of the pattern are related?</a:t>
            </a:r>
            <a:endParaRPr lang="ru-RU" sz="1800"/>
          </a:p>
        </p:txBody>
      </p:sp>
      <p:graphicFrame>
        <p:nvGraphicFramePr>
          <p:cNvPr id="5" name="Объект 4">
            <a:extLst>
              <a:ext uri="{FF2B5EF4-FFF2-40B4-BE49-F238E27FC236}">
                <a16:creationId xmlns:a16="http://schemas.microsoft.com/office/drawing/2014/main" id="{4667D7AD-F986-4240-9393-07AD4B984B5D}"/>
              </a:ext>
            </a:extLst>
          </p:cNvPr>
          <p:cNvGraphicFramePr>
            <a:graphicFrameLocks noChangeAspect="1"/>
          </p:cNvGraphicFramePr>
          <p:nvPr>
            <p:extLst>
              <p:ext uri="{D42A27DB-BD31-4B8C-83A1-F6EECF244321}">
                <p14:modId xmlns:p14="http://schemas.microsoft.com/office/powerpoint/2010/main" val="145222929"/>
              </p:ext>
            </p:extLst>
          </p:nvPr>
        </p:nvGraphicFramePr>
        <p:xfrm>
          <a:off x="7620102" y="5338916"/>
          <a:ext cx="1037201" cy="1054315"/>
        </p:xfrm>
        <a:graphic>
          <a:graphicData uri="http://schemas.openxmlformats.org/presentationml/2006/ole">
            <mc:AlternateContent xmlns:mc="http://schemas.openxmlformats.org/markup-compatibility/2006">
              <mc:Choice xmlns:v="urn:schemas-microsoft-com:vml" Requires="v">
                <p:oleObj spid="_x0000_s23563" name="Объект упаковщика для оболочки" showAsIcon="1" r:id="rId3" imgW="480600" imgH="488520" progId="Package">
                  <p:embed/>
                </p:oleObj>
              </mc:Choice>
              <mc:Fallback>
                <p:oleObj name="Объект упаковщика для оболочки" showAsIcon="1" r:id="rId3" imgW="480600" imgH="488520" progId="Package">
                  <p:embed/>
                  <p:pic>
                    <p:nvPicPr>
                      <p:cNvPr id="0" name=""/>
                      <p:cNvPicPr/>
                      <p:nvPr/>
                    </p:nvPicPr>
                    <p:blipFill>
                      <a:blip r:embed="rId4"/>
                      <a:stretch>
                        <a:fillRect/>
                      </a:stretch>
                    </p:blipFill>
                    <p:spPr>
                      <a:xfrm>
                        <a:off x="7620102" y="5338916"/>
                        <a:ext cx="1037201" cy="1054315"/>
                      </a:xfrm>
                      <a:prstGeom prst="rect">
                        <a:avLst/>
                      </a:prstGeom>
                    </p:spPr>
                  </p:pic>
                </p:oleObj>
              </mc:Fallback>
            </mc:AlternateContent>
          </a:graphicData>
        </a:graphic>
      </p:graphicFrame>
    </p:spTree>
    <p:extLst>
      <p:ext uri="{BB962C8B-B14F-4D97-AF65-F5344CB8AC3E}">
        <p14:creationId xmlns:p14="http://schemas.microsoft.com/office/powerpoint/2010/main" val="3935050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C7BFE-0F03-4EE0-BC5A-DC8DFA3E0135}"/>
              </a:ext>
            </a:extLst>
          </p:cNvPr>
          <p:cNvSpPr>
            <a:spLocks noGrp="1"/>
          </p:cNvSpPr>
          <p:nvPr>
            <p:ph type="title"/>
          </p:nvPr>
        </p:nvSpPr>
        <p:spPr/>
        <p:txBody>
          <a:bodyPr/>
          <a:lstStyle/>
          <a:p>
            <a:r>
              <a:rPr lang="en-US"/>
              <a:t>Strategy</a:t>
            </a:r>
            <a:endParaRPr lang="ru-RU"/>
          </a:p>
        </p:txBody>
      </p:sp>
      <p:sp>
        <p:nvSpPr>
          <p:cNvPr id="3" name="Текст 2">
            <a:extLst>
              <a:ext uri="{FF2B5EF4-FFF2-40B4-BE49-F238E27FC236}">
                <a16:creationId xmlns:a16="http://schemas.microsoft.com/office/drawing/2014/main" id="{FD564540-4139-4290-A7EA-28870128E3A5}"/>
              </a:ext>
            </a:extLst>
          </p:cNvPr>
          <p:cNvSpPr>
            <a:spLocks noGrp="1"/>
          </p:cNvSpPr>
          <p:nvPr>
            <p:ph type="body" sz="quarter" idx="10"/>
          </p:nvPr>
        </p:nvSpPr>
        <p:spPr>
          <a:xfrm>
            <a:off x="272844" y="1939413"/>
            <a:ext cx="11599607" cy="3429000"/>
          </a:xfrm>
        </p:spPr>
        <p:txBody>
          <a:bodyPr/>
          <a:lstStyle/>
          <a:p>
            <a:r>
              <a:rPr lang="en-US" sz="1800" b="1"/>
              <a:t>Strategy</a:t>
            </a:r>
            <a:r>
              <a:rPr lang="en-US" sz="1800"/>
              <a:t> is a behavioral design pattern that turns a set of behaviors into objects and makes them interchangeable inside original context object.</a:t>
            </a:r>
          </a:p>
          <a:p>
            <a:r>
              <a:rPr lang="en-US" sz="1800"/>
              <a:t>The original object, called context, holds a reference to a strategy object and delegates it executing the behavior. In order to change the way the context performs its work, other objects may replace the currently linked strategy object with another one.</a:t>
            </a:r>
          </a:p>
          <a:p>
            <a:r>
              <a:rPr lang="en-US" sz="1800" b="1"/>
              <a:t>Usage examples: </a:t>
            </a:r>
            <a:r>
              <a:rPr lang="en-US" sz="1800"/>
              <a:t>The Strategy pattern is very common in Python code. It’s often used in various frameworks to provide users a way to change the behavior of a class without extending it.</a:t>
            </a:r>
          </a:p>
          <a:p>
            <a:r>
              <a:rPr lang="en-US" sz="1800" b="1"/>
              <a:t>Identification</a:t>
            </a:r>
            <a:r>
              <a:rPr lang="en-US" sz="1800"/>
              <a:t>: Strategy pattern can be recognized by a method that lets nested object do the actual work, as well as the setter that allows replacing that object with a different one.</a:t>
            </a:r>
          </a:p>
          <a:p>
            <a:r>
              <a:rPr lang="en-US" sz="1800"/>
              <a:t>This example illustrates the structure of the Strategy design pattern. It focuses on answering these questions:</a:t>
            </a:r>
          </a:p>
          <a:p>
            <a:pPr marL="342900" indent="-342900">
              <a:buFont typeface="Arial" panose="020B0604020202020204" pitchFamily="34" charset="0"/>
              <a:buChar char="•"/>
            </a:pPr>
            <a:r>
              <a:rPr lang="en-US" sz="1800"/>
              <a:t>What classes does it consist of?</a:t>
            </a:r>
          </a:p>
          <a:p>
            <a:pPr marL="342900" indent="-342900">
              <a:buFont typeface="Arial" panose="020B0604020202020204" pitchFamily="34" charset="0"/>
              <a:buChar char="•"/>
            </a:pPr>
            <a:r>
              <a:rPr lang="en-US" sz="1800"/>
              <a:t>What roles do these classes play?</a:t>
            </a:r>
          </a:p>
          <a:p>
            <a:pPr marL="342900" indent="-342900">
              <a:buFont typeface="Arial" panose="020B0604020202020204" pitchFamily="34" charset="0"/>
              <a:buChar char="•"/>
            </a:pPr>
            <a:r>
              <a:rPr lang="en-US" sz="1800"/>
              <a:t>In what way the elements of the pattern are related?</a:t>
            </a:r>
            <a:endParaRPr lang="ru-RU" sz="1800"/>
          </a:p>
        </p:txBody>
      </p:sp>
      <p:graphicFrame>
        <p:nvGraphicFramePr>
          <p:cNvPr id="4" name="Объект 3">
            <a:extLst>
              <a:ext uri="{FF2B5EF4-FFF2-40B4-BE49-F238E27FC236}">
                <a16:creationId xmlns:a16="http://schemas.microsoft.com/office/drawing/2014/main" id="{85BF7200-AA96-4775-A732-79E7F25CC87B}"/>
              </a:ext>
            </a:extLst>
          </p:cNvPr>
          <p:cNvGraphicFramePr>
            <a:graphicFrameLocks noChangeAspect="1"/>
          </p:cNvGraphicFramePr>
          <p:nvPr>
            <p:extLst>
              <p:ext uri="{D42A27DB-BD31-4B8C-83A1-F6EECF244321}">
                <p14:modId xmlns:p14="http://schemas.microsoft.com/office/powerpoint/2010/main" val="1075882312"/>
              </p:ext>
            </p:extLst>
          </p:nvPr>
        </p:nvGraphicFramePr>
        <p:xfrm>
          <a:off x="7339576" y="5570384"/>
          <a:ext cx="1347224" cy="969498"/>
        </p:xfrm>
        <a:graphic>
          <a:graphicData uri="http://schemas.openxmlformats.org/presentationml/2006/ole">
            <mc:AlternateContent xmlns:mc="http://schemas.openxmlformats.org/markup-compatibility/2006">
              <mc:Choice xmlns:v="urn:schemas-microsoft-com:vml" Requires="v">
                <p:oleObj spid="_x0000_s24585" name="Объект упаковщика для оболочки" showAsIcon="1" r:id="rId3" imgW="680040" imgH="488520" progId="Package">
                  <p:embed/>
                </p:oleObj>
              </mc:Choice>
              <mc:Fallback>
                <p:oleObj name="Объект упаковщика для оболочки" showAsIcon="1" r:id="rId3" imgW="680040" imgH="488520" progId="Package">
                  <p:embed/>
                  <p:pic>
                    <p:nvPicPr>
                      <p:cNvPr id="0" name=""/>
                      <p:cNvPicPr/>
                      <p:nvPr/>
                    </p:nvPicPr>
                    <p:blipFill>
                      <a:blip r:embed="rId4"/>
                      <a:stretch>
                        <a:fillRect/>
                      </a:stretch>
                    </p:blipFill>
                    <p:spPr>
                      <a:xfrm>
                        <a:off x="7339576" y="5570384"/>
                        <a:ext cx="1347224" cy="969498"/>
                      </a:xfrm>
                      <a:prstGeom prst="rect">
                        <a:avLst/>
                      </a:prstGeom>
                    </p:spPr>
                  </p:pic>
                </p:oleObj>
              </mc:Fallback>
            </mc:AlternateContent>
          </a:graphicData>
        </a:graphic>
      </p:graphicFrame>
    </p:spTree>
    <p:extLst>
      <p:ext uri="{BB962C8B-B14F-4D97-AF65-F5344CB8AC3E}">
        <p14:creationId xmlns:p14="http://schemas.microsoft.com/office/powerpoint/2010/main" val="1592133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DFC696-EEEB-425E-A2EB-A9C8B69254A9}"/>
              </a:ext>
            </a:extLst>
          </p:cNvPr>
          <p:cNvSpPr>
            <a:spLocks noGrp="1"/>
          </p:cNvSpPr>
          <p:nvPr>
            <p:ph type="title"/>
          </p:nvPr>
        </p:nvSpPr>
        <p:spPr/>
        <p:txBody>
          <a:bodyPr/>
          <a:lstStyle/>
          <a:p>
            <a:r>
              <a:rPr lang="en-US"/>
              <a:t>Template Method</a:t>
            </a:r>
            <a:endParaRPr lang="ru-RU"/>
          </a:p>
        </p:txBody>
      </p:sp>
      <p:sp>
        <p:nvSpPr>
          <p:cNvPr id="3" name="Текст 2">
            <a:extLst>
              <a:ext uri="{FF2B5EF4-FFF2-40B4-BE49-F238E27FC236}">
                <a16:creationId xmlns:a16="http://schemas.microsoft.com/office/drawing/2014/main" id="{8738B057-E81A-4694-9A3A-2718512D0C5D}"/>
              </a:ext>
            </a:extLst>
          </p:cNvPr>
          <p:cNvSpPr>
            <a:spLocks noGrp="1"/>
          </p:cNvSpPr>
          <p:nvPr>
            <p:ph type="body" sz="quarter" idx="10"/>
          </p:nvPr>
        </p:nvSpPr>
        <p:spPr>
          <a:xfrm>
            <a:off x="346586" y="1909916"/>
            <a:ext cx="11614355" cy="3429000"/>
          </a:xfrm>
        </p:spPr>
        <p:txBody>
          <a:bodyPr/>
          <a:lstStyle/>
          <a:p>
            <a:r>
              <a:rPr lang="en-US" b="1"/>
              <a:t>Template Method</a:t>
            </a:r>
            <a:r>
              <a:rPr lang="en-US"/>
              <a:t> is a behavioral design pattern that allows you to defines a skeleton of an algorithm in a base class and let subclasses override the steps without changing the overall algorithm’s structure.</a:t>
            </a:r>
          </a:p>
          <a:p>
            <a:r>
              <a:rPr lang="en-US" b="1"/>
              <a:t>Usage examples: </a:t>
            </a:r>
            <a:r>
              <a:rPr lang="en-US"/>
              <a:t>The Template Method pattern is quite common in Python frameworks. Developers often use it to provide framework users with a simple means of extending standard functionality using inheritance.</a:t>
            </a:r>
          </a:p>
          <a:p>
            <a:r>
              <a:rPr lang="en-US" b="1"/>
              <a:t>Identification</a:t>
            </a:r>
            <a:r>
              <a:rPr lang="en-US"/>
              <a:t>: Template Method can be recognized by behavioral methods that already have a “default” behavior defined by the base class.</a:t>
            </a:r>
          </a:p>
          <a:p>
            <a:r>
              <a:rPr lang="en-US"/>
              <a:t>This example illustrates the structure of the Template Method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endParaRPr lang="ru-RU"/>
          </a:p>
        </p:txBody>
      </p:sp>
      <p:graphicFrame>
        <p:nvGraphicFramePr>
          <p:cNvPr id="4" name="Объект 3">
            <a:extLst>
              <a:ext uri="{FF2B5EF4-FFF2-40B4-BE49-F238E27FC236}">
                <a16:creationId xmlns:a16="http://schemas.microsoft.com/office/drawing/2014/main" id="{F57C44F0-5076-4FEC-9963-88DA6CBB1329}"/>
              </a:ext>
            </a:extLst>
          </p:cNvPr>
          <p:cNvGraphicFramePr>
            <a:graphicFrameLocks noChangeAspect="1"/>
          </p:cNvGraphicFramePr>
          <p:nvPr>
            <p:extLst>
              <p:ext uri="{D42A27DB-BD31-4B8C-83A1-F6EECF244321}">
                <p14:modId xmlns:p14="http://schemas.microsoft.com/office/powerpoint/2010/main" val="310404162"/>
              </p:ext>
            </p:extLst>
          </p:nvPr>
        </p:nvGraphicFramePr>
        <p:xfrm>
          <a:off x="7117889" y="5338916"/>
          <a:ext cx="2391145" cy="970320"/>
        </p:xfrm>
        <a:graphic>
          <a:graphicData uri="http://schemas.openxmlformats.org/presentationml/2006/ole">
            <mc:AlternateContent xmlns:mc="http://schemas.openxmlformats.org/markup-compatibility/2006">
              <mc:Choice xmlns:v="urn:schemas-microsoft-com:vml" Requires="v">
                <p:oleObj spid="_x0000_s25607" name="Объект упаковщика для оболочки" showAsIcon="1" r:id="rId3" imgW="1205640" imgH="488520" progId="Package">
                  <p:embed/>
                </p:oleObj>
              </mc:Choice>
              <mc:Fallback>
                <p:oleObj name="Объект упаковщика для оболочки" showAsIcon="1" r:id="rId3" imgW="1205640" imgH="488520" progId="Package">
                  <p:embed/>
                  <p:pic>
                    <p:nvPicPr>
                      <p:cNvPr id="0" name=""/>
                      <p:cNvPicPr/>
                      <p:nvPr/>
                    </p:nvPicPr>
                    <p:blipFill>
                      <a:blip r:embed="rId4"/>
                      <a:stretch>
                        <a:fillRect/>
                      </a:stretch>
                    </p:blipFill>
                    <p:spPr>
                      <a:xfrm>
                        <a:off x="7117889" y="5338916"/>
                        <a:ext cx="2391145" cy="970320"/>
                      </a:xfrm>
                      <a:prstGeom prst="rect">
                        <a:avLst/>
                      </a:prstGeom>
                    </p:spPr>
                  </p:pic>
                </p:oleObj>
              </mc:Fallback>
            </mc:AlternateContent>
          </a:graphicData>
        </a:graphic>
      </p:graphicFrame>
    </p:spTree>
    <p:extLst>
      <p:ext uri="{BB962C8B-B14F-4D97-AF65-F5344CB8AC3E}">
        <p14:creationId xmlns:p14="http://schemas.microsoft.com/office/powerpoint/2010/main" val="771453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7AC995-2386-4239-9843-B3C5A2CD7677}"/>
              </a:ext>
            </a:extLst>
          </p:cNvPr>
          <p:cNvSpPr>
            <a:spLocks noGrp="1"/>
          </p:cNvSpPr>
          <p:nvPr>
            <p:ph type="title"/>
          </p:nvPr>
        </p:nvSpPr>
        <p:spPr/>
        <p:txBody>
          <a:bodyPr/>
          <a:lstStyle/>
          <a:p>
            <a:r>
              <a:rPr lang="en-US"/>
              <a:t>Visitor</a:t>
            </a:r>
            <a:endParaRPr lang="ru-RU"/>
          </a:p>
        </p:txBody>
      </p:sp>
      <p:sp>
        <p:nvSpPr>
          <p:cNvPr id="3" name="Текст 2">
            <a:extLst>
              <a:ext uri="{FF2B5EF4-FFF2-40B4-BE49-F238E27FC236}">
                <a16:creationId xmlns:a16="http://schemas.microsoft.com/office/drawing/2014/main" id="{E351B364-A0B9-438D-8426-371BD81CB5EF}"/>
              </a:ext>
            </a:extLst>
          </p:cNvPr>
          <p:cNvSpPr>
            <a:spLocks noGrp="1"/>
          </p:cNvSpPr>
          <p:nvPr>
            <p:ph type="body" sz="quarter" idx="10"/>
          </p:nvPr>
        </p:nvSpPr>
        <p:spPr/>
        <p:txBody>
          <a:bodyPr/>
          <a:lstStyle/>
          <a:p>
            <a:r>
              <a:rPr lang="en-US" b="1"/>
              <a:t>Visitor</a:t>
            </a:r>
            <a:r>
              <a:rPr lang="en-US"/>
              <a:t> is a behavioral design pattern that allows adding new behaviors to existing class hierarchy without altering any existing code.</a:t>
            </a:r>
          </a:p>
          <a:p>
            <a:r>
              <a:rPr lang="en-US" b="1"/>
              <a:t>Usage examples</a:t>
            </a:r>
            <a:r>
              <a:rPr lang="en-US"/>
              <a:t>: Visitor isn’t a very common pattern because of its complexity and narrow applicability.</a:t>
            </a:r>
          </a:p>
          <a:p>
            <a:r>
              <a:rPr lang="en-US"/>
              <a:t>This example illustrates the structure of the Visitor design pattern. It focuses on answering these questions:</a:t>
            </a:r>
          </a:p>
          <a:p>
            <a:pPr marL="342900" indent="-342900">
              <a:buFont typeface="Arial" panose="020B0604020202020204" pitchFamily="34" charset="0"/>
              <a:buChar char="•"/>
            </a:pPr>
            <a:r>
              <a:rPr lang="en-US"/>
              <a:t>What classes does it consist of?</a:t>
            </a:r>
          </a:p>
          <a:p>
            <a:pPr marL="342900" indent="-342900">
              <a:buFont typeface="Arial" panose="020B0604020202020204" pitchFamily="34" charset="0"/>
              <a:buChar char="•"/>
            </a:pPr>
            <a:r>
              <a:rPr lang="en-US"/>
              <a:t>What roles do these classes play?</a:t>
            </a:r>
          </a:p>
          <a:p>
            <a:pPr marL="342900" indent="-342900">
              <a:buFont typeface="Arial" panose="020B0604020202020204" pitchFamily="34" charset="0"/>
              <a:buChar char="•"/>
            </a:pPr>
            <a:r>
              <a:rPr lang="en-US"/>
              <a:t>In what way the elements of the pattern are related?</a:t>
            </a:r>
            <a:endParaRPr lang="ru-RU"/>
          </a:p>
        </p:txBody>
      </p:sp>
      <p:graphicFrame>
        <p:nvGraphicFramePr>
          <p:cNvPr id="4" name="Объект 3">
            <a:extLst>
              <a:ext uri="{FF2B5EF4-FFF2-40B4-BE49-F238E27FC236}">
                <a16:creationId xmlns:a16="http://schemas.microsoft.com/office/drawing/2014/main" id="{19A95821-6B33-4716-B4F7-8550BD9917D8}"/>
              </a:ext>
            </a:extLst>
          </p:cNvPr>
          <p:cNvGraphicFramePr>
            <a:graphicFrameLocks noChangeAspect="1"/>
          </p:cNvGraphicFramePr>
          <p:nvPr>
            <p:extLst>
              <p:ext uri="{D42A27DB-BD31-4B8C-83A1-F6EECF244321}">
                <p14:modId xmlns:p14="http://schemas.microsoft.com/office/powerpoint/2010/main" val="1391696750"/>
              </p:ext>
            </p:extLst>
          </p:nvPr>
        </p:nvGraphicFramePr>
        <p:xfrm>
          <a:off x="7944464" y="5292418"/>
          <a:ext cx="1170039" cy="1018000"/>
        </p:xfrm>
        <a:graphic>
          <a:graphicData uri="http://schemas.openxmlformats.org/presentationml/2006/ole">
            <mc:AlternateContent xmlns:mc="http://schemas.openxmlformats.org/markup-compatibility/2006">
              <mc:Choice xmlns:v="urn:schemas-microsoft-com:vml" Requires="v">
                <p:oleObj spid="_x0000_s26630" name="Объект упаковщика для оболочки" showAsIcon="1" r:id="rId3" imgW="561960" imgH="488520" progId="Package">
                  <p:embed/>
                </p:oleObj>
              </mc:Choice>
              <mc:Fallback>
                <p:oleObj name="Объект упаковщика для оболочки" showAsIcon="1" r:id="rId3" imgW="561960" imgH="488520" progId="Package">
                  <p:embed/>
                  <p:pic>
                    <p:nvPicPr>
                      <p:cNvPr id="0" name=""/>
                      <p:cNvPicPr/>
                      <p:nvPr/>
                    </p:nvPicPr>
                    <p:blipFill>
                      <a:blip r:embed="rId4"/>
                      <a:stretch>
                        <a:fillRect/>
                      </a:stretch>
                    </p:blipFill>
                    <p:spPr>
                      <a:xfrm>
                        <a:off x="7944464" y="5292418"/>
                        <a:ext cx="1170039" cy="1018000"/>
                      </a:xfrm>
                      <a:prstGeom prst="rect">
                        <a:avLst/>
                      </a:prstGeom>
                    </p:spPr>
                  </p:pic>
                </p:oleObj>
              </mc:Fallback>
            </mc:AlternateContent>
          </a:graphicData>
        </a:graphic>
      </p:graphicFrame>
    </p:spTree>
    <p:extLst>
      <p:ext uri="{BB962C8B-B14F-4D97-AF65-F5344CB8AC3E}">
        <p14:creationId xmlns:p14="http://schemas.microsoft.com/office/powerpoint/2010/main" val="262108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1CA19-2EDE-4CC5-B337-B30C4A4E76F3}"/>
              </a:ext>
            </a:extLst>
          </p:cNvPr>
          <p:cNvSpPr>
            <a:spLocks noGrp="1"/>
          </p:cNvSpPr>
          <p:nvPr>
            <p:ph type="title"/>
          </p:nvPr>
        </p:nvSpPr>
        <p:spPr/>
        <p:txBody>
          <a:bodyPr/>
          <a:lstStyle/>
          <a:p>
            <a:r>
              <a:rPr lang="en-US"/>
              <a:t>What’s a design pattern?</a:t>
            </a:r>
            <a:endParaRPr lang="ru-RU"/>
          </a:p>
        </p:txBody>
      </p:sp>
      <p:sp>
        <p:nvSpPr>
          <p:cNvPr id="3" name="Текст 2">
            <a:extLst>
              <a:ext uri="{FF2B5EF4-FFF2-40B4-BE49-F238E27FC236}">
                <a16:creationId xmlns:a16="http://schemas.microsoft.com/office/drawing/2014/main" id="{2A48DC08-A0B6-497E-8C7F-FF120D452885}"/>
              </a:ext>
            </a:extLst>
          </p:cNvPr>
          <p:cNvSpPr>
            <a:spLocks noGrp="1"/>
          </p:cNvSpPr>
          <p:nvPr>
            <p:ph type="body" sz="quarter" idx="10"/>
          </p:nvPr>
        </p:nvSpPr>
        <p:spPr>
          <a:xfrm>
            <a:off x="582561" y="1714500"/>
            <a:ext cx="10820400" cy="3429000"/>
          </a:xfrm>
        </p:spPr>
        <p:txBody>
          <a:bodyPr/>
          <a:lstStyle/>
          <a:p>
            <a:r>
              <a:rPr lang="en-US" i="1"/>
              <a:t>In software engineering, a </a:t>
            </a:r>
            <a:r>
              <a:rPr lang="en-US" b="1" i="1"/>
              <a:t>design pattern </a:t>
            </a:r>
            <a:r>
              <a:rPr lang="en-US" i="1"/>
              <a:t>is a general reusable solution to a commonly occurring problem within a given context in software design. A design pattern is not a finished design that can be transformed directly into code.</a:t>
            </a:r>
          </a:p>
          <a:p>
            <a:pPr algn="r"/>
            <a:r>
              <a:rPr lang="en-US"/>
              <a:t>Wikipedia</a:t>
            </a:r>
            <a:endParaRPr lang="en-US" b="1"/>
          </a:p>
          <a:p>
            <a:r>
              <a:rPr lang="en-US" b="1"/>
              <a:t>Design patterns</a:t>
            </a:r>
            <a:r>
              <a:rPr lang="en-US"/>
              <a:t> are typical solutions to commonly occurring problems in software design. They are like pre-made blueprints that you can customize to solve a recurring design problem in your code.</a:t>
            </a:r>
          </a:p>
          <a:p>
            <a:r>
              <a:rPr lang="en-US"/>
              <a:t>You can’t just find a pattern and copy it into your program, the way you can with off-the-shelf functions or libraries. The pattern is not a specific piece of code, but a general concept for solving a particular problem. You can follow the pattern details and implement a solution that suits the realities of your own program.</a:t>
            </a:r>
          </a:p>
          <a:p>
            <a:endParaRPr lang="ru-RU"/>
          </a:p>
        </p:txBody>
      </p:sp>
    </p:spTree>
    <p:extLst>
      <p:ext uri="{BB962C8B-B14F-4D97-AF65-F5344CB8AC3E}">
        <p14:creationId xmlns:p14="http://schemas.microsoft.com/office/powerpoint/2010/main" val="475302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287C4BF-DD26-40F9-8B5B-F9EE8ED0D0A6}"/>
              </a:ext>
            </a:extLst>
          </p:cNvPr>
          <p:cNvSpPr>
            <a:spLocks noGrp="1"/>
          </p:cNvSpPr>
          <p:nvPr>
            <p:ph type="title"/>
          </p:nvPr>
        </p:nvSpPr>
        <p:spPr>
          <a:xfrm>
            <a:off x="685800" y="1909918"/>
            <a:ext cx="10820400" cy="685800"/>
          </a:xfrm>
        </p:spPr>
        <p:txBody>
          <a:bodyPr/>
          <a:lstStyle/>
          <a:p>
            <a:pPr algn="ctr"/>
            <a:r>
              <a:rPr lang="en-US"/>
              <a:t>Thank you!</a:t>
            </a:r>
            <a:endParaRPr lang="ru-RU"/>
          </a:p>
        </p:txBody>
      </p:sp>
      <p:sp>
        <p:nvSpPr>
          <p:cNvPr id="5" name="Текст 4">
            <a:extLst>
              <a:ext uri="{FF2B5EF4-FFF2-40B4-BE49-F238E27FC236}">
                <a16:creationId xmlns:a16="http://schemas.microsoft.com/office/drawing/2014/main" id="{7CD9B11F-593C-404C-8410-502A267F7AB4}"/>
              </a:ext>
            </a:extLst>
          </p:cNvPr>
          <p:cNvSpPr>
            <a:spLocks noGrp="1"/>
          </p:cNvSpPr>
          <p:nvPr>
            <p:ph type="body" sz="quarter" idx="10"/>
          </p:nvPr>
        </p:nvSpPr>
        <p:spPr>
          <a:xfrm>
            <a:off x="892277" y="4778476"/>
            <a:ext cx="10820400" cy="1179871"/>
          </a:xfrm>
        </p:spPr>
        <p:txBody>
          <a:bodyPr/>
          <a:lstStyle/>
          <a:p>
            <a:r>
              <a:rPr lang="en-US">
                <a:solidFill>
                  <a:schemeClr val="bg2"/>
                </a:solidFill>
                <a:hlinkClick r:id="rId2">
                  <a:extLst>
                    <a:ext uri="{A12FA001-AC4F-418D-AE19-62706E023703}">
                      <ahyp:hlinkClr xmlns:ahyp="http://schemas.microsoft.com/office/drawing/2018/hyperlinkcolor" val="tx"/>
                    </a:ext>
                  </a:extLst>
                </a:hlinkClick>
              </a:rPr>
              <a:t>https://refactoring.guru/design-patterns</a:t>
            </a:r>
            <a:endParaRPr lang="ru-RU">
              <a:solidFill>
                <a:schemeClr val="bg2"/>
              </a:solidFill>
            </a:endParaRPr>
          </a:p>
        </p:txBody>
      </p:sp>
    </p:spTree>
    <p:extLst>
      <p:ext uri="{BB962C8B-B14F-4D97-AF65-F5344CB8AC3E}">
        <p14:creationId xmlns:p14="http://schemas.microsoft.com/office/powerpoint/2010/main" val="212570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F1CA19-2EDE-4CC5-B337-B30C4A4E76F3}"/>
              </a:ext>
            </a:extLst>
          </p:cNvPr>
          <p:cNvSpPr>
            <a:spLocks noGrp="1"/>
          </p:cNvSpPr>
          <p:nvPr>
            <p:ph type="title"/>
          </p:nvPr>
        </p:nvSpPr>
        <p:spPr/>
        <p:txBody>
          <a:bodyPr/>
          <a:lstStyle/>
          <a:p>
            <a:r>
              <a:rPr lang="en-US"/>
              <a:t>What’s a design pattern?</a:t>
            </a:r>
            <a:endParaRPr lang="ru-RU"/>
          </a:p>
        </p:txBody>
      </p:sp>
      <p:sp>
        <p:nvSpPr>
          <p:cNvPr id="3" name="Текст 2">
            <a:extLst>
              <a:ext uri="{FF2B5EF4-FFF2-40B4-BE49-F238E27FC236}">
                <a16:creationId xmlns:a16="http://schemas.microsoft.com/office/drawing/2014/main" id="{2A48DC08-A0B6-497E-8C7F-FF120D452885}"/>
              </a:ext>
            </a:extLst>
          </p:cNvPr>
          <p:cNvSpPr>
            <a:spLocks noGrp="1"/>
          </p:cNvSpPr>
          <p:nvPr>
            <p:ph type="body" sz="quarter" idx="10"/>
          </p:nvPr>
        </p:nvSpPr>
        <p:spPr>
          <a:xfrm>
            <a:off x="567813" y="1493275"/>
            <a:ext cx="10820400" cy="3429000"/>
          </a:xfrm>
        </p:spPr>
        <p:txBody>
          <a:bodyPr/>
          <a:lstStyle/>
          <a:p>
            <a:r>
              <a:rPr lang="en-US"/>
              <a:t>Patterns are often confused with algorithms, because both concepts describe typical solutions to some known problems. While an algorithm always defines a clear set of actions that can achieve some goal, a pattern is a more high-level description of a solution. The code of the same pattern applied to two different programs may be different.</a:t>
            </a:r>
          </a:p>
          <a:p>
            <a:r>
              <a:rPr lang="en-US"/>
              <a:t>An analogy to an algorithm is a cooking recipe: both have clear steps to achieve a goal. On the other hand, a pattern is more like a blueprint: you can see what the result and its features are, but the exact order of implementation is up to you.</a:t>
            </a:r>
          </a:p>
          <a:p>
            <a:endParaRPr lang="ru-RU"/>
          </a:p>
        </p:txBody>
      </p:sp>
      <p:pic>
        <p:nvPicPr>
          <p:cNvPr id="1026" name="Picture 2">
            <a:extLst>
              <a:ext uri="{FF2B5EF4-FFF2-40B4-BE49-F238E27FC236}">
                <a16:creationId xmlns:a16="http://schemas.microsoft.com/office/drawing/2014/main" id="{4B01F4F1-41C6-4546-A670-41121D7DF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526" y="38100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26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225D26-D712-4E37-8E70-B31AE4F88E7C}"/>
              </a:ext>
            </a:extLst>
          </p:cNvPr>
          <p:cNvSpPr>
            <a:spLocks noGrp="1"/>
          </p:cNvSpPr>
          <p:nvPr>
            <p:ph type="title"/>
          </p:nvPr>
        </p:nvSpPr>
        <p:spPr/>
        <p:txBody>
          <a:bodyPr/>
          <a:lstStyle/>
          <a:p>
            <a:r>
              <a:rPr lang="en-US"/>
              <a:t>What’s a design pattern?</a:t>
            </a:r>
            <a:endParaRPr lang="ru-RU"/>
          </a:p>
        </p:txBody>
      </p:sp>
      <p:sp>
        <p:nvSpPr>
          <p:cNvPr id="3" name="Текст 2">
            <a:extLst>
              <a:ext uri="{FF2B5EF4-FFF2-40B4-BE49-F238E27FC236}">
                <a16:creationId xmlns:a16="http://schemas.microsoft.com/office/drawing/2014/main" id="{A4320CE9-9234-4917-8E6F-177F0446A0DC}"/>
              </a:ext>
            </a:extLst>
          </p:cNvPr>
          <p:cNvSpPr>
            <a:spLocks noGrp="1"/>
          </p:cNvSpPr>
          <p:nvPr>
            <p:ph type="body" sz="quarter" idx="10"/>
          </p:nvPr>
        </p:nvSpPr>
        <p:spPr/>
        <p:txBody>
          <a:bodyPr/>
          <a:lstStyle/>
          <a:p>
            <a:r>
              <a:rPr lang="en-US" sz="2800" b="1"/>
              <a:t>Benefits</a:t>
            </a:r>
            <a:endParaRPr lang="en-US" b="1"/>
          </a:p>
          <a:p>
            <a:r>
              <a:rPr lang="en-US"/>
              <a:t>Design patterns are a toolkit of </a:t>
            </a:r>
            <a:r>
              <a:rPr lang="en-US" b="1"/>
              <a:t>tried and tested solutions</a:t>
            </a:r>
            <a:r>
              <a:rPr lang="en-US"/>
              <a:t> to common problems in software design. Even if you never encounter these problems, knowing patterns is still useful because it teaches you how to solve all sorts of problems using principles of object-oriented design.</a:t>
            </a:r>
          </a:p>
          <a:p>
            <a:r>
              <a:rPr lang="en-US"/>
              <a:t>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a:t>
            </a:r>
          </a:p>
          <a:p>
            <a:endParaRPr lang="ru-RU"/>
          </a:p>
        </p:txBody>
      </p:sp>
    </p:spTree>
    <p:extLst>
      <p:ext uri="{BB962C8B-B14F-4D97-AF65-F5344CB8AC3E}">
        <p14:creationId xmlns:p14="http://schemas.microsoft.com/office/powerpoint/2010/main" val="402716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225D26-D712-4E37-8E70-B31AE4F88E7C}"/>
              </a:ext>
            </a:extLst>
          </p:cNvPr>
          <p:cNvSpPr>
            <a:spLocks noGrp="1"/>
          </p:cNvSpPr>
          <p:nvPr>
            <p:ph type="title"/>
          </p:nvPr>
        </p:nvSpPr>
        <p:spPr>
          <a:xfrm>
            <a:off x="546315" y="191791"/>
            <a:ext cx="10820400" cy="685800"/>
          </a:xfrm>
        </p:spPr>
        <p:txBody>
          <a:bodyPr/>
          <a:lstStyle/>
          <a:p>
            <a:r>
              <a:rPr lang="en-US"/>
              <a:t>What’s a design pattern? </a:t>
            </a:r>
            <a:r>
              <a:rPr lang="en-US" b="1"/>
              <a:t>Criticism</a:t>
            </a:r>
            <a:br>
              <a:rPr lang="en-US" b="1"/>
            </a:br>
            <a:endParaRPr lang="ru-RU"/>
          </a:p>
        </p:txBody>
      </p:sp>
      <p:sp>
        <p:nvSpPr>
          <p:cNvPr id="3" name="Текст 2">
            <a:extLst>
              <a:ext uri="{FF2B5EF4-FFF2-40B4-BE49-F238E27FC236}">
                <a16:creationId xmlns:a16="http://schemas.microsoft.com/office/drawing/2014/main" id="{A4320CE9-9234-4917-8E6F-177F0446A0DC}"/>
              </a:ext>
            </a:extLst>
          </p:cNvPr>
          <p:cNvSpPr>
            <a:spLocks noGrp="1"/>
          </p:cNvSpPr>
          <p:nvPr>
            <p:ph type="body" sz="quarter" idx="10"/>
          </p:nvPr>
        </p:nvSpPr>
        <p:spPr>
          <a:xfrm>
            <a:off x="546315" y="1203055"/>
            <a:ext cx="11216898" cy="5102818"/>
          </a:xfrm>
        </p:spPr>
        <p:txBody>
          <a:bodyPr/>
          <a:lstStyle/>
          <a:p>
            <a:pPr marL="342900" indent="-342900">
              <a:buFont typeface="Wingdings" panose="05000000000000000000" pitchFamily="2" charset="2"/>
              <a:buChar char="ü"/>
            </a:pPr>
            <a:r>
              <a:rPr lang="en-US" b="1"/>
              <a:t>Kludges for a weak programming language </a:t>
            </a:r>
          </a:p>
          <a:p>
            <a:r>
              <a:rPr lang="en-US"/>
              <a:t>Usually the need for patterns arises when people choose a programming language or a technology that lacks the necessary level of abstraction. In this case, patterns become a kludge that gives the language much-needed super-abilities.</a:t>
            </a:r>
          </a:p>
          <a:p>
            <a:pPr marL="342900" indent="-342900">
              <a:buFont typeface="Wingdings" panose="05000000000000000000" pitchFamily="2" charset="2"/>
              <a:buChar char="ü"/>
            </a:pPr>
            <a:r>
              <a:rPr lang="en-US" b="1"/>
              <a:t>Inefficient solutions</a:t>
            </a:r>
          </a:p>
          <a:p>
            <a:r>
              <a:rPr lang="en-US"/>
              <a:t>Patterns try to systematize approaches that are already widely used. This unification is viewed by many as a dogma and they implement patterns “to the point”, without adapting them to the context of their project.</a:t>
            </a:r>
          </a:p>
          <a:p>
            <a:pPr marL="342900" indent="-342900">
              <a:buFont typeface="Wingdings" panose="05000000000000000000" pitchFamily="2" charset="2"/>
              <a:buChar char="ü"/>
            </a:pPr>
            <a:r>
              <a:rPr lang="en-US" b="1"/>
              <a:t>Unjustified use</a:t>
            </a:r>
          </a:p>
          <a:p>
            <a:r>
              <a:rPr lang="en-US" i="1"/>
              <a:t>If all you have is a hammer, everything looks like a nail.</a:t>
            </a:r>
          </a:p>
          <a:p>
            <a:r>
              <a:rPr lang="en-US"/>
              <a:t>This is the problem that haunts many novices who have just familiarized themselves with patterns. Having learned about patterns, they try to apply them everywhere, even in situations where simpler code would do just fine.</a:t>
            </a:r>
            <a:endParaRPr lang="ru-RU"/>
          </a:p>
        </p:txBody>
      </p:sp>
    </p:spTree>
    <p:extLst>
      <p:ext uri="{BB962C8B-B14F-4D97-AF65-F5344CB8AC3E}">
        <p14:creationId xmlns:p14="http://schemas.microsoft.com/office/powerpoint/2010/main" val="417752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32340E-D7D4-451D-AF1A-B03DDE162D8D}"/>
              </a:ext>
            </a:extLst>
          </p:cNvPr>
          <p:cNvSpPr>
            <a:spLocks noGrp="1"/>
          </p:cNvSpPr>
          <p:nvPr>
            <p:ph type="title"/>
          </p:nvPr>
        </p:nvSpPr>
        <p:spPr/>
        <p:txBody>
          <a:bodyPr/>
          <a:lstStyle/>
          <a:p>
            <a:r>
              <a:rPr lang="en-US"/>
              <a:t>Classification of patterns</a:t>
            </a:r>
            <a:endParaRPr lang="ru-RU"/>
          </a:p>
        </p:txBody>
      </p:sp>
      <p:sp>
        <p:nvSpPr>
          <p:cNvPr id="3" name="Текст 2">
            <a:extLst>
              <a:ext uri="{FF2B5EF4-FFF2-40B4-BE49-F238E27FC236}">
                <a16:creationId xmlns:a16="http://schemas.microsoft.com/office/drawing/2014/main" id="{7D30F8A7-5C46-443A-9F1C-0BB7A9670EBA}"/>
              </a:ext>
            </a:extLst>
          </p:cNvPr>
          <p:cNvSpPr>
            <a:spLocks noGrp="1"/>
          </p:cNvSpPr>
          <p:nvPr>
            <p:ph type="body" sz="quarter" idx="10"/>
          </p:nvPr>
        </p:nvSpPr>
        <p:spPr>
          <a:xfrm>
            <a:off x="567813" y="1482213"/>
            <a:ext cx="10820400" cy="3679722"/>
          </a:xfrm>
        </p:spPr>
        <p:txBody>
          <a:bodyPr/>
          <a:lstStyle/>
          <a:p>
            <a:r>
              <a:rPr lang="en-US"/>
              <a:t>Design patterns differ by their complexity, level of detail and scale of applicability to the entire system being designed. </a:t>
            </a:r>
          </a:p>
          <a:p>
            <a:r>
              <a:rPr lang="en-US"/>
              <a:t>The most basic and low-level patterns are often called </a:t>
            </a:r>
            <a:r>
              <a:rPr lang="en-US" i="1"/>
              <a:t>idioms</a:t>
            </a:r>
            <a:r>
              <a:rPr lang="en-US"/>
              <a:t>. They usually apply only to a single programming language.</a:t>
            </a:r>
          </a:p>
          <a:p>
            <a:r>
              <a:rPr lang="en-US"/>
              <a:t>The most universal and high-level patterns are </a:t>
            </a:r>
            <a:r>
              <a:rPr lang="en-US" i="1"/>
              <a:t>architectural patterns</a:t>
            </a:r>
            <a:r>
              <a:rPr lang="en-US"/>
              <a:t>. Developers can implement these patterns in virtually any language. Unlike other patterns, they can be used to design the architecture of an entire application.</a:t>
            </a:r>
          </a:p>
        </p:txBody>
      </p:sp>
      <p:pic>
        <p:nvPicPr>
          <p:cNvPr id="3074" name="Picture 2">
            <a:extLst>
              <a:ext uri="{FF2B5EF4-FFF2-40B4-BE49-F238E27FC236}">
                <a16:creationId xmlns:a16="http://schemas.microsoft.com/office/drawing/2014/main" id="{E2B75DD0-4ED6-4FA4-B44A-6BD53D0A4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874" y="4408999"/>
            <a:ext cx="795337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03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32340E-D7D4-451D-AF1A-B03DDE162D8D}"/>
              </a:ext>
            </a:extLst>
          </p:cNvPr>
          <p:cNvSpPr>
            <a:spLocks noGrp="1"/>
          </p:cNvSpPr>
          <p:nvPr>
            <p:ph type="title"/>
          </p:nvPr>
        </p:nvSpPr>
        <p:spPr/>
        <p:txBody>
          <a:bodyPr/>
          <a:lstStyle/>
          <a:p>
            <a:r>
              <a:rPr lang="en-US"/>
              <a:t>Classification of patterns</a:t>
            </a:r>
            <a:endParaRPr lang="ru-RU"/>
          </a:p>
        </p:txBody>
      </p:sp>
      <p:sp>
        <p:nvSpPr>
          <p:cNvPr id="3" name="Текст 2">
            <a:extLst>
              <a:ext uri="{FF2B5EF4-FFF2-40B4-BE49-F238E27FC236}">
                <a16:creationId xmlns:a16="http://schemas.microsoft.com/office/drawing/2014/main" id="{7D30F8A7-5C46-443A-9F1C-0BB7A9670EBA}"/>
              </a:ext>
            </a:extLst>
          </p:cNvPr>
          <p:cNvSpPr>
            <a:spLocks noGrp="1"/>
          </p:cNvSpPr>
          <p:nvPr>
            <p:ph type="body" sz="quarter" idx="10"/>
          </p:nvPr>
        </p:nvSpPr>
        <p:spPr>
          <a:xfrm>
            <a:off x="567813" y="1482213"/>
            <a:ext cx="10820400" cy="3429000"/>
          </a:xfrm>
        </p:spPr>
        <p:txBody>
          <a:bodyPr/>
          <a:lstStyle/>
          <a:p>
            <a:r>
              <a:rPr lang="en-US"/>
              <a:t>In addition, all patterns can be categorized by their </a:t>
            </a:r>
            <a:r>
              <a:rPr lang="en-US" i="1"/>
              <a:t>intent</a:t>
            </a:r>
            <a:r>
              <a:rPr lang="en-US"/>
              <a:t>, or purpose:</a:t>
            </a:r>
          </a:p>
          <a:p>
            <a:r>
              <a:rPr lang="en-US" b="1"/>
              <a:t>Creational patterns</a:t>
            </a:r>
            <a:r>
              <a:rPr lang="en-US"/>
              <a:t> provide object creation mechanisms that increase flexibility and reuse of existing code.</a:t>
            </a:r>
          </a:p>
          <a:p>
            <a:r>
              <a:rPr lang="en-US" b="1"/>
              <a:t>Structural patterns</a:t>
            </a:r>
            <a:r>
              <a:rPr lang="en-US"/>
              <a:t> explain how to assemble objects and classes into larger structures, while keeping the structures flexible and efficient.</a:t>
            </a:r>
          </a:p>
          <a:p>
            <a:r>
              <a:rPr lang="en-US" b="1"/>
              <a:t>Behavioral patterns</a:t>
            </a:r>
            <a:r>
              <a:rPr lang="en-US"/>
              <a:t> take care of effective communication and the assignment of responsibilities between objects.</a:t>
            </a:r>
          </a:p>
          <a:p>
            <a:endParaRPr lang="ru-RU"/>
          </a:p>
        </p:txBody>
      </p:sp>
      <p:pic>
        <p:nvPicPr>
          <p:cNvPr id="4098" name="Picture 2">
            <a:extLst>
              <a:ext uri="{FF2B5EF4-FFF2-40B4-BE49-F238E27FC236}">
                <a16:creationId xmlns:a16="http://schemas.microsoft.com/office/drawing/2014/main" id="{32762DA0-1ED6-43A5-A17A-458CC120D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7" y="4428510"/>
            <a:ext cx="91440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310087"/>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1827</TotalTime>
  <Words>4126</Words>
  <Application>Microsoft Office PowerPoint</Application>
  <PresentationFormat>Широкоэкранный</PresentationFormat>
  <Paragraphs>237</Paragraphs>
  <Slides>40</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3</vt:i4>
      </vt:variant>
      <vt:variant>
        <vt:lpstr>Внедренные серверы OLE</vt:lpstr>
      </vt:variant>
      <vt:variant>
        <vt:i4>1</vt:i4>
      </vt:variant>
      <vt:variant>
        <vt:lpstr>Заголовки слайдов</vt:lpstr>
      </vt:variant>
      <vt:variant>
        <vt:i4>40</vt:i4>
      </vt:variant>
    </vt:vector>
  </HeadingPairs>
  <TitlesOfParts>
    <vt:vector size="49" baseType="lpstr">
      <vt:lpstr>Arial</vt:lpstr>
      <vt:lpstr>Open Sans</vt:lpstr>
      <vt:lpstr>Open Sans Regular</vt:lpstr>
      <vt:lpstr>Proxima Nova Black</vt:lpstr>
      <vt:lpstr>Wingdings</vt:lpstr>
      <vt:lpstr>2_GRADIENT THEME</vt:lpstr>
      <vt:lpstr>1_GRADIENT THEME</vt:lpstr>
      <vt:lpstr>2_DARK THEME</vt:lpstr>
      <vt:lpstr>Пакет</vt:lpstr>
      <vt:lpstr>Design Patterns in Python</vt:lpstr>
      <vt:lpstr>Agenda</vt:lpstr>
      <vt:lpstr>What’s a design pattern?</vt:lpstr>
      <vt:lpstr>What’s a design pattern?</vt:lpstr>
      <vt:lpstr>What’s a design pattern?</vt:lpstr>
      <vt:lpstr>What’s a design pattern?</vt:lpstr>
      <vt:lpstr>What’s a design pattern? Criticism </vt:lpstr>
      <vt:lpstr>Classification of patterns</vt:lpstr>
      <vt:lpstr>Classification of patterns</vt:lpstr>
      <vt:lpstr>Creational Design Patterns</vt:lpstr>
      <vt:lpstr>Abstract Factory </vt:lpstr>
      <vt:lpstr>Builder in Python</vt:lpstr>
      <vt:lpstr>Prototype in Python</vt:lpstr>
      <vt:lpstr>Singleton in Python</vt:lpstr>
      <vt:lpstr>Naïve Singleton </vt:lpstr>
      <vt:lpstr>Thread-safe Singleton </vt:lpstr>
      <vt:lpstr>Structural Design Patterns</vt:lpstr>
      <vt:lpstr>Adapter</vt:lpstr>
      <vt:lpstr>Adapter</vt:lpstr>
      <vt:lpstr>Bridge</vt:lpstr>
      <vt:lpstr>Bridge</vt:lpstr>
      <vt:lpstr>Composite</vt:lpstr>
      <vt:lpstr>Composite</vt:lpstr>
      <vt:lpstr>Decorator </vt:lpstr>
      <vt:lpstr>Facade </vt:lpstr>
      <vt:lpstr>Flyweight</vt:lpstr>
      <vt:lpstr>Proxy</vt:lpstr>
      <vt:lpstr>Behavioral Design Patterns</vt:lpstr>
      <vt:lpstr>Behavioral Design Patterns</vt:lpstr>
      <vt:lpstr>Chain of Responsibility</vt:lpstr>
      <vt:lpstr>Command</vt:lpstr>
      <vt:lpstr>Iterator</vt:lpstr>
      <vt:lpstr>Mediator</vt:lpstr>
      <vt:lpstr>Memento</vt:lpstr>
      <vt:lpstr>Observer</vt:lpstr>
      <vt:lpstr>State </vt:lpstr>
      <vt:lpstr>Strategy</vt:lpstr>
      <vt:lpstr>Template Method</vt:lpstr>
      <vt:lpstr>Visitor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in Python</dc:title>
  <dc:creator>Василь Мельник</dc:creator>
  <cp:lastModifiedBy>Василь Мельник</cp:lastModifiedBy>
  <cp:revision>43</cp:revision>
  <dcterms:created xsi:type="dcterms:W3CDTF">2020-08-01T09:12:53Z</dcterms:created>
  <dcterms:modified xsi:type="dcterms:W3CDTF">2020-08-02T15:43:10Z</dcterms:modified>
</cp:coreProperties>
</file>