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B88A"/>
    <a:srgbClr val="46C3D3"/>
    <a:srgbClr val="78A7F0"/>
    <a:srgbClr val="F8305F"/>
    <a:srgbClr val="E76090"/>
    <a:srgbClr val="E7D434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6"/>
    <p:restoredTop sz="86427"/>
  </p:normalViewPr>
  <p:slideViewPr>
    <p:cSldViewPr snapToGrid="0" snapToObjects="1">
      <p:cViewPr varScale="1">
        <p:scale>
          <a:sx n="119" d="100"/>
          <a:sy n="119" d="100"/>
        </p:scale>
        <p:origin x="32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nazim/Desktop/statistics_psy_310_researc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nazim/Desktop/statistics_psy_310_researc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v># of matches</c:v>
          </c:tx>
          <c:spPr>
            <a:solidFill>
              <a:srgbClr val="5B9BD6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E7D3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A5A5A5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Introvert</c:v>
                </c:pt>
                <c:pt idx="1">
                  <c:v>Ambivert</c:v>
                </c:pt>
                <c:pt idx="2">
                  <c:v>Extrovert</c:v>
                </c:pt>
              </c:strCache>
            </c:strRef>
          </c:cat>
          <c:val>
            <c:numRef>
              <c:f>Sheet1!$B$10:$D$10</c:f>
              <c:numCache>
                <c:formatCode>0</c:formatCode>
                <c:ptCount val="3"/>
                <c:pt idx="0">
                  <c:v>114.7572762591465</c:v>
                </c:pt>
                <c:pt idx="1">
                  <c:v>194.7572762591465</c:v>
                </c:pt>
                <c:pt idx="2">
                  <c:v>294.7572762591465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overlap val="100"/>
        <c:axId val="341225760"/>
        <c:axId val="341229152"/>
      </c:barChart>
      <c:catAx>
        <c:axId val="341225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rgbClr val="55B88A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>
                    <a:solidFill>
                      <a:srgbClr val="55B88A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Personality</a:t>
                </a:r>
                <a:r>
                  <a:rPr lang="en-US" sz="1200" b="1" baseline="0">
                    <a:solidFill>
                      <a:srgbClr val="55B88A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type groups</a:t>
                </a:r>
                <a:endParaRPr lang="en-US" sz="1200" b="1">
                  <a:solidFill>
                    <a:srgbClr val="55B88A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rgbClr val="55B88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341229152"/>
        <c:crosses val="autoZero"/>
        <c:auto val="1"/>
        <c:lblAlgn val="ctr"/>
        <c:lblOffset val="100"/>
        <c:noMultiLvlLbl val="0"/>
      </c:catAx>
      <c:valAx>
        <c:axId val="3412291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rgbClr val="55B88A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>
                    <a:solidFill>
                      <a:srgbClr val="55B88A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Mean</a:t>
                </a:r>
                <a:r>
                  <a:rPr lang="en-US" sz="1200" b="1" baseline="0" dirty="0">
                    <a:solidFill>
                      <a:srgbClr val="55B88A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number of matches</a:t>
                </a:r>
                <a:endParaRPr lang="en-US" sz="1200" b="1" dirty="0">
                  <a:solidFill>
                    <a:srgbClr val="55B88A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rgbClr val="55B88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in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22576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502609006566"/>
          <c:y val="0.146654460231827"/>
          <c:w val="0.844795395038232"/>
          <c:h val="0.70603018111731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Introvert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yVal>
            <c:numRef>
              <c:f>Sheet1!$B$2:$B$8</c:f>
              <c:numCache>
                <c:formatCode>0</c:formatCode>
                <c:ptCount val="7"/>
                <c:pt idx="0">
                  <c:v>83.87596183922136</c:v>
                </c:pt>
                <c:pt idx="1">
                  <c:v>127.6380501923268</c:v>
                </c:pt>
                <c:pt idx="2">
                  <c:v>129.6432472673769</c:v>
                </c:pt>
                <c:pt idx="3">
                  <c:v>126.09434209764</c:v>
                </c:pt>
                <c:pt idx="4">
                  <c:v>122.0233756004018</c:v>
                </c:pt>
                <c:pt idx="5">
                  <c:v>108.1213739172381</c:v>
                </c:pt>
                <c:pt idx="6">
                  <c:v>105.9045828998205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Ambivert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yVal>
            <c:numRef>
              <c:f>Sheet1!$C$2:$C$8</c:f>
              <c:numCache>
                <c:formatCode>0</c:formatCode>
                <c:ptCount val="7"/>
                <c:pt idx="0">
                  <c:v>163.8759618392214</c:v>
                </c:pt>
                <c:pt idx="1">
                  <c:v>207.6380501923268</c:v>
                </c:pt>
                <c:pt idx="2">
                  <c:v>209.6432472673769</c:v>
                </c:pt>
                <c:pt idx="3">
                  <c:v>206.09434209764</c:v>
                </c:pt>
                <c:pt idx="4">
                  <c:v>202.0233756004018</c:v>
                </c:pt>
                <c:pt idx="5">
                  <c:v>188.1213739172381</c:v>
                </c:pt>
                <c:pt idx="6">
                  <c:v>185.9045828998205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Extrovert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yVal>
            <c:numRef>
              <c:f>Sheet1!$D$2:$D$8</c:f>
              <c:numCache>
                <c:formatCode>0</c:formatCode>
                <c:ptCount val="7"/>
                <c:pt idx="0">
                  <c:v>263.8759618392214</c:v>
                </c:pt>
                <c:pt idx="1">
                  <c:v>307.6380501923268</c:v>
                </c:pt>
                <c:pt idx="2">
                  <c:v>309.643247267377</c:v>
                </c:pt>
                <c:pt idx="3">
                  <c:v>306.09434209764</c:v>
                </c:pt>
                <c:pt idx="4">
                  <c:v>302.0233756004018</c:v>
                </c:pt>
                <c:pt idx="5">
                  <c:v>288.1213739172379</c:v>
                </c:pt>
                <c:pt idx="6">
                  <c:v>285.9045828998205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4020432"/>
        <c:axId val="243451120"/>
      </c:scatterChart>
      <c:valAx>
        <c:axId val="244020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ln>
                      <a:noFill/>
                    </a:ln>
                    <a:solidFill>
                      <a:srgbClr val="55B88A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>
                    <a:solidFill>
                      <a:srgbClr val="55B88A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PROFILES IN</a:t>
                </a:r>
                <a:r>
                  <a:rPr lang="en-US" sz="1200" baseline="0" dirty="0" smtClean="0">
                    <a:solidFill>
                      <a:srgbClr val="55B88A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EACH PERSONALITY TYPE GROUP</a:t>
                </a:r>
                <a:endParaRPr lang="en-US" sz="1200" dirty="0">
                  <a:solidFill>
                    <a:srgbClr val="55B88A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ln>
                    <a:noFill/>
                  </a:ln>
                  <a:solidFill>
                    <a:srgbClr val="55B88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243451120"/>
        <c:crosses val="autoZero"/>
        <c:crossBetween val="midCat"/>
      </c:valAx>
      <c:valAx>
        <c:axId val="2434511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ln>
                      <a:noFill/>
                    </a:ln>
                    <a:solidFill>
                      <a:srgbClr val="55B88A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rgbClr val="55B88A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NUMBER OF MATCHES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ln>
                    <a:noFill/>
                  </a:ln>
                  <a:solidFill>
                    <a:srgbClr val="55B88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020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0263321576354"/>
          <c:y val="0.0445049693599329"/>
          <c:w val="0.582611837180113"/>
          <c:h val="0.07215770040650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ln>
                <a:noFill/>
              </a:ln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8B43-554F-6844-B05A-A635EC6D73D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103CB-2EBF-6147-B817-12E9C027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6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F26-0CEE-D748-B290-6286406291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5837-4349-6B49-8E44-1411242F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F26-0CEE-D748-B290-6286406291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5837-4349-6B49-8E44-1411242F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7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F26-0CEE-D748-B290-6286406291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5837-4349-6B49-8E44-1411242F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F26-0CEE-D748-B290-6286406291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5837-4349-6B49-8E44-1411242F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7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F26-0CEE-D748-B290-6286406291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5837-4349-6B49-8E44-1411242F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F26-0CEE-D748-B290-6286406291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5837-4349-6B49-8E44-1411242F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0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F26-0CEE-D748-B290-6286406291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5837-4349-6B49-8E44-1411242F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9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F26-0CEE-D748-B290-6286406291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5837-4349-6B49-8E44-1411242F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F26-0CEE-D748-B290-6286406291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5837-4349-6B49-8E44-1411242F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F26-0CEE-D748-B290-6286406291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5837-4349-6B49-8E44-1411242F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7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F26-0CEE-D748-B290-6286406291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5837-4349-6B49-8E44-1411242F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2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BCF26-0CEE-D748-B290-6286406291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C5837-4349-6B49-8E44-1411242F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1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83" y="1122363"/>
            <a:ext cx="10914926" cy="2387600"/>
          </a:xfrm>
          <a:noFill/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46C3D3"/>
                </a:solidFill>
                <a:latin typeface="Roboto" charset="0"/>
                <a:ea typeface="Roboto" charset="0"/>
                <a:cs typeface="Roboto" charset="0"/>
              </a:rPr>
              <a:t>The Effect of Personality Types on Successful Online Dating</a:t>
            </a:r>
            <a:endParaRPr lang="en-US" sz="4000" dirty="0">
              <a:solidFill>
                <a:srgbClr val="46C3D3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646" y="3937704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Nazim </a:t>
            </a:r>
            <a:r>
              <a:rPr lang="en-US" sz="28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Amin</a:t>
            </a:r>
            <a:endParaRPr lang="en-US" sz="28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State University of New York at Stony Brook</a:t>
            </a:r>
          </a:p>
          <a:p>
            <a:endParaRPr lang="en-US" sz="2800" dirty="0">
              <a:solidFill>
                <a:srgbClr val="F8305F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2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54804"/>
            <a:ext cx="9144000" cy="5208989"/>
          </a:xfrm>
        </p:spPr>
        <p:txBody>
          <a:bodyPr>
            <a:noAutofit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en-US" sz="2000" dirty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Does personality type have an effect </a:t>
            </a:r>
            <a:r>
              <a:rPr lang="en-US" sz="20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on successful </a:t>
            </a:r>
            <a:r>
              <a:rPr lang="en-US" sz="2000" dirty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online </a:t>
            </a:r>
            <a:r>
              <a:rPr lang="en-US" sz="20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dating sites such as Tinder?</a:t>
            </a:r>
            <a:endParaRPr lang="en-US" sz="2000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algn="l"/>
            <a:endParaRPr lang="en-US" sz="2000" dirty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 algn="l">
              <a:buClr>
                <a:srgbClr val="E76090"/>
              </a:buClr>
              <a:buSzPct val="70000"/>
              <a:buFont typeface="Wingdings" charset="2"/>
              <a:buChar char="q"/>
            </a:pPr>
            <a:r>
              <a:rPr lang="en-US" sz="2000" dirty="0" err="1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Valkenburg</a:t>
            </a:r>
            <a:r>
              <a:rPr lang="en-US" sz="2000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 et al. (2007</a:t>
            </a:r>
            <a:r>
              <a:rPr lang="en-US" sz="20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) </a:t>
            </a:r>
          </a:p>
          <a:p>
            <a:pPr marL="800100" lvl="1" indent="-342900" algn="l">
              <a:buClr>
                <a:srgbClr val="E76090"/>
              </a:buClr>
              <a:buSzPct val="70000"/>
              <a:buFont typeface="Wingdings" charset="2"/>
              <a:buChar char="q"/>
            </a:pPr>
            <a:r>
              <a:rPr lang="en-US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37</a:t>
            </a:r>
            <a:r>
              <a:rPr lang="en-US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% singles meet through location-based dating app. Only 13% through social </a:t>
            </a:r>
            <a:r>
              <a:rPr lang="en-US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bars/gatherings.</a:t>
            </a:r>
          </a:p>
          <a:p>
            <a:pPr marL="800100" lvl="1" indent="-342900" algn="l">
              <a:buClr>
                <a:srgbClr val="E76090"/>
              </a:buClr>
              <a:buSzPct val="70000"/>
              <a:buFont typeface="Wingdings" charset="2"/>
              <a:buChar char="q"/>
            </a:pPr>
            <a:r>
              <a:rPr lang="en-US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Self-presentation </a:t>
            </a:r>
            <a:r>
              <a:rPr lang="en-US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in dating sites is easier</a:t>
            </a:r>
            <a:r>
              <a:rPr lang="en-US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pPr marL="342900" indent="-342900" algn="l">
              <a:buClr>
                <a:srgbClr val="E76090"/>
              </a:buClr>
              <a:buSzPct val="70000"/>
              <a:buFont typeface="Wingdings" charset="2"/>
              <a:buChar char="q"/>
            </a:pPr>
            <a:r>
              <a:rPr lang="en-US" sz="20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Tyson </a:t>
            </a:r>
            <a:r>
              <a:rPr lang="en-US" sz="2000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et al. (2016) and J. H. </a:t>
            </a:r>
            <a:r>
              <a:rPr lang="en-US" sz="2000" dirty="0" err="1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Langlois</a:t>
            </a:r>
            <a:r>
              <a:rPr lang="en-US" sz="2000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 et al. (</a:t>
            </a:r>
            <a:r>
              <a:rPr lang="en-US" sz="20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2000)</a:t>
            </a:r>
          </a:p>
          <a:p>
            <a:pPr marL="800100" lvl="1" indent="-342900" algn="l">
              <a:buClr>
                <a:srgbClr val="E76090"/>
              </a:buClr>
              <a:buSzPct val="70000"/>
              <a:buFont typeface="Wingdings" charset="2"/>
              <a:buChar char="q"/>
            </a:pPr>
            <a:r>
              <a:rPr lang="en-US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In </a:t>
            </a:r>
            <a:r>
              <a:rPr lang="en-US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Tinder self-presentation will portray based on the look of the </a:t>
            </a:r>
            <a:r>
              <a:rPr lang="en-US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profile. </a:t>
            </a:r>
            <a:endParaRPr lang="en-US" dirty="0">
              <a:solidFill>
                <a:srgbClr val="55B88A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 algn="l">
              <a:buClr>
                <a:srgbClr val="E76090"/>
              </a:buClr>
              <a:buSzPct val="70000"/>
              <a:buFont typeface="Wingdings" charset="2"/>
              <a:buChar char="q"/>
            </a:pPr>
            <a:endParaRPr lang="en-US" sz="20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 algn="l">
              <a:buClr>
                <a:srgbClr val="78A7F0"/>
              </a:buClr>
              <a:buSzPct val="100000"/>
              <a:buFont typeface="Wingdings" charset="2"/>
              <a:buChar char="Ø"/>
            </a:pPr>
            <a:r>
              <a:rPr lang="en-US" sz="2000" dirty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I</a:t>
            </a:r>
            <a:r>
              <a:rPr lang="en-US" sz="20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ndividuals with </a:t>
            </a:r>
            <a:r>
              <a:rPr lang="en-US" sz="2000" dirty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extroverted personality type have higher potential of getting a mate than individuals with introverted personality type. 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38578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Introduction</a:t>
            </a:r>
            <a:endParaRPr lang="en-US" sz="4000" dirty="0">
              <a:solidFill>
                <a:srgbClr val="46C3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93670"/>
            <a:ext cx="9144000" cy="5764329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1000 participants</a:t>
            </a:r>
          </a:p>
          <a:p>
            <a:pPr marL="342900" indent="-342900" algn="l">
              <a:buFont typeface="Wingdings" charset="2"/>
              <a:buChar char="Ø"/>
            </a:pPr>
            <a:endParaRPr lang="en-US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 algn="l"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Ages between 18-25 in NYC</a:t>
            </a:r>
          </a:p>
          <a:p>
            <a:pPr marL="342900" indent="-342900" algn="l">
              <a:buFont typeface="Wingdings" charset="2"/>
              <a:buChar char="Ø"/>
            </a:pPr>
            <a:endParaRPr lang="en-US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 algn="l"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Recorded the number of matches in a database</a:t>
            </a:r>
          </a:p>
          <a:p>
            <a:pPr marL="342900" indent="-342900" algn="l">
              <a:buFont typeface="Wingdings" charset="2"/>
              <a:buChar char="Ø"/>
            </a:pP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38578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Method: </a:t>
            </a:r>
            <a:r>
              <a:rPr lang="en-US" sz="4000" dirty="0" smtClean="0">
                <a:solidFill>
                  <a:srgbClr val="F8305F"/>
                </a:solidFill>
                <a:latin typeface="Hack" charset="0"/>
                <a:ea typeface="Hack" charset="0"/>
                <a:cs typeface="Hack" charset="0"/>
              </a:rPr>
              <a:t>Participants</a:t>
            </a:r>
            <a:r>
              <a:rPr lang="en-US" sz="4000" dirty="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 </a:t>
            </a:r>
            <a:endParaRPr lang="en-US" sz="4000" dirty="0">
              <a:solidFill>
                <a:srgbClr val="46C3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5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16037"/>
            <a:ext cx="9144000" cy="5764330"/>
          </a:xfrm>
        </p:spPr>
        <p:txBody>
          <a:bodyPr anchor="t">
            <a:normAutofit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Personality Types (IV)</a:t>
            </a:r>
          </a:p>
          <a:p>
            <a:pPr marL="342900" indent="-342900" algn="l">
              <a:buFont typeface="Wingdings" charset="2"/>
              <a:buChar char="Ø"/>
            </a:pPr>
            <a:endParaRPr lang="en-US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Clr>
                <a:srgbClr val="E7609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Introvert </a:t>
            </a:r>
            <a:r>
              <a:rPr lang="mr-IN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 7 Profiles</a:t>
            </a:r>
          </a:p>
          <a:p>
            <a:pPr marL="800100" lvl="1" indent="-342900" algn="l">
              <a:buClr>
                <a:srgbClr val="E7609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Ambivert - 7 Profiles</a:t>
            </a:r>
          </a:p>
          <a:p>
            <a:pPr marL="800100" lvl="1" indent="-342900" algn="l">
              <a:buClr>
                <a:srgbClr val="E7609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Extrovert </a:t>
            </a:r>
            <a:r>
              <a:rPr lang="mr-IN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 7 Profiles</a:t>
            </a: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	</a:t>
            </a:r>
          </a:p>
          <a:p>
            <a:pPr marL="800100" lvl="1" indent="-342900" algn="l">
              <a:buClr>
                <a:srgbClr val="E76090"/>
              </a:buClr>
              <a:buFont typeface="Wingdings" charset="2"/>
              <a:buChar char="§"/>
            </a:pPr>
            <a:endParaRPr lang="en-US" sz="2400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Clr>
                <a:srgbClr val="E76090"/>
              </a:buClr>
              <a:buFont typeface="Wingdings" charset="2"/>
              <a:buChar char="§"/>
            </a:pPr>
            <a:endParaRPr lang="en-US" sz="2400" dirty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Clr>
                <a:srgbClr val="E76090"/>
              </a:buClr>
              <a:buFont typeface="Wingdings" charset="2"/>
              <a:buChar char="§"/>
            </a:pPr>
            <a:endParaRPr lang="en-US" sz="2400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Clr>
                <a:srgbClr val="E76090"/>
              </a:buClr>
              <a:buFont typeface="Wingdings" charset="2"/>
              <a:buChar char="§"/>
            </a:pPr>
            <a:endParaRPr lang="en-US" sz="2400" dirty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Clr>
                <a:srgbClr val="E76090"/>
              </a:buClr>
              <a:buFont typeface="Wingdings" charset="2"/>
              <a:buChar char="§"/>
            </a:pPr>
            <a:endParaRPr lang="en-US" sz="2400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Clr>
                <a:srgbClr val="E76090"/>
              </a:buClr>
              <a:buFont typeface="Wingdings" charset="2"/>
              <a:buChar char="§"/>
            </a:pPr>
            <a:endParaRPr lang="en-US" sz="2400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Clr>
                <a:srgbClr val="E76090"/>
              </a:buClr>
              <a:buFont typeface="Wingdings" charset="2"/>
              <a:buChar char="§"/>
            </a:pPr>
            <a:endParaRPr lang="en-US" sz="2400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 algn="l"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Number of Matches (DV)</a:t>
            </a:r>
          </a:p>
          <a:p>
            <a:pPr marL="342900" indent="-342900" algn="l">
              <a:buFont typeface="Wingdings" charset="2"/>
              <a:buChar char="Ø"/>
            </a:pPr>
            <a:endParaRPr lang="en-US" dirty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38578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Method: </a:t>
            </a:r>
            <a:r>
              <a:rPr lang="en-US" sz="4000" dirty="0" smtClean="0">
                <a:solidFill>
                  <a:srgbClr val="F8305F"/>
                </a:solidFill>
                <a:latin typeface="Hack" charset="0"/>
                <a:ea typeface="Hack" charset="0"/>
                <a:cs typeface="Hack" charset="0"/>
              </a:rPr>
              <a:t>Materials</a:t>
            </a:r>
            <a:r>
              <a:rPr lang="en-US" sz="4000" dirty="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 </a:t>
            </a:r>
            <a:endParaRPr lang="en-US" sz="4000" dirty="0">
              <a:solidFill>
                <a:srgbClr val="46C3D3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03423"/>
              </p:ext>
            </p:extLst>
          </p:nvPr>
        </p:nvGraphicFramePr>
        <p:xfrm>
          <a:off x="2083397" y="3384873"/>
          <a:ext cx="8722660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665"/>
                <a:gridCol w="2180665"/>
                <a:gridCol w="2180665"/>
                <a:gridCol w="2180665"/>
              </a:tblGrid>
              <a:tr h="71916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46C3D3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Personality Types</a:t>
                      </a:r>
                      <a:endParaRPr lang="en-US" sz="1400" dirty="0">
                        <a:solidFill>
                          <a:srgbClr val="46C3D3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46C3D3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# of pictures</a:t>
                      </a:r>
                      <a:endParaRPr lang="en-US" sz="1400" dirty="0">
                        <a:solidFill>
                          <a:srgbClr val="46C3D3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46C3D3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Bio </a:t>
                      </a:r>
                      <a:r>
                        <a:rPr lang="mr-IN" sz="1400" dirty="0" smtClean="0">
                          <a:solidFill>
                            <a:srgbClr val="46C3D3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–</a:t>
                      </a:r>
                      <a:r>
                        <a:rPr lang="en-US" sz="1400" dirty="0" smtClean="0">
                          <a:solidFill>
                            <a:srgbClr val="46C3D3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 Character</a:t>
                      </a:r>
                      <a:r>
                        <a:rPr lang="en-US" sz="1400" baseline="0" dirty="0" smtClean="0">
                          <a:solidFill>
                            <a:srgbClr val="46C3D3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46C3D3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Length</a:t>
                      </a:r>
                      <a:endParaRPr lang="en-US" sz="1400" dirty="0">
                        <a:solidFill>
                          <a:srgbClr val="46C3D3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rgbClr val="46C3D3"/>
                          </a:solidFill>
                          <a:effectLst/>
                          <a:latin typeface="Hack" charset="0"/>
                          <a:ea typeface="Hack" charset="0"/>
                          <a:cs typeface="Hack" charset="0"/>
                        </a:rPr>
                        <a:t>School/Occupations</a:t>
                      </a:r>
                    </a:p>
                    <a:p>
                      <a:r>
                        <a:rPr lang="en-US" sz="1400" b="1" kern="1200" dirty="0" smtClean="0">
                          <a:solidFill>
                            <a:srgbClr val="46C3D3"/>
                          </a:solidFill>
                          <a:effectLst/>
                          <a:latin typeface="Hack" charset="0"/>
                          <a:ea typeface="Hack" charset="0"/>
                          <a:cs typeface="Hack" charset="0"/>
                        </a:rPr>
                        <a:t>(Yes = 1, No = 0)</a:t>
                      </a:r>
                    </a:p>
                    <a:p>
                      <a:endParaRPr lang="en-US" sz="1400" dirty="0">
                        <a:solidFill>
                          <a:srgbClr val="46C3D3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Introvert</a:t>
                      </a:r>
                      <a:endParaRPr lang="en-US" sz="1400" dirty="0">
                        <a:solidFill>
                          <a:schemeClr val="bg1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20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Ambivert</a:t>
                      </a:r>
                      <a:endParaRPr lang="en-US" sz="1400" dirty="0">
                        <a:solidFill>
                          <a:schemeClr val="bg1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≥ 50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Extrovert</a:t>
                      </a:r>
                      <a:endParaRPr lang="en-US" sz="1400" dirty="0">
                        <a:solidFill>
                          <a:schemeClr val="bg1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3</a:t>
                      </a:r>
                      <a:endParaRPr lang="en-US" sz="1400" dirty="0">
                        <a:solidFill>
                          <a:schemeClr val="bg1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&gt; 50</a:t>
                      </a:r>
                      <a:endParaRPr lang="en-US" sz="1400" dirty="0">
                        <a:solidFill>
                          <a:schemeClr val="bg1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93670"/>
            <a:ext cx="9144000" cy="5764330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Software will run for a week.</a:t>
            </a:r>
          </a:p>
          <a:p>
            <a:pPr marL="342900" indent="-342900" algn="l">
              <a:buFont typeface="Wingdings" charset="2"/>
              <a:buChar char="Ø"/>
            </a:pPr>
            <a:endParaRPr lang="en-US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 algn="l"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Randomly collect participants for all 21 profiles.</a:t>
            </a:r>
          </a:p>
          <a:p>
            <a:pPr marL="342900" indent="-342900" algn="l">
              <a:buFont typeface="Wingdings" charset="2"/>
              <a:buChar char="Ø"/>
            </a:pP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 algn="l">
              <a:buClr>
                <a:srgbClr val="78A7F0"/>
              </a:buClr>
              <a:buSzPct val="100000"/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Wish to find the differences between Personality Types and Number of matches. </a:t>
            </a:r>
            <a:endParaRPr lang="en-US" dirty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38578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Method: </a:t>
            </a:r>
            <a:r>
              <a:rPr lang="en-US" sz="4000" dirty="0" smtClean="0">
                <a:solidFill>
                  <a:srgbClr val="F8305F"/>
                </a:solidFill>
                <a:latin typeface="Hack" charset="0"/>
                <a:ea typeface="Hack" charset="0"/>
                <a:cs typeface="Hack" charset="0"/>
              </a:rPr>
              <a:t>Procedure</a:t>
            </a:r>
            <a:r>
              <a:rPr lang="en-US" sz="4000" dirty="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 </a:t>
            </a:r>
            <a:endParaRPr lang="en-US" sz="4000" dirty="0">
              <a:solidFill>
                <a:srgbClr val="46C3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40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93670"/>
            <a:ext cx="9144000" cy="5770123"/>
          </a:xfrm>
        </p:spPr>
        <p:txBody>
          <a:bodyPr anchor="ctr">
            <a:normAutofit lnSpcReduction="10000"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One-way Analysis of Variance (ANOVA)</a:t>
            </a:r>
          </a:p>
          <a:p>
            <a:pPr marL="342900" indent="-342900" algn="l">
              <a:buFont typeface="Wingdings" charset="2"/>
              <a:buChar char="Ø"/>
            </a:pP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Post Hoc t-test with Bonferroni’s correction </a:t>
            </a:r>
            <a:r>
              <a:rPr lang="en-US" sz="2400" dirty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s</a:t>
            </a: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ignificance level 0.0167</a:t>
            </a:r>
          </a:p>
          <a:p>
            <a:pPr marL="342900" indent="-342900" algn="l">
              <a:buFont typeface="Wingdings" charset="2"/>
              <a:buChar char="Ø"/>
            </a:pPr>
            <a:endParaRPr lang="en-US" sz="2400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algn="l"/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Matches for Personality Types</a:t>
            </a:r>
            <a:endParaRPr lang="en-US" dirty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Clr>
                <a:srgbClr val="E76090"/>
              </a:buClr>
              <a:buSzPct val="70000"/>
              <a:buFont typeface="Wingdings" charset="2"/>
              <a:buChar char="q"/>
            </a:pPr>
            <a:r>
              <a:rPr lang="en-US" sz="2400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I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ntrovert received </a:t>
            </a:r>
            <a:r>
              <a:rPr lang="en-US" sz="2400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11% of 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the matches (</a:t>
            </a:r>
            <a:r>
              <a:rPr lang="en-US" sz="2400" i="1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M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= 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115)</a:t>
            </a:r>
          </a:p>
          <a:p>
            <a:pPr marL="800100" lvl="1" indent="-342900" algn="l">
              <a:buClr>
                <a:srgbClr val="E76090"/>
              </a:buClr>
              <a:buSzPct val="70000"/>
              <a:buFont typeface="Wingdings" charset="2"/>
              <a:buChar char="q"/>
            </a:pPr>
            <a:r>
              <a:rPr lang="en-US" sz="2400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A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mbivert </a:t>
            </a:r>
            <a:r>
              <a:rPr lang="en-US" sz="2400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received 19% (</a:t>
            </a:r>
            <a:r>
              <a:rPr lang="en-US" sz="2400" i="1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M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= 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195)</a:t>
            </a:r>
          </a:p>
          <a:p>
            <a:pPr marL="800100" lvl="1" indent="-342900" algn="l">
              <a:buClr>
                <a:srgbClr val="E76090"/>
              </a:buClr>
              <a:buSzPct val="70000"/>
              <a:buFont typeface="Wingdings" charset="2"/>
              <a:buChar char="q"/>
            </a:pPr>
            <a:r>
              <a:rPr lang="en-US" sz="2400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E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xtrovert </a:t>
            </a:r>
            <a:r>
              <a:rPr lang="en-US" sz="2400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received 29% 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(</a:t>
            </a:r>
            <a:r>
              <a:rPr lang="en-US" sz="2400" i="1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M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= 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295)</a:t>
            </a:r>
          </a:p>
          <a:p>
            <a:pPr marL="800100" lvl="1" indent="-342900" algn="l">
              <a:buClr>
                <a:srgbClr val="E76090"/>
              </a:buClr>
              <a:buSzPct val="70000"/>
              <a:buFont typeface="Wingdings" charset="2"/>
              <a:buChar char="q"/>
            </a:pPr>
            <a:endParaRPr lang="en-US" sz="2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 algn="l">
              <a:buClr>
                <a:srgbClr val="78A7F0"/>
              </a:buClr>
              <a:buSzPct val="100000"/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Single-factor </a:t>
            </a:r>
            <a:r>
              <a:rPr lang="en-US" dirty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ANOVA test with  the source of variation F (2, 207.67) </a:t>
            </a: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= </a:t>
            </a:r>
            <a:r>
              <a:rPr lang="en-US" dirty="0" err="1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x.xx</a:t>
            </a: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dirty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p &lt; </a:t>
            </a: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0.05 shows the significant effect in the results</a:t>
            </a:r>
          </a:p>
          <a:p>
            <a:pPr marL="342900" indent="-342900" algn="l">
              <a:buClr>
                <a:srgbClr val="78A7F0"/>
              </a:buClr>
              <a:buSzPct val="100000"/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Hypothesis supported</a:t>
            </a:r>
          </a:p>
          <a:p>
            <a:pPr marL="800100" lvl="1" indent="-342900" algn="l">
              <a:buClr>
                <a:srgbClr val="78A7F0"/>
              </a:buClr>
              <a:buSzPct val="100000"/>
              <a:buFont typeface="Wingdings" charset="2"/>
              <a:buChar char="Ø"/>
            </a:pP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Extrovert received more matches than ambivert and introverts</a:t>
            </a:r>
            <a:endParaRPr lang="en-US" sz="2400" dirty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38578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Results</a:t>
            </a:r>
            <a:endParaRPr lang="en-US" sz="4000" dirty="0">
              <a:solidFill>
                <a:srgbClr val="46C3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6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8578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Results, </a:t>
            </a:r>
            <a:r>
              <a:rPr lang="en-US" sz="4000" dirty="0" smtClean="0">
                <a:solidFill>
                  <a:srgbClr val="F8305F"/>
                </a:solidFill>
                <a:latin typeface="Hack" charset="0"/>
                <a:ea typeface="Hack" charset="0"/>
                <a:cs typeface="Hack" charset="0"/>
              </a:rPr>
              <a:t>continued</a:t>
            </a:r>
            <a:r>
              <a:rPr lang="en-US" sz="4000" dirty="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 </a:t>
            </a:r>
            <a:endParaRPr lang="en-US" sz="4000" dirty="0">
              <a:solidFill>
                <a:srgbClr val="46C3D3"/>
              </a:solidFill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83292335"/>
              </p:ext>
            </p:extLst>
          </p:nvPr>
        </p:nvGraphicFramePr>
        <p:xfrm>
          <a:off x="533400" y="1439952"/>
          <a:ext cx="5562600" cy="3874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516634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Figure 1. </a:t>
            </a:r>
            <a:r>
              <a:rPr lang="en-US" dirty="0">
                <a:solidFill>
                  <a:schemeClr val="bg1"/>
                </a:solidFill>
              </a:rPr>
              <a:t>Mean number of matches for Introvert, Ambivert, and Extrovert in Personality Type Groups. 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3585270"/>
              </p:ext>
            </p:extLst>
          </p:nvPr>
        </p:nvGraphicFramePr>
        <p:xfrm>
          <a:off x="6212541" y="1591209"/>
          <a:ext cx="5369860" cy="3723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62700" y="5509953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Figure 2. </a:t>
            </a:r>
            <a:r>
              <a:rPr lang="en-US" dirty="0">
                <a:solidFill>
                  <a:schemeClr val="bg1"/>
                </a:solidFill>
              </a:rPr>
              <a:t>Total number of matches for profiles in Introvert, Ambivert, and Extrovert categories.  </a:t>
            </a:r>
          </a:p>
        </p:txBody>
      </p:sp>
    </p:spTree>
    <p:extLst>
      <p:ext uri="{BB962C8B-B14F-4D97-AF65-F5344CB8AC3E}">
        <p14:creationId xmlns:p14="http://schemas.microsoft.com/office/powerpoint/2010/main" val="3005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93670"/>
            <a:ext cx="9144000" cy="5770123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Profiles with extrovert personality type will have more matches than introvert personality type.</a:t>
            </a:r>
          </a:p>
          <a:p>
            <a:pPr marL="342900" indent="-342900" algn="l">
              <a:buFont typeface="Wingdings" charset="2"/>
              <a:buChar char="Ø"/>
            </a:pPr>
            <a:endParaRPr lang="en-US" dirty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 algn="l">
              <a:buFont typeface="Wingdings" charset="2"/>
              <a:buChar char="Ø"/>
            </a:pPr>
            <a:r>
              <a:rPr lang="en-US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S</a:t>
            </a:r>
            <a:r>
              <a:rPr lang="en-US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elf-presentation </a:t>
            </a:r>
            <a:r>
              <a:rPr lang="en-US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increases the possibility for people to get potential mates (</a:t>
            </a:r>
            <a:r>
              <a:rPr lang="en-US" dirty="0" err="1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Valkenburg</a:t>
            </a:r>
            <a:r>
              <a:rPr lang="en-US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 &amp; Peter, 2007</a:t>
            </a:r>
            <a:r>
              <a:rPr lang="en-US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).</a:t>
            </a:r>
          </a:p>
          <a:p>
            <a:pPr marL="342900" indent="-342900" algn="l">
              <a:buFont typeface="Wingdings" charset="2"/>
              <a:buChar char="Ø"/>
            </a:pPr>
            <a:r>
              <a:rPr lang="en-US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First </a:t>
            </a:r>
            <a:r>
              <a:rPr lang="en-US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impression shown via physical attractiveness heavily contributes on finding a potential </a:t>
            </a:r>
            <a:r>
              <a:rPr lang="en-US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mate (Tyson</a:t>
            </a:r>
            <a:r>
              <a:rPr lang="en-US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dirty="0" err="1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Perta</a:t>
            </a:r>
            <a:r>
              <a:rPr lang="en-US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, Haddadi, &amp; </a:t>
            </a:r>
            <a:r>
              <a:rPr lang="en-US" dirty="0" err="1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Seto</a:t>
            </a:r>
            <a:r>
              <a:rPr lang="en-US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, 2016) </a:t>
            </a:r>
            <a:r>
              <a:rPr lang="en-US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. </a:t>
            </a:r>
          </a:p>
          <a:p>
            <a:pPr marL="342900" indent="-342900" algn="l">
              <a:buFont typeface="Wingdings" charset="2"/>
              <a:buChar char="Ø"/>
            </a:pPr>
            <a:endParaRPr lang="en-US" dirty="0" smtClean="0">
              <a:solidFill>
                <a:srgbClr val="55B88A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 algn="l"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Strength</a:t>
            </a:r>
          </a:p>
          <a:p>
            <a:pPr marL="800100" lvl="1" indent="-342900" algn="l">
              <a:buClr>
                <a:srgbClr val="E76090"/>
              </a:buClr>
              <a:buSzPct val="80000"/>
              <a:buFont typeface="Wingdings" charset="2"/>
              <a:buChar char="q"/>
            </a:pP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Implies personality </a:t>
            </a: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types’ </a:t>
            </a: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significance on successful online dating</a:t>
            </a:r>
          </a:p>
          <a:p>
            <a:pPr marL="800100" lvl="1" indent="-342900" algn="l">
              <a:buClr>
                <a:srgbClr val="E76090"/>
              </a:buClr>
              <a:buSzPct val="80000"/>
              <a:buFont typeface="Wingdings" charset="2"/>
              <a:buChar char="q"/>
            </a:pP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Extroverted profiles get more matches on </a:t>
            </a: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Tinder</a:t>
            </a:r>
            <a:endParaRPr lang="en-US" sz="2400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 algn="l">
              <a:buFont typeface="Wingdings" charset="2"/>
              <a:buChar char="Ø"/>
            </a:pPr>
            <a:endParaRPr lang="en-US" dirty="0">
              <a:solidFill>
                <a:srgbClr val="55B88A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38578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Discussion</a:t>
            </a:r>
            <a:endParaRPr lang="en-US" sz="4000" dirty="0">
              <a:solidFill>
                <a:srgbClr val="46C3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93670"/>
            <a:ext cx="9144000" cy="5770123"/>
          </a:xfrm>
        </p:spPr>
        <p:txBody>
          <a:bodyPr anchor="ctr">
            <a:normAutofit/>
          </a:bodyPr>
          <a:lstStyle/>
          <a:p>
            <a:pPr marL="342900" indent="-342900" algn="l">
              <a:buClr>
                <a:srgbClr val="78A7F0"/>
              </a:buClr>
              <a:buSzPct val="100000"/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Future directions</a:t>
            </a:r>
          </a:p>
          <a:p>
            <a:pPr marL="342900" indent="-342900" algn="l">
              <a:buClr>
                <a:srgbClr val="78A7F0"/>
              </a:buClr>
              <a:buSzPct val="100000"/>
              <a:buFont typeface="Wingdings" charset="2"/>
              <a:buChar char="Ø"/>
            </a:pPr>
            <a:endParaRPr lang="en-US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Clr>
                <a:srgbClr val="E76090"/>
              </a:buClr>
              <a:buSzPct val="80000"/>
              <a:buFont typeface="Wingdings" charset="2"/>
              <a:buChar char="q"/>
            </a:pP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More research on finding personality types based on </a:t>
            </a: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the content of a </a:t>
            </a: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profile </a:t>
            </a: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needs to be validated.</a:t>
            </a:r>
          </a:p>
          <a:p>
            <a:pPr marL="800100" lvl="1" indent="-342900" algn="l">
              <a:buClr>
                <a:srgbClr val="78A7F0"/>
              </a:buClr>
              <a:buSzPct val="100000"/>
              <a:buFont typeface="Wingdings" charset="2"/>
              <a:buChar char="Ø"/>
            </a:pPr>
            <a:endParaRPr lang="en-US" sz="2400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Clr>
                <a:srgbClr val="E76090"/>
              </a:buClr>
              <a:buSzPct val="80000"/>
              <a:buFont typeface="Wingdings" charset="2"/>
              <a:buChar char="q"/>
            </a:pP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Perform the study among other dating </a:t>
            </a: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sites.</a:t>
            </a:r>
            <a:endParaRPr lang="en-US" sz="2400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Clr>
                <a:srgbClr val="78A7F0"/>
              </a:buClr>
              <a:buSzPct val="100000"/>
              <a:buFont typeface="Wingdings" charset="2"/>
              <a:buChar char="q"/>
            </a:pPr>
            <a:endParaRPr lang="en-US" sz="2400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Clr>
                <a:srgbClr val="E76090"/>
              </a:buClr>
              <a:buSzPct val="80000"/>
              <a:buFont typeface="Wingdings" charset="2"/>
              <a:buChar char="q"/>
            </a:pP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Collect participants from different </a:t>
            </a: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locations.</a:t>
            </a:r>
            <a:endParaRPr lang="en-US" sz="2400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Clr>
                <a:srgbClr val="78A7F0"/>
              </a:buClr>
              <a:buSzPct val="100000"/>
              <a:buFont typeface="Wingdings" charset="2"/>
              <a:buChar char="Ø"/>
            </a:pPr>
            <a:endParaRPr lang="en-US" sz="2400" dirty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27094" y="385784"/>
            <a:ext cx="91977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Discussion, </a:t>
            </a:r>
            <a:r>
              <a:rPr lang="en-US" sz="4000">
                <a:solidFill>
                  <a:srgbClr val="F8305F"/>
                </a:solidFill>
                <a:latin typeface="Hack" charset="0"/>
                <a:ea typeface="Hack" charset="0"/>
                <a:cs typeface="Hack" charset="0"/>
              </a:rPr>
              <a:t>continued</a:t>
            </a:r>
            <a:endParaRPr lang="en-US" sz="4000" dirty="0">
              <a:solidFill>
                <a:srgbClr val="46C3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5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</TotalTime>
  <Words>477</Words>
  <Application>Microsoft Macintosh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Calibri Light</vt:lpstr>
      <vt:lpstr>Hack</vt:lpstr>
      <vt:lpstr>Roboto</vt:lpstr>
      <vt:lpstr>Times New Roman</vt:lpstr>
      <vt:lpstr>Wingdings</vt:lpstr>
      <vt:lpstr>Arial</vt:lpstr>
      <vt:lpstr>Office Theme</vt:lpstr>
      <vt:lpstr>The Effect of Personality Types on Successful Online Dating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 Type and it’s effect in Dating Sites </dc:title>
  <dc:creator>Nazim U Amin</dc:creator>
  <cp:lastModifiedBy>Nazim U Amin</cp:lastModifiedBy>
  <cp:revision>30</cp:revision>
  <dcterms:created xsi:type="dcterms:W3CDTF">2016-11-27T22:01:44Z</dcterms:created>
  <dcterms:modified xsi:type="dcterms:W3CDTF">2016-11-30T16:42:03Z</dcterms:modified>
</cp:coreProperties>
</file>