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8F9EC7E-490A-4EC4-8BD4-18627DE01034}" type="datetimeFigureOut">
              <a:rPr lang="tr-TR" smtClean="0"/>
              <a:t>15.11.2022</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A7B4F47-3CD0-437E-9922-0D2A6373F0A4}"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761819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8F9EC7E-490A-4EC4-8BD4-18627DE01034}"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7B4F47-3CD0-437E-9922-0D2A6373F0A4}" type="slidenum">
              <a:rPr lang="tr-TR" smtClean="0"/>
              <a:t>‹#›</a:t>
            </a:fld>
            <a:endParaRPr lang="tr-TR"/>
          </a:p>
        </p:txBody>
      </p:sp>
    </p:spTree>
    <p:extLst>
      <p:ext uri="{BB962C8B-B14F-4D97-AF65-F5344CB8AC3E}">
        <p14:creationId xmlns:p14="http://schemas.microsoft.com/office/powerpoint/2010/main" val="25882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8F9EC7E-490A-4EC4-8BD4-18627DE01034}"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7B4F47-3CD0-437E-9922-0D2A6373F0A4}" type="slidenum">
              <a:rPr lang="tr-TR" smtClean="0"/>
              <a:t>‹#›</a:t>
            </a:fld>
            <a:endParaRPr lang="tr-TR"/>
          </a:p>
        </p:txBody>
      </p:sp>
    </p:spTree>
    <p:extLst>
      <p:ext uri="{BB962C8B-B14F-4D97-AF65-F5344CB8AC3E}">
        <p14:creationId xmlns:p14="http://schemas.microsoft.com/office/powerpoint/2010/main" val="189843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8F9EC7E-490A-4EC4-8BD4-18627DE01034}"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7B4F47-3CD0-437E-9922-0D2A6373F0A4}" type="slidenum">
              <a:rPr lang="tr-TR" smtClean="0"/>
              <a:t>‹#›</a:t>
            </a:fld>
            <a:endParaRPr lang="tr-TR"/>
          </a:p>
        </p:txBody>
      </p:sp>
    </p:spTree>
    <p:extLst>
      <p:ext uri="{BB962C8B-B14F-4D97-AF65-F5344CB8AC3E}">
        <p14:creationId xmlns:p14="http://schemas.microsoft.com/office/powerpoint/2010/main" val="276982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8F9EC7E-490A-4EC4-8BD4-18627DE01034}" type="datetimeFigureOut">
              <a:rPr lang="tr-TR" smtClean="0"/>
              <a:t>15.11.2022</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A7B4F47-3CD0-437E-9922-0D2A6373F0A4}"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590444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8F9EC7E-490A-4EC4-8BD4-18627DE01034}"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7B4F47-3CD0-437E-9922-0D2A6373F0A4}" type="slidenum">
              <a:rPr lang="tr-TR" smtClean="0"/>
              <a:t>‹#›</a:t>
            </a:fld>
            <a:endParaRPr lang="tr-TR"/>
          </a:p>
        </p:txBody>
      </p:sp>
    </p:spTree>
    <p:extLst>
      <p:ext uri="{BB962C8B-B14F-4D97-AF65-F5344CB8AC3E}">
        <p14:creationId xmlns:p14="http://schemas.microsoft.com/office/powerpoint/2010/main" val="136788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8F9EC7E-490A-4EC4-8BD4-18627DE01034}" type="datetimeFigureOut">
              <a:rPr lang="tr-TR" smtClean="0"/>
              <a:t>15.11.2022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A7B4F47-3CD0-437E-9922-0D2A6373F0A4}" type="slidenum">
              <a:rPr lang="tr-TR" smtClean="0"/>
              <a:t>‹#›</a:t>
            </a:fld>
            <a:endParaRPr lang="tr-TR"/>
          </a:p>
        </p:txBody>
      </p:sp>
    </p:spTree>
    <p:extLst>
      <p:ext uri="{BB962C8B-B14F-4D97-AF65-F5344CB8AC3E}">
        <p14:creationId xmlns:p14="http://schemas.microsoft.com/office/powerpoint/2010/main" val="294850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8F9EC7E-490A-4EC4-8BD4-18627DE01034}" type="datetimeFigureOut">
              <a:rPr lang="tr-TR" smtClean="0"/>
              <a:t>15.11.2022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A7B4F47-3CD0-437E-9922-0D2A6373F0A4}" type="slidenum">
              <a:rPr lang="tr-TR" smtClean="0"/>
              <a:t>‹#›</a:t>
            </a:fld>
            <a:endParaRPr lang="tr-TR"/>
          </a:p>
        </p:txBody>
      </p:sp>
    </p:spTree>
    <p:extLst>
      <p:ext uri="{BB962C8B-B14F-4D97-AF65-F5344CB8AC3E}">
        <p14:creationId xmlns:p14="http://schemas.microsoft.com/office/powerpoint/2010/main" val="5766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9EC7E-490A-4EC4-8BD4-18627DE01034}" type="datetimeFigureOut">
              <a:rPr lang="tr-TR" smtClean="0"/>
              <a:t>15.11.2022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A7B4F47-3CD0-437E-9922-0D2A6373F0A4}" type="slidenum">
              <a:rPr lang="tr-TR" smtClean="0"/>
              <a:t>‹#›</a:t>
            </a:fld>
            <a:endParaRPr lang="tr-TR"/>
          </a:p>
        </p:txBody>
      </p:sp>
    </p:spTree>
    <p:extLst>
      <p:ext uri="{BB962C8B-B14F-4D97-AF65-F5344CB8AC3E}">
        <p14:creationId xmlns:p14="http://schemas.microsoft.com/office/powerpoint/2010/main" val="195641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8F9EC7E-490A-4EC4-8BD4-18627DE01034}" type="datetimeFigureOut">
              <a:rPr lang="tr-TR" smtClean="0"/>
              <a:t>15.11.2022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A7B4F47-3CD0-437E-9922-0D2A6373F0A4}"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764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8F9EC7E-490A-4EC4-8BD4-18627DE01034}" type="datetimeFigureOut">
              <a:rPr lang="tr-TR" smtClean="0"/>
              <a:t>15.11.2022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A7B4F47-3CD0-437E-9922-0D2A6373F0A4}"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22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8F9EC7E-490A-4EC4-8BD4-18627DE01034}" type="datetimeFigureOut">
              <a:rPr lang="tr-TR" smtClean="0"/>
              <a:t>15.11.2022</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A7B4F47-3CD0-437E-9922-0D2A6373F0A4}"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5990547"/>
      </p:ext>
    </p:extLst>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539" r:id="rId8"/>
    <p:sldLayoutId id="2147484540" r:id="rId9"/>
    <p:sldLayoutId id="2147484541" r:id="rId10"/>
    <p:sldLayoutId id="214748454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83F6F8-0602-83B6-BE57-48D4AF16DEC5}"/>
              </a:ext>
            </a:extLst>
          </p:cNvPr>
          <p:cNvSpPr>
            <a:spLocks noGrp="1"/>
          </p:cNvSpPr>
          <p:nvPr>
            <p:ph type="ctrTitle"/>
          </p:nvPr>
        </p:nvSpPr>
        <p:spPr>
          <a:xfrm>
            <a:off x="2311054" y="1404593"/>
            <a:ext cx="7398554" cy="1583219"/>
          </a:xfrm>
        </p:spPr>
        <p:txBody>
          <a:bodyPr/>
          <a:lstStyle/>
          <a:p>
            <a:r>
              <a:rPr lang="tr-TR" sz="3600" dirty="0"/>
              <a:t>Görüntü İşleme Yöntemleri Kullanılarak Kiraz Meyvesinin Sınıflandırılması</a:t>
            </a:r>
          </a:p>
        </p:txBody>
      </p:sp>
      <p:sp>
        <p:nvSpPr>
          <p:cNvPr id="3" name="Alt Başlık 2">
            <a:extLst>
              <a:ext uri="{FF2B5EF4-FFF2-40B4-BE49-F238E27FC236}">
                <a16:creationId xmlns:a16="http://schemas.microsoft.com/office/drawing/2014/main" id="{99BA3F97-CFFC-583D-0CC1-511EA9EA618C}"/>
              </a:ext>
            </a:extLst>
          </p:cNvPr>
          <p:cNvSpPr>
            <a:spLocks noGrp="1"/>
          </p:cNvSpPr>
          <p:nvPr>
            <p:ph type="subTitle" idx="1"/>
          </p:nvPr>
        </p:nvSpPr>
        <p:spPr/>
        <p:txBody>
          <a:bodyPr/>
          <a:lstStyle/>
          <a:p>
            <a:r>
              <a:rPr lang="tr-TR" dirty="0"/>
              <a:t>Nazım Çimen</a:t>
            </a:r>
          </a:p>
          <a:p>
            <a:r>
              <a:rPr lang="tr-TR" dirty="0"/>
              <a:t>02200201077</a:t>
            </a:r>
          </a:p>
        </p:txBody>
      </p:sp>
    </p:spTree>
    <p:extLst>
      <p:ext uri="{BB962C8B-B14F-4D97-AF65-F5344CB8AC3E}">
        <p14:creationId xmlns:p14="http://schemas.microsoft.com/office/powerpoint/2010/main" val="996997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54E9BD-5618-596A-DA5F-D399707E4FCF}"/>
              </a:ext>
            </a:extLst>
          </p:cNvPr>
          <p:cNvSpPr>
            <a:spLocks noGrp="1"/>
          </p:cNvSpPr>
          <p:nvPr>
            <p:ph type="title"/>
          </p:nvPr>
        </p:nvSpPr>
        <p:spPr/>
        <p:txBody>
          <a:bodyPr/>
          <a:lstStyle/>
          <a:p>
            <a:pPr algn="ctr"/>
            <a:r>
              <a:rPr lang="tr-TR" dirty="0"/>
              <a:t>ARAŞTIRMA SONUÇLARI</a:t>
            </a:r>
          </a:p>
        </p:txBody>
      </p:sp>
      <p:sp>
        <p:nvSpPr>
          <p:cNvPr id="4" name="Metin kutusu 3">
            <a:extLst>
              <a:ext uri="{FF2B5EF4-FFF2-40B4-BE49-F238E27FC236}">
                <a16:creationId xmlns:a16="http://schemas.microsoft.com/office/drawing/2014/main" id="{C107CB54-882A-FD3D-6CE9-01B87A4DDF4A}"/>
              </a:ext>
            </a:extLst>
          </p:cNvPr>
          <p:cNvSpPr txBox="1"/>
          <p:nvPr/>
        </p:nvSpPr>
        <p:spPr>
          <a:xfrm>
            <a:off x="1371600" y="2415694"/>
            <a:ext cx="9601199" cy="1477328"/>
          </a:xfrm>
          <a:prstGeom prst="rect">
            <a:avLst/>
          </a:prstGeom>
          <a:noFill/>
        </p:spPr>
        <p:txBody>
          <a:bodyPr wrap="square">
            <a:spAutoFit/>
          </a:bodyPr>
          <a:lstStyle/>
          <a:p>
            <a:r>
              <a:rPr lang="tr-TR" dirty="0"/>
              <a:t>	Sınırlar belirlendikten sonra alan hesabı yapılarak kirazların alanları tespit edilmiş ve baz alınan büyüklük kriterine göre (sayfa : 5) kirazlar sınıflarına </a:t>
            </a:r>
            <a:r>
              <a:rPr lang="tr-TR" dirty="0" err="1"/>
              <a:t>ayrılmıştır.Yapılan</a:t>
            </a:r>
            <a:r>
              <a:rPr lang="tr-TR" dirty="0"/>
              <a:t> çalışmada kirazlar ayrık olarak </a:t>
            </a:r>
            <a:r>
              <a:rPr lang="tr-TR" dirty="0" err="1"/>
              <a:t>incelenmiştir.Kirazların</a:t>
            </a:r>
            <a:r>
              <a:rPr lang="tr-TR" dirty="0"/>
              <a:t> üst üste gelmesi ve o şekilde incelenmesi durumunda sınıflandırma başarı oranı </a:t>
            </a:r>
            <a:r>
              <a:rPr lang="tr-TR" dirty="0" err="1"/>
              <a:t>düşebilir.Ayrık</a:t>
            </a:r>
            <a:r>
              <a:rPr lang="tr-TR" dirty="0"/>
              <a:t> olarak incelenen kirazların sınıflandırma başarısı %100 dür.</a:t>
            </a:r>
          </a:p>
        </p:txBody>
      </p:sp>
      <p:pic>
        <p:nvPicPr>
          <p:cNvPr id="6" name="Resim 5">
            <a:extLst>
              <a:ext uri="{FF2B5EF4-FFF2-40B4-BE49-F238E27FC236}">
                <a16:creationId xmlns:a16="http://schemas.microsoft.com/office/drawing/2014/main" id="{D0ED9175-3DF0-565A-2840-FFA547DD7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393" y="3893022"/>
            <a:ext cx="6089715" cy="2720576"/>
          </a:xfrm>
          <a:prstGeom prst="rect">
            <a:avLst/>
          </a:prstGeom>
        </p:spPr>
      </p:pic>
    </p:spTree>
    <p:extLst>
      <p:ext uri="{BB962C8B-B14F-4D97-AF65-F5344CB8AC3E}">
        <p14:creationId xmlns:p14="http://schemas.microsoft.com/office/powerpoint/2010/main" val="346045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BD18A6-9903-1158-DA7E-EBAAB23E7D89}"/>
              </a:ext>
            </a:extLst>
          </p:cNvPr>
          <p:cNvSpPr>
            <a:spLocks noGrp="1"/>
          </p:cNvSpPr>
          <p:nvPr>
            <p:ph type="title"/>
          </p:nvPr>
        </p:nvSpPr>
        <p:spPr/>
        <p:txBody>
          <a:bodyPr/>
          <a:lstStyle/>
          <a:p>
            <a:pPr algn="ctr"/>
            <a:r>
              <a:rPr lang="tr-TR" dirty="0"/>
              <a:t>ARAŞTIRMA SONUÇLARI</a:t>
            </a:r>
          </a:p>
        </p:txBody>
      </p:sp>
      <p:sp>
        <p:nvSpPr>
          <p:cNvPr id="6" name="Metin kutusu 5">
            <a:extLst>
              <a:ext uri="{FF2B5EF4-FFF2-40B4-BE49-F238E27FC236}">
                <a16:creationId xmlns:a16="http://schemas.microsoft.com/office/drawing/2014/main" id="{E6587A39-1E3A-52A6-6C0F-7169DF2D1886}"/>
              </a:ext>
            </a:extLst>
          </p:cNvPr>
          <p:cNvSpPr txBox="1"/>
          <p:nvPr/>
        </p:nvSpPr>
        <p:spPr>
          <a:xfrm>
            <a:off x="1371599" y="2557096"/>
            <a:ext cx="9601201" cy="1477328"/>
          </a:xfrm>
          <a:prstGeom prst="rect">
            <a:avLst/>
          </a:prstGeom>
          <a:noFill/>
        </p:spPr>
        <p:txBody>
          <a:bodyPr wrap="square">
            <a:spAutoFit/>
          </a:bodyPr>
          <a:lstStyle/>
          <a:p>
            <a:r>
              <a:rPr lang="tr-TR" dirty="0"/>
              <a:t>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208217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E88D4C-A39D-53F1-BE4B-3AB7A1BE1A99}"/>
              </a:ext>
            </a:extLst>
          </p:cNvPr>
          <p:cNvSpPr>
            <a:spLocks noGrp="1"/>
          </p:cNvSpPr>
          <p:nvPr>
            <p:ph type="title"/>
          </p:nvPr>
        </p:nvSpPr>
        <p:spPr/>
        <p:txBody>
          <a:bodyPr/>
          <a:lstStyle/>
          <a:p>
            <a:r>
              <a:rPr lang="tr-TR" dirty="0"/>
              <a:t>GİRİŞ</a:t>
            </a:r>
          </a:p>
        </p:txBody>
      </p:sp>
      <p:pic>
        <p:nvPicPr>
          <p:cNvPr id="6" name="İçerik Yer Tutucusu 5">
            <a:extLst>
              <a:ext uri="{FF2B5EF4-FFF2-40B4-BE49-F238E27FC236}">
                <a16:creationId xmlns:a16="http://schemas.microsoft.com/office/drawing/2014/main" id="{1C976504-8DAE-5B9D-5138-CEC1E15A884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722" y="2264789"/>
            <a:ext cx="4448175" cy="2769654"/>
          </a:xfrm>
        </p:spPr>
      </p:pic>
      <p:sp>
        <p:nvSpPr>
          <p:cNvPr id="4" name="İçerik Yer Tutucusu 3">
            <a:extLst>
              <a:ext uri="{FF2B5EF4-FFF2-40B4-BE49-F238E27FC236}">
                <a16:creationId xmlns:a16="http://schemas.microsoft.com/office/drawing/2014/main" id="{3F7DB761-CFA2-E141-ED1D-BA394BF99804}"/>
              </a:ext>
            </a:extLst>
          </p:cNvPr>
          <p:cNvSpPr>
            <a:spLocks noGrp="1"/>
          </p:cNvSpPr>
          <p:nvPr>
            <p:ph sz="half" idx="2"/>
          </p:nvPr>
        </p:nvSpPr>
        <p:spPr/>
        <p:txBody>
          <a:bodyPr/>
          <a:lstStyle/>
          <a:p>
            <a:pPr marL="0" indent="0" algn="just">
              <a:buNone/>
            </a:pPr>
            <a:r>
              <a:rPr lang="tr-TR" dirty="0"/>
              <a:t>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a:t>
            </a:r>
          </a:p>
        </p:txBody>
      </p:sp>
    </p:spTree>
    <p:extLst>
      <p:ext uri="{BB962C8B-B14F-4D97-AF65-F5344CB8AC3E}">
        <p14:creationId xmlns:p14="http://schemas.microsoft.com/office/powerpoint/2010/main" val="210478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156212-AD2E-9BAB-97A4-910FAB3439F4}"/>
              </a:ext>
            </a:extLst>
          </p:cNvPr>
          <p:cNvSpPr>
            <a:spLocks noGrp="1"/>
          </p:cNvSpPr>
          <p:nvPr>
            <p:ph type="title"/>
          </p:nvPr>
        </p:nvSpPr>
        <p:spPr>
          <a:xfrm>
            <a:off x="1396737" y="1018094"/>
            <a:ext cx="9601200" cy="873839"/>
          </a:xfrm>
        </p:spPr>
        <p:txBody>
          <a:bodyPr/>
          <a:lstStyle/>
          <a:p>
            <a:pPr algn="ctr"/>
            <a:r>
              <a:rPr lang="tr-TR" dirty="0"/>
              <a:t>TÜRKİYE DE KİRAZ ÜRETİMİ</a:t>
            </a:r>
          </a:p>
        </p:txBody>
      </p:sp>
      <p:sp>
        <p:nvSpPr>
          <p:cNvPr id="6" name="Metin kutusu 5">
            <a:extLst>
              <a:ext uri="{FF2B5EF4-FFF2-40B4-BE49-F238E27FC236}">
                <a16:creationId xmlns:a16="http://schemas.microsoft.com/office/drawing/2014/main" id="{A2424E0C-3561-E90A-67B9-D64D281DBB9C}"/>
              </a:ext>
            </a:extLst>
          </p:cNvPr>
          <p:cNvSpPr txBox="1"/>
          <p:nvPr/>
        </p:nvSpPr>
        <p:spPr>
          <a:xfrm>
            <a:off x="1646547" y="4597953"/>
            <a:ext cx="9252409" cy="1754326"/>
          </a:xfrm>
          <a:prstGeom prst="rect">
            <a:avLst/>
          </a:prstGeom>
          <a:noFill/>
        </p:spPr>
        <p:txBody>
          <a:bodyPr wrap="square">
            <a:spAutoFit/>
          </a:bodyPr>
          <a:lstStyle/>
          <a:p>
            <a:r>
              <a:rPr lang="tr-TR" dirty="0"/>
              <a:t>      Dünyada kiraz üretiminin yapıldığı önemli ülkelerin başında yaklaşık 500 bin ton üretimle Türkiye gelmektedir. 2012 yılı TÜİK verilerine göre Türkiye sert çekirdekli meyve üretiminde 480 bin ton üretim kapasitesi ile kiraz %20’ </a:t>
            </a:r>
            <a:r>
              <a:rPr lang="tr-TR" dirty="0" err="1"/>
              <a:t>lik</a:t>
            </a:r>
            <a:r>
              <a:rPr lang="tr-TR" dirty="0"/>
              <a:t> bir paya sahiptir. Dünyadaki kiraz üretiminin ise %20’ si Türkiye de </a:t>
            </a:r>
            <a:r>
              <a:rPr lang="tr-TR" dirty="0" err="1"/>
              <a:t>gerçekleşmektedir.Ve</a:t>
            </a:r>
            <a:r>
              <a:rPr lang="tr-TR" dirty="0"/>
              <a:t> dünyada en çok kiraz üretimi </a:t>
            </a:r>
            <a:r>
              <a:rPr lang="tr-TR" dirty="0" err="1"/>
              <a:t>Türkiyede</a:t>
            </a:r>
            <a:r>
              <a:rPr lang="tr-TR" dirty="0"/>
              <a:t> yapılmaktadır. Ayrıca dünya kiraz üretiminde ilk 6 ülke arasında Türkiye’nin üretimdeki payı %35’tir.</a:t>
            </a:r>
          </a:p>
        </p:txBody>
      </p:sp>
      <p:pic>
        <p:nvPicPr>
          <p:cNvPr id="8" name="Resim 7">
            <a:extLst>
              <a:ext uri="{FF2B5EF4-FFF2-40B4-BE49-F238E27FC236}">
                <a16:creationId xmlns:a16="http://schemas.microsoft.com/office/drawing/2014/main" id="{8ABD0576-31D0-8F91-8A62-6719EF02E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345" y="1753957"/>
            <a:ext cx="7862812" cy="2843996"/>
          </a:xfrm>
          <a:prstGeom prst="rect">
            <a:avLst/>
          </a:prstGeom>
        </p:spPr>
      </p:pic>
    </p:spTree>
    <p:extLst>
      <p:ext uri="{BB962C8B-B14F-4D97-AF65-F5344CB8AC3E}">
        <p14:creationId xmlns:p14="http://schemas.microsoft.com/office/powerpoint/2010/main" val="4895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57FE8E-1C0D-1B34-FC21-2807235DC543}"/>
              </a:ext>
            </a:extLst>
          </p:cNvPr>
          <p:cNvSpPr>
            <a:spLocks noGrp="1"/>
          </p:cNvSpPr>
          <p:nvPr>
            <p:ph type="title"/>
          </p:nvPr>
        </p:nvSpPr>
        <p:spPr>
          <a:xfrm>
            <a:off x="1173637" y="648093"/>
            <a:ext cx="9601200" cy="1485900"/>
          </a:xfrm>
        </p:spPr>
        <p:txBody>
          <a:bodyPr>
            <a:normAutofit fontScale="90000"/>
          </a:bodyPr>
          <a:lstStyle/>
          <a:p>
            <a:pPr algn="ctr"/>
            <a:r>
              <a:rPr lang="tr-TR" dirty="0"/>
              <a:t>KİRAZLARIN SINIFLANDIRILMASINDA NEDEN GÖRÜNTÜ İŞLEME TEKNİKLERİ KULLANILIR?</a:t>
            </a:r>
          </a:p>
        </p:txBody>
      </p:sp>
      <p:sp>
        <p:nvSpPr>
          <p:cNvPr id="3" name="Metin kutusu 2">
            <a:extLst>
              <a:ext uri="{FF2B5EF4-FFF2-40B4-BE49-F238E27FC236}">
                <a16:creationId xmlns:a16="http://schemas.microsoft.com/office/drawing/2014/main" id="{419868FA-E8AE-D17F-589C-CF51B8709E41}"/>
              </a:ext>
            </a:extLst>
          </p:cNvPr>
          <p:cNvSpPr txBox="1"/>
          <p:nvPr/>
        </p:nvSpPr>
        <p:spPr>
          <a:xfrm>
            <a:off x="1418733" y="3197115"/>
            <a:ext cx="9601199" cy="2031325"/>
          </a:xfrm>
          <a:prstGeom prst="rect">
            <a:avLst/>
          </a:prstGeom>
          <a:noFill/>
        </p:spPr>
        <p:txBody>
          <a:bodyPr wrap="square">
            <a:spAutoFit/>
          </a:bodyPr>
          <a:lstStyle/>
          <a:p>
            <a:r>
              <a:rPr lang="tr-TR" dirty="0"/>
              <a:t>	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a:t>
            </a:r>
          </a:p>
        </p:txBody>
      </p:sp>
    </p:spTree>
    <p:extLst>
      <p:ext uri="{BB962C8B-B14F-4D97-AF65-F5344CB8AC3E}">
        <p14:creationId xmlns:p14="http://schemas.microsoft.com/office/powerpoint/2010/main" val="121211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F08C53-AE72-B8B2-3538-2666A725AFD0}"/>
              </a:ext>
            </a:extLst>
          </p:cNvPr>
          <p:cNvSpPr>
            <a:spLocks noGrp="1"/>
          </p:cNvSpPr>
          <p:nvPr>
            <p:ph type="title"/>
          </p:nvPr>
        </p:nvSpPr>
        <p:spPr/>
        <p:txBody>
          <a:bodyPr>
            <a:normAutofit fontScale="90000"/>
          </a:bodyPr>
          <a:lstStyle/>
          <a:p>
            <a:pPr algn="ctr"/>
            <a:r>
              <a:rPr lang="tr-TR" dirty="0"/>
              <a:t>GÖRÜNTÜ İŞLEME TEKNİKLERİ İLE KİRAZLARIN SINIFLANDIRILIMA YÖNTEMİ</a:t>
            </a:r>
          </a:p>
        </p:txBody>
      </p:sp>
      <p:sp>
        <p:nvSpPr>
          <p:cNvPr id="4" name="Metin kutusu 3">
            <a:extLst>
              <a:ext uri="{FF2B5EF4-FFF2-40B4-BE49-F238E27FC236}">
                <a16:creationId xmlns:a16="http://schemas.microsoft.com/office/drawing/2014/main" id="{CCB587DE-A32B-4115-8F56-08E2BD6B3374}"/>
              </a:ext>
            </a:extLst>
          </p:cNvPr>
          <p:cNvSpPr txBox="1"/>
          <p:nvPr/>
        </p:nvSpPr>
        <p:spPr>
          <a:xfrm>
            <a:off x="1371600" y="2455585"/>
            <a:ext cx="9676614" cy="923330"/>
          </a:xfrm>
          <a:prstGeom prst="rect">
            <a:avLst/>
          </a:prstGeom>
          <a:noFill/>
        </p:spPr>
        <p:txBody>
          <a:bodyPr wrap="square">
            <a:spAutoFit/>
          </a:bodyPr>
          <a:lstStyle/>
          <a:p>
            <a:r>
              <a:rPr lang="tr-TR" dirty="0"/>
              <a:t>	Sınıflandırma yöntemi Matlab programı üzerinden anlatılacaktır. Sınıflandırma kirazların boyutları baz alınarak yapılmıştır .Boyutlarına göre sınıflandırma yapılırken dikkate alınan standart aşağıdaki tabloda gösterilmiştir.</a:t>
            </a:r>
          </a:p>
        </p:txBody>
      </p:sp>
      <p:pic>
        <p:nvPicPr>
          <p:cNvPr id="6" name="Resim 5">
            <a:extLst>
              <a:ext uri="{FF2B5EF4-FFF2-40B4-BE49-F238E27FC236}">
                <a16:creationId xmlns:a16="http://schemas.microsoft.com/office/drawing/2014/main" id="{7ECF75BD-6405-4999-F5EA-99161F89F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764" y="3653968"/>
            <a:ext cx="6370872" cy="2255715"/>
          </a:xfrm>
          <a:prstGeom prst="rect">
            <a:avLst/>
          </a:prstGeom>
        </p:spPr>
      </p:pic>
    </p:spTree>
    <p:extLst>
      <p:ext uri="{BB962C8B-B14F-4D97-AF65-F5344CB8AC3E}">
        <p14:creationId xmlns:p14="http://schemas.microsoft.com/office/powerpoint/2010/main" val="25028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56BFFC-F78A-973B-4B4C-936059371398}"/>
              </a:ext>
            </a:extLst>
          </p:cNvPr>
          <p:cNvSpPr>
            <a:spLocks noGrp="1"/>
          </p:cNvSpPr>
          <p:nvPr>
            <p:ph type="title"/>
          </p:nvPr>
        </p:nvSpPr>
        <p:spPr/>
        <p:txBody>
          <a:bodyPr>
            <a:normAutofit fontScale="90000"/>
          </a:bodyPr>
          <a:lstStyle/>
          <a:p>
            <a:pPr algn="ctr"/>
            <a:r>
              <a:rPr lang="tr-TR" dirty="0"/>
              <a:t>GÖRÜNTÜ İŞLEME TEKNİKLERİ İLE KİRAZLARIN SINIFLANDIRILMA YÖNTEMİ</a:t>
            </a:r>
          </a:p>
        </p:txBody>
      </p:sp>
      <p:sp>
        <p:nvSpPr>
          <p:cNvPr id="4" name="Metin kutusu 3">
            <a:extLst>
              <a:ext uri="{FF2B5EF4-FFF2-40B4-BE49-F238E27FC236}">
                <a16:creationId xmlns:a16="http://schemas.microsoft.com/office/drawing/2014/main" id="{D964E232-A9E9-35E7-8D65-231293B59D90}"/>
              </a:ext>
            </a:extLst>
          </p:cNvPr>
          <p:cNvSpPr txBox="1"/>
          <p:nvPr/>
        </p:nvSpPr>
        <p:spPr>
          <a:xfrm>
            <a:off x="1371600" y="2413337"/>
            <a:ext cx="9601200" cy="369332"/>
          </a:xfrm>
          <a:prstGeom prst="rect">
            <a:avLst/>
          </a:prstGeom>
          <a:noFill/>
        </p:spPr>
        <p:txBody>
          <a:bodyPr wrap="square">
            <a:spAutoFit/>
          </a:bodyPr>
          <a:lstStyle/>
          <a:p>
            <a:r>
              <a:rPr lang="tr-TR" dirty="0"/>
              <a:t>	Aşağıdaki görselden de anlaşılacağı üzere sınıflandırma işlemi yedi adımdan oluşmaktadır. </a:t>
            </a:r>
          </a:p>
        </p:txBody>
      </p:sp>
      <p:pic>
        <p:nvPicPr>
          <p:cNvPr id="6" name="Resim 5">
            <a:extLst>
              <a:ext uri="{FF2B5EF4-FFF2-40B4-BE49-F238E27FC236}">
                <a16:creationId xmlns:a16="http://schemas.microsoft.com/office/drawing/2014/main" id="{252409CC-CDD3-7988-B48B-33ACB5AF1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097393"/>
            <a:ext cx="9845893" cy="3177815"/>
          </a:xfrm>
          <a:prstGeom prst="rect">
            <a:avLst/>
          </a:prstGeom>
        </p:spPr>
      </p:pic>
    </p:spTree>
    <p:extLst>
      <p:ext uri="{BB962C8B-B14F-4D97-AF65-F5344CB8AC3E}">
        <p14:creationId xmlns:p14="http://schemas.microsoft.com/office/powerpoint/2010/main" val="271432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215CC6-16EF-32CE-D004-F5FE69E3AB5C}"/>
              </a:ext>
            </a:extLst>
          </p:cNvPr>
          <p:cNvSpPr>
            <a:spLocks noGrp="1"/>
          </p:cNvSpPr>
          <p:nvPr>
            <p:ph type="title"/>
          </p:nvPr>
        </p:nvSpPr>
        <p:spPr/>
        <p:txBody>
          <a:bodyPr>
            <a:normAutofit fontScale="90000"/>
          </a:bodyPr>
          <a:lstStyle/>
          <a:p>
            <a:pPr algn="ctr"/>
            <a:r>
              <a:rPr lang="tr-TR" dirty="0"/>
              <a:t>GÖRÜNTÜ İŞLEME TEKNİKLERİ İLE KİRAZLARIN SINIFLANDIRILMA YÖNTEMİ</a:t>
            </a:r>
          </a:p>
        </p:txBody>
      </p:sp>
      <p:sp>
        <p:nvSpPr>
          <p:cNvPr id="4" name="Metin kutusu 3">
            <a:extLst>
              <a:ext uri="{FF2B5EF4-FFF2-40B4-BE49-F238E27FC236}">
                <a16:creationId xmlns:a16="http://schemas.microsoft.com/office/drawing/2014/main" id="{213B6448-705F-709F-1F89-08A21E7EB370}"/>
              </a:ext>
            </a:extLst>
          </p:cNvPr>
          <p:cNvSpPr txBox="1"/>
          <p:nvPr/>
        </p:nvSpPr>
        <p:spPr>
          <a:xfrm>
            <a:off x="1371601" y="2980383"/>
            <a:ext cx="9601199" cy="1477328"/>
          </a:xfrm>
          <a:prstGeom prst="rect">
            <a:avLst/>
          </a:prstGeom>
          <a:noFill/>
        </p:spPr>
        <p:txBody>
          <a:bodyPr wrap="square">
            <a:spAutoFit/>
          </a:bodyPr>
          <a:lstStyle/>
          <a:p>
            <a:r>
              <a:rPr lang="tr-TR" dirty="0"/>
              <a:t>	İşlenmiş olarak sisteme yüklenen resim siyah- beyaz piksellere dönüştürülmektedir. 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moddaki resim Matlab </a:t>
            </a:r>
            <a:r>
              <a:rPr lang="tr-TR" dirty="0" err="1"/>
              <a:t>bwboundaries</a:t>
            </a:r>
            <a:r>
              <a:rPr lang="tr-TR" dirty="0"/>
              <a:t> komutu ile ters çevrilerek arka plan siyaha sınıflandırılacak olan kirazlar beyaza dönüştürülmektedir.</a:t>
            </a:r>
          </a:p>
        </p:txBody>
      </p:sp>
    </p:spTree>
    <p:extLst>
      <p:ext uri="{BB962C8B-B14F-4D97-AF65-F5344CB8AC3E}">
        <p14:creationId xmlns:p14="http://schemas.microsoft.com/office/powerpoint/2010/main" val="177140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754E9E-0853-A318-4732-0C1930C81897}"/>
              </a:ext>
            </a:extLst>
          </p:cNvPr>
          <p:cNvSpPr>
            <a:spLocks noGrp="1"/>
          </p:cNvSpPr>
          <p:nvPr>
            <p:ph type="title"/>
          </p:nvPr>
        </p:nvSpPr>
        <p:spPr/>
        <p:txBody>
          <a:bodyPr>
            <a:normAutofit fontScale="90000"/>
          </a:bodyPr>
          <a:lstStyle/>
          <a:p>
            <a:pPr algn="ctr"/>
            <a:r>
              <a:rPr lang="tr-TR" dirty="0"/>
              <a:t>GÖRÜNTÜ İŞLEME TEKNİKLERİ İLE KİRAZLARIN SINIFLANDIRILMA YÖNTEMİ</a:t>
            </a:r>
          </a:p>
        </p:txBody>
      </p:sp>
      <p:sp>
        <p:nvSpPr>
          <p:cNvPr id="4" name="Metin kutusu 3">
            <a:extLst>
              <a:ext uri="{FF2B5EF4-FFF2-40B4-BE49-F238E27FC236}">
                <a16:creationId xmlns:a16="http://schemas.microsoft.com/office/drawing/2014/main" id="{26087755-BA13-52BD-15D4-6961280E1FF8}"/>
              </a:ext>
            </a:extLst>
          </p:cNvPr>
          <p:cNvSpPr txBox="1"/>
          <p:nvPr/>
        </p:nvSpPr>
        <p:spPr>
          <a:xfrm>
            <a:off x="2022049" y="2570863"/>
            <a:ext cx="9601200" cy="369332"/>
          </a:xfrm>
          <a:prstGeom prst="rect">
            <a:avLst/>
          </a:prstGeom>
          <a:noFill/>
        </p:spPr>
        <p:txBody>
          <a:bodyPr wrap="square">
            <a:spAutoFit/>
          </a:bodyPr>
          <a:lstStyle/>
          <a:p>
            <a:r>
              <a:rPr lang="tr-TR" dirty="0"/>
              <a:t>Aşağıdaki görselde resmin siyah-beyaz piksellere dönüştürülmüş hali gösterilmiştir.</a:t>
            </a:r>
          </a:p>
        </p:txBody>
      </p:sp>
      <p:pic>
        <p:nvPicPr>
          <p:cNvPr id="6" name="Resim 5">
            <a:extLst>
              <a:ext uri="{FF2B5EF4-FFF2-40B4-BE49-F238E27FC236}">
                <a16:creationId xmlns:a16="http://schemas.microsoft.com/office/drawing/2014/main" id="{A5E92F44-EE7D-E38E-0115-00575D62F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087" y="3339358"/>
            <a:ext cx="5928874" cy="3093988"/>
          </a:xfrm>
          <a:prstGeom prst="rect">
            <a:avLst/>
          </a:prstGeom>
        </p:spPr>
      </p:pic>
    </p:spTree>
    <p:extLst>
      <p:ext uri="{BB962C8B-B14F-4D97-AF65-F5344CB8AC3E}">
        <p14:creationId xmlns:p14="http://schemas.microsoft.com/office/powerpoint/2010/main" val="345521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04B7B0-DFFA-311D-BA81-7B6D06858ED8}"/>
              </a:ext>
            </a:extLst>
          </p:cNvPr>
          <p:cNvSpPr>
            <a:spLocks noGrp="1"/>
          </p:cNvSpPr>
          <p:nvPr>
            <p:ph type="title"/>
          </p:nvPr>
        </p:nvSpPr>
        <p:spPr/>
        <p:txBody>
          <a:bodyPr>
            <a:normAutofit fontScale="90000"/>
          </a:bodyPr>
          <a:lstStyle/>
          <a:p>
            <a:pPr algn="ctr"/>
            <a:r>
              <a:rPr lang="tr-TR" dirty="0"/>
              <a:t>GÖRÜNTÜ İŞLEME TEKNİKLERİ İLE KİRAZLARIN SINIFLANDIRILMA YÖNTEMİ</a:t>
            </a:r>
          </a:p>
        </p:txBody>
      </p:sp>
      <p:sp>
        <p:nvSpPr>
          <p:cNvPr id="4" name="Metin kutusu 3">
            <a:extLst>
              <a:ext uri="{FF2B5EF4-FFF2-40B4-BE49-F238E27FC236}">
                <a16:creationId xmlns:a16="http://schemas.microsoft.com/office/drawing/2014/main" id="{61A71976-0702-875D-88EB-F33B8E12AB52}"/>
              </a:ext>
            </a:extLst>
          </p:cNvPr>
          <p:cNvSpPr txBox="1"/>
          <p:nvPr/>
        </p:nvSpPr>
        <p:spPr>
          <a:xfrm>
            <a:off x="1371600" y="2138695"/>
            <a:ext cx="9601200" cy="1477328"/>
          </a:xfrm>
          <a:prstGeom prst="rect">
            <a:avLst/>
          </a:prstGeom>
          <a:noFill/>
        </p:spPr>
        <p:txBody>
          <a:bodyPr wrap="square">
            <a:spAutoFit/>
          </a:bodyPr>
          <a:lstStyle/>
          <a:p>
            <a:r>
              <a:rPr lang="tr-TR" dirty="0"/>
              <a:t>	İlk iki adımdaki işlemler uygulandıktan sonra resimde bulunan belirli boyutun altındaki nesneler Matlab </a:t>
            </a:r>
            <a:r>
              <a:rPr lang="tr-TR" dirty="0" err="1"/>
              <a:t>bwareaopen</a:t>
            </a:r>
            <a:r>
              <a:rPr lang="tr-TR" dirty="0"/>
              <a:t> komutu ile kaldırılmıştır. Daha sonra sınırlar belirlenir eşikleme yöntemi ile tespit edilen kirazların sınırları , mavi renk ile belirlenmiş ve resimde bulunan nesne sayısı ekrana yansıtılmıştır. Aşağıdaki görselde siyah-beyaz piksellere dönüştürülen resmin eşikleme yöntemi ile sınırlarının mavi renge dönüştürülmüş hali gösterilmiştir</a:t>
            </a:r>
          </a:p>
        </p:txBody>
      </p:sp>
      <p:pic>
        <p:nvPicPr>
          <p:cNvPr id="6" name="Resim 5">
            <a:extLst>
              <a:ext uri="{FF2B5EF4-FFF2-40B4-BE49-F238E27FC236}">
                <a16:creationId xmlns:a16="http://schemas.microsoft.com/office/drawing/2014/main" id="{853979B5-100C-9D4D-AB12-0B09FDFC4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866" y="3624595"/>
            <a:ext cx="5852667" cy="2994920"/>
          </a:xfrm>
          <a:prstGeom prst="rect">
            <a:avLst/>
          </a:prstGeom>
        </p:spPr>
      </p:pic>
    </p:spTree>
    <p:extLst>
      <p:ext uri="{BB962C8B-B14F-4D97-AF65-F5344CB8AC3E}">
        <p14:creationId xmlns:p14="http://schemas.microsoft.com/office/powerpoint/2010/main" val="3105787595"/>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83</TotalTime>
  <Words>517</Words>
  <Application>Microsoft Office PowerPoint</Application>
  <PresentationFormat>Geniş ekran</PresentationFormat>
  <Paragraphs>23</Paragraphs>
  <Slides>11</Slides>
  <Notes>0</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11</vt:i4>
      </vt:variant>
    </vt:vector>
  </HeadingPairs>
  <TitlesOfParts>
    <vt:vector size="13" baseType="lpstr">
      <vt:lpstr>Franklin Gothic Book</vt:lpstr>
      <vt:lpstr>Kırpma</vt:lpstr>
      <vt:lpstr>Görüntü İşleme Yöntemleri Kullanılarak Kiraz Meyvesinin Sınıflandırılması</vt:lpstr>
      <vt:lpstr>GİRİŞ</vt:lpstr>
      <vt:lpstr>TÜRKİYE DE KİRAZ ÜRETİMİ</vt:lpstr>
      <vt:lpstr>KİRAZLARIN SINIFLANDIRILMASINDA NEDEN GÖRÜNTÜ İŞLEME TEKNİKLERİ KULLANILIR?</vt:lpstr>
      <vt:lpstr>GÖRÜNTÜ İŞLEME TEKNİKLERİ İLE KİRAZLARIN SINIFLANDIRILIMA YÖNTEMİ</vt:lpstr>
      <vt:lpstr>GÖRÜNTÜ İŞLEME TEKNİKLERİ İLE KİRAZLARIN SINIFLANDIRILMA YÖNTEMİ</vt:lpstr>
      <vt:lpstr>GÖRÜNTÜ İŞLEME TEKNİKLERİ İLE KİRAZLARIN SINIFLANDIRILMA YÖNTEMİ</vt:lpstr>
      <vt:lpstr>GÖRÜNTÜ İŞLEME TEKNİKLERİ İLE KİRAZLARIN SINIFLANDIRILMA YÖNTEMİ</vt:lpstr>
      <vt:lpstr>GÖRÜNTÜ İŞLEME TEKNİKLERİ İLE KİRAZLARIN SINIFLANDIRILMA YÖNTEMİ</vt:lpstr>
      <vt:lpstr>ARAŞTIRMA SONUÇLARI</vt:lpstr>
      <vt:lpstr>ARAŞTIRMA SONUÇLARI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Furkan Yıldız</dc:creator>
  <cp:lastModifiedBy>Furkan Yıldız</cp:lastModifiedBy>
  <cp:revision>1</cp:revision>
  <dcterms:created xsi:type="dcterms:W3CDTF">2022-11-15T19:45:53Z</dcterms:created>
  <dcterms:modified xsi:type="dcterms:W3CDTF">2022-11-15T21:09:20Z</dcterms:modified>
</cp:coreProperties>
</file>