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601200" cy="12801600" type="A3"/>
  <p:notesSz cx="9601200" cy="1280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601199" cy="128015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536" y="9079966"/>
            <a:ext cx="2362200" cy="48618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9852" y="9049473"/>
            <a:ext cx="1874520" cy="5943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6972" y="9119616"/>
            <a:ext cx="2247900" cy="3733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199" y="10890478"/>
            <a:ext cx="2362200" cy="48618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0227" y="10859985"/>
            <a:ext cx="1911096" cy="5943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636" y="10930128"/>
            <a:ext cx="2247900" cy="3733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0060" y="512064"/>
            <a:ext cx="864108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60" y="2944368"/>
            <a:ext cx="864108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4408" y="11905488"/>
            <a:ext cx="307238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12864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68" y="7425080"/>
            <a:ext cx="235521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8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Premature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ageing.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Malnutrition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Depression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stress.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Drug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addiction.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7535" y="7049985"/>
            <a:ext cx="3086100" cy="594995"/>
            <a:chOff x="97535" y="7049985"/>
            <a:chExt cx="3086100" cy="594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5" y="7080478"/>
              <a:ext cx="3086100" cy="4861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87" y="7049985"/>
              <a:ext cx="3014472" cy="5943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" y="7120128"/>
              <a:ext cx="2971800" cy="3733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6788" y="7144892"/>
            <a:ext cx="265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Effect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 of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Child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labor: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603" y="4692548"/>
            <a:ext cx="3063875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0890">
              <a:lnSpc>
                <a:spcPct val="1487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Increase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 population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Poverty</a:t>
            </a:r>
            <a:endParaRPr sz="1600">
              <a:latin typeface="Verdana"/>
              <a:cs typeface="Verdana"/>
            </a:endParaRPr>
          </a:p>
          <a:p>
            <a:pPr marL="12700" marR="1056005">
              <a:lnSpc>
                <a:spcPct val="148800"/>
              </a:lnSpc>
            </a:pPr>
            <a:r>
              <a:rPr sz="1600" spc="-5" dirty="0">
                <a:latin typeface="Verdana"/>
                <a:cs typeface="Verdana"/>
              </a:rPr>
              <a:t>Increase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families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illiteracy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rate.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Unemployment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600" spc="-5" dirty="0">
                <a:latin typeface="Verdana"/>
                <a:cs typeface="Verdana"/>
              </a:rPr>
              <a:t>Lack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compulsory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education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200" y="4258018"/>
            <a:ext cx="3293745" cy="594995"/>
            <a:chOff x="76200" y="4258018"/>
            <a:chExt cx="3293745" cy="59499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00" y="4288510"/>
              <a:ext cx="3293364" cy="4861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5" y="4258018"/>
              <a:ext cx="3176016" cy="59439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35" y="4328160"/>
              <a:ext cx="3179064" cy="37337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18922" y="4352925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Causes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Child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labor: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52442" y="4883937"/>
            <a:ext cx="301752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  <a:tabLst>
                <a:tab pos="747395" algn="l"/>
                <a:tab pos="1435735" algn="l"/>
                <a:tab pos="1598930" algn="l"/>
                <a:tab pos="1812289" algn="l"/>
                <a:tab pos="2673985" algn="l"/>
              </a:tabLst>
            </a:pPr>
            <a:r>
              <a:rPr sz="1600" spc="-10" dirty="0">
                <a:latin typeface="Verdana"/>
                <a:cs typeface="Verdana"/>
              </a:rPr>
              <a:t>Chil</a:t>
            </a:r>
            <a:r>
              <a:rPr sz="1600" spc="-5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5" dirty="0">
                <a:latin typeface="Verdana"/>
                <a:cs typeface="Verdana"/>
              </a:rPr>
              <a:t>lab</a:t>
            </a:r>
            <a:r>
              <a:rPr sz="1600" spc="10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rs</a:t>
            </a:r>
            <a:r>
              <a:rPr sz="1600" dirty="0">
                <a:latin typeface="Verdana"/>
                <a:cs typeface="Verdana"/>
              </a:rPr>
              <a:t>		</a:t>
            </a:r>
            <a:r>
              <a:rPr sz="1600" spc="-10" dirty="0">
                <a:latin typeface="Verdana"/>
                <a:cs typeface="Verdana"/>
              </a:rPr>
              <a:t>inc</a:t>
            </a:r>
            <a:r>
              <a:rPr sz="1600" spc="-5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e  vul</a:t>
            </a:r>
            <a:r>
              <a:rPr sz="1600" dirty="0">
                <a:latin typeface="Verdana"/>
                <a:cs typeface="Verdana"/>
              </a:rPr>
              <a:t>n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r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y</a:t>
            </a:r>
            <a:r>
              <a:rPr sz="1600" dirty="0">
                <a:latin typeface="Verdana"/>
                <a:cs typeface="Verdana"/>
              </a:rPr>
              <a:t>	t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-5" dirty="0">
                <a:latin typeface="Verdana"/>
                <a:cs typeface="Verdana"/>
              </a:rPr>
              <a:t>explo</a:t>
            </a:r>
            <a:r>
              <a:rPr sz="1600" spc="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at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52442" y="5425566"/>
            <a:ext cx="301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abuse.</a:t>
            </a:r>
            <a:r>
              <a:rPr sz="1600" spc="1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Violation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right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52442" y="5668797"/>
            <a:ext cx="208788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  <a:tabLst>
                <a:tab pos="637540" algn="l"/>
                <a:tab pos="1196975" algn="l"/>
              </a:tabLst>
            </a:pPr>
            <a:r>
              <a:rPr sz="1600" spc="-5" dirty="0">
                <a:latin typeface="Verdana"/>
                <a:cs typeface="Verdana"/>
              </a:rPr>
              <a:t>to	education.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il</a:t>
            </a:r>
            <a:r>
              <a:rPr sz="1600" spc="-5" dirty="0">
                <a:latin typeface="Verdana"/>
                <a:cs typeface="Verdana"/>
              </a:rPr>
              <a:t>ln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dirty="0">
                <a:latin typeface="Verdana"/>
                <a:cs typeface="Verdana"/>
              </a:rPr>
              <a:t>	</a:t>
            </a:r>
            <a:r>
              <a:rPr sz="1600" spc="5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rea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65341" y="5668797"/>
            <a:ext cx="903605" cy="5467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1600" spc="5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re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se</a:t>
            </a:r>
            <a:endParaRPr sz="16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Verdana"/>
                <a:cs typeface="Verdana"/>
              </a:rPr>
              <a:t>food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52442" y="6207379"/>
            <a:ext cx="2846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insecurity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malnutrition.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13632" y="4280877"/>
            <a:ext cx="3293745" cy="594995"/>
            <a:chOff x="3913632" y="4280877"/>
            <a:chExt cx="3293745" cy="594995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3632" y="4312881"/>
              <a:ext cx="3293364" cy="48467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2876" y="4280877"/>
              <a:ext cx="1673352" cy="5943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3068" y="4352543"/>
              <a:ext cx="3179064" cy="37185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973067" y="4352544"/>
            <a:ext cx="3179445" cy="3721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2: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743" y="2709190"/>
            <a:ext cx="7650480" cy="1592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110"/>
              </a:spcBef>
            </a:pPr>
            <a:r>
              <a:rPr sz="1600" dirty="0">
                <a:latin typeface="Verdana"/>
                <a:cs typeface="Verdana"/>
              </a:rPr>
              <a:t>90% </a:t>
            </a:r>
            <a:r>
              <a:rPr sz="1600" spc="-5" dirty="0">
                <a:latin typeface="Verdana"/>
                <a:cs typeface="Verdana"/>
              </a:rPr>
              <a:t>of children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India are </a:t>
            </a:r>
            <a:r>
              <a:rPr sz="1600" spc="-5" dirty="0">
                <a:latin typeface="Verdana"/>
                <a:cs typeface="Verdana"/>
              </a:rPr>
              <a:t>working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mining industry </a:t>
            </a:r>
            <a:r>
              <a:rPr sz="1600" spc="-10" dirty="0">
                <a:latin typeface="Verdana"/>
                <a:cs typeface="Verdana"/>
              </a:rPr>
              <a:t>where </a:t>
            </a:r>
            <a:r>
              <a:rPr sz="1600" spc="-5" dirty="0">
                <a:latin typeface="Verdana"/>
                <a:cs typeface="Verdana"/>
              </a:rPr>
              <a:t>they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exposed of dust, gas </a:t>
            </a:r>
            <a:r>
              <a:rPr sz="1600" dirty="0">
                <a:latin typeface="Verdana"/>
                <a:cs typeface="Verdana"/>
              </a:rPr>
              <a:t>and fumes. 70% </a:t>
            </a:r>
            <a:r>
              <a:rPr sz="1600" spc="-5" dirty="0">
                <a:latin typeface="Verdana"/>
                <a:cs typeface="Verdana"/>
              </a:rPr>
              <a:t>of children reported </a:t>
            </a:r>
            <a:r>
              <a:rPr sz="1600" dirty="0">
                <a:latin typeface="Verdana"/>
                <a:cs typeface="Verdana"/>
              </a:rPr>
              <a:t>exposure to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loud </a:t>
            </a:r>
            <a:r>
              <a:rPr sz="1600" spc="-5" dirty="0">
                <a:latin typeface="Verdana"/>
                <a:cs typeface="Verdana"/>
              </a:rPr>
              <a:t>noise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effected by the temperature. </a:t>
            </a:r>
            <a:r>
              <a:rPr sz="1600" dirty="0">
                <a:latin typeface="Verdana"/>
                <a:cs typeface="Verdana"/>
              </a:rPr>
              <a:t>69% </a:t>
            </a:r>
            <a:r>
              <a:rPr sz="1600" spc="-5" dirty="0">
                <a:latin typeface="Verdana"/>
                <a:cs typeface="Verdana"/>
              </a:rPr>
              <a:t>of children are working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carry heavy loads at </a:t>
            </a:r>
            <a:r>
              <a:rPr sz="1600" dirty="0">
                <a:latin typeface="Verdana"/>
                <a:cs typeface="Verdana"/>
              </a:rPr>
              <a:t>work. According </a:t>
            </a:r>
            <a:r>
              <a:rPr sz="1600" spc="-5" dirty="0">
                <a:latin typeface="Verdana"/>
                <a:cs typeface="Verdana"/>
              </a:rPr>
              <a:t>to data,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number of child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laborers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India is </a:t>
            </a:r>
            <a:r>
              <a:rPr sz="1600" spc="-5" dirty="0">
                <a:latin typeface="Verdana"/>
                <a:cs typeface="Verdana"/>
              </a:rPr>
              <a:t>10.10 </a:t>
            </a:r>
            <a:r>
              <a:rPr sz="1600" spc="-10" dirty="0">
                <a:latin typeface="Verdana"/>
                <a:cs typeface="Verdana"/>
              </a:rPr>
              <a:t>million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which 5.60 </a:t>
            </a:r>
            <a:r>
              <a:rPr sz="1600" spc="-10" dirty="0">
                <a:latin typeface="Verdana"/>
                <a:cs typeface="Verdana"/>
              </a:rPr>
              <a:t>million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boys and </a:t>
            </a:r>
            <a:r>
              <a:rPr sz="1600" dirty="0">
                <a:latin typeface="Verdana"/>
                <a:cs typeface="Verdana"/>
              </a:rPr>
              <a:t>4.50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million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girls.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96595" y="2139657"/>
            <a:ext cx="2987040" cy="594995"/>
            <a:chOff x="196595" y="2139657"/>
            <a:chExt cx="2987040" cy="594995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595" y="2170150"/>
              <a:ext cx="2987040" cy="48618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440" y="2139657"/>
              <a:ext cx="1673352" cy="59439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031" y="2209800"/>
              <a:ext cx="2872740" cy="37337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56031" y="2209800"/>
            <a:ext cx="2872740" cy="3733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29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1: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149352"/>
            <a:ext cx="9601200" cy="977265"/>
            <a:chOff x="0" y="149352"/>
            <a:chExt cx="9601200" cy="977265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7" y="562330"/>
              <a:ext cx="3293364" cy="4861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472" y="531837"/>
              <a:ext cx="2101595" cy="59439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2023" y="601979"/>
              <a:ext cx="3179064" cy="37337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149352"/>
              <a:ext cx="9601200" cy="372110"/>
            </a:xfrm>
            <a:custGeom>
              <a:avLst/>
              <a:gdLst/>
              <a:ahLst/>
              <a:cxnLst/>
              <a:rect l="l" t="t" r="r" b="b"/>
              <a:pathLst>
                <a:path w="9601200" h="372109">
                  <a:moveTo>
                    <a:pt x="9601200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9601200" y="371855"/>
                  </a:lnTo>
                  <a:lnTo>
                    <a:pt x="9601200" y="0"/>
                  </a:lnTo>
                  <a:close/>
                </a:path>
              </a:pathLst>
            </a:custGeom>
            <a:solidFill>
              <a:srgbClr val="6FAC46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4375" y="172288"/>
            <a:ext cx="9176385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CHILD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LABOR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INDIA</a:t>
            </a:r>
            <a:endParaRPr sz="1800">
              <a:latin typeface="Verdana"/>
              <a:cs typeface="Verdana"/>
            </a:endParaRPr>
          </a:p>
          <a:p>
            <a:pPr marL="711200">
              <a:lnSpc>
                <a:spcPct val="100000"/>
              </a:lnSpc>
              <a:spcBef>
                <a:spcPts val="1415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Introduction: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7100"/>
              </a:lnSpc>
              <a:spcBef>
                <a:spcPts val="1460"/>
              </a:spcBef>
            </a:pPr>
            <a:r>
              <a:rPr sz="1600" spc="-10" dirty="0">
                <a:latin typeface="Verdana"/>
                <a:cs typeface="Verdana"/>
              </a:rPr>
              <a:t>Child </a:t>
            </a:r>
            <a:r>
              <a:rPr sz="1600" spc="-5" dirty="0">
                <a:latin typeface="Verdana"/>
                <a:cs typeface="Verdana"/>
              </a:rPr>
              <a:t>labor </a:t>
            </a:r>
            <a:r>
              <a:rPr sz="1600" dirty="0">
                <a:latin typeface="Verdana"/>
                <a:cs typeface="Verdana"/>
              </a:rPr>
              <a:t>is term </a:t>
            </a:r>
            <a:r>
              <a:rPr sz="1600" spc="-5" dirty="0">
                <a:latin typeface="Verdana"/>
                <a:cs typeface="Verdana"/>
              </a:rPr>
              <a:t>which mean </a:t>
            </a:r>
            <a:r>
              <a:rPr sz="1600" spc="-10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work perform </a:t>
            </a:r>
            <a:r>
              <a:rPr sz="1600" spc="-5" dirty="0">
                <a:latin typeface="Verdana"/>
                <a:cs typeface="Verdana"/>
              </a:rPr>
              <a:t>by the child </a:t>
            </a:r>
            <a:r>
              <a:rPr sz="1600" dirty="0">
                <a:latin typeface="Verdana"/>
                <a:cs typeface="Verdana"/>
              </a:rPr>
              <a:t>for earning </a:t>
            </a:r>
            <a:r>
              <a:rPr sz="1600" spc="-30" dirty="0">
                <a:latin typeface="Verdana"/>
                <a:cs typeface="Verdana"/>
              </a:rPr>
              <a:t>money. </a:t>
            </a:r>
            <a:r>
              <a:rPr sz="1600" spc="-5" dirty="0">
                <a:latin typeface="Verdana"/>
                <a:cs typeface="Verdana"/>
              </a:rPr>
              <a:t>Child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labor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violation of human rights. Many children </a:t>
            </a:r>
            <a:r>
              <a:rPr sz="1600" spc="-10" dirty="0">
                <a:latin typeface="Verdana"/>
                <a:cs typeface="Verdana"/>
              </a:rPr>
              <a:t>have it negative </a:t>
            </a:r>
            <a:r>
              <a:rPr sz="1600" dirty="0">
                <a:latin typeface="Verdana"/>
                <a:cs typeface="Verdana"/>
              </a:rPr>
              <a:t>impact </a:t>
            </a:r>
            <a:r>
              <a:rPr sz="1600" spc="-5" dirty="0">
                <a:latin typeface="Verdana"/>
                <a:cs typeface="Verdana"/>
              </a:rPr>
              <a:t>on physical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health</a:t>
            </a:r>
            <a:r>
              <a:rPr sz="1600" spc="3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well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3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mental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health.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According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India</a:t>
            </a:r>
            <a:r>
              <a:rPr sz="1600" spc="3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Act,2016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state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children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below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14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allowed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work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child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labor.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81427" y="91439"/>
            <a:ext cx="7299959" cy="9311640"/>
            <a:chOff x="2281427" y="91439"/>
            <a:chExt cx="7299959" cy="9311640"/>
          </a:xfrm>
        </p:grpSpPr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7183" y="6699504"/>
              <a:ext cx="1559052" cy="270357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1963" y="4937760"/>
              <a:ext cx="2249424" cy="14630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25383" y="1892807"/>
              <a:ext cx="1556003" cy="261213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1427" y="5000243"/>
              <a:ext cx="1560576" cy="14493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84236" y="91439"/>
              <a:ext cx="1481327" cy="987551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14375" y="8983891"/>
            <a:ext cx="9145905" cy="3738879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365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Conclusion:</a:t>
            </a:r>
            <a:endParaRPr sz="1800">
              <a:latin typeface="Verdana"/>
              <a:cs typeface="Verdana"/>
            </a:endParaRPr>
          </a:p>
          <a:p>
            <a:pPr marL="54610" marR="5080" algn="just">
              <a:lnSpc>
                <a:spcPct val="107100"/>
              </a:lnSpc>
              <a:spcBef>
                <a:spcPts val="980"/>
              </a:spcBef>
            </a:pPr>
            <a:r>
              <a:rPr sz="1600" spc="-90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stop the child </a:t>
            </a:r>
            <a:r>
              <a:rPr sz="1600" spc="-35" dirty="0">
                <a:latin typeface="Verdana"/>
                <a:cs typeface="Verdana"/>
              </a:rPr>
              <a:t>labor, </a:t>
            </a:r>
            <a:r>
              <a:rPr sz="1600" spc="-10" dirty="0">
                <a:latin typeface="Verdana"/>
                <a:cs typeface="Verdana"/>
              </a:rPr>
              <a:t>it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necessary to spread awareness </a:t>
            </a:r>
            <a:r>
              <a:rPr sz="1600" dirty="0">
                <a:latin typeface="Verdana"/>
                <a:cs typeface="Verdana"/>
              </a:rPr>
              <a:t>among </a:t>
            </a:r>
            <a:r>
              <a:rPr sz="1600" spc="-5" dirty="0">
                <a:latin typeface="Verdana"/>
                <a:cs typeface="Verdana"/>
              </a:rPr>
              <a:t>the people to </a:t>
            </a:r>
            <a:r>
              <a:rPr sz="1600" spc="-10" dirty="0">
                <a:latin typeface="Verdana"/>
                <a:cs typeface="Verdana"/>
              </a:rPr>
              <a:t>take </a:t>
            </a:r>
            <a:r>
              <a:rPr sz="1600" spc="-5" dirty="0">
                <a:latin typeface="Verdana"/>
                <a:cs typeface="Verdana"/>
              </a:rPr>
              <a:t> responsibility</a:t>
            </a:r>
            <a:r>
              <a:rPr sz="1600" spc="3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reporting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about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anyone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if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some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hire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child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below</a:t>
            </a:r>
            <a:r>
              <a:rPr sz="1600" spc="3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3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age</a:t>
            </a:r>
            <a:r>
              <a:rPr sz="1600" spc="3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3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14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years. Compulsory </a:t>
            </a:r>
            <a:r>
              <a:rPr sz="1600" dirty="0">
                <a:latin typeface="Verdana"/>
                <a:cs typeface="Verdana"/>
              </a:rPr>
              <a:t>education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required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reduce the child </a:t>
            </a:r>
            <a:r>
              <a:rPr sz="1600" spc="-40" dirty="0">
                <a:latin typeface="Verdana"/>
                <a:cs typeface="Verdana"/>
              </a:rPr>
              <a:t>labor.</a:t>
            </a:r>
            <a:r>
              <a:rPr sz="1600" spc="4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child </a:t>
            </a:r>
            <a:r>
              <a:rPr sz="1600" dirty="0">
                <a:latin typeface="Verdana"/>
                <a:cs typeface="Verdana"/>
              </a:rPr>
              <a:t>labor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policies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education policies </a:t>
            </a:r>
            <a:r>
              <a:rPr sz="1600" spc="-10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been formulated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operated in </a:t>
            </a:r>
            <a:r>
              <a:rPr sz="1600" spc="-25" dirty="0">
                <a:latin typeface="Verdana"/>
                <a:cs typeface="Verdana"/>
              </a:rPr>
              <a:t>society. </a:t>
            </a:r>
            <a:r>
              <a:rPr sz="1600" spc="-5" dirty="0">
                <a:latin typeface="Verdana"/>
                <a:cs typeface="Verdana"/>
              </a:rPr>
              <a:t>Indian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Government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effort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necessary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eliminate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creation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child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labor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society.</a:t>
            </a:r>
            <a:endParaRPr sz="1600">
              <a:latin typeface="Verdana"/>
              <a:cs typeface="Verdana"/>
            </a:endParaRPr>
          </a:p>
          <a:p>
            <a:pPr marL="282575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References:</a:t>
            </a:r>
            <a:endParaRPr sz="1800">
              <a:latin typeface="Verdana"/>
              <a:cs typeface="Verdana"/>
            </a:endParaRPr>
          </a:p>
          <a:p>
            <a:pPr marL="184785" marR="648970" indent="-172720">
              <a:lnSpc>
                <a:spcPct val="100000"/>
              </a:lnSpc>
              <a:spcBef>
                <a:spcPts val="1505"/>
              </a:spcBef>
              <a:buChar char="•"/>
              <a:tabLst>
                <a:tab pos="185420" algn="l"/>
              </a:tabLst>
            </a:pP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Prashad,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L.,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Dutta,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M.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Dash,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B.M.,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2021.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Spatial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child</a:t>
            </a:r>
            <a:r>
              <a:rPr sz="14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labour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India.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Journal</a:t>
            </a:r>
            <a:r>
              <a:rPr sz="14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Arial"/>
                <a:cs typeface="Arial"/>
              </a:rPr>
              <a:t>Children's </a:t>
            </a:r>
            <a:r>
              <a:rPr sz="1400" i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Services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84785" marR="77025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Trinh,</a:t>
            </a:r>
            <a:r>
              <a:rPr sz="14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T.A.,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2020.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Mental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health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impacts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of child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labour: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evidence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1400" spc="-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Vietnam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India.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i="1" spc="-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Journal</a:t>
            </a:r>
            <a:r>
              <a:rPr sz="14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400" i="1" spc="-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Development</a:t>
            </a:r>
            <a:r>
              <a:rPr sz="1400" i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Studies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56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(12),</a:t>
            </a:r>
            <a:r>
              <a:rPr sz="1400" spc="-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pp.2251-2265.</a:t>
            </a:r>
            <a:endParaRPr sz="1400">
              <a:latin typeface="Arial MT"/>
              <a:cs typeface="Arial MT"/>
            </a:endParaRPr>
          </a:p>
          <a:p>
            <a:pPr marL="184785" indent="-172720">
              <a:lnSpc>
                <a:spcPts val="1664"/>
              </a:lnSpc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Das,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K.S.,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2022.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Child</a:t>
            </a:r>
            <a:r>
              <a:rPr sz="14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Labour</a:t>
            </a:r>
            <a:r>
              <a:rPr sz="1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its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Determinants</a:t>
            </a:r>
            <a:r>
              <a:rPr sz="14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in India.</a:t>
            </a:r>
            <a:r>
              <a:rPr sz="14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Children</a:t>
            </a:r>
            <a:r>
              <a:rPr sz="1400" i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i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212121"/>
                </a:solidFill>
                <a:latin typeface="Arial"/>
                <a:cs typeface="Arial"/>
              </a:rPr>
              <a:t>Youth</a:t>
            </a:r>
            <a:r>
              <a:rPr sz="1400" i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Services</a:t>
            </a:r>
            <a:r>
              <a:rPr sz="1400" i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12121"/>
                </a:solidFill>
                <a:latin typeface="Arial"/>
                <a:cs typeface="Arial"/>
              </a:rPr>
              <a:t>Review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400" spc="-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p.106523.</a:t>
            </a:r>
            <a:endParaRPr sz="1400">
              <a:latin typeface="Arial MT"/>
              <a:cs typeface="Arial MT"/>
            </a:endParaRPr>
          </a:p>
          <a:p>
            <a:pPr marL="184785" indent="-172720">
              <a:lnSpc>
                <a:spcPts val="1664"/>
              </a:lnSpc>
              <a:buChar char="•"/>
              <a:tabLst>
                <a:tab pos="185420" algn="l"/>
              </a:tabLst>
            </a:pP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Rather,</a:t>
            </a:r>
            <a:r>
              <a:rPr sz="1400" spc="-1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A.,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 CHILD 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LABOUR IN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INDIA: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DECONSTRUCTING</a:t>
            </a:r>
            <a:r>
              <a:rPr sz="14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14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Arial MT"/>
                <a:cs typeface="Arial MT"/>
              </a:rPr>
              <a:t>CHALLENGES.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1" name="Picture 60" descr="Chart, pie chart&#10;&#10;Description automatically generated">
            <a:extLst>
              <a:ext uri="{FF2B5EF4-FFF2-40B4-BE49-F238E27FC236}">
                <a16:creationId xmlns:a16="http://schemas.microsoft.com/office/drawing/2014/main" id="{2F892990-5B6C-12E5-F971-54D7C1EB5C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40" y="6598728"/>
            <a:ext cx="4535340" cy="28043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402</Words>
  <Application>Microsoft Office PowerPoint</Application>
  <PresentationFormat>A3 Paper (297x420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FARRUKH IHTISHAM MUGHAL</dc:creator>
  <cp:lastModifiedBy>Mahmed Hafesji (Student)</cp:lastModifiedBy>
  <cp:revision>1</cp:revision>
  <dcterms:created xsi:type="dcterms:W3CDTF">2022-05-18T08:38:39Z</dcterms:created>
  <dcterms:modified xsi:type="dcterms:W3CDTF">2022-05-18T08:40:29Z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2022-05-18T00:00:00Z</vt:filetime>
  </property>
</Properties>
</file>