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3" r:id="rId6"/>
    <p:sldId id="261" r:id="rId7"/>
    <p:sldId id="264" r:id="rId8"/>
    <p:sldId id="275" r:id="rId9"/>
    <p:sldId id="265" r:id="rId10"/>
    <p:sldId id="268" r:id="rId11"/>
    <p:sldId id="269" r:id="rId12"/>
    <p:sldId id="270" r:id="rId13"/>
    <p:sldId id="271" r:id="rId14"/>
    <p:sldId id="272" r:id="rId15"/>
    <p:sldId id="280" r:id="rId16"/>
    <p:sldId id="266" r:id="rId17"/>
    <p:sldId id="273" r:id="rId18"/>
    <p:sldId id="274" r:id="rId19"/>
    <p:sldId id="276" r:id="rId20"/>
    <p:sldId id="277" r:id="rId21"/>
    <p:sldId id="278" r:id="rId22"/>
    <p:sldId id="279" r:id="rId23"/>
    <p:sldId id="283" r:id="rId24"/>
    <p:sldId id="282" r:id="rId25"/>
    <p:sldId id="284" r:id="rId26"/>
    <p:sldId id="285" r:id="rId27"/>
    <p:sldId id="287" r:id="rId28"/>
    <p:sldId id="288" r:id="rId29"/>
    <p:sldId id="289" r:id="rId30"/>
    <p:sldId id="290" r:id="rId31"/>
    <p:sldId id="291" r:id="rId32"/>
    <p:sldId id="281" r:id="rId33"/>
    <p:sldId id="292" r:id="rId34"/>
    <p:sldId id="294" r:id="rId35"/>
    <p:sldId id="286" r:id="rId36"/>
    <p:sldId id="295" r:id="rId37"/>
    <p:sldId id="297" r:id="rId38"/>
    <p:sldId id="298" r:id="rId39"/>
    <p:sldId id="299" r:id="rId40"/>
    <p:sldId id="300" r:id="rId41"/>
    <p:sldId id="301" r:id="rId42"/>
    <p:sldId id="296" r:id="rId43"/>
    <p:sldId id="262"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2771"/>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78F0C0D-3BB6-4686-AC5A-8445CB524F1F}" type="datetimeFigureOut">
              <a:rPr lang="en-IN" smtClean="0"/>
              <a:t>21-12-2022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02B45C-B44A-45C7-92B0-BF3C2F6A0696}" type="slidenum">
              <a:rPr lang="en-IN" smtClean="0"/>
              <a:t>‹#›</a:t>
            </a:fld>
            <a:endParaRPr lang="en-IN"/>
          </a:p>
        </p:txBody>
      </p:sp>
    </p:spTree>
    <p:extLst>
      <p:ext uri="{BB962C8B-B14F-4D97-AF65-F5344CB8AC3E}">
        <p14:creationId xmlns:p14="http://schemas.microsoft.com/office/powerpoint/2010/main" val="3949582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8F0C0D-3BB6-4686-AC5A-8445CB524F1F}" type="datetimeFigureOut">
              <a:rPr lang="en-IN" smtClean="0"/>
              <a:t>21-12-2022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02B45C-B44A-45C7-92B0-BF3C2F6A0696}" type="slidenum">
              <a:rPr lang="en-IN" smtClean="0"/>
              <a:t>‹#›</a:t>
            </a:fld>
            <a:endParaRPr lang="en-IN"/>
          </a:p>
        </p:txBody>
      </p:sp>
    </p:spTree>
    <p:extLst>
      <p:ext uri="{BB962C8B-B14F-4D97-AF65-F5344CB8AC3E}">
        <p14:creationId xmlns:p14="http://schemas.microsoft.com/office/powerpoint/2010/main" val="3749004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8F0C0D-3BB6-4686-AC5A-8445CB524F1F}" type="datetimeFigureOut">
              <a:rPr lang="en-IN" smtClean="0"/>
              <a:t>21-12-2022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02B45C-B44A-45C7-92B0-BF3C2F6A0696}" type="slidenum">
              <a:rPr lang="en-IN" smtClean="0"/>
              <a:t>‹#›</a:t>
            </a:fld>
            <a:endParaRPr lang="en-IN"/>
          </a:p>
        </p:txBody>
      </p:sp>
    </p:spTree>
    <p:extLst>
      <p:ext uri="{BB962C8B-B14F-4D97-AF65-F5344CB8AC3E}">
        <p14:creationId xmlns:p14="http://schemas.microsoft.com/office/powerpoint/2010/main" val="1628380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8F0C0D-3BB6-4686-AC5A-8445CB524F1F}" type="datetimeFigureOut">
              <a:rPr lang="en-IN" smtClean="0"/>
              <a:t>21-12-2022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02B45C-B44A-45C7-92B0-BF3C2F6A0696}" type="slidenum">
              <a:rPr lang="en-IN" smtClean="0"/>
              <a:t>‹#›</a:t>
            </a:fld>
            <a:endParaRPr lang="en-IN"/>
          </a:p>
        </p:txBody>
      </p:sp>
    </p:spTree>
    <p:extLst>
      <p:ext uri="{BB962C8B-B14F-4D97-AF65-F5344CB8AC3E}">
        <p14:creationId xmlns:p14="http://schemas.microsoft.com/office/powerpoint/2010/main" val="2536059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8F0C0D-3BB6-4686-AC5A-8445CB524F1F}" type="datetimeFigureOut">
              <a:rPr lang="en-IN" smtClean="0"/>
              <a:t>21-12-2022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02B45C-B44A-45C7-92B0-BF3C2F6A0696}" type="slidenum">
              <a:rPr lang="en-IN" smtClean="0"/>
              <a:t>‹#›</a:t>
            </a:fld>
            <a:endParaRPr lang="en-IN"/>
          </a:p>
        </p:txBody>
      </p:sp>
    </p:spTree>
    <p:extLst>
      <p:ext uri="{BB962C8B-B14F-4D97-AF65-F5344CB8AC3E}">
        <p14:creationId xmlns:p14="http://schemas.microsoft.com/office/powerpoint/2010/main" val="6724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78F0C0D-3BB6-4686-AC5A-8445CB524F1F}" type="datetimeFigureOut">
              <a:rPr lang="en-IN" smtClean="0"/>
              <a:t>21-12-2022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02B45C-B44A-45C7-92B0-BF3C2F6A0696}" type="slidenum">
              <a:rPr lang="en-IN" smtClean="0"/>
              <a:t>‹#›</a:t>
            </a:fld>
            <a:endParaRPr lang="en-IN"/>
          </a:p>
        </p:txBody>
      </p:sp>
    </p:spTree>
    <p:extLst>
      <p:ext uri="{BB962C8B-B14F-4D97-AF65-F5344CB8AC3E}">
        <p14:creationId xmlns:p14="http://schemas.microsoft.com/office/powerpoint/2010/main" val="2843310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78F0C0D-3BB6-4686-AC5A-8445CB524F1F}" type="datetimeFigureOut">
              <a:rPr lang="en-IN" smtClean="0"/>
              <a:t>21-12-2022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02B45C-B44A-45C7-92B0-BF3C2F6A0696}" type="slidenum">
              <a:rPr lang="en-IN" smtClean="0"/>
              <a:t>‹#›</a:t>
            </a:fld>
            <a:endParaRPr lang="en-IN"/>
          </a:p>
        </p:txBody>
      </p:sp>
    </p:spTree>
    <p:extLst>
      <p:ext uri="{BB962C8B-B14F-4D97-AF65-F5344CB8AC3E}">
        <p14:creationId xmlns:p14="http://schemas.microsoft.com/office/powerpoint/2010/main" val="175421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78F0C0D-3BB6-4686-AC5A-8445CB524F1F}" type="datetimeFigureOut">
              <a:rPr lang="en-IN" smtClean="0"/>
              <a:t>21-12-2022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02B45C-B44A-45C7-92B0-BF3C2F6A0696}" type="slidenum">
              <a:rPr lang="en-IN" smtClean="0"/>
              <a:t>‹#›</a:t>
            </a:fld>
            <a:endParaRPr lang="en-IN"/>
          </a:p>
        </p:txBody>
      </p:sp>
    </p:spTree>
    <p:extLst>
      <p:ext uri="{BB962C8B-B14F-4D97-AF65-F5344CB8AC3E}">
        <p14:creationId xmlns:p14="http://schemas.microsoft.com/office/powerpoint/2010/main" val="75163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F0C0D-3BB6-4686-AC5A-8445CB524F1F}" type="datetimeFigureOut">
              <a:rPr lang="en-IN" smtClean="0"/>
              <a:t>21-12-2022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E02B45C-B44A-45C7-92B0-BF3C2F6A0696}" type="slidenum">
              <a:rPr lang="en-IN" smtClean="0"/>
              <a:t>‹#›</a:t>
            </a:fld>
            <a:endParaRPr lang="en-IN"/>
          </a:p>
        </p:txBody>
      </p:sp>
    </p:spTree>
    <p:extLst>
      <p:ext uri="{BB962C8B-B14F-4D97-AF65-F5344CB8AC3E}">
        <p14:creationId xmlns:p14="http://schemas.microsoft.com/office/powerpoint/2010/main" val="3266361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78F0C0D-3BB6-4686-AC5A-8445CB524F1F}" type="datetimeFigureOut">
              <a:rPr lang="en-IN" smtClean="0"/>
              <a:t>21-12-2022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02B45C-B44A-45C7-92B0-BF3C2F6A0696}" type="slidenum">
              <a:rPr lang="en-IN" smtClean="0"/>
              <a:t>‹#›</a:t>
            </a:fld>
            <a:endParaRPr lang="en-IN"/>
          </a:p>
        </p:txBody>
      </p:sp>
    </p:spTree>
    <p:extLst>
      <p:ext uri="{BB962C8B-B14F-4D97-AF65-F5344CB8AC3E}">
        <p14:creationId xmlns:p14="http://schemas.microsoft.com/office/powerpoint/2010/main" val="1656376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78F0C0D-3BB6-4686-AC5A-8445CB524F1F}" type="datetimeFigureOut">
              <a:rPr lang="en-IN" smtClean="0"/>
              <a:t>21-12-2022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02B45C-B44A-45C7-92B0-BF3C2F6A0696}" type="slidenum">
              <a:rPr lang="en-IN" smtClean="0"/>
              <a:t>‹#›</a:t>
            </a:fld>
            <a:endParaRPr lang="en-IN"/>
          </a:p>
        </p:txBody>
      </p:sp>
    </p:spTree>
    <p:extLst>
      <p:ext uri="{BB962C8B-B14F-4D97-AF65-F5344CB8AC3E}">
        <p14:creationId xmlns:p14="http://schemas.microsoft.com/office/powerpoint/2010/main" val="1656043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8F0C0D-3BB6-4686-AC5A-8445CB524F1F}" type="datetimeFigureOut">
              <a:rPr lang="en-IN" smtClean="0"/>
              <a:t>21-12-2022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02B45C-B44A-45C7-92B0-BF3C2F6A0696}" type="slidenum">
              <a:rPr lang="en-IN" smtClean="0"/>
              <a:t>‹#›</a:t>
            </a:fld>
            <a:endParaRPr lang="en-IN"/>
          </a:p>
        </p:txBody>
      </p:sp>
    </p:spTree>
    <p:extLst>
      <p:ext uri="{BB962C8B-B14F-4D97-AF65-F5344CB8AC3E}">
        <p14:creationId xmlns:p14="http://schemas.microsoft.com/office/powerpoint/2010/main" val="17380770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programiz.com/c-programming/list-all-keywords-c-language#double_float" TargetMode="External"/><Relationship Id="rId13" Type="http://schemas.openxmlformats.org/officeDocument/2006/relationships/hyperlink" Target="https://www.programiz.com/c-programming/list-all-keywords-c-language#goto" TargetMode="External"/><Relationship Id="rId18" Type="http://schemas.openxmlformats.org/officeDocument/2006/relationships/hyperlink" Target="https://www.programiz.com/c-programming/list-all-keywords-c-language#sizeof" TargetMode="External"/><Relationship Id="rId3" Type="http://schemas.openxmlformats.org/officeDocument/2006/relationships/hyperlink" Target="https://www.programiz.com/c-programming/list-all-keywords-c-language#break_continue" TargetMode="External"/><Relationship Id="rId21" Type="http://schemas.openxmlformats.org/officeDocument/2006/relationships/hyperlink" Target="https://www.programiz.com/c-programming/list-all-keywords-c-language#typedef" TargetMode="External"/><Relationship Id="rId7" Type="http://schemas.openxmlformats.org/officeDocument/2006/relationships/hyperlink" Target="https://www.programiz.com/c-programming/list-all-keywords-c-language#do_while" TargetMode="External"/><Relationship Id="rId12" Type="http://schemas.openxmlformats.org/officeDocument/2006/relationships/hyperlink" Target="https://www.programiz.com/c-programming/list-all-keywords-c-language#for" TargetMode="External"/><Relationship Id="rId17" Type="http://schemas.openxmlformats.org/officeDocument/2006/relationships/hyperlink" Target="https://www.programiz.com/c-programming/list-all-keywords-c-language#return" TargetMode="External"/><Relationship Id="rId2" Type="http://schemas.openxmlformats.org/officeDocument/2006/relationships/hyperlink" Target="https://www.programiz.com/c-programming/list-all-keywords-c-language#auto" TargetMode="External"/><Relationship Id="rId16" Type="http://schemas.openxmlformats.org/officeDocument/2006/relationships/hyperlink" Target="https://www.programiz.com/c-programming/list-all-keywords-c-language#register" TargetMode="External"/><Relationship Id="rId20" Type="http://schemas.openxmlformats.org/officeDocument/2006/relationships/hyperlink" Target="https://www.programiz.com/c-programming/list-all-keywords-c-language#struct" TargetMode="External"/><Relationship Id="rId1" Type="http://schemas.openxmlformats.org/officeDocument/2006/relationships/slideLayout" Target="../slideLayouts/slideLayout2.xml"/><Relationship Id="rId6" Type="http://schemas.openxmlformats.org/officeDocument/2006/relationships/hyperlink" Target="https://www.programiz.com/c-programming/list-all-keywords-c-language#const" TargetMode="External"/><Relationship Id="rId11" Type="http://schemas.openxmlformats.org/officeDocument/2006/relationships/hyperlink" Target="https://www.programiz.com/c-programming/list-all-keywords-c-language#extern" TargetMode="External"/><Relationship Id="rId24" Type="http://schemas.openxmlformats.org/officeDocument/2006/relationships/hyperlink" Target="https://www.programiz.com/c-programming/list-all-keywords-c-language#volatile" TargetMode="External"/><Relationship Id="rId5" Type="http://schemas.openxmlformats.org/officeDocument/2006/relationships/hyperlink" Target="https://www.programiz.com/c-programming/list-all-keywords-c-language#char" TargetMode="External"/><Relationship Id="rId15" Type="http://schemas.openxmlformats.org/officeDocument/2006/relationships/hyperlink" Target="https://www.programiz.com/c-programming/list-all-keywords-c-language#short_long_signed_unsigned" TargetMode="External"/><Relationship Id="rId23" Type="http://schemas.openxmlformats.org/officeDocument/2006/relationships/hyperlink" Target="https://www.programiz.com/c-programming/list-all-keywords-c-language#void" TargetMode="External"/><Relationship Id="rId10" Type="http://schemas.openxmlformats.org/officeDocument/2006/relationships/hyperlink" Target="https://www.programiz.com/c-programming/list-all-keywords-c-language#enum" TargetMode="External"/><Relationship Id="rId19" Type="http://schemas.openxmlformats.org/officeDocument/2006/relationships/hyperlink" Target="https://www.programiz.com/c-programming/list-all-keywords-c-language#static" TargetMode="External"/><Relationship Id="rId4" Type="http://schemas.openxmlformats.org/officeDocument/2006/relationships/hyperlink" Target="https://www.programiz.com/c-programming/list-all-keywords-c-language#switch_case_default" TargetMode="External"/><Relationship Id="rId9" Type="http://schemas.openxmlformats.org/officeDocument/2006/relationships/hyperlink" Target="https://www.programiz.com/c-programming/list-all-keywords-c-language#if_else" TargetMode="External"/><Relationship Id="rId14" Type="http://schemas.openxmlformats.org/officeDocument/2006/relationships/hyperlink" Target="https://www.programiz.com/c-programming/list-all-keywords-c-language#int" TargetMode="External"/><Relationship Id="rId22" Type="http://schemas.openxmlformats.org/officeDocument/2006/relationships/hyperlink" Target="https://www.programiz.com/c-programming/list-all-keywords-c-language#unio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 programming</a:t>
            </a:r>
            <a:endParaRPr lang="en-IN" dirty="0"/>
          </a:p>
        </p:txBody>
      </p:sp>
      <p:sp>
        <p:nvSpPr>
          <p:cNvPr id="3" name="Subtitle 2"/>
          <p:cNvSpPr>
            <a:spLocks noGrp="1"/>
          </p:cNvSpPr>
          <p:nvPr>
            <p:ph type="subTitle" idx="1"/>
          </p:nvPr>
        </p:nvSpPr>
        <p:spPr>
          <a:xfrm>
            <a:off x="5416732" y="5883684"/>
            <a:ext cx="6694586" cy="974316"/>
          </a:xfrm>
        </p:spPr>
        <p:txBody>
          <a:bodyPr/>
          <a:lstStyle/>
          <a:p>
            <a:pPr algn="r"/>
            <a:r>
              <a:rPr lang="en-IN" dirty="0" smtClean="0"/>
              <a:t>Ms. Nazira Shaikh</a:t>
            </a:r>
          </a:p>
          <a:p>
            <a:pPr algn="r"/>
            <a:r>
              <a:rPr lang="en-IN" dirty="0" smtClean="0"/>
              <a:t>Cantilever Labs</a:t>
            </a:r>
            <a:endParaRPr lang="en-IN" dirty="0"/>
          </a:p>
        </p:txBody>
      </p:sp>
    </p:spTree>
    <p:extLst>
      <p:ext uri="{BB962C8B-B14F-4D97-AF65-F5344CB8AC3E}">
        <p14:creationId xmlns:p14="http://schemas.microsoft.com/office/powerpoint/2010/main" val="8965419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solidFill>
                  <a:schemeClr val="accent1">
                    <a:lumMod val="50000"/>
                  </a:schemeClr>
                </a:solidFill>
              </a:rPr>
              <a:t>Keywords</a:t>
            </a:r>
            <a:endParaRPr lang="en-IN" dirty="0">
              <a:solidFill>
                <a:schemeClr val="accent1">
                  <a:lumMod val="50000"/>
                </a:schemeClr>
              </a:solidFill>
            </a:endParaRPr>
          </a:p>
        </p:txBody>
      </p:sp>
      <p:sp>
        <p:nvSpPr>
          <p:cNvPr id="3" name="Content Placeholder 2"/>
          <p:cNvSpPr>
            <a:spLocks noGrp="1"/>
          </p:cNvSpPr>
          <p:nvPr>
            <p:ph idx="1"/>
          </p:nvPr>
        </p:nvSpPr>
        <p:spPr>
          <a:xfrm>
            <a:off x="838200" y="1405001"/>
            <a:ext cx="10515600" cy="4351338"/>
          </a:xfrm>
        </p:spPr>
        <p:txBody>
          <a:bodyPr/>
          <a:lstStyle/>
          <a:p>
            <a:pPr marL="0" indent="0">
              <a:buNone/>
            </a:pPr>
            <a:r>
              <a:rPr lang="en-IN" sz="2000" dirty="0" smtClean="0">
                <a:solidFill>
                  <a:srgbClr val="E92771"/>
                </a:solidFill>
              </a:rPr>
              <a:t>These are reserved words which has predefined meaning.</a:t>
            </a:r>
          </a:p>
          <a:p>
            <a:pPr marL="0" indent="0">
              <a:buNone/>
            </a:pPr>
            <a:r>
              <a:rPr lang="en-IN" sz="2000" dirty="0" smtClean="0">
                <a:solidFill>
                  <a:srgbClr val="E92771"/>
                </a:solidFill>
              </a:rPr>
              <a:t>They are always written in lowercase</a:t>
            </a:r>
          </a:p>
          <a:p>
            <a:pPr marL="0" indent="0">
              <a:buNone/>
            </a:pPr>
            <a:r>
              <a:rPr lang="en-IN" sz="2000" dirty="0" smtClean="0">
                <a:solidFill>
                  <a:srgbClr val="E92771"/>
                </a:solidFill>
              </a:rPr>
              <a:t>There are 32 keywords in C</a:t>
            </a:r>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795472556"/>
              </p:ext>
            </p:extLst>
          </p:nvPr>
        </p:nvGraphicFramePr>
        <p:xfrm>
          <a:off x="2715768" y="2660904"/>
          <a:ext cx="6428232" cy="3758184"/>
        </p:xfrm>
        <a:graphic>
          <a:graphicData uri="http://schemas.openxmlformats.org/drawingml/2006/table">
            <a:tbl>
              <a:tblPr/>
              <a:tblGrid>
                <a:gridCol w="1607058">
                  <a:extLst>
                    <a:ext uri="{9D8B030D-6E8A-4147-A177-3AD203B41FA5}">
                      <a16:colId xmlns:a16="http://schemas.microsoft.com/office/drawing/2014/main" val="3754345406"/>
                    </a:ext>
                  </a:extLst>
                </a:gridCol>
                <a:gridCol w="1607058">
                  <a:extLst>
                    <a:ext uri="{9D8B030D-6E8A-4147-A177-3AD203B41FA5}">
                      <a16:colId xmlns:a16="http://schemas.microsoft.com/office/drawing/2014/main" val="831109271"/>
                    </a:ext>
                  </a:extLst>
                </a:gridCol>
                <a:gridCol w="1607058">
                  <a:extLst>
                    <a:ext uri="{9D8B030D-6E8A-4147-A177-3AD203B41FA5}">
                      <a16:colId xmlns:a16="http://schemas.microsoft.com/office/drawing/2014/main" val="2359742286"/>
                    </a:ext>
                  </a:extLst>
                </a:gridCol>
                <a:gridCol w="1607058">
                  <a:extLst>
                    <a:ext uri="{9D8B030D-6E8A-4147-A177-3AD203B41FA5}">
                      <a16:colId xmlns:a16="http://schemas.microsoft.com/office/drawing/2014/main" val="200024287"/>
                    </a:ext>
                  </a:extLst>
                </a:gridCol>
              </a:tblGrid>
              <a:tr h="469773">
                <a:tc>
                  <a:txBody>
                    <a:bodyPr/>
                    <a:lstStyle/>
                    <a:p>
                      <a:r>
                        <a:rPr lang="en-IN" u="none" strike="noStrike" dirty="0" smtClean="0">
                          <a:solidFill>
                            <a:srgbClr val="E92771"/>
                          </a:solidFill>
                          <a:effectLst/>
                          <a:hlinkClick r:id="rId2"/>
                        </a:rPr>
                        <a:t>auto</a:t>
                      </a:r>
                      <a:endParaRPr lang="en-IN" dirty="0">
                        <a:solidFill>
                          <a:srgbClr val="E92771"/>
                        </a:solidFill>
                        <a:effectLst/>
                      </a:endParaRPr>
                    </a:p>
                  </a:txBody>
                  <a:tcPr marL="182880" marR="182880" marT="91440" marB="91440" anchor="ctr">
                    <a:lnL>
                      <a:noFill/>
                    </a:lnL>
                    <a:lnR>
                      <a:noFill/>
                    </a:lnR>
                    <a:lnT>
                      <a:noFill/>
                    </a:lnT>
                    <a:lnB>
                      <a:noFill/>
                    </a:lnB>
                    <a:solidFill>
                      <a:srgbClr val="F8FAFF"/>
                    </a:solidFill>
                  </a:tcPr>
                </a:tc>
                <a:tc>
                  <a:txBody>
                    <a:bodyPr/>
                    <a:lstStyle/>
                    <a:p>
                      <a:r>
                        <a:rPr lang="en-IN" u="none" strike="noStrike">
                          <a:solidFill>
                            <a:srgbClr val="E92771"/>
                          </a:solidFill>
                          <a:effectLst/>
                          <a:hlinkClick r:id="rId3"/>
                        </a:rPr>
                        <a:t>break</a:t>
                      </a:r>
                      <a:endParaRPr lang="en-IN">
                        <a:solidFill>
                          <a:srgbClr val="E92771"/>
                        </a:solidFill>
                        <a:effectLst/>
                      </a:endParaRPr>
                    </a:p>
                  </a:txBody>
                  <a:tcPr marL="182880" marR="182880" marT="91440" marB="91440" anchor="ctr">
                    <a:lnL>
                      <a:noFill/>
                    </a:lnL>
                    <a:lnR>
                      <a:noFill/>
                    </a:lnR>
                    <a:lnT>
                      <a:noFill/>
                    </a:lnT>
                    <a:lnB>
                      <a:noFill/>
                    </a:lnB>
                    <a:solidFill>
                      <a:srgbClr val="F8FAFF"/>
                    </a:solidFill>
                  </a:tcPr>
                </a:tc>
                <a:tc>
                  <a:txBody>
                    <a:bodyPr/>
                    <a:lstStyle/>
                    <a:p>
                      <a:r>
                        <a:rPr lang="en-IN" u="none" strike="noStrike">
                          <a:solidFill>
                            <a:srgbClr val="E92771"/>
                          </a:solidFill>
                          <a:effectLst/>
                          <a:hlinkClick r:id="rId4"/>
                        </a:rPr>
                        <a:t>case</a:t>
                      </a:r>
                      <a:endParaRPr lang="en-IN">
                        <a:solidFill>
                          <a:srgbClr val="E92771"/>
                        </a:solidFill>
                        <a:effectLst/>
                      </a:endParaRPr>
                    </a:p>
                  </a:txBody>
                  <a:tcPr marL="182880" marR="182880" marT="91440" marB="91440" anchor="ctr">
                    <a:lnL>
                      <a:noFill/>
                    </a:lnL>
                    <a:lnR>
                      <a:noFill/>
                    </a:lnR>
                    <a:lnT>
                      <a:noFill/>
                    </a:lnT>
                    <a:lnB>
                      <a:noFill/>
                    </a:lnB>
                    <a:solidFill>
                      <a:srgbClr val="F8FAFF"/>
                    </a:solidFill>
                  </a:tcPr>
                </a:tc>
                <a:tc>
                  <a:txBody>
                    <a:bodyPr/>
                    <a:lstStyle/>
                    <a:p>
                      <a:r>
                        <a:rPr lang="en-IN" u="none" strike="noStrike">
                          <a:solidFill>
                            <a:srgbClr val="E92771"/>
                          </a:solidFill>
                          <a:effectLst/>
                          <a:hlinkClick r:id="rId5"/>
                        </a:rPr>
                        <a:t>char</a:t>
                      </a:r>
                      <a:endParaRPr lang="en-IN">
                        <a:solidFill>
                          <a:srgbClr val="E92771"/>
                        </a:solidFill>
                        <a:effectLst/>
                      </a:endParaRPr>
                    </a:p>
                  </a:txBody>
                  <a:tcPr marL="182880" marR="182880" marT="91440" marB="91440" anchor="ctr">
                    <a:lnL>
                      <a:noFill/>
                    </a:lnL>
                    <a:lnR>
                      <a:noFill/>
                    </a:lnR>
                    <a:lnT>
                      <a:noFill/>
                    </a:lnT>
                    <a:lnB>
                      <a:noFill/>
                    </a:lnB>
                    <a:solidFill>
                      <a:srgbClr val="F8FAFF"/>
                    </a:solidFill>
                  </a:tcPr>
                </a:tc>
                <a:extLst>
                  <a:ext uri="{0D108BD9-81ED-4DB2-BD59-A6C34878D82A}">
                    <a16:rowId xmlns:a16="http://schemas.microsoft.com/office/drawing/2014/main" val="3705139883"/>
                  </a:ext>
                </a:extLst>
              </a:tr>
              <a:tr h="469773">
                <a:tc>
                  <a:txBody>
                    <a:bodyPr/>
                    <a:lstStyle/>
                    <a:p>
                      <a:r>
                        <a:rPr lang="en-IN" u="none" strike="noStrike">
                          <a:solidFill>
                            <a:srgbClr val="E92771"/>
                          </a:solidFill>
                          <a:effectLst/>
                          <a:hlinkClick r:id="rId6"/>
                        </a:rPr>
                        <a:t>const</a:t>
                      </a:r>
                      <a:endParaRPr lang="en-IN">
                        <a:solidFill>
                          <a:srgbClr val="E92771"/>
                        </a:solidFill>
                        <a:effectLst/>
                      </a:endParaRPr>
                    </a:p>
                  </a:txBody>
                  <a:tcPr marL="182880" marR="182880" marT="91440" marB="91440" anchor="ctr">
                    <a:lnL>
                      <a:noFill/>
                    </a:lnL>
                    <a:lnR>
                      <a:noFill/>
                    </a:lnR>
                    <a:lnT>
                      <a:noFill/>
                    </a:lnT>
                    <a:lnB>
                      <a:noFill/>
                    </a:lnB>
                    <a:solidFill>
                      <a:srgbClr val="F8FAFF"/>
                    </a:solidFill>
                  </a:tcPr>
                </a:tc>
                <a:tc>
                  <a:txBody>
                    <a:bodyPr/>
                    <a:lstStyle/>
                    <a:p>
                      <a:r>
                        <a:rPr lang="en-IN" u="none" strike="noStrike" dirty="0">
                          <a:solidFill>
                            <a:srgbClr val="E92771"/>
                          </a:solidFill>
                          <a:effectLst/>
                          <a:hlinkClick r:id="rId3"/>
                        </a:rPr>
                        <a:t>continue</a:t>
                      </a:r>
                      <a:endParaRPr lang="en-IN" dirty="0">
                        <a:solidFill>
                          <a:srgbClr val="E92771"/>
                        </a:solidFill>
                        <a:effectLst/>
                      </a:endParaRPr>
                    </a:p>
                  </a:txBody>
                  <a:tcPr marL="182880" marR="182880" marT="91440" marB="91440" anchor="ctr">
                    <a:lnL>
                      <a:noFill/>
                    </a:lnL>
                    <a:lnR>
                      <a:noFill/>
                    </a:lnR>
                    <a:lnT>
                      <a:noFill/>
                    </a:lnT>
                    <a:lnB>
                      <a:noFill/>
                    </a:lnB>
                    <a:solidFill>
                      <a:srgbClr val="F8FAFF"/>
                    </a:solidFill>
                  </a:tcPr>
                </a:tc>
                <a:tc>
                  <a:txBody>
                    <a:bodyPr/>
                    <a:lstStyle/>
                    <a:p>
                      <a:r>
                        <a:rPr lang="en-IN" u="none" strike="noStrike">
                          <a:solidFill>
                            <a:srgbClr val="E92771"/>
                          </a:solidFill>
                          <a:effectLst/>
                          <a:hlinkClick r:id="rId4"/>
                        </a:rPr>
                        <a:t>default</a:t>
                      </a:r>
                      <a:endParaRPr lang="en-IN">
                        <a:solidFill>
                          <a:srgbClr val="E92771"/>
                        </a:solidFill>
                        <a:effectLst/>
                      </a:endParaRPr>
                    </a:p>
                  </a:txBody>
                  <a:tcPr marL="182880" marR="182880" marT="91440" marB="91440" anchor="ctr">
                    <a:lnL>
                      <a:noFill/>
                    </a:lnL>
                    <a:lnR>
                      <a:noFill/>
                    </a:lnR>
                    <a:lnT>
                      <a:noFill/>
                    </a:lnT>
                    <a:lnB>
                      <a:noFill/>
                    </a:lnB>
                    <a:solidFill>
                      <a:srgbClr val="F8FAFF"/>
                    </a:solidFill>
                  </a:tcPr>
                </a:tc>
                <a:tc>
                  <a:txBody>
                    <a:bodyPr/>
                    <a:lstStyle/>
                    <a:p>
                      <a:r>
                        <a:rPr lang="en-IN" u="none" strike="noStrike" dirty="0">
                          <a:solidFill>
                            <a:srgbClr val="E92771"/>
                          </a:solidFill>
                          <a:effectLst/>
                          <a:hlinkClick r:id="rId7"/>
                        </a:rPr>
                        <a:t>do</a:t>
                      </a:r>
                      <a:endParaRPr lang="en-IN" dirty="0">
                        <a:solidFill>
                          <a:srgbClr val="E92771"/>
                        </a:solidFill>
                        <a:effectLst/>
                      </a:endParaRPr>
                    </a:p>
                  </a:txBody>
                  <a:tcPr marL="182880" marR="182880" marT="91440" marB="91440" anchor="ctr">
                    <a:lnL>
                      <a:noFill/>
                    </a:lnL>
                    <a:lnR>
                      <a:noFill/>
                    </a:lnR>
                    <a:lnT>
                      <a:noFill/>
                    </a:lnT>
                    <a:lnB>
                      <a:noFill/>
                    </a:lnB>
                    <a:solidFill>
                      <a:srgbClr val="F8FAFF"/>
                    </a:solidFill>
                  </a:tcPr>
                </a:tc>
                <a:extLst>
                  <a:ext uri="{0D108BD9-81ED-4DB2-BD59-A6C34878D82A}">
                    <a16:rowId xmlns:a16="http://schemas.microsoft.com/office/drawing/2014/main" val="573353062"/>
                  </a:ext>
                </a:extLst>
              </a:tr>
              <a:tr h="469773">
                <a:tc>
                  <a:txBody>
                    <a:bodyPr/>
                    <a:lstStyle/>
                    <a:p>
                      <a:r>
                        <a:rPr lang="en-IN" u="none" strike="noStrike">
                          <a:solidFill>
                            <a:srgbClr val="E92771"/>
                          </a:solidFill>
                          <a:effectLst/>
                          <a:hlinkClick r:id="rId8"/>
                        </a:rPr>
                        <a:t>double</a:t>
                      </a:r>
                      <a:endParaRPr lang="en-IN">
                        <a:solidFill>
                          <a:srgbClr val="E92771"/>
                        </a:solidFill>
                        <a:effectLst/>
                      </a:endParaRPr>
                    </a:p>
                  </a:txBody>
                  <a:tcPr marL="182880" marR="182880" marT="91440" marB="91440" anchor="ctr">
                    <a:lnL>
                      <a:noFill/>
                    </a:lnL>
                    <a:lnR>
                      <a:noFill/>
                    </a:lnR>
                    <a:lnT>
                      <a:noFill/>
                    </a:lnT>
                    <a:lnB>
                      <a:noFill/>
                    </a:lnB>
                    <a:solidFill>
                      <a:srgbClr val="F8FAFF"/>
                    </a:solidFill>
                  </a:tcPr>
                </a:tc>
                <a:tc>
                  <a:txBody>
                    <a:bodyPr/>
                    <a:lstStyle/>
                    <a:p>
                      <a:r>
                        <a:rPr lang="en-IN" u="none" strike="noStrike">
                          <a:solidFill>
                            <a:srgbClr val="E92771"/>
                          </a:solidFill>
                          <a:effectLst/>
                          <a:hlinkClick r:id="rId9"/>
                        </a:rPr>
                        <a:t>else</a:t>
                      </a:r>
                      <a:endParaRPr lang="en-IN">
                        <a:solidFill>
                          <a:srgbClr val="E92771"/>
                        </a:solidFill>
                        <a:effectLst/>
                      </a:endParaRPr>
                    </a:p>
                  </a:txBody>
                  <a:tcPr marL="182880" marR="182880" marT="91440" marB="91440" anchor="ctr">
                    <a:lnL>
                      <a:noFill/>
                    </a:lnL>
                    <a:lnR>
                      <a:noFill/>
                    </a:lnR>
                    <a:lnT>
                      <a:noFill/>
                    </a:lnT>
                    <a:lnB>
                      <a:noFill/>
                    </a:lnB>
                    <a:solidFill>
                      <a:srgbClr val="F8FAFF"/>
                    </a:solidFill>
                  </a:tcPr>
                </a:tc>
                <a:tc>
                  <a:txBody>
                    <a:bodyPr/>
                    <a:lstStyle/>
                    <a:p>
                      <a:r>
                        <a:rPr lang="en-IN" u="none" strike="noStrike">
                          <a:solidFill>
                            <a:srgbClr val="E92771"/>
                          </a:solidFill>
                          <a:effectLst/>
                          <a:hlinkClick r:id="rId10"/>
                        </a:rPr>
                        <a:t>enum</a:t>
                      </a:r>
                      <a:endParaRPr lang="en-IN">
                        <a:solidFill>
                          <a:srgbClr val="E92771"/>
                        </a:solidFill>
                        <a:effectLst/>
                      </a:endParaRPr>
                    </a:p>
                  </a:txBody>
                  <a:tcPr marL="182880" marR="182880" marT="91440" marB="91440" anchor="ctr">
                    <a:lnL>
                      <a:noFill/>
                    </a:lnL>
                    <a:lnR>
                      <a:noFill/>
                    </a:lnR>
                    <a:lnT>
                      <a:noFill/>
                    </a:lnT>
                    <a:lnB>
                      <a:noFill/>
                    </a:lnB>
                    <a:solidFill>
                      <a:srgbClr val="F8FAFF"/>
                    </a:solidFill>
                  </a:tcPr>
                </a:tc>
                <a:tc>
                  <a:txBody>
                    <a:bodyPr/>
                    <a:lstStyle/>
                    <a:p>
                      <a:r>
                        <a:rPr lang="en-IN" u="none" strike="noStrike" dirty="0">
                          <a:solidFill>
                            <a:srgbClr val="E92771"/>
                          </a:solidFill>
                          <a:effectLst/>
                          <a:hlinkClick r:id="rId11"/>
                        </a:rPr>
                        <a:t>extern</a:t>
                      </a:r>
                      <a:endParaRPr lang="en-IN" dirty="0">
                        <a:solidFill>
                          <a:srgbClr val="E92771"/>
                        </a:solidFill>
                        <a:effectLst/>
                      </a:endParaRPr>
                    </a:p>
                  </a:txBody>
                  <a:tcPr marL="182880" marR="182880" marT="91440" marB="91440" anchor="ctr">
                    <a:lnL>
                      <a:noFill/>
                    </a:lnL>
                    <a:lnR>
                      <a:noFill/>
                    </a:lnR>
                    <a:lnT>
                      <a:noFill/>
                    </a:lnT>
                    <a:lnB>
                      <a:noFill/>
                    </a:lnB>
                    <a:solidFill>
                      <a:srgbClr val="F8FAFF"/>
                    </a:solidFill>
                  </a:tcPr>
                </a:tc>
                <a:extLst>
                  <a:ext uri="{0D108BD9-81ED-4DB2-BD59-A6C34878D82A}">
                    <a16:rowId xmlns:a16="http://schemas.microsoft.com/office/drawing/2014/main" val="1969548767"/>
                  </a:ext>
                </a:extLst>
              </a:tr>
              <a:tr h="469773">
                <a:tc>
                  <a:txBody>
                    <a:bodyPr/>
                    <a:lstStyle/>
                    <a:p>
                      <a:r>
                        <a:rPr lang="en-IN" u="none" strike="noStrike">
                          <a:solidFill>
                            <a:srgbClr val="E92771"/>
                          </a:solidFill>
                          <a:effectLst/>
                          <a:hlinkClick r:id="rId8"/>
                        </a:rPr>
                        <a:t>float</a:t>
                      </a:r>
                      <a:endParaRPr lang="en-IN">
                        <a:solidFill>
                          <a:srgbClr val="E92771"/>
                        </a:solidFill>
                        <a:effectLst/>
                      </a:endParaRPr>
                    </a:p>
                  </a:txBody>
                  <a:tcPr marL="182880" marR="182880" marT="91440" marB="91440" anchor="ctr">
                    <a:lnL>
                      <a:noFill/>
                    </a:lnL>
                    <a:lnR>
                      <a:noFill/>
                    </a:lnR>
                    <a:lnT>
                      <a:noFill/>
                    </a:lnT>
                    <a:lnB>
                      <a:noFill/>
                    </a:lnB>
                    <a:solidFill>
                      <a:srgbClr val="F8FAFF"/>
                    </a:solidFill>
                  </a:tcPr>
                </a:tc>
                <a:tc>
                  <a:txBody>
                    <a:bodyPr/>
                    <a:lstStyle/>
                    <a:p>
                      <a:r>
                        <a:rPr lang="en-IN" u="none" strike="noStrike">
                          <a:solidFill>
                            <a:srgbClr val="E92771"/>
                          </a:solidFill>
                          <a:effectLst/>
                          <a:hlinkClick r:id="rId12"/>
                        </a:rPr>
                        <a:t>for</a:t>
                      </a:r>
                      <a:endParaRPr lang="en-IN">
                        <a:solidFill>
                          <a:srgbClr val="E92771"/>
                        </a:solidFill>
                        <a:effectLst/>
                      </a:endParaRPr>
                    </a:p>
                  </a:txBody>
                  <a:tcPr marL="182880" marR="182880" marT="91440" marB="91440" anchor="ctr">
                    <a:lnL>
                      <a:noFill/>
                    </a:lnL>
                    <a:lnR>
                      <a:noFill/>
                    </a:lnR>
                    <a:lnT>
                      <a:noFill/>
                    </a:lnT>
                    <a:lnB>
                      <a:noFill/>
                    </a:lnB>
                    <a:solidFill>
                      <a:srgbClr val="F8FAFF"/>
                    </a:solidFill>
                  </a:tcPr>
                </a:tc>
                <a:tc>
                  <a:txBody>
                    <a:bodyPr/>
                    <a:lstStyle/>
                    <a:p>
                      <a:r>
                        <a:rPr lang="en-IN" u="none" strike="noStrike">
                          <a:solidFill>
                            <a:srgbClr val="E92771"/>
                          </a:solidFill>
                          <a:effectLst/>
                          <a:hlinkClick r:id="rId13"/>
                        </a:rPr>
                        <a:t>goto</a:t>
                      </a:r>
                      <a:endParaRPr lang="en-IN">
                        <a:solidFill>
                          <a:srgbClr val="E92771"/>
                        </a:solidFill>
                        <a:effectLst/>
                      </a:endParaRPr>
                    </a:p>
                  </a:txBody>
                  <a:tcPr marL="182880" marR="182880" marT="91440" marB="91440" anchor="ctr">
                    <a:lnL>
                      <a:noFill/>
                    </a:lnL>
                    <a:lnR>
                      <a:noFill/>
                    </a:lnR>
                    <a:lnT>
                      <a:noFill/>
                    </a:lnT>
                    <a:lnB>
                      <a:noFill/>
                    </a:lnB>
                    <a:solidFill>
                      <a:srgbClr val="F8FAFF"/>
                    </a:solidFill>
                  </a:tcPr>
                </a:tc>
                <a:tc>
                  <a:txBody>
                    <a:bodyPr/>
                    <a:lstStyle/>
                    <a:p>
                      <a:r>
                        <a:rPr lang="en-IN" u="none" strike="noStrike" dirty="0">
                          <a:solidFill>
                            <a:srgbClr val="E92771"/>
                          </a:solidFill>
                          <a:effectLst/>
                          <a:hlinkClick r:id="rId9"/>
                        </a:rPr>
                        <a:t>if</a:t>
                      </a:r>
                      <a:endParaRPr lang="en-IN" dirty="0">
                        <a:solidFill>
                          <a:srgbClr val="E92771"/>
                        </a:solidFill>
                        <a:effectLst/>
                      </a:endParaRPr>
                    </a:p>
                  </a:txBody>
                  <a:tcPr marL="182880" marR="182880" marT="91440" marB="91440" anchor="ctr">
                    <a:lnL>
                      <a:noFill/>
                    </a:lnL>
                    <a:lnR>
                      <a:noFill/>
                    </a:lnR>
                    <a:lnT>
                      <a:noFill/>
                    </a:lnT>
                    <a:lnB>
                      <a:noFill/>
                    </a:lnB>
                    <a:solidFill>
                      <a:srgbClr val="F8FAFF"/>
                    </a:solidFill>
                  </a:tcPr>
                </a:tc>
                <a:extLst>
                  <a:ext uri="{0D108BD9-81ED-4DB2-BD59-A6C34878D82A}">
                    <a16:rowId xmlns:a16="http://schemas.microsoft.com/office/drawing/2014/main" val="2177273444"/>
                  </a:ext>
                </a:extLst>
              </a:tr>
              <a:tr h="469773">
                <a:tc>
                  <a:txBody>
                    <a:bodyPr/>
                    <a:lstStyle/>
                    <a:p>
                      <a:r>
                        <a:rPr lang="en-IN" u="none" strike="noStrike">
                          <a:solidFill>
                            <a:srgbClr val="E92771"/>
                          </a:solidFill>
                          <a:effectLst/>
                          <a:hlinkClick r:id="rId14"/>
                        </a:rPr>
                        <a:t>int</a:t>
                      </a:r>
                      <a:endParaRPr lang="en-IN">
                        <a:solidFill>
                          <a:srgbClr val="E92771"/>
                        </a:solidFill>
                        <a:effectLst/>
                      </a:endParaRPr>
                    </a:p>
                  </a:txBody>
                  <a:tcPr marL="182880" marR="182880" marT="91440" marB="91440" anchor="ctr">
                    <a:lnL>
                      <a:noFill/>
                    </a:lnL>
                    <a:lnR>
                      <a:noFill/>
                    </a:lnR>
                    <a:lnT>
                      <a:noFill/>
                    </a:lnT>
                    <a:lnB>
                      <a:noFill/>
                    </a:lnB>
                    <a:solidFill>
                      <a:srgbClr val="F8FAFF"/>
                    </a:solidFill>
                  </a:tcPr>
                </a:tc>
                <a:tc>
                  <a:txBody>
                    <a:bodyPr/>
                    <a:lstStyle/>
                    <a:p>
                      <a:r>
                        <a:rPr lang="en-IN" u="none" strike="noStrike">
                          <a:solidFill>
                            <a:srgbClr val="E92771"/>
                          </a:solidFill>
                          <a:effectLst/>
                          <a:hlinkClick r:id="rId15"/>
                        </a:rPr>
                        <a:t>long</a:t>
                      </a:r>
                      <a:endParaRPr lang="en-IN">
                        <a:solidFill>
                          <a:srgbClr val="E92771"/>
                        </a:solidFill>
                        <a:effectLst/>
                      </a:endParaRPr>
                    </a:p>
                  </a:txBody>
                  <a:tcPr marL="182880" marR="182880" marT="91440" marB="91440" anchor="ctr">
                    <a:lnL>
                      <a:noFill/>
                    </a:lnL>
                    <a:lnR>
                      <a:noFill/>
                    </a:lnR>
                    <a:lnT>
                      <a:noFill/>
                    </a:lnT>
                    <a:lnB>
                      <a:noFill/>
                    </a:lnB>
                    <a:solidFill>
                      <a:srgbClr val="F8FAFF"/>
                    </a:solidFill>
                  </a:tcPr>
                </a:tc>
                <a:tc>
                  <a:txBody>
                    <a:bodyPr/>
                    <a:lstStyle/>
                    <a:p>
                      <a:r>
                        <a:rPr lang="en-IN" u="none" strike="noStrike">
                          <a:solidFill>
                            <a:srgbClr val="E92771"/>
                          </a:solidFill>
                          <a:effectLst/>
                          <a:hlinkClick r:id="rId16"/>
                        </a:rPr>
                        <a:t>register</a:t>
                      </a:r>
                      <a:endParaRPr lang="en-IN">
                        <a:solidFill>
                          <a:srgbClr val="E92771"/>
                        </a:solidFill>
                        <a:effectLst/>
                      </a:endParaRPr>
                    </a:p>
                  </a:txBody>
                  <a:tcPr marL="182880" marR="182880" marT="91440" marB="91440" anchor="ctr">
                    <a:lnL>
                      <a:noFill/>
                    </a:lnL>
                    <a:lnR>
                      <a:noFill/>
                    </a:lnR>
                    <a:lnT>
                      <a:noFill/>
                    </a:lnT>
                    <a:lnB>
                      <a:noFill/>
                    </a:lnB>
                    <a:solidFill>
                      <a:srgbClr val="F8FAFF"/>
                    </a:solidFill>
                  </a:tcPr>
                </a:tc>
                <a:tc>
                  <a:txBody>
                    <a:bodyPr/>
                    <a:lstStyle/>
                    <a:p>
                      <a:r>
                        <a:rPr lang="en-IN" u="none" strike="noStrike">
                          <a:solidFill>
                            <a:srgbClr val="E92771"/>
                          </a:solidFill>
                          <a:effectLst/>
                          <a:hlinkClick r:id="rId17"/>
                        </a:rPr>
                        <a:t>return</a:t>
                      </a:r>
                      <a:endParaRPr lang="en-IN">
                        <a:solidFill>
                          <a:srgbClr val="E92771"/>
                        </a:solidFill>
                        <a:effectLst/>
                      </a:endParaRPr>
                    </a:p>
                  </a:txBody>
                  <a:tcPr marL="182880" marR="182880" marT="91440" marB="91440" anchor="ctr">
                    <a:lnL>
                      <a:noFill/>
                    </a:lnL>
                    <a:lnR>
                      <a:noFill/>
                    </a:lnR>
                    <a:lnT>
                      <a:noFill/>
                    </a:lnT>
                    <a:lnB>
                      <a:noFill/>
                    </a:lnB>
                    <a:solidFill>
                      <a:srgbClr val="F8FAFF"/>
                    </a:solidFill>
                  </a:tcPr>
                </a:tc>
                <a:extLst>
                  <a:ext uri="{0D108BD9-81ED-4DB2-BD59-A6C34878D82A}">
                    <a16:rowId xmlns:a16="http://schemas.microsoft.com/office/drawing/2014/main" val="1119255307"/>
                  </a:ext>
                </a:extLst>
              </a:tr>
              <a:tr h="469773">
                <a:tc>
                  <a:txBody>
                    <a:bodyPr/>
                    <a:lstStyle/>
                    <a:p>
                      <a:r>
                        <a:rPr lang="en-IN" u="none" strike="noStrike">
                          <a:solidFill>
                            <a:srgbClr val="E92771"/>
                          </a:solidFill>
                          <a:effectLst/>
                          <a:hlinkClick r:id="rId15"/>
                        </a:rPr>
                        <a:t>short</a:t>
                      </a:r>
                      <a:endParaRPr lang="en-IN">
                        <a:solidFill>
                          <a:srgbClr val="E92771"/>
                        </a:solidFill>
                        <a:effectLst/>
                      </a:endParaRPr>
                    </a:p>
                  </a:txBody>
                  <a:tcPr marL="182880" marR="182880" marT="91440" marB="91440" anchor="ctr">
                    <a:lnL>
                      <a:noFill/>
                    </a:lnL>
                    <a:lnR>
                      <a:noFill/>
                    </a:lnR>
                    <a:lnT>
                      <a:noFill/>
                    </a:lnT>
                    <a:lnB>
                      <a:noFill/>
                    </a:lnB>
                    <a:solidFill>
                      <a:srgbClr val="F8FAFF"/>
                    </a:solidFill>
                  </a:tcPr>
                </a:tc>
                <a:tc>
                  <a:txBody>
                    <a:bodyPr/>
                    <a:lstStyle/>
                    <a:p>
                      <a:r>
                        <a:rPr lang="en-IN" u="none" strike="noStrike">
                          <a:solidFill>
                            <a:srgbClr val="E92771"/>
                          </a:solidFill>
                          <a:effectLst/>
                          <a:hlinkClick r:id="rId15"/>
                        </a:rPr>
                        <a:t>signed</a:t>
                      </a:r>
                      <a:endParaRPr lang="en-IN">
                        <a:solidFill>
                          <a:srgbClr val="E92771"/>
                        </a:solidFill>
                        <a:effectLst/>
                      </a:endParaRPr>
                    </a:p>
                  </a:txBody>
                  <a:tcPr marL="182880" marR="182880" marT="91440" marB="91440" anchor="ctr">
                    <a:lnL>
                      <a:noFill/>
                    </a:lnL>
                    <a:lnR>
                      <a:noFill/>
                    </a:lnR>
                    <a:lnT>
                      <a:noFill/>
                    </a:lnT>
                    <a:lnB>
                      <a:noFill/>
                    </a:lnB>
                    <a:solidFill>
                      <a:srgbClr val="F8FAFF"/>
                    </a:solidFill>
                  </a:tcPr>
                </a:tc>
                <a:tc>
                  <a:txBody>
                    <a:bodyPr/>
                    <a:lstStyle/>
                    <a:p>
                      <a:r>
                        <a:rPr lang="en-IN" u="none" strike="noStrike">
                          <a:solidFill>
                            <a:srgbClr val="E92771"/>
                          </a:solidFill>
                          <a:effectLst/>
                          <a:hlinkClick r:id="rId18"/>
                        </a:rPr>
                        <a:t>sizeof</a:t>
                      </a:r>
                      <a:endParaRPr lang="en-IN">
                        <a:solidFill>
                          <a:srgbClr val="E92771"/>
                        </a:solidFill>
                        <a:effectLst/>
                      </a:endParaRPr>
                    </a:p>
                  </a:txBody>
                  <a:tcPr marL="182880" marR="182880" marT="91440" marB="91440" anchor="ctr">
                    <a:lnL>
                      <a:noFill/>
                    </a:lnL>
                    <a:lnR>
                      <a:noFill/>
                    </a:lnR>
                    <a:lnT>
                      <a:noFill/>
                    </a:lnT>
                    <a:lnB>
                      <a:noFill/>
                    </a:lnB>
                    <a:solidFill>
                      <a:srgbClr val="F8FAFF"/>
                    </a:solidFill>
                  </a:tcPr>
                </a:tc>
                <a:tc>
                  <a:txBody>
                    <a:bodyPr/>
                    <a:lstStyle/>
                    <a:p>
                      <a:r>
                        <a:rPr lang="en-IN" u="none" strike="noStrike">
                          <a:solidFill>
                            <a:srgbClr val="E92771"/>
                          </a:solidFill>
                          <a:effectLst/>
                          <a:hlinkClick r:id="rId19"/>
                        </a:rPr>
                        <a:t>static</a:t>
                      </a:r>
                      <a:endParaRPr lang="en-IN">
                        <a:solidFill>
                          <a:srgbClr val="E92771"/>
                        </a:solidFill>
                        <a:effectLst/>
                      </a:endParaRPr>
                    </a:p>
                  </a:txBody>
                  <a:tcPr marL="182880" marR="182880" marT="91440" marB="91440" anchor="ctr">
                    <a:lnL>
                      <a:noFill/>
                    </a:lnL>
                    <a:lnR>
                      <a:noFill/>
                    </a:lnR>
                    <a:lnT>
                      <a:noFill/>
                    </a:lnT>
                    <a:lnB>
                      <a:noFill/>
                    </a:lnB>
                    <a:solidFill>
                      <a:srgbClr val="F8FAFF"/>
                    </a:solidFill>
                  </a:tcPr>
                </a:tc>
                <a:extLst>
                  <a:ext uri="{0D108BD9-81ED-4DB2-BD59-A6C34878D82A}">
                    <a16:rowId xmlns:a16="http://schemas.microsoft.com/office/drawing/2014/main" val="3791836190"/>
                  </a:ext>
                </a:extLst>
              </a:tr>
              <a:tr h="469773">
                <a:tc>
                  <a:txBody>
                    <a:bodyPr/>
                    <a:lstStyle/>
                    <a:p>
                      <a:r>
                        <a:rPr lang="en-IN" u="none" strike="noStrike">
                          <a:solidFill>
                            <a:srgbClr val="E92771"/>
                          </a:solidFill>
                          <a:effectLst/>
                          <a:hlinkClick r:id="rId20"/>
                        </a:rPr>
                        <a:t>struct</a:t>
                      </a:r>
                      <a:endParaRPr lang="en-IN">
                        <a:solidFill>
                          <a:srgbClr val="E92771"/>
                        </a:solidFill>
                        <a:effectLst/>
                      </a:endParaRPr>
                    </a:p>
                  </a:txBody>
                  <a:tcPr marL="182880" marR="182880" marT="91440" marB="91440" anchor="ctr">
                    <a:lnL>
                      <a:noFill/>
                    </a:lnL>
                    <a:lnR>
                      <a:noFill/>
                    </a:lnR>
                    <a:lnT>
                      <a:noFill/>
                    </a:lnT>
                    <a:lnB>
                      <a:noFill/>
                    </a:lnB>
                    <a:solidFill>
                      <a:srgbClr val="F8FAFF"/>
                    </a:solidFill>
                  </a:tcPr>
                </a:tc>
                <a:tc>
                  <a:txBody>
                    <a:bodyPr/>
                    <a:lstStyle/>
                    <a:p>
                      <a:r>
                        <a:rPr lang="en-IN" u="none" strike="noStrike">
                          <a:solidFill>
                            <a:srgbClr val="E92771"/>
                          </a:solidFill>
                          <a:effectLst/>
                          <a:hlinkClick r:id="rId4"/>
                        </a:rPr>
                        <a:t>switch</a:t>
                      </a:r>
                      <a:endParaRPr lang="en-IN">
                        <a:solidFill>
                          <a:srgbClr val="E92771"/>
                        </a:solidFill>
                        <a:effectLst/>
                      </a:endParaRPr>
                    </a:p>
                  </a:txBody>
                  <a:tcPr marL="182880" marR="182880" marT="91440" marB="91440" anchor="ctr">
                    <a:lnL>
                      <a:noFill/>
                    </a:lnL>
                    <a:lnR>
                      <a:noFill/>
                    </a:lnR>
                    <a:lnT>
                      <a:noFill/>
                    </a:lnT>
                    <a:lnB>
                      <a:noFill/>
                    </a:lnB>
                    <a:solidFill>
                      <a:srgbClr val="F8FAFF"/>
                    </a:solidFill>
                  </a:tcPr>
                </a:tc>
                <a:tc>
                  <a:txBody>
                    <a:bodyPr/>
                    <a:lstStyle/>
                    <a:p>
                      <a:r>
                        <a:rPr lang="en-IN" u="none" strike="noStrike">
                          <a:solidFill>
                            <a:srgbClr val="E92771"/>
                          </a:solidFill>
                          <a:effectLst/>
                          <a:hlinkClick r:id="rId21"/>
                        </a:rPr>
                        <a:t>typedef</a:t>
                      </a:r>
                      <a:endParaRPr lang="en-IN">
                        <a:solidFill>
                          <a:srgbClr val="E92771"/>
                        </a:solidFill>
                        <a:effectLst/>
                      </a:endParaRPr>
                    </a:p>
                  </a:txBody>
                  <a:tcPr marL="182880" marR="182880" marT="91440" marB="91440" anchor="ctr">
                    <a:lnL>
                      <a:noFill/>
                    </a:lnL>
                    <a:lnR>
                      <a:noFill/>
                    </a:lnR>
                    <a:lnT>
                      <a:noFill/>
                    </a:lnT>
                    <a:lnB>
                      <a:noFill/>
                    </a:lnB>
                    <a:solidFill>
                      <a:srgbClr val="F8FAFF"/>
                    </a:solidFill>
                  </a:tcPr>
                </a:tc>
                <a:tc>
                  <a:txBody>
                    <a:bodyPr/>
                    <a:lstStyle/>
                    <a:p>
                      <a:r>
                        <a:rPr lang="en-IN" u="none" strike="noStrike">
                          <a:solidFill>
                            <a:srgbClr val="E92771"/>
                          </a:solidFill>
                          <a:effectLst/>
                          <a:hlinkClick r:id="rId22"/>
                        </a:rPr>
                        <a:t>union</a:t>
                      </a:r>
                      <a:endParaRPr lang="en-IN">
                        <a:solidFill>
                          <a:srgbClr val="E92771"/>
                        </a:solidFill>
                        <a:effectLst/>
                      </a:endParaRPr>
                    </a:p>
                  </a:txBody>
                  <a:tcPr marL="182880" marR="182880" marT="91440" marB="91440" anchor="ctr">
                    <a:lnL>
                      <a:noFill/>
                    </a:lnL>
                    <a:lnR>
                      <a:noFill/>
                    </a:lnR>
                    <a:lnT>
                      <a:noFill/>
                    </a:lnT>
                    <a:lnB>
                      <a:noFill/>
                    </a:lnB>
                    <a:solidFill>
                      <a:srgbClr val="F8FAFF"/>
                    </a:solidFill>
                  </a:tcPr>
                </a:tc>
                <a:extLst>
                  <a:ext uri="{0D108BD9-81ED-4DB2-BD59-A6C34878D82A}">
                    <a16:rowId xmlns:a16="http://schemas.microsoft.com/office/drawing/2014/main" val="3710916079"/>
                  </a:ext>
                </a:extLst>
              </a:tr>
              <a:tr h="469773">
                <a:tc>
                  <a:txBody>
                    <a:bodyPr/>
                    <a:lstStyle/>
                    <a:p>
                      <a:r>
                        <a:rPr lang="en-IN" u="none" strike="noStrike">
                          <a:solidFill>
                            <a:srgbClr val="E92771"/>
                          </a:solidFill>
                          <a:effectLst/>
                          <a:hlinkClick r:id="rId15"/>
                        </a:rPr>
                        <a:t>unsigned</a:t>
                      </a:r>
                      <a:endParaRPr lang="en-IN">
                        <a:solidFill>
                          <a:srgbClr val="E92771"/>
                        </a:solidFill>
                        <a:effectLst/>
                      </a:endParaRPr>
                    </a:p>
                  </a:txBody>
                  <a:tcPr marL="182880" marR="182880" marT="91440" marB="91440" anchor="ctr">
                    <a:lnL>
                      <a:noFill/>
                    </a:lnL>
                    <a:lnR>
                      <a:noFill/>
                    </a:lnR>
                    <a:lnT>
                      <a:noFill/>
                    </a:lnT>
                    <a:lnB>
                      <a:noFill/>
                    </a:lnB>
                    <a:solidFill>
                      <a:srgbClr val="F8FAFF"/>
                    </a:solidFill>
                  </a:tcPr>
                </a:tc>
                <a:tc>
                  <a:txBody>
                    <a:bodyPr/>
                    <a:lstStyle/>
                    <a:p>
                      <a:r>
                        <a:rPr lang="en-IN" u="none" strike="noStrike">
                          <a:solidFill>
                            <a:srgbClr val="E92771"/>
                          </a:solidFill>
                          <a:effectLst/>
                          <a:hlinkClick r:id="rId23"/>
                        </a:rPr>
                        <a:t>void</a:t>
                      </a:r>
                      <a:endParaRPr lang="en-IN">
                        <a:solidFill>
                          <a:srgbClr val="E92771"/>
                        </a:solidFill>
                        <a:effectLst/>
                      </a:endParaRPr>
                    </a:p>
                  </a:txBody>
                  <a:tcPr marL="182880" marR="182880" marT="91440" marB="91440" anchor="ctr">
                    <a:lnL>
                      <a:noFill/>
                    </a:lnL>
                    <a:lnR>
                      <a:noFill/>
                    </a:lnR>
                    <a:lnT>
                      <a:noFill/>
                    </a:lnT>
                    <a:lnB>
                      <a:noFill/>
                    </a:lnB>
                    <a:solidFill>
                      <a:srgbClr val="F8FAFF"/>
                    </a:solidFill>
                  </a:tcPr>
                </a:tc>
                <a:tc>
                  <a:txBody>
                    <a:bodyPr/>
                    <a:lstStyle/>
                    <a:p>
                      <a:r>
                        <a:rPr lang="en-IN" u="none" strike="noStrike">
                          <a:solidFill>
                            <a:srgbClr val="E92771"/>
                          </a:solidFill>
                          <a:effectLst/>
                          <a:hlinkClick r:id="rId24"/>
                        </a:rPr>
                        <a:t>volatile</a:t>
                      </a:r>
                      <a:endParaRPr lang="en-IN">
                        <a:solidFill>
                          <a:srgbClr val="E92771"/>
                        </a:solidFill>
                        <a:effectLst/>
                      </a:endParaRPr>
                    </a:p>
                  </a:txBody>
                  <a:tcPr marL="182880" marR="182880" marT="91440" marB="91440" anchor="ctr">
                    <a:lnL>
                      <a:noFill/>
                    </a:lnL>
                    <a:lnR>
                      <a:noFill/>
                    </a:lnR>
                    <a:lnT>
                      <a:noFill/>
                    </a:lnT>
                    <a:lnB>
                      <a:noFill/>
                    </a:lnB>
                    <a:solidFill>
                      <a:srgbClr val="F8FAFF"/>
                    </a:solidFill>
                  </a:tcPr>
                </a:tc>
                <a:tc>
                  <a:txBody>
                    <a:bodyPr/>
                    <a:lstStyle/>
                    <a:p>
                      <a:r>
                        <a:rPr lang="en-IN" u="none" strike="noStrike" dirty="0">
                          <a:solidFill>
                            <a:srgbClr val="E92771"/>
                          </a:solidFill>
                          <a:effectLst/>
                          <a:hlinkClick r:id="rId7"/>
                        </a:rPr>
                        <a:t>while</a:t>
                      </a:r>
                      <a:endParaRPr lang="en-IN" dirty="0">
                        <a:solidFill>
                          <a:srgbClr val="E92771"/>
                        </a:solidFill>
                        <a:effectLst/>
                      </a:endParaRPr>
                    </a:p>
                  </a:txBody>
                  <a:tcPr marL="182880" marR="182880" marT="91440" marB="91440" anchor="ctr">
                    <a:lnL>
                      <a:noFill/>
                    </a:lnL>
                    <a:lnR>
                      <a:noFill/>
                    </a:lnR>
                    <a:lnT>
                      <a:noFill/>
                    </a:lnT>
                    <a:lnB>
                      <a:noFill/>
                    </a:lnB>
                    <a:solidFill>
                      <a:srgbClr val="F8FAFF"/>
                    </a:solidFill>
                  </a:tcPr>
                </a:tc>
                <a:extLst>
                  <a:ext uri="{0D108BD9-81ED-4DB2-BD59-A6C34878D82A}">
                    <a16:rowId xmlns:a16="http://schemas.microsoft.com/office/drawing/2014/main" val="1465785155"/>
                  </a:ext>
                </a:extLst>
              </a:tr>
            </a:tbl>
          </a:graphicData>
        </a:graphic>
      </p:graphicFrame>
    </p:spTree>
    <p:extLst>
      <p:ext uri="{BB962C8B-B14F-4D97-AF65-F5344CB8AC3E}">
        <p14:creationId xmlns:p14="http://schemas.microsoft.com/office/powerpoint/2010/main" val="13056302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075"/>
            <a:ext cx="10515600" cy="1325563"/>
          </a:xfrm>
        </p:spPr>
        <p:txBody>
          <a:bodyPr/>
          <a:lstStyle/>
          <a:p>
            <a:r>
              <a:rPr lang="en-IN" dirty="0" smtClean="0">
                <a:solidFill>
                  <a:schemeClr val="accent1">
                    <a:lumMod val="50000"/>
                  </a:schemeClr>
                </a:solidFill>
              </a:rPr>
              <a:t>Identifier</a:t>
            </a:r>
            <a:endParaRPr lang="en-IN" dirty="0">
              <a:solidFill>
                <a:schemeClr val="accent1">
                  <a:lumMod val="50000"/>
                </a:schemeClr>
              </a:solidFill>
            </a:endParaRPr>
          </a:p>
        </p:txBody>
      </p:sp>
      <p:sp>
        <p:nvSpPr>
          <p:cNvPr id="3" name="Content Placeholder 2"/>
          <p:cNvSpPr>
            <a:spLocks noGrp="1"/>
          </p:cNvSpPr>
          <p:nvPr>
            <p:ph idx="1"/>
          </p:nvPr>
        </p:nvSpPr>
        <p:spPr>
          <a:xfrm>
            <a:off x="838200" y="1139825"/>
            <a:ext cx="10515600" cy="4351338"/>
          </a:xfrm>
        </p:spPr>
        <p:txBody>
          <a:bodyPr>
            <a:normAutofit fontScale="92500" lnSpcReduction="10000"/>
          </a:bodyPr>
          <a:lstStyle/>
          <a:p>
            <a:pPr>
              <a:buFont typeface="Wingdings" panose="05000000000000000000" pitchFamily="2" charset="2"/>
              <a:buChar char="q"/>
            </a:pPr>
            <a:r>
              <a:rPr lang="en-IN" sz="2000" dirty="0" smtClean="0">
                <a:solidFill>
                  <a:schemeClr val="accent1">
                    <a:lumMod val="50000"/>
                  </a:schemeClr>
                </a:solidFill>
              </a:rPr>
              <a:t> Everything in C is either a keyword or an Identifier.</a:t>
            </a:r>
          </a:p>
          <a:p>
            <a:pPr>
              <a:buFont typeface="Wingdings" panose="05000000000000000000" pitchFamily="2" charset="2"/>
              <a:buChar char="q"/>
            </a:pPr>
            <a:r>
              <a:rPr lang="en-IN" sz="2000" dirty="0" smtClean="0">
                <a:solidFill>
                  <a:schemeClr val="accent1">
                    <a:lumMod val="50000"/>
                  </a:schemeClr>
                </a:solidFill>
              </a:rPr>
              <a:t> Keywords are predefined and cant be changed by the user while identifiers are user defined words that are used to give names to entities like variable, arrays, functions, structures etc.</a:t>
            </a:r>
          </a:p>
          <a:p>
            <a:pPr>
              <a:buFont typeface="Wingdings" panose="05000000000000000000" pitchFamily="2" charset="2"/>
              <a:buChar char="q"/>
            </a:pPr>
            <a:r>
              <a:rPr lang="en-IN" sz="2000" dirty="0" smtClean="0">
                <a:solidFill>
                  <a:schemeClr val="accent1">
                    <a:lumMod val="50000"/>
                  </a:schemeClr>
                </a:solidFill>
              </a:rPr>
              <a:t> Rules for naming identifiers:</a:t>
            </a:r>
          </a:p>
          <a:p>
            <a:pPr marL="800100" lvl="1" indent="-342900">
              <a:buAutoNum type="arabicPeriod"/>
            </a:pPr>
            <a:r>
              <a:rPr lang="en-IN" sz="1600" dirty="0" smtClean="0">
                <a:solidFill>
                  <a:schemeClr val="accent1">
                    <a:lumMod val="50000"/>
                  </a:schemeClr>
                </a:solidFill>
              </a:rPr>
              <a:t>Can contain a-z, A-Z, 0-9 but should not start with a number</a:t>
            </a:r>
          </a:p>
          <a:p>
            <a:pPr marL="800100" lvl="1" indent="-342900">
              <a:buAutoNum type="arabicPeriod"/>
            </a:pPr>
            <a:r>
              <a:rPr lang="en-IN" sz="1600" dirty="0" smtClean="0">
                <a:solidFill>
                  <a:schemeClr val="accent1">
                    <a:lumMod val="50000"/>
                  </a:schemeClr>
                </a:solidFill>
              </a:rPr>
              <a:t>No special characters are allowed except _</a:t>
            </a:r>
          </a:p>
          <a:p>
            <a:pPr marL="800100" lvl="1" indent="-342900">
              <a:buAutoNum type="arabicPeriod"/>
            </a:pPr>
            <a:r>
              <a:rPr lang="en-IN" sz="1600" dirty="0" smtClean="0">
                <a:solidFill>
                  <a:schemeClr val="accent1">
                    <a:lumMod val="50000"/>
                  </a:schemeClr>
                </a:solidFill>
              </a:rPr>
              <a:t>Beginning with a underscore “_” is valid but not advisable</a:t>
            </a:r>
          </a:p>
          <a:p>
            <a:pPr marL="800100" lvl="1" indent="-342900">
              <a:buAutoNum type="arabicPeriod"/>
            </a:pPr>
            <a:r>
              <a:rPr lang="en-IN" sz="1600" dirty="0" smtClean="0">
                <a:solidFill>
                  <a:schemeClr val="accent1">
                    <a:lumMod val="50000"/>
                  </a:schemeClr>
                </a:solidFill>
              </a:rPr>
              <a:t>As C is case sensitive the uppercase and lowercase letters are considered different (ex </a:t>
            </a:r>
            <a:r>
              <a:rPr lang="en-IN" sz="1600" dirty="0" smtClean="0">
                <a:solidFill>
                  <a:srgbClr val="E92771"/>
                </a:solidFill>
              </a:rPr>
              <a:t>Code</a:t>
            </a:r>
            <a:r>
              <a:rPr lang="en-IN" sz="1600" dirty="0" smtClean="0">
                <a:solidFill>
                  <a:schemeClr val="accent1">
                    <a:lumMod val="50000"/>
                  </a:schemeClr>
                </a:solidFill>
              </a:rPr>
              <a:t> is different from </a:t>
            </a:r>
            <a:r>
              <a:rPr lang="en-IN" sz="1600" dirty="0" smtClean="0">
                <a:solidFill>
                  <a:srgbClr val="E92771"/>
                </a:solidFill>
              </a:rPr>
              <a:t>code</a:t>
            </a:r>
            <a:r>
              <a:rPr lang="en-IN" sz="1600" dirty="0" smtClean="0">
                <a:solidFill>
                  <a:schemeClr val="accent1">
                    <a:lumMod val="50000"/>
                  </a:schemeClr>
                </a:solidFill>
              </a:rPr>
              <a:t>)</a:t>
            </a:r>
          </a:p>
          <a:p>
            <a:pPr marL="800100" lvl="1" indent="-342900">
              <a:buAutoNum type="arabicPeriod"/>
            </a:pPr>
            <a:endParaRPr lang="en-IN" sz="1600" dirty="0" smtClean="0">
              <a:solidFill>
                <a:schemeClr val="accent1">
                  <a:lumMod val="50000"/>
                </a:schemeClr>
              </a:solidFill>
            </a:endParaRPr>
          </a:p>
          <a:p>
            <a:pPr>
              <a:buFont typeface="Wingdings" panose="05000000000000000000" pitchFamily="2" charset="2"/>
              <a:buChar char="q"/>
            </a:pPr>
            <a:r>
              <a:rPr lang="en-IN" sz="2000" dirty="0" smtClean="0">
                <a:solidFill>
                  <a:schemeClr val="accent1">
                    <a:lumMod val="50000"/>
                  </a:schemeClr>
                </a:solidFill>
              </a:rPr>
              <a:t> </a:t>
            </a:r>
            <a:r>
              <a:rPr lang="en-IN" sz="2000" dirty="0" smtClean="0">
                <a:solidFill>
                  <a:srgbClr val="E92771"/>
                </a:solidFill>
              </a:rPr>
              <a:t>Identify if below given Identifiers are valid/Invalid</a:t>
            </a:r>
          </a:p>
          <a:p>
            <a:pPr marL="457200" lvl="1" indent="0">
              <a:buNone/>
            </a:pPr>
            <a:r>
              <a:rPr lang="en-IN" sz="1600" dirty="0" smtClean="0">
                <a:solidFill>
                  <a:schemeClr val="accent1">
                    <a:lumMod val="50000"/>
                  </a:schemeClr>
                </a:solidFill>
              </a:rPr>
              <a:t>Rec#</a:t>
            </a:r>
          </a:p>
          <a:p>
            <a:pPr marL="457200" lvl="1" indent="0">
              <a:buNone/>
            </a:pPr>
            <a:r>
              <a:rPr lang="en-IN" sz="1600" dirty="0" smtClean="0">
                <a:solidFill>
                  <a:schemeClr val="accent1">
                    <a:lumMod val="50000"/>
                  </a:schemeClr>
                </a:solidFill>
              </a:rPr>
              <a:t>1rec</a:t>
            </a:r>
          </a:p>
          <a:p>
            <a:pPr marL="457200" lvl="1" indent="0">
              <a:buNone/>
            </a:pPr>
            <a:r>
              <a:rPr lang="en-IN" sz="1600" dirty="0" smtClean="0">
                <a:solidFill>
                  <a:schemeClr val="accent1">
                    <a:lumMod val="50000"/>
                  </a:schemeClr>
                </a:solidFill>
              </a:rPr>
              <a:t>_data</a:t>
            </a:r>
          </a:p>
          <a:p>
            <a:pPr marL="457200" lvl="1" indent="0">
              <a:buNone/>
            </a:pPr>
            <a:r>
              <a:rPr lang="en-IN" sz="1600" dirty="0" err="1">
                <a:solidFill>
                  <a:schemeClr val="accent1">
                    <a:lumMod val="50000"/>
                  </a:schemeClr>
                </a:solidFill>
              </a:rPr>
              <a:t>a</a:t>
            </a:r>
            <a:r>
              <a:rPr lang="en-IN" sz="1600" dirty="0" err="1" smtClean="0">
                <a:solidFill>
                  <a:schemeClr val="accent1">
                    <a:lumMod val="50000"/>
                  </a:schemeClr>
                </a:solidFill>
              </a:rPr>
              <a:t>vg</a:t>
            </a:r>
            <a:r>
              <a:rPr lang="en-IN" sz="1600" dirty="0" smtClean="0">
                <a:solidFill>
                  <a:schemeClr val="accent1">
                    <a:lumMod val="50000"/>
                  </a:schemeClr>
                </a:solidFill>
              </a:rPr>
              <a:t> no</a:t>
            </a:r>
          </a:p>
          <a:p>
            <a:pPr marL="457200" lvl="1" indent="0">
              <a:buNone/>
            </a:pPr>
            <a:r>
              <a:rPr lang="en-IN" sz="1600" dirty="0" err="1" smtClean="0">
                <a:solidFill>
                  <a:schemeClr val="accent1">
                    <a:lumMod val="50000"/>
                  </a:schemeClr>
                </a:solidFill>
              </a:rPr>
              <a:t>int</a:t>
            </a:r>
            <a:endParaRPr lang="en-IN" sz="2000" dirty="0" smtClean="0">
              <a:solidFill>
                <a:schemeClr val="accent1">
                  <a:lumMod val="50000"/>
                </a:schemeClr>
              </a:solidFill>
            </a:endParaRPr>
          </a:p>
        </p:txBody>
      </p:sp>
    </p:spTree>
    <p:extLst>
      <p:ext uri="{BB962C8B-B14F-4D97-AF65-F5344CB8AC3E}">
        <p14:creationId xmlns:p14="http://schemas.microsoft.com/office/powerpoint/2010/main" val="40851432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60" y="191389"/>
            <a:ext cx="10515600" cy="1325563"/>
          </a:xfrm>
        </p:spPr>
        <p:txBody>
          <a:bodyPr/>
          <a:lstStyle/>
          <a:p>
            <a:r>
              <a:rPr lang="en-IN" dirty="0" smtClean="0">
                <a:solidFill>
                  <a:schemeClr val="accent1">
                    <a:lumMod val="50000"/>
                  </a:schemeClr>
                </a:solidFill>
              </a:rPr>
              <a:t>Datatypes</a:t>
            </a:r>
            <a:endParaRPr lang="en-IN" dirty="0">
              <a:solidFill>
                <a:schemeClr val="accent1">
                  <a:lumMod val="50000"/>
                </a:schemeClr>
              </a:solidFill>
            </a:endParaRPr>
          </a:p>
        </p:txBody>
      </p:sp>
      <p:sp>
        <p:nvSpPr>
          <p:cNvPr id="3" name="Content Placeholder 2"/>
          <p:cNvSpPr>
            <a:spLocks noGrp="1"/>
          </p:cNvSpPr>
          <p:nvPr>
            <p:ph idx="1"/>
          </p:nvPr>
        </p:nvSpPr>
        <p:spPr>
          <a:xfrm>
            <a:off x="856488" y="1423289"/>
            <a:ext cx="10515600" cy="4351338"/>
          </a:xfrm>
        </p:spPr>
        <p:txBody>
          <a:bodyPr>
            <a:normAutofit lnSpcReduction="10000"/>
          </a:bodyPr>
          <a:lstStyle/>
          <a:p>
            <a:pPr>
              <a:buFont typeface="Wingdings" panose="05000000000000000000" pitchFamily="2" charset="2"/>
              <a:buChar char="q"/>
            </a:pPr>
            <a:r>
              <a:rPr lang="en-IN" dirty="0" smtClean="0">
                <a:solidFill>
                  <a:schemeClr val="accent1">
                    <a:lumMod val="50000"/>
                  </a:schemeClr>
                </a:solidFill>
              </a:rPr>
              <a:t> A datatype defines a domain of allowed values and operations that can be performed on those values</a:t>
            </a:r>
          </a:p>
          <a:p>
            <a:pPr>
              <a:buFont typeface="Wingdings" panose="05000000000000000000" pitchFamily="2" charset="2"/>
              <a:buChar char="q"/>
            </a:pPr>
            <a:r>
              <a:rPr lang="en-IN" dirty="0" smtClean="0">
                <a:solidFill>
                  <a:schemeClr val="accent1">
                    <a:lumMod val="50000"/>
                  </a:schemeClr>
                </a:solidFill>
              </a:rPr>
              <a:t>There are 4 fundamental datatypes in C</a:t>
            </a:r>
          </a:p>
          <a:p>
            <a:pPr marL="914400" lvl="1" indent="-457200">
              <a:buAutoNum type="arabicPeriod"/>
            </a:pPr>
            <a:r>
              <a:rPr lang="en-IN" dirty="0" err="1" smtClean="0">
                <a:solidFill>
                  <a:schemeClr val="accent1">
                    <a:lumMod val="50000"/>
                  </a:schemeClr>
                </a:solidFill>
              </a:rPr>
              <a:t>int</a:t>
            </a:r>
            <a:r>
              <a:rPr lang="en-IN" dirty="0" smtClean="0">
                <a:solidFill>
                  <a:schemeClr val="accent1">
                    <a:lumMod val="50000"/>
                  </a:schemeClr>
                </a:solidFill>
              </a:rPr>
              <a:t> : used to store integer values</a:t>
            </a:r>
          </a:p>
          <a:p>
            <a:pPr marL="914400" lvl="1" indent="-457200">
              <a:buAutoNum type="arabicPeriod"/>
            </a:pPr>
            <a:r>
              <a:rPr lang="en-IN" dirty="0">
                <a:solidFill>
                  <a:schemeClr val="accent1">
                    <a:lumMod val="50000"/>
                  </a:schemeClr>
                </a:solidFill>
              </a:rPr>
              <a:t>c</a:t>
            </a:r>
            <a:r>
              <a:rPr lang="en-IN" dirty="0" smtClean="0">
                <a:solidFill>
                  <a:schemeClr val="accent1">
                    <a:lumMod val="50000"/>
                  </a:schemeClr>
                </a:solidFill>
              </a:rPr>
              <a:t>har : used to store any single character </a:t>
            </a:r>
          </a:p>
          <a:p>
            <a:pPr marL="914400" lvl="1" indent="-457200">
              <a:buAutoNum type="arabicPeriod"/>
            </a:pPr>
            <a:r>
              <a:rPr lang="en-IN" dirty="0">
                <a:solidFill>
                  <a:schemeClr val="accent1">
                    <a:lumMod val="50000"/>
                  </a:schemeClr>
                </a:solidFill>
              </a:rPr>
              <a:t>f</a:t>
            </a:r>
            <a:r>
              <a:rPr lang="en-IN" dirty="0" smtClean="0">
                <a:solidFill>
                  <a:schemeClr val="accent1">
                    <a:lumMod val="50000"/>
                  </a:schemeClr>
                </a:solidFill>
              </a:rPr>
              <a:t>loat : used to store single precision floating point number</a:t>
            </a:r>
          </a:p>
          <a:p>
            <a:pPr marL="914400" lvl="1" indent="-457200">
              <a:buAutoNum type="arabicPeriod"/>
            </a:pPr>
            <a:r>
              <a:rPr lang="en-IN" dirty="0">
                <a:solidFill>
                  <a:schemeClr val="accent1">
                    <a:lumMod val="50000"/>
                  </a:schemeClr>
                </a:solidFill>
              </a:rPr>
              <a:t>d</a:t>
            </a:r>
            <a:r>
              <a:rPr lang="en-IN" dirty="0" smtClean="0">
                <a:solidFill>
                  <a:schemeClr val="accent1">
                    <a:lumMod val="50000"/>
                  </a:schemeClr>
                </a:solidFill>
              </a:rPr>
              <a:t>ouble : is used for storing double precision floating point number</a:t>
            </a:r>
          </a:p>
          <a:p>
            <a:pPr>
              <a:buFont typeface="Wingdings" panose="05000000000000000000" pitchFamily="2" charset="2"/>
              <a:buChar char="q"/>
            </a:pPr>
            <a:r>
              <a:rPr lang="en-IN" dirty="0" smtClean="0">
                <a:solidFill>
                  <a:schemeClr val="accent1">
                    <a:lumMod val="50000"/>
                  </a:schemeClr>
                </a:solidFill>
              </a:rPr>
              <a:t> There are 2 types of qualifiers</a:t>
            </a:r>
          </a:p>
          <a:p>
            <a:pPr marL="0" indent="0">
              <a:buNone/>
            </a:pPr>
            <a:r>
              <a:rPr lang="en-IN" dirty="0" smtClean="0">
                <a:solidFill>
                  <a:schemeClr val="accent1">
                    <a:lumMod val="50000"/>
                  </a:schemeClr>
                </a:solidFill>
              </a:rPr>
              <a:t>	1. size qualifier – short, long</a:t>
            </a:r>
          </a:p>
          <a:p>
            <a:pPr marL="0" indent="0">
              <a:buNone/>
            </a:pPr>
            <a:r>
              <a:rPr lang="en-IN" dirty="0" smtClean="0">
                <a:solidFill>
                  <a:schemeClr val="accent1">
                    <a:lumMod val="50000"/>
                  </a:schemeClr>
                </a:solidFill>
              </a:rPr>
              <a:t>	2. sign qualifier – signed, unsigned </a:t>
            </a:r>
          </a:p>
          <a:p>
            <a:pPr marL="0" indent="0">
              <a:buNone/>
            </a:pPr>
            <a:endParaRPr lang="en-IN" dirty="0" smtClean="0"/>
          </a:p>
          <a:p>
            <a:pPr marL="457200" lvl="1" indent="0">
              <a:buNone/>
            </a:pPr>
            <a:endParaRPr lang="en-IN" dirty="0" smtClean="0"/>
          </a:p>
          <a:p>
            <a:pPr marL="914400" lvl="1" indent="-457200">
              <a:buAutoNum type="arabicPeriod"/>
            </a:pPr>
            <a:endParaRPr lang="en-IN" dirty="0"/>
          </a:p>
          <a:p>
            <a:pPr marL="457200" lvl="1" indent="0">
              <a:buNone/>
            </a:pPr>
            <a:endParaRPr lang="en-IN" dirty="0" smtClean="0"/>
          </a:p>
          <a:p>
            <a:pPr marL="457200" lvl="1" indent="0">
              <a:buNone/>
            </a:pPr>
            <a:endParaRPr lang="en-IN" dirty="0" smtClean="0"/>
          </a:p>
          <a:p>
            <a:pPr marL="457200" lvl="1" indent="0">
              <a:buNone/>
            </a:pPr>
            <a:endParaRPr lang="en-IN" dirty="0" smtClean="0"/>
          </a:p>
          <a:p>
            <a:pPr marL="457200" lvl="1" indent="0">
              <a:buNone/>
            </a:pPr>
            <a:endParaRPr lang="en-IN" dirty="0" smtClean="0"/>
          </a:p>
          <a:p>
            <a:pPr marL="914400" lvl="1" indent="-457200">
              <a:buAutoNum type="arabicPeriod"/>
            </a:pPr>
            <a:endParaRPr lang="en-IN" dirty="0"/>
          </a:p>
        </p:txBody>
      </p:sp>
    </p:spTree>
    <p:extLst>
      <p:ext uri="{BB962C8B-B14F-4D97-AF65-F5344CB8AC3E}">
        <p14:creationId xmlns:p14="http://schemas.microsoft.com/office/powerpoint/2010/main" val="23712439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mbedded C: Data Types | Technology and Manageme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1544" y="344297"/>
            <a:ext cx="9623151"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58368" y="5157216"/>
            <a:ext cx="11301984" cy="646331"/>
          </a:xfrm>
          <a:prstGeom prst="rect">
            <a:avLst/>
          </a:prstGeom>
          <a:noFill/>
        </p:spPr>
        <p:txBody>
          <a:bodyPr wrap="square" rtlCol="0">
            <a:spAutoFit/>
          </a:bodyPr>
          <a:lstStyle/>
          <a:p>
            <a:r>
              <a:rPr lang="en-IN" dirty="0" smtClean="0"/>
              <a:t>Note: size and range of different data types depends on the machine and compiler</a:t>
            </a:r>
          </a:p>
          <a:p>
            <a:r>
              <a:rPr lang="en-IN" dirty="0" smtClean="0"/>
              <a:t>-    All </a:t>
            </a:r>
            <a:r>
              <a:rPr lang="en-IN" dirty="0" smtClean="0">
                <a:solidFill>
                  <a:srgbClr val="E92771"/>
                </a:solidFill>
              </a:rPr>
              <a:t>character</a:t>
            </a:r>
            <a:r>
              <a:rPr lang="en-IN" dirty="0" smtClean="0"/>
              <a:t> and </a:t>
            </a:r>
            <a:r>
              <a:rPr lang="en-IN" dirty="0" smtClean="0">
                <a:solidFill>
                  <a:srgbClr val="E92771"/>
                </a:solidFill>
              </a:rPr>
              <a:t>integer</a:t>
            </a:r>
            <a:r>
              <a:rPr lang="en-IN" dirty="0" smtClean="0"/>
              <a:t> are known as </a:t>
            </a:r>
            <a:r>
              <a:rPr lang="en-IN" dirty="0" smtClean="0">
                <a:solidFill>
                  <a:srgbClr val="E92771"/>
                </a:solidFill>
              </a:rPr>
              <a:t>integral types</a:t>
            </a:r>
            <a:r>
              <a:rPr lang="en-IN" dirty="0" smtClean="0"/>
              <a:t> and </a:t>
            </a:r>
            <a:r>
              <a:rPr lang="en-IN" dirty="0" smtClean="0">
                <a:solidFill>
                  <a:srgbClr val="E92771"/>
                </a:solidFill>
              </a:rPr>
              <a:t>float, double, long double</a:t>
            </a:r>
            <a:r>
              <a:rPr lang="en-IN" dirty="0" smtClean="0"/>
              <a:t> are known as </a:t>
            </a:r>
            <a:r>
              <a:rPr lang="en-IN" dirty="0" smtClean="0">
                <a:solidFill>
                  <a:srgbClr val="E92771"/>
                </a:solidFill>
              </a:rPr>
              <a:t>floating point type</a:t>
            </a:r>
            <a:r>
              <a:rPr lang="en-IN" dirty="0" smtClean="0"/>
              <a:t>.</a:t>
            </a:r>
          </a:p>
        </p:txBody>
      </p:sp>
    </p:spTree>
    <p:extLst>
      <p:ext uri="{BB962C8B-B14F-4D97-AF65-F5344CB8AC3E}">
        <p14:creationId xmlns:p14="http://schemas.microsoft.com/office/powerpoint/2010/main" val="36227532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WAP to find size and limits of data types</a:t>
            </a:r>
            <a:endParaRPr lang="en-IN" dirty="0"/>
          </a:p>
        </p:txBody>
      </p:sp>
      <p:sp>
        <p:nvSpPr>
          <p:cNvPr id="3" name="Content Placeholder 2"/>
          <p:cNvSpPr>
            <a:spLocks noGrp="1"/>
          </p:cNvSpPr>
          <p:nvPr>
            <p:ph idx="1"/>
          </p:nvPr>
        </p:nvSpPr>
        <p:spPr>
          <a:xfrm>
            <a:off x="838200" y="1469009"/>
            <a:ext cx="10515600" cy="4351338"/>
          </a:xfrm>
        </p:spPr>
        <p:txBody>
          <a:bodyPr>
            <a:normAutofit/>
          </a:bodyPr>
          <a:lstStyle/>
          <a:p>
            <a:pPr marL="0" indent="0">
              <a:buNone/>
            </a:pPr>
            <a:r>
              <a:rPr lang="en-IN" sz="2000" dirty="0" smtClean="0"/>
              <a:t>Tips:</a:t>
            </a:r>
          </a:p>
          <a:p>
            <a:pPr marL="0" indent="0">
              <a:buNone/>
            </a:pPr>
            <a:r>
              <a:rPr lang="en-IN" sz="2000" dirty="0" smtClean="0">
                <a:solidFill>
                  <a:srgbClr val="E92771"/>
                </a:solidFill>
              </a:rPr>
              <a:t>- </a:t>
            </a:r>
            <a:r>
              <a:rPr lang="en-IN" sz="2000" dirty="0" err="1" smtClean="0">
                <a:solidFill>
                  <a:srgbClr val="E92771"/>
                </a:solidFill>
              </a:rPr>
              <a:t>sizeof</a:t>
            </a:r>
            <a:r>
              <a:rPr lang="en-IN" sz="2000" dirty="0" smtClean="0"/>
              <a:t> operator</a:t>
            </a:r>
          </a:p>
          <a:p>
            <a:pPr marL="0" indent="0">
              <a:buNone/>
            </a:pPr>
            <a:r>
              <a:rPr lang="en-IN" sz="2000" dirty="0" smtClean="0"/>
              <a:t>- Range of </a:t>
            </a:r>
            <a:r>
              <a:rPr lang="en-IN" sz="2000" dirty="0" smtClean="0">
                <a:solidFill>
                  <a:srgbClr val="E92771"/>
                </a:solidFill>
              </a:rPr>
              <a:t>integral types</a:t>
            </a:r>
            <a:r>
              <a:rPr lang="en-IN" sz="2000" dirty="0" smtClean="0"/>
              <a:t> is given in </a:t>
            </a:r>
            <a:r>
              <a:rPr lang="en-IN" sz="2000" dirty="0" err="1" smtClean="0">
                <a:solidFill>
                  <a:srgbClr val="E92771"/>
                </a:solidFill>
              </a:rPr>
              <a:t>limits.h</a:t>
            </a:r>
            <a:r>
              <a:rPr lang="en-IN" sz="2000" dirty="0" smtClean="0"/>
              <a:t> &amp; precision for </a:t>
            </a:r>
            <a:r>
              <a:rPr lang="en-IN" sz="2000" dirty="0" smtClean="0">
                <a:solidFill>
                  <a:srgbClr val="E92771"/>
                </a:solidFill>
              </a:rPr>
              <a:t>floating point types</a:t>
            </a:r>
            <a:r>
              <a:rPr lang="en-IN" sz="2000" dirty="0" smtClean="0"/>
              <a:t> is given in </a:t>
            </a:r>
            <a:r>
              <a:rPr lang="en-IN" sz="2000" dirty="0" err="1" smtClean="0">
                <a:solidFill>
                  <a:srgbClr val="E92771"/>
                </a:solidFill>
              </a:rPr>
              <a:t>float.h</a:t>
            </a:r>
            <a:endParaRPr lang="en-IN" sz="2000" dirty="0" smtClean="0">
              <a:solidFill>
                <a:srgbClr val="E92771"/>
              </a:solidFill>
            </a:endParaRPr>
          </a:p>
          <a:p>
            <a:pPr>
              <a:buFontTx/>
              <a:buChar char="-"/>
            </a:pPr>
            <a:r>
              <a:rPr lang="en-IN" sz="2000" dirty="0" smtClean="0"/>
              <a:t>SCHAR_MIN, SCHAR_MAX, UCHAR_MAX</a:t>
            </a:r>
          </a:p>
          <a:p>
            <a:pPr>
              <a:buFontTx/>
              <a:buChar char="-"/>
            </a:pPr>
            <a:r>
              <a:rPr lang="en-IN" sz="2000" dirty="0" smtClean="0"/>
              <a:t>SHRT_MIN, SHRT_MAX, USHRT_MAX</a:t>
            </a:r>
          </a:p>
          <a:p>
            <a:pPr>
              <a:buFontTx/>
              <a:buChar char="-"/>
            </a:pPr>
            <a:r>
              <a:rPr lang="en-IN" sz="2000" dirty="0" smtClean="0"/>
              <a:t>INT_MIN, INT_MAX, UINT_MAX</a:t>
            </a:r>
          </a:p>
          <a:p>
            <a:pPr>
              <a:buFontTx/>
              <a:buChar char="-"/>
            </a:pPr>
            <a:r>
              <a:rPr lang="en-IN" sz="2000" dirty="0" smtClean="0"/>
              <a:t>LONG_MIN, LONG_MAX, ULONG_MAX</a:t>
            </a:r>
          </a:p>
          <a:p>
            <a:pPr>
              <a:buFontTx/>
              <a:buChar char="-"/>
            </a:pPr>
            <a:r>
              <a:rPr lang="en-IN" sz="2000" dirty="0" smtClean="0"/>
              <a:t>FLT_MIN,FLT_MAX</a:t>
            </a:r>
          </a:p>
          <a:p>
            <a:pPr>
              <a:buFontTx/>
              <a:buChar char="-"/>
            </a:pPr>
            <a:r>
              <a:rPr lang="en-IN" sz="2000" dirty="0" smtClean="0"/>
              <a:t>DBL_MIN, DBL_MAX</a:t>
            </a:r>
          </a:p>
          <a:p>
            <a:pPr>
              <a:buFontTx/>
              <a:buChar char="-"/>
            </a:pPr>
            <a:r>
              <a:rPr lang="en-IN" sz="2000" dirty="0" smtClean="0"/>
              <a:t>LDBL_MIN, LDBL_MAX</a:t>
            </a:r>
            <a:endParaRPr lang="en-IN" sz="2000" dirty="0"/>
          </a:p>
        </p:txBody>
      </p:sp>
    </p:spTree>
    <p:extLst>
      <p:ext uri="{BB962C8B-B14F-4D97-AF65-F5344CB8AC3E}">
        <p14:creationId xmlns:p14="http://schemas.microsoft.com/office/powerpoint/2010/main" val="698900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Format specifiers in C</a:t>
            </a:r>
            <a:endParaRPr lang="en-IN" dirty="0"/>
          </a:p>
        </p:txBody>
      </p:sp>
      <p:pic>
        <p:nvPicPr>
          <p:cNvPr id="4" name="Picture 2" descr="2 : Format Specifiers for scanf( )  Every variable in the variable... |  Download Scientific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52204" y="1825625"/>
            <a:ext cx="688759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2144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Variables</a:t>
            </a:r>
            <a:endParaRPr lang="en-IN" dirty="0"/>
          </a:p>
        </p:txBody>
      </p:sp>
      <p:grpSp>
        <p:nvGrpSpPr>
          <p:cNvPr id="16" name="Group 15"/>
          <p:cNvGrpSpPr/>
          <p:nvPr/>
        </p:nvGrpSpPr>
        <p:grpSpPr>
          <a:xfrm>
            <a:off x="9264588" y="743736"/>
            <a:ext cx="2029968" cy="5705808"/>
            <a:chOff x="9753600" y="771192"/>
            <a:chExt cx="2029968" cy="5705808"/>
          </a:xfrm>
        </p:grpSpPr>
        <p:sp>
          <p:nvSpPr>
            <p:cNvPr id="5" name="Rectangle 4"/>
            <p:cNvSpPr/>
            <p:nvPr/>
          </p:nvSpPr>
          <p:spPr>
            <a:xfrm>
              <a:off x="9753600" y="771192"/>
              <a:ext cx="2029968" cy="969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9753600" y="1741250"/>
              <a:ext cx="2029968" cy="969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9753600" y="2632520"/>
              <a:ext cx="2029968" cy="969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10</a:t>
              </a:r>
              <a:endParaRPr lang="en-IN" dirty="0"/>
            </a:p>
          </p:txBody>
        </p:sp>
        <p:sp>
          <p:nvSpPr>
            <p:cNvPr id="8" name="Rectangle 7"/>
            <p:cNvSpPr/>
            <p:nvPr/>
          </p:nvSpPr>
          <p:spPr>
            <a:xfrm>
              <a:off x="9753600" y="3596640"/>
              <a:ext cx="2029968" cy="969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9753600" y="4565904"/>
              <a:ext cx="2029968" cy="969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9753600" y="5507736"/>
              <a:ext cx="2029968" cy="969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Oval 10"/>
          <p:cNvSpPr/>
          <p:nvPr/>
        </p:nvSpPr>
        <p:spPr>
          <a:xfrm>
            <a:off x="7252908" y="3212592"/>
            <a:ext cx="1307592" cy="768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IN" dirty="0"/>
          </a:p>
        </p:txBody>
      </p:sp>
      <p:cxnSp>
        <p:nvCxnSpPr>
          <p:cNvPr id="13" name="Straight Arrow Connector 12"/>
          <p:cNvCxnSpPr/>
          <p:nvPr/>
        </p:nvCxnSpPr>
        <p:spPr>
          <a:xfrm flipV="1">
            <a:off x="8560500" y="3284732"/>
            <a:ext cx="704088" cy="170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70752" y="1467513"/>
            <a:ext cx="7235952" cy="1200329"/>
          </a:xfrm>
          <a:prstGeom prst="rect">
            <a:avLst/>
          </a:prstGeom>
          <a:noFill/>
        </p:spPr>
        <p:txBody>
          <a:bodyPr wrap="square" rtlCol="0">
            <a:spAutoFit/>
          </a:bodyPr>
          <a:lstStyle/>
          <a:p>
            <a:r>
              <a:rPr lang="en-IN" dirty="0" smtClean="0"/>
              <a:t> - Can store some value in it, that can be used further in program</a:t>
            </a:r>
          </a:p>
          <a:p>
            <a:r>
              <a:rPr lang="en-IN" dirty="0"/>
              <a:t> </a:t>
            </a:r>
            <a:r>
              <a:rPr lang="en-IN" dirty="0" smtClean="0"/>
              <a:t>- They are simply names that points to some memory location</a:t>
            </a:r>
          </a:p>
          <a:p>
            <a:r>
              <a:rPr lang="en-IN" dirty="0"/>
              <a:t> </a:t>
            </a:r>
            <a:r>
              <a:rPr lang="en-IN" dirty="0" smtClean="0"/>
              <a:t>- Variables should be declared before use:</a:t>
            </a:r>
          </a:p>
          <a:p>
            <a:endParaRPr lang="en-IN" dirty="0" smtClean="0"/>
          </a:p>
        </p:txBody>
      </p:sp>
      <p:pic>
        <p:nvPicPr>
          <p:cNvPr id="19" name="Picture 18"/>
          <p:cNvPicPr>
            <a:picLocks noChangeAspect="1"/>
          </p:cNvPicPr>
          <p:nvPr/>
        </p:nvPicPr>
        <p:blipFill>
          <a:blip r:embed="rId2"/>
          <a:stretch>
            <a:fillRect/>
          </a:stretch>
        </p:blipFill>
        <p:spPr>
          <a:xfrm>
            <a:off x="2696338" y="2379898"/>
            <a:ext cx="4204526" cy="1980356"/>
          </a:xfrm>
          <a:prstGeom prst="rect">
            <a:avLst/>
          </a:prstGeom>
        </p:spPr>
      </p:pic>
      <p:pic>
        <p:nvPicPr>
          <p:cNvPr id="21" name="Content Placeholder 3"/>
          <p:cNvPicPr>
            <a:picLocks noGrp="1" noChangeAspect="1"/>
          </p:cNvPicPr>
          <p:nvPr>
            <p:ph idx="1"/>
          </p:nvPr>
        </p:nvPicPr>
        <p:blipFill>
          <a:blip r:embed="rId3"/>
          <a:stretch>
            <a:fillRect/>
          </a:stretch>
        </p:blipFill>
        <p:spPr>
          <a:xfrm>
            <a:off x="4288728" y="4625806"/>
            <a:ext cx="4547616" cy="2014894"/>
          </a:xfrm>
          <a:prstGeom prst="rect">
            <a:avLst/>
          </a:prstGeom>
        </p:spPr>
      </p:pic>
      <p:pic>
        <p:nvPicPr>
          <p:cNvPr id="22" name="Picture 21"/>
          <p:cNvPicPr>
            <a:picLocks noChangeAspect="1"/>
          </p:cNvPicPr>
          <p:nvPr/>
        </p:nvPicPr>
        <p:blipFill>
          <a:blip r:embed="rId4"/>
          <a:stretch>
            <a:fillRect/>
          </a:stretch>
        </p:blipFill>
        <p:spPr>
          <a:xfrm>
            <a:off x="838200" y="4612468"/>
            <a:ext cx="3255264" cy="2028232"/>
          </a:xfrm>
          <a:prstGeom prst="rect">
            <a:avLst/>
          </a:prstGeom>
        </p:spPr>
      </p:pic>
    </p:spTree>
    <p:extLst>
      <p:ext uri="{BB962C8B-B14F-4D97-AF65-F5344CB8AC3E}">
        <p14:creationId xmlns:p14="http://schemas.microsoft.com/office/powerpoint/2010/main" val="1075519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7413"/>
            <a:ext cx="10515600" cy="1325563"/>
          </a:xfrm>
        </p:spPr>
        <p:txBody>
          <a:bodyPr/>
          <a:lstStyle/>
          <a:p>
            <a:r>
              <a:rPr lang="en-IN" dirty="0" smtClean="0"/>
              <a:t>Constants</a:t>
            </a:r>
            <a:endParaRPr lang="en-IN" dirty="0"/>
          </a:p>
        </p:txBody>
      </p:sp>
      <p:pic>
        <p:nvPicPr>
          <p:cNvPr id="5122" name="Picture 2" descr="Variables and Constants in C - DotNet Guid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0105" y="1397776"/>
            <a:ext cx="7230955" cy="40011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142231" y="4599432"/>
            <a:ext cx="3346704" cy="369332"/>
          </a:xfrm>
          <a:prstGeom prst="rect">
            <a:avLst/>
          </a:prstGeom>
          <a:solidFill>
            <a:schemeClr val="bg1"/>
          </a:solidFill>
        </p:spPr>
        <p:txBody>
          <a:bodyPr wrap="square" rtlCol="0">
            <a:spAutoFit/>
          </a:bodyPr>
          <a:lstStyle/>
          <a:p>
            <a:endParaRPr lang="en-IN" dirty="0">
              <a:solidFill>
                <a:schemeClr val="bg1"/>
              </a:solidFill>
            </a:endParaRPr>
          </a:p>
        </p:txBody>
      </p:sp>
      <p:sp>
        <p:nvSpPr>
          <p:cNvPr id="5" name="TextBox 4"/>
          <p:cNvSpPr txBox="1"/>
          <p:nvPr/>
        </p:nvSpPr>
        <p:spPr>
          <a:xfrm>
            <a:off x="838200" y="4656082"/>
            <a:ext cx="10515600" cy="2308324"/>
          </a:xfrm>
          <a:prstGeom prst="rect">
            <a:avLst/>
          </a:prstGeom>
          <a:noFill/>
        </p:spPr>
        <p:txBody>
          <a:bodyPr wrap="square" rtlCol="0">
            <a:spAutoFit/>
          </a:bodyPr>
          <a:lstStyle/>
          <a:p>
            <a:r>
              <a:rPr lang="en-IN" dirty="0" smtClean="0"/>
              <a:t>numeric constant: 1, 10, 86233, -90</a:t>
            </a:r>
          </a:p>
          <a:p>
            <a:r>
              <a:rPr lang="en-IN" dirty="0" smtClean="0"/>
              <a:t>Valid decimal integer constants: 0, 123, 3705, 23759</a:t>
            </a:r>
          </a:p>
          <a:p>
            <a:r>
              <a:rPr lang="en-IN" dirty="0" smtClean="0"/>
              <a:t>Invalid decimal integer constant: 2.5, 012256</a:t>
            </a:r>
          </a:p>
          <a:p>
            <a:r>
              <a:rPr lang="en-IN" dirty="0" smtClean="0"/>
              <a:t>Octal constants(starts with 0): 0, 056, 077</a:t>
            </a:r>
          </a:p>
          <a:p>
            <a:r>
              <a:rPr lang="en-IN" dirty="0" smtClean="0"/>
              <a:t>hexadecimal constants (starts with 0x or 0X): 0X23, 0xA125</a:t>
            </a:r>
          </a:p>
          <a:p>
            <a:r>
              <a:rPr lang="en-IN" dirty="0" smtClean="0"/>
              <a:t>Real/Floating point constants:  0.5, 2.59e9, 2.63E-7, 50.23</a:t>
            </a:r>
          </a:p>
          <a:p>
            <a:r>
              <a:rPr lang="en-IN" dirty="0" smtClean="0"/>
              <a:t>Character constants (single character enclosed in single quotes): ‘9’, ‘a’</a:t>
            </a:r>
          </a:p>
          <a:p>
            <a:r>
              <a:rPr lang="en-IN" dirty="0" smtClean="0"/>
              <a:t>String constants (multiple characters enclosed in double quotes): “</a:t>
            </a:r>
            <a:r>
              <a:rPr lang="en-IN" dirty="0" err="1" smtClean="0"/>
              <a:t>kumar</a:t>
            </a:r>
            <a:r>
              <a:rPr lang="en-IN" dirty="0" smtClean="0"/>
              <a:t>”, “593”</a:t>
            </a:r>
            <a:endParaRPr lang="en-IN" dirty="0"/>
          </a:p>
        </p:txBody>
      </p:sp>
    </p:spTree>
    <p:extLst>
      <p:ext uri="{BB962C8B-B14F-4D97-AF65-F5344CB8AC3E}">
        <p14:creationId xmlns:p14="http://schemas.microsoft.com/office/powerpoint/2010/main" val="42437102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3608" y="518033"/>
            <a:ext cx="10515600" cy="4351338"/>
          </a:xfrm>
        </p:spPr>
        <p:txBody>
          <a:bodyPr/>
          <a:lstStyle/>
          <a:p>
            <a:pPr marL="0" indent="0">
              <a:buNone/>
            </a:pPr>
            <a:r>
              <a:rPr lang="en-IN" sz="2000" dirty="0" smtClean="0">
                <a:solidFill>
                  <a:schemeClr val="accent1">
                    <a:lumMod val="50000"/>
                  </a:schemeClr>
                </a:solidFill>
              </a:rPr>
              <a:t>Symbolic constants:</a:t>
            </a:r>
          </a:p>
          <a:p>
            <a:pPr marL="0" indent="0">
              <a:buNone/>
            </a:pPr>
            <a:endParaRPr lang="en-IN" sz="2000" dirty="0" smtClean="0">
              <a:solidFill>
                <a:schemeClr val="accent1">
                  <a:lumMod val="50000"/>
                </a:schemeClr>
              </a:solidFill>
            </a:endParaRPr>
          </a:p>
          <a:p>
            <a:pPr marL="0" indent="0">
              <a:buNone/>
            </a:pPr>
            <a:r>
              <a:rPr lang="en-IN" sz="2000" dirty="0" smtClean="0">
                <a:solidFill>
                  <a:schemeClr val="accent1">
                    <a:lumMod val="50000"/>
                  </a:schemeClr>
                </a:solidFill>
              </a:rPr>
              <a:t>If we want to use a constant several times, we can provide it with a name </a:t>
            </a:r>
          </a:p>
          <a:p>
            <a:pPr marL="0" indent="0" algn="ctr">
              <a:buNone/>
            </a:pPr>
            <a:r>
              <a:rPr lang="en-IN" sz="2000" dirty="0" smtClean="0">
                <a:solidFill>
                  <a:srgbClr val="E92771"/>
                </a:solidFill>
              </a:rPr>
              <a:t>#define name value</a:t>
            </a:r>
          </a:p>
          <a:p>
            <a:pPr marL="0" indent="0" algn="ctr">
              <a:buNone/>
            </a:pPr>
            <a:r>
              <a:rPr lang="en-IN" sz="2000" dirty="0" smtClean="0">
                <a:solidFill>
                  <a:srgbClr val="E92771"/>
                </a:solidFill>
              </a:rPr>
              <a:t>#define PI 3.14159265</a:t>
            </a:r>
            <a:endParaRPr lang="en-IN" sz="2000" dirty="0">
              <a:solidFill>
                <a:srgbClr val="E92771"/>
              </a:solidFill>
            </a:endParaRPr>
          </a:p>
        </p:txBody>
      </p:sp>
    </p:spTree>
    <p:extLst>
      <p:ext uri="{BB962C8B-B14F-4D97-AF65-F5344CB8AC3E}">
        <p14:creationId xmlns:p14="http://schemas.microsoft.com/office/powerpoint/2010/main" val="20719735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Operators in C</a:t>
            </a:r>
            <a:endParaRPr lang="en-IN" dirty="0"/>
          </a:p>
        </p:txBody>
      </p:sp>
      <p:sp>
        <p:nvSpPr>
          <p:cNvPr id="3" name="Content Placeholder 2"/>
          <p:cNvSpPr>
            <a:spLocks noGrp="1"/>
          </p:cNvSpPr>
          <p:nvPr>
            <p:ph idx="1"/>
          </p:nvPr>
        </p:nvSpPr>
        <p:spPr/>
        <p:txBody>
          <a:bodyPr/>
          <a:lstStyle/>
          <a:p>
            <a:pPr marL="0" indent="0">
              <a:buNone/>
            </a:pPr>
            <a:r>
              <a:rPr lang="en-IN" dirty="0" smtClean="0"/>
              <a:t>Arithmetic operators: (+,-,*,/,%)</a:t>
            </a:r>
          </a:p>
          <a:p>
            <a:pPr marL="0" indent="0">
              <a:buNone/>
            </a:pPr>
            <a:r>
              <a:rPr lang="en-IN" dirty="0" smtClean="0"/>
              <a:t>Assignment operators (=)</a:t>
            </a:r>
          </a:p>
          <a:p>
            <a:pPr marL="0" indent="0">
              <a:buNone/>
            </a:pPr>
            <a:r>
              <a:rPr lang="en-IN" dirty="0" smtClean="0"/>
              <a:t>Increment and Decrement operators (++x, --x, x++, x--)</a:t>
            </a:r>
          </a:p>
          <a:p>
            <a:pPr marL="0" indent="0">
              <a:buNone/>
            </a:pPr>
            <a:r>
              <a:rPr lang="en-IN" dirty="0" smtClean="0"/>
              <a:t>Relational operators: (&lt;, &lt;=, &gt;, &gt;=, ==, !=)</a:t>
            </a:r>
          </a:p>
          <a:p>
            <a:pPr marL="0" indent="0">
              <a:buNone/>
            </a:pPr>
            <a:r>
              <a:rPr lang="en-IN" dirty="0" smtClean="0"/>
              <a:t>Logical operators: (&amp;&amp;, ||, !)</a:t>
            </a:r>
          </a:p>
          <a:p>
            <a:pPr marL="0" indent="0">
              <a:buNone/>
            </a:pPr>
            <a:r>
              <a:rPr lang="en-IN" dirty="0" smtClean="0"/>
              <a:t>Conditional operators: (Test expression? expression1 : expression2)</a:t>
            </a:r>
          </a:p>
          <a:p>
            <a:pPr marL="0" indent="0">
              <a:buNone/>
            </a:pPr>
            <a:r>
              <a:rPr lang="en-IN" dirty="0" smtClean="0"/>
              <a:t>Bitwise operators: (&amp;,|, ~, &lt;&lt;, &gt;&gt;, ^)</a:t>
            </a:r>
          </a:p>
          <a:p>
            <a:pPr marL="0" indent="0">
              <a:buNone/>
            </a:pPr>
            <a:r>
              <a:rPr lang="en-IN" dirty="0" smtClean="0"/>
              <a:t>Other operators</a:t>
            </a:r>
            <a:endParaRPr lang="en-IN" dirty="0"/>
          </a:p>
        </p:txBody>
      </p:sp>
    </p:spTree>
    <p:extLst>
      <p:ext uri="{BB962C8B-B14F-4D97-AF65-F5344CB8AC3E}">
        <p14:creationId xmlns:p14="http://schemas.microsoft.com/office/powerpoint/2010/main" val="10500915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achine Language/Assembly Language/High Level Langu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488" y="576072"/>
            <a:ext cx="11314176" cy="4242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4759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Control Statements in C:</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IN" dirty="0" smtClean="0"/>
              <a:t> if-else </a:t>
            </a:r>
            <a:r>
              <a:rPr lang="en-IN" dirty="0" err="1" smtClean="0"/>
              <a:t>if-else</a:t>
            </a:r>
            <a:endParaRPr lang="en-IN" dirty="0" smtClean="0"/>
          </a:p>
          <a:p>
            <a:pPr marL="914400" lvl="2" indent="0">
              <a:buNone/>
            </a:pPr>
            <a:r>
              <a:rPr lang="en-IN" dirty="0"/>
              <a:t>i</a:t>
            </a:r>
            <a:r>
              <a:rPr lang="en-IN" dirty="0" smtClean="0"/>
              <a:t>f (expression)</a:t>
            </a:r>
          </a:p>
          <a:p>
            <a:pPr marL="1371600" lvl="3" indent="0">
              <a:buNone/>
            </a:pPr>
            <a:r>
              <a:rPr lang="en-IN" dirty="0" smtClean="0"/>
              <a:t>{</a:t>
            </a:r>
          </a:p>
          <a:p>
            <a:pPr marL="1371600" lvl="3" indent="0">
              <a:buNone/>
            </a:pPr>
            <a:r>
              <a:rPr lang="en-IN" dirty="0"/>
              <a:t>	</a:t>
            </a:r>
            <a:r>
              <a:rPr lang="en-IN" dirty="0" smtClean="0"/>
              <a:t>statements</a:t>
            </a:r>
          </a:p>
          <a:p>
            <a:pPr marL="1371600" lvl="3" indent="0">
              <a:buNone/>
            </a:pPr>
            <a:r>
              <a:rPr lang="en-IN" dirty="0" smtClean="0"/>
              <a:t>}</a:t>
            </a:r>
          </a:p>
          <a:p>
            <a:pPr marL="914400" lvl="2" indent="0">
              <a:buNone/>
            </a:pPr>
            <a:r>
              <a:rPr lang="en-IN" dirty="0" smtClean="0"/>
              <a:t>else if (expression)</a:t>
            </a:r>
          </a:p>
          <a:p>
            <a:pPr marL="1371600" lvl="3" indent="0">
              <a:buNone/>
            </a:pPr>
            <a:r>
              <a:rPr lang="en-IN" dirty="0" smtClean="0"/>
              <a:t>{</a:t>
            </a:r>
          </a:p>
          <a:p>
            <a:pPr marL="1371600" lvl="3" indent="0">
              <a:buNone/>
            </a:pPr>
            <a:r>
              <a:rPr lang="en-IN" dirty="0"/>
              <a:t>}</a:t>
            </a:r>
            <a:endParaRPr lang="en-IN" dirty="0" smtClean="0"/>
          </a:p>
          <a:p>
            <a:pPr marL="914400" lvl="2" indent="0">
              <a:buNone/>
            </a:pPr>
            <a:r>
              <a:rPr lang="en-IN" dirty="0"/>
              <a:t>e</a:t>
            </a:r>
            <a:r>
              <a:rPr lang="en-IN" dirty="0" smtClean="0"/>
              <a:t>lse</a:t>
            </a:r>
          </a:p>
          <a:p>
            <a:pPr marL="1371600" lvl="3" indent="0">
              <a:buNone/>
            </a:pPr>
            <a:r>
              <a:rPr lang="en-IN" dirty="0" smtClean="0"/>
              <a:t>{</a:t>
            </a:r>
          </a:p>
          <a:p>
            <a:pPr marL="1371600" lvl="3" indent="0">
              <a:buNone/>
            </a:pPr>
            <a:r>
              <a:rPr lang="en-IN" dirty="0" smtClean="0"/>
              <a:t>	statements</a:t>
            </a:r>
          </a:p>
          <a:p>
            <a:pPr marL="1371600" lvl="3" indent="0">
              <a:buNone/>
            </a:pPr>
            <a:r>
              <a:rPr lang="en-IN" dirty="0"/>
              <a:t>}</a:t>
            </a:r>
          </a:p>
        </p:txBody>
      </p:sp>
    </p:spTree>
    <p:extLst>
      <p:ext uri="{BB962C8B-B14F-4D97-AF65-F5344CB8AC3E}">
        <p14:creationId xmlns:p14="http://schemas.microsoft.com/office/powerpoint/2010/main" val="41328759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Control Statements in C:</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IN" dirty="0" smtClean="0"/>
              <a:t> Loops:</a:t>
            </a:r>
          </a:p>
          <a:p>
            <a:pPr lvl="1">
              <a:buFont typeface="Wingdings" panose="05000000000000000000" pitchFamily="2" charset="2"/>
              <a:buChar char="q"/>
            </a:pPr>
            <a:r>
              <a:rPr lang="en-IN" dirty="0"/>
              <a:t>w</a:t>
            </a:r>
            <a:r>
              <a:rPr lang="en-IN" dirty="0" smtClean="0"/>
              <a:t>hile</a:t>
            </a:r>
          </a:p>
          <a:p>
            <a:pPr lvl="1">
              <a:buFont typeface="Wingdings" panose="05000000000000000000" pitchFamily="2" charset="2"/>
              <a:buChar char="q"/>
            </a:pPr>
            <a:r>
              <a:rPr lang="en-IN" dirty="0"/>
              <a:t>d</a:t>
            </a:r>
            <a:r>
              <a:rPr lang="en-IN" dirty="0" smtClean="0"/>
              <a:t>o-while</a:t>
            </a:r>
          </a:p>
          <a:p>
            <a:pPr lvl="1">
              <a:buFont typeface="Wingdings" panose="05000000000000000000" pitchFamily="2" charset="2"/>
              <a:buChar char="q"/>
            </a:pPr>
            <a:r>
              <a:rPr lang="en-IN" dirty="0"/>
              <a:t>f</a:t>
            </a:r>
            <a:r>
              <a:rPr lang="en-IN" dirty="0" smtClean="0"/>
              <a:t>or</a:t>
            </a:r>
          </a:p>
          <a:p>
            <a:pPr marL="457200" lvl="1" indent="0">
              <a:buNone/>
            </a:pPr>
            <a:endParaRPr lang="en-IN" dirty="0"/>
          </a:p>
          <a:p>
            <a:pPr marL="457200" lvl="1" indent="0">
              <a:buNone/>
            </a:pPr>
            <a:endParaRPr lang="en-IN" dirty="0" smtClean="0"/>
          </a:p>
        </p:txBody>
      </p:sp>
      <p:pic>
        <p:nvPicPr>
          <p:cNvPr id="4" name="Picture 3"/>
          <p:cNvPicPr>
            <a:picLocks noChangeAspect="1"/>
          </p:cNvPicPr>
          <p:nvPr/>
        </p:nvPicPr>
        <p:blipFill>
          <a:blip r:embed="rId2"/>
          <a:stretch>
            <a:fillRect/>
          </a:stretch>
        </p:blipFill>
        <p:spPr>
          <a:xfrm>
            <a:off x="838200" y="3662363"/>
            <a:ext cx="6496050" cy="2514600"/>
          </a:xfrm>
          <a:prstGeom prst="rect">
            <a:avLst/>
          </a:prstGeom>
        </p:spPr>
      </p:pic>
      <p:sp>
        <p:nvSpPr>
          <p:cNvPr id="5" name="TextBox 4"/>
          <p:cNvSpPr txBox="1"/>
          <p:nvPr/>
        </p:nvSpPr>
        <p:spPr>
          <a:xfrm>
            <a:off x="7644384" y="3557016"/>
            <a:ext cx="2807208" cy="1200329"/>
          </a:xfrm>
          <a:prstGeom prst="rect">
            <a:avLst/>
          </a:prstGeom>
          <a:solidFill>
            <a:schemeClr val="tx1"/>
          </a:solidFill>
        </p:spPr>
        <p:txBody>
          <a:bodyPr wrap="square" rtlCol="0">
            <a:spAutoFit/>
          </a:bodyPr>
          <a:lstStyle/>
          <a:p>
            <a:r>
              <a:rPr lang="en-IN" dirty="0" smtClean="0">
                <a:solidFill>
                  <a:schemeClr val="bg1"/>
                </a:solidFill>
              </a:rPr>
              <a:t>for (exp1; exp2; exp3)</a:t>
            </a:r>
          </a:p>
          <a:p>
            <a:r>
              <a:rPr lang="en-IN" dirty="0" smtClean="0">
                <a:solidFill>
                  <a:schemeClr val="bg1"/>
                </a:solidFill>
              </a:rPr>
              <a:t>{</a:t>
            </a:r>
          </a:p>
          <a:p>
            <a:r>
              <a:rPr lang="en-IN" dirty="0" smtClean="0">
                <a:solidFill>
                  <a:schemeClr val="bg1"/>
                </a:solidFill>
              </a:rPr>
              <a:t>	statements</a:t>
            </a:r>
          </a:p>
          <a:p>
            <a:r>
              <a:rPr lang="en-IN" dirty="0">
                <a:solidFill>
                  <a:schemeClr val="bg1"/>
                </a:solidFill>
              </a:rPr>
              <a:t>}</a:t>
            </a:r>
          </a:p>
        </p:txBody>
      </p:sp>
    </p:spTree>
    <p:extLst>
      <p:ext uri="{BB962C8B-B14F-4D97-AF65-F5344CB8AC3E}">
        <p14:creationId xmlns:p14="http://schemas.microsoft.com/office/powerpoint/2010/main" val="28902044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144463"/>
            <a:ext cx="10515600" cy="1325563"/>
          </a:xfrm>
        </p:spPr>
        <p:txBody>
          <a:bodyPr/>
          <a:lstStyle/>
          <a:p>
            <a:r>
              <a:rPr lang="en-IN" dirty="0" smtClean="0"/>
              <a:t>Control Statements in C:</a:t>
            </a:r>
            <a:endParaRPr lang="en-IN" dirty="0"/>
          </a:p>
        </p:txBody>
      </p:sp>
      <p:sp>
        <p:nvSpPr>
          <p:cNvPr id="3" name="Content Placeholder 2"/>
          <p:cNvSpPr>
            <a:spLocks noGrp="1"/>
          </p:cNvSpPr>
          <p:nvPr>
            <p:ph idx="1"/>
          </p:nvPr>
        </p:nvSpPr>
        <p:spPr>
          <a:xfrm>
            <a:off x="612775" y="1011809"/>
            <a:ext cx="10515600" cy="4351338"/>
          </a:xfrm>
        </p:spPr>
        <p:txBody>
          <a:bodyPr>
            <a:normAutofit/>
          </a:bodyPr>
          <a:lstStyle/>
          <a:p>
            <a:pPr>
              <a:buFont typeface="Wingdings" panose="05000000000000000000" pitchFamily="2" charset="2"/>
              <a:buChar char="q"/>
            </a:pPr>
            <a:r>
              <a:rPr lang="en-IN" dirty="0" smtClean="0"/>
              <a:t> break:  throws out of the most nearest loop</a:t>
            </a:r>
          </a:p>
          <a:p>
            <a:pPr>
              <a:buFont typeface="Wingdings" panose="05000000000000000000" pitchFamily="2" charset="2"/>
              <a:buChar char="q"/>
            </a:pPr>
            <a:r>
              <a:rPr lang="en-IN" dirty="0"/>
              <a:t> </a:t>
            </a:r>
            <a:r>
              <a:rPr lang="en-IN" dirty="0" smtClean="0"/>
              <a:t>continue: escapes all the statements for the current iteration written after continue statement</a:t>
            </a:r>
          </a:p>
          <a:p>
            <a:pPr>
              <a:buFont typeface="Wingdings" panose="05000000000000000000" pitchFamily="2" charset="2"/>
              <a:buChar char="q"/>
            </a:pPr>
            <a:r>
              <a:rPr lang="en-IN" dirty="0"/>
              <a:t> </a:t>
            </a:r>
            <a:r>
              <a:rPr lang="en-IN" dirty="0" err="1" smtClean="0"/>
              <a:t>goto</a:t>
            </a:r>
            <a:r>
              <a:rPr lang="en-IN" dirty="0" smtClean="0"/>
              <a:t>: unconditional control statement that transfers the flow of control to another part of program</a:t>
            </a:r>
          </a:p>
          <a:p>
            <a:pPr marL="0" indent="0">
              <a:buNone/>
            </a:pPr>
            <a:endParaRPr lang="en-IN" dirty="0" smtClean="0"/>
          </a:p>
          <a:p>
            <a:pPr marL="457200" lvl="1" indent="0">
              <a:buNone/>
            </a:pPr>
            <a:endParaRPr lang="en-IN" dirty="0" smtClean="0"/>
          </a:p>
          <a:p>
            <a:pPr marL="457200" lvl="1" indent="0">
              <a:buNone/>
            </a:pPr>
            <a:endParaRPr lang="en-IN" dirty="0" smtClean="0"/>
          </a:p>
        </p:txBody>
      </p:sp>
      <p:sp>
        <p:nvSpPr>
          <p:cNvPr id="6" name="AutoShape 2" descr="C - goto statement - Decodejava.c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C - goto statement - Decodejava.co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p:cNvPicPr>
            <a:picLocks noChangeAspect="1"/>
          </p:cNvPicPr>
          <p:nvPr/>
        </p:nvPicPr>
        <p:blipFill>
          <a:blip r:embed="rId2"/>
          <a:stretch>
            <a:fillRect/>
          </a:stretch>
        </p:blipFill>
        <p:spPr>
          <a:xfrm>
            <a:off x="3502151" y="3335317"/>
            <a:ext cx="4286631" cy="3184102"/>
          </a:xfrm>
          <a:prstGeom prst="rect">
            <a:avLst/>
          </a:prstGeom>
        </p:spPr>
      </p:pic>
    </p:spTree>
    <p:extLst>
      <p:ext uri="{BB962C8B-B14F-4D97-AF65-F5344CB8AC3E}">
        <p14:creationId xmlns:p14="http://schemas.microsoft.com/office/powerpoint/2010/main" val="42738633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Control Statements in C:</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IN" dirty="0" smtClean="0"/>
              <a:t> switch-case: Multi-way conditional control statement which helps us to make choice among a number of alternatives</a:t>
            </a:r>
          </a:p>
          <a:p>
            <a:pPr marL="0" indent="0">
              <a:buNone/>
            </a:pPr>
            <a:endParaRPr lang="en-IN" dirty="0" smtClean="0"/>
          </a:p>
        </p:txBody>
      </p:sp>
      <p:pic>
        <p:nvPicPr>
          <p:cNvPr id="7172" name="Picture 4" descr="Switch case statement in 'C' - Syntax with Example | FastBit EB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9112" y="2652712"/>
            <a:ext cx="7381240" cy="3964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182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Programs to practice</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smtClean="0"/>
              <a:t>WAP to print numbers from 1 to 10 using while loop</a:t>
            </a:r>
          </a:p>
          <a:p>
            <a:pPr marL="0" indent="0">
              <a:buNone/>
            </a:pPr>
            <a:r>
              <a:rPr lang="en-IN" dirty="0" smtClean="0"/>
              <a:t>WAP to print numbers from 1 to 10 using for loop</a:t>
            </a:r>
          </a:p>
          <a:p>
            <a:pPr marL="0" indent="0">
              <a:buNone/>
            </a:pPr>
            <a:r>
              <a:rPr lang="en-IN" dirty="0" smtClean="0"/>
              <a:t>WAP to print numbers in reverse order with a difference of 2</a:t>
            </a:r>
          </a:p>
          <a:p>
            <a:pPr marL="0" indent="0">
              <a:buNone/>
            </a:pPr>
            <a:r>
              <a:rPr lang="en-IN" dirty="0" smtClean="0"/>
              <a:t>WAP to print numbers from 1 to 10 using do while loop</a:t>
            </a:r>
          </a:p>
          <a:p>
            <a:pPr marL="0" indent="0">
              <a:buNone/>
            </a:pPr>
            <a:r>
              <a:rPr lang="en-IN" dirty="0" smtClean="0"/>
              <a:t>WAP to find the sum of digits of a number until the sum is reduced to 1 digit (538769 </a:t>
            </a:r>
            <a:r>
              <a:rPr lang="en-IN" dirty="0" smtClean="0">
                <a:sym typeface="Wingdings" panose="05000000000000000000" pitchFamily="2" charset="2"/>
              </a:rPr>
              <a:t> 38  11  2)</a:t>
            </a:r>
          </a:p>
          <a:p>
            <a:pPr marL="0" indent="0">
              <a:buNone/>
            </a:pPr>
            <a:r>
              <a:rPr lang="en-IN" dirty="0" smtClean="0">
                <a:sym typeface="Wingdings" panose="05000000000000000000" pitchFamily="2" charset="2"/>
              </a:rPr>
              <a:t>WAP to find whether a number is prime or not</a:t>
            </a:r>
          </a:p>
          <a:p>
            <a:pPr marL="0" indent="0">
              <a:buNone/>
            </a:pPr>
            <a:r>
              <a:rPr lang="en-IN" dirty="0" smtClean="0">
                <a:sym typeface="Wingdings" panose="05000000000000000000" pitchFamily="2" charset="2"/>
              </a:rPr>
              <a:t>WAP to perform arithmetic calculations on integers using switch-case</a:t>
            </a:r>
          </a:p>
          <a:p>
            <a:pPr marL="0" indent="0">
              <a:buNone/>
            </a:pPr>
            <a:r>
              <a:rPr lang="en-IN" dirty="0" smtClean="0">
                <a:sym typeface="Wingdings" panose="05000000000000000000" pitchFamily="2" charset="2"/>
              </a:rPr>
              <a:t>WAP to find whether the alphabet is vowel or consonant</a:t>
            </a:r>
            <a:endParaRPr lang="en-IN" dirty="0" smtClean="0"/>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29486994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184" y="0"/>
            <a:ext cx="10515600" cy="1325563"/>
          </a:xfrm>
        </p:spPr>
        <p:txBody>
          <a:bodyPr/>
          <a:lstStyle/>
          <a:p>
            <a:r>
              <a:rPr lang="en-IN" dirty="0" smtClean="0">
                <a:solidFill>
                  <a:schemeClr val="accent1">
                    <a:lumMod val="50000"/>
                  </a:schemeClr>
                </a:solidFill>
              </a:rPr>
              <a:t>Functions</a:t>
            </a:r>
            <a:endParaRPr lang="en-IN" dirty="0">
              <a:solidFill>
                <a:schemeClr val="accent1">
                  <a:lumMod val="50000"/>
                </a:schemeClr>
              </a:solidFill>
            </a:endParaRPr>
          </a:p>
        </p:txBody>
      </p:sp>
      <p:sp>
        <p:nvSpPr>
          <p:cNvPr id="3" name="Content Placeholder 2"/>
          <p:cNvSpPr>
            <a:spLocks noGrp="1"/>
          </p:cNvSpPr>
          <p:nvPr>
            <p:ph idx="1"/>
          </p:nvPr>
        </p:nvSpPr>
        <p:spPr>
          <a:xfrm>
            <a:off x="710184" y="1094105"/>
            <a:ext cx="10515600" cy="4351338"/>
          </a:xfrm>
        </p:spPr>
        <p:txBody>
          <a:bodyPr>
            <a:normAutofit lnSpcReduction="10000"/>
          </a:bodyPr>
          <a:lstStyle/>
          <a:p>
            <a:pPr marL="0" indent="0">
              <a:buNone/>
            </a:pPr>
            <a:r>
              <a:rPr lang="en-IN" sz="2000" dirty="0" smtClean="0">
                <a:solidFill>
                  <a:schemeClr val="accent1">
                    <a:lumMod val="50000"/>
                  </a:schemeClr>
                </a:solidFill>
              </a:rPr>
              <a:t>A function is a self-contained subprogram that performs some specific, well defined task</a:t>
            </a:r>
          </a:p>
          <a:p>
            <a:pPr marL="0" indent="0">
              <a:buNone/>
            </a:pPr>
            <a:r>
              <a:rPr lang="en-IN" sz="2000" dirty="0" smtClean="0">
                <a:solidFill>
                  <a:schemeClr val="accent1">
                    <a:lumMod val="50000"/>
                  </a:schemeClr>
                </a:solidFill>
              </a:rPr>
              <a:t>Two types of functions in C:</a:t>
            </a:r>
          </a:p>
          <a:p>
            <a:pPr marL="514350" indent="-514350">
              <a:buAutoNum type="arabicPeriod"/>
            </a:pPr>
            <a:r>
              <a:rPr lang="en-IN" sz="2000" dirty="0" smtClean="0">
                <a:solidFill>
                  <a:srgbClr val="E92771"/>
                </a:solidFill>
              </a:rPr>
              <a:t>Library functions</a:t>
            </a:r>
            <a:r>
              <a:rPr lang="en-IN" sz="2000" dirty="0" smtClean="0">
                <a:solidFill>
                  <a:schemeClr val="accent1">
                    <a:lumMod val="50000"/>
                  </a:schemeClr>
                </a:solidFill>
              </a:rPr>
              <a:t>: </a:t>
            </a:r>
            <a:r>
              <a:rPr lang="en-IN" sz="2000" dirty="0" err="1" smtClean="0">
                <a:solidFill>
                  <a:schemeClr val="accent1">
                    <a:lumMod val="50000"/>
                  </a:schemeClr>
                </a:solidFill>
              </a:rPr>
              <a:t>sqrt</a:t>
            </a:r>
            <a:r>
              <a:rPr lang="en-IN" sz="2000" dirty="0" smtClean="0">
                <a:solidFill>
                  <a:schemeClr val="accent1">
                    <a:lumMod val="50000"/>
                  </a:schemeClr>
                </a:solidFill>
              </a:rPr>
              <a:t>(), </a:t>
            </a:r>
            <a:r>
              <a:rPr lang="en-IN" sz="2000" dirty="0" err="1" smtClean="0">
                <a:solidFill>
                  <a:schemeClr val="accent1">
                    <a:lumMod val="50000"/>
                  </a:schemeClr>
                </a:solidFill>
              </a:rPr>
              <a:t>printf</a:t>
            </a:r>
            <a:r>
              <a:rPr lang="en-IN" sz="2000" dirty="0" smtClean="0">
                <a:solidFill>
                  <a:schemeClr val="accent1">
                    <a:lumMod val="50000"/>
                  </a:schemeClr>
                </a:solidFill>
              </a:rPr>
              <a:t>(), </a:t>
            </a:r>
            <a:r>
              <a:rPr lang="en-IN" sz="2000" dirty="0" err="1" smtClean="0">
                <a:solidFill>
                  <a:schemeClr val="accent1">
                    <a:lumMod val="50000"/>
                  </a:schemeClr>
                </a:solidFill>
              </a:rPr>
              <a:t>scanf</a:t>
            </a:r>
            <a:r>
              <a:rPr lang="en-IN" sz="2000" dirty="0" smtClean="0">
                <a:solidFill>
                  <a:schemeClr val="accent1">
                    <a:lumMod val="50000"/>
                  </a:schemeClr>
                </a:solidFill>
              </a:rPr>
              <a:t>()</a:t>
            </a:r>
          </a:p>
          <a:p>
            <a:pPr marL="514350" indent="-514350">
              <a:buAutoNum type="arabicPeriod"/>
            </a:pPr>
            <a:r>
              <a:rPr lang="en-IN" sz="2000" dirty="0" smtClean="0">
                <a:solidFill>
                  <a:srgbClr val="E92771"/>
                </a:solidFill>
              </a:rPr>
              <a:t>User defined functions</a:t>
            </a:r>
            <a:r>
              <a:rPr lang="en-IN" sz="2000" dirty="0" smtClean="0">
                <a:solidFill>
                  <a:schemeClr val="accent1">
                    <a:lumMod val="50000"/>
                  </a:schemeClr>
                </a:solidFill>
              </a:rPr>
              <a:t>: To create and use these functions, we should know about these 3 things</a:t>
            </a:r>
          </a:p>
          <a:p>
            <a:pPr marL="971550" lvl="1" indent="-514350">
              <a:buAutoNum type="arabicPeriod"/>
            </a:pPr>
            <a:r>
              <a:rPr lang="en-IN" sz="1600" dirty="0" smtClean="0">
                <a:solidFill>
                  <a:schemeClr val="accent1">
                    <a:lumMod val="50000"/>
                  </a:schemeClr>
                </a:solidFill>
              </a:rPr>
              <a:t>Function declaration</a:t>
            </a:r>
          </a:p>
          <a:p>
            <a:pPr marL="971550" lvl="1" indent="-514350">
              <a:buAutoNum type="arabicPeriod"/>
            </a:pPr>
            <a:r>
              <a:rPr lang="en-IN" sz="1600" dirty="0" smtClean="0">
                <a:solidFill>
                  <a:schemeClr val="accent1">
                    <a:lumMod val="50000"/>
                  </a:schemeClr>
                </a:solidFill>
              </a:rPr>
              <a:t>Function definition</a:t>
            </a:r>
          </a:p>
          <a:p>
            <a:pPr marL="971550" lvl="1" indent="-514350">
              <a:buAutoNum type="arabicPeriod"/>
            </a:pPr>
            <a:r>
              <a:rPr lang="en-IN" sz="1600" dirty="0" smtClean="0">
                <a:solidFill>
                  <a:schemeClr val="accent1">
                    <a:lumMod val="50000"/>
                  </a:schemeClr>
                </a:solidFill>
              </a:rPr>
              <a:t>Function call</a:t>
            </a:r>
          </a:p>
          <a:p>
            <a:pPr marL="457200" lvl="1" indent="0">
              <a:buNone/>
            </a:pPr>
            <a:endParaRPr lang="en-IN" sz="1600" dirty="0" smtClean="0">
              <a:solidFill>
                <a:schemeClr val="accent1">
                  <a:lumMod val="50000"/>
                </a:schemeClr>
              </a:solidFill>
            </a:endParaRPr>
          </a:p>
          <a:p>
            <a:pPr marL="457200" lvl="1" indent="0">
              <a:buNone/>
            </a:pPr>
            <a:r>
              <a:rPr lang="en-IN" sz="1600" dirty="0" smtClean="0">
                <a:solidFill>
                  <a:schemeClr val="accent1">
                    <a:lumMod val="50000"/>
                  </a:schemeClr>
                </a:solidFill>
              </a:rPr>
              <a:t># If definition is placed before declaration then declaration is not needed </a:t>
            </a:r>
          </a:p>
          <a:p>
            <a:pPr marL="457200" lvl="1" indent="0">
              <a:buNone/>
            </a:pPr>
            <a:endParaRPr lang="en-IN" sz="1600" dirty="0">
              <a:solidFill>
                <a:schemeClr val="accent1">
                  <a:lumMod val="50000"/>
                </a:schemeClr>
              </a:solidFill>
            </a:endParaRPr>
          </a:p>
          <a:p>
            <a:pPr marL="457200" lvl="1" indent="0">
              <a:buNone/>
            </a:pPr>
            <a:r>
              <a:rPr lang="en-IN" sz="1600" dirty="0" smtClean="0">
                <a:solidFill>
                  <a:schemeClr val="accent1">
                    <a:lumMod val="50000"/>
                  </a:schemeClr>
                </a:solidFill>
              </a:rPr>
              <a:t>WAF that takes an input number and returns the reverse of the number (1234</a:t>
            </a:r>
            <a:r>
              <a:rPr lang="en-IN" sz="1600" dirty="0" smtClean="0">
                <a:solidFill>
                  <a:schemeClr val="accent1">
                    <a:lumMod val="50000"/>
                  </a:schemeClr>
                </a:solidFill>
                <a:sym typeface="Wingdings" panose="05000000000000000000" pitchFamily="2" charset="2"/>
              </a:rPr>
              <a:t> 4321)</a:t>
            </a:r>
          </a:p>
          <a:p>
            <a:pPr marL="457200" lvl="1" indent="0">
              <a:buNone/>
            </a:pPr>
            <a:r>
              <a:rPr lang="en-IN" sz="1600" dirty="0" smtClean="0">
                <a:solidFill>
                  <a:schemeClr val="accent1">
                    <a:lumMod val="50000"/>
                  </a:schemeClr>
                </a:solidFill>
                <a:sym typeface="Wingdings" panose="05000000000000000000" pitchFamily="2" charset="2"/>
              </a:rPr>
              <a:t>WAF to check if a number is palindrome</a:t>
            </a:r>
          </a:p>
          <a:p>
            <a:pPr marL="457200" lvl="1" indent="0">
              <a:buNone/>
            </a:pPr>
            <a:r>
              <a:rPr lang="en-IN" sz="1600" dirty="0" smtClean="0">
                <a:solidFill>
                  <a:schemeClr val="accent1">
                    <a:lumMod val="50000"/>
                  </a:schemeClr>
                </a:solidFill>
                <a:sym typeface="Wingdings" panose="05000000000000000000" pitchFamily="2" charset="2"/>
              </a:rPr>
              <a:t>WAF that inputs two numbers and prints all the prime numbers between those numbers</a:t>
            </a:r>
            <a:endParaRPr lang="en-IN" sz="1600" dirty="0">
              <a:solidFill>
                <a:schemeClr val="accent1">
                  <a:lumMod val="50000"/>
                </a:schemeClr>
              </a:solidFill>
            </a:endParaRPr>
          </a:p>
        </p:txBody>
      </p:sp>
    </p:spTree>
    <p:extLst>
      <p:ext uri="{BB962C8B-B14F-4D97-AF65-F5344CB8AC3E}">
        <p14:creationId xmlns:p14="http://schemas.microsoft.com/office/powerpoint/2010/main" val="2884917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7859"/>
            <a:ext cx="10515600" cy="1381443"/>
          </a:xfrm>
        </p:spPr>
        <p:txBody>
          <a:bodyPr/>
          <a:lstStyle/>
          <a:p>
            <a:r>
              <a:rPr lang="en-IN" dirty="0" smtClean="0">
                <a:solidFill>
                  <a:schemeClr val="accent1">
                    <a:lumMod val="50000"/>
                  </a:schemeClr>
                </a:solidFill>
              </a:rPr>
              <a:t>Local, Global &amp; Static variables</a:t>
            </a:r>
            <a:endParaRPr lang="en-IN" dirty="0">
              <a:solidFill>
                <a:schemeClr val="accent1">
                  <a:lumMod val="50000"/>
                </a:schemeClr>
              </a:solidFill>
            </a:endParaRPr>
          </a:p>
        </p:txBody>
      </p:sp>
      <p:sp>
        <p:nvSpPr>
          <p:cNvPr id="3" name="Content Placeholder 2"/>
          <p:cNvSpPr>
            <a:spLocks noGrp="1"/>
          </p:cNvSpPr>
          <p:nvPr>
            <p:ph idx="1"/>
          </p:nvPr>
        </p:nvSpPr>
        <p:spPr>
          <a:xfrm>
            <a:off x="106680" y="1170432"/>
            <a:ext cx="11113008" cy="5608987"/>
          </a:xfrm>
        </p:spPr>
        <p:txBody>
          <a:bodyPr>
            <a:normAutofit fontScale="92500" lnSpcReduction="20000"/>
          </a:bodyPr>
          <a:lstStyle/>
          <a:p>
            <a:pPr marL="0" indent="0">
              <a:buNone/>
            </a:pPr>
            <a:r>
              <a:rPr lang="en-IN" sz="2000" dirty="0" smtClean="0">
                <a:solidFill>
                  <a:srgbClr val="E92771"/>
                </a:solidFill>
              </a:rPr>
              <a:t>Local variables: </a:t>
            </a:r>
            <a:r>
              <a:rPr lang="en-IN" sz="2000" dirty="0" smtClean="0">
                <a:solidFill>
                  <a:schemeClr val="accent1">
                    <a:lumMod val="50000"/>
                  </a:schemeClr>
                </a:solidFill>
              </a:rPr>
              <a:t>The variables whose scope is within </a:t>
            </a:r>
          </a:p>
          <a:p>
            <a:pPr marL="0" indent="0">
              <a:buNone/>
            </a:pPr>
            <a:r>
              <a:rPr lang="en-IN" sz="2000" dirty="0">
                <a:solidFill>
                  <a:schemeClr val="accent1">
                    <a:lumMod val="50000"/>
                  </a:schemeClr>
                </a:solidFill>
              </a:rPr>
              <a:t> </a:t>
            </a:r>
            <a:r>
              <a:rPr lang="en-IN" sz="2000" dirty="0" smtClean="0">
                <a:solidFill>
                  <a:schemeClr val="accent1">
                    <a:lumMod val="50000"/>
                  </a:schemeClr>
                </a:solidFill>
              </a:rPr>
              <a:t>                            the body of the function it is defined in</a:t>
            </a:r>
          </a:p>
          <a:p>
            <a:pPr marL="0" indent="0">
              <a:buNone/>
            </a:pPr>
            <a:endParaRPr lang="en-IN" sz="2000" dirty="0">
              <a:solidFill>
                <a:schemeClr val="accent1">
                  <a:lumMod val="50000"/>
                </a:schemeClr>
              </a:solidFill>
            </a:endParaRPr>
          </a:p>
          <a:p>
            <a:pPr marL="0" indent="0">
              <a:buNone/>
            </a:pPr>
            <a:r>
              <a:rPr lang="en-IN" sz="2000" dirty="0" smtClean="0">
                <a:solidFill>
                  <a:srgbClr val="E92771"/>
                </a:solidFill>
              </a:rPr>
              <a:t>Global variables: </a:t>
            </a:r>
            <a:r>
              <a:rPr lang="en-IN" sz="2000" dirty="0" smtClean="0">
                <a:solidFill>
                  <a:schemeClr val="accent1">
                    <a:lumMod val="50000"/>
                  </a:schemeClr>
                </a:solidFill>
              </a:rPr>
              <a:t>The variables that are defined outside any </a:t>
            </a:r>
          </a:p>
          <a:p>
            <a:pPr marL="0" indent="0">
              <a:buNone/>
            </a:pPr>
            <a:r>
              <a:rPr lang="en-IN" sz="2000" dirty="0">
                <a:solidFill>
                  <a:schemeClr val="accent1">
                    <a:lumMod val="50000"/>
                  </a:schemeClr>
                </a:solidFill>
              </a:rPr>
              <a:t> </a:t>
            </a:r>
            <a:r>
              <a:rPr lang="en-IN" sz="2000" dirty="0" smtClean="0">
                <a:solidFill>
                  <a:schemeClr val="accent1">
                    <a:lumMod val="50000"/>
                  </a:schemeClr>
                </a:solidFill>
              </a:rPr>
              <a:t>                              function (even main function). </a:t>
            </a:r>
          </a:p>
          <a:p>
            <a:pPr marL="0" indent="0">
              <a:buNone/>
            </a:pPr>
            <a:r>
              <a:rPr lang="en-IN" sz="2000" dirty="0">
                <a:solidFill>
                  <a:schemeClr val="accent1">
                    <a:lumMod val="50000"/>
                  </a:schemeClr>
                </a:solidFill>
              </a:rPr>
              <a:t> </a:t>
            </a:r>
            <a:r>
              <a:rPr lang="en-IN" sz="2000" dirty="0" smtClean="0">
                <a:solidFill>
                  <a:schemeClr val="accent1">
                    <a:lumMod val="50000"/>
                  </a:schemeClr>
                </a:solidFill>
              </a:rPr>
              <a:t>                              Global variables are automatically </a:t>
            </a:r>
          </a:p>
          <a:p>
            <a:pPr marL="0" indent="0">
              <a:buNone/>
            </a:pPr>
            <a:r>
              <a:rPr lang="en-IN" sz="2000" dirty="0">
                <a:solidFill>
                  <a:schemeClr val="accent1">
                    <a:lumMod val="50000"/>
                  </a:schemeClr>
                </a:solidFill>
              </a:rPr>
              <a:t> </a:t>
            </a:r>
            <a:r>
              <a:rPr lang="en-IN" sz="2000" dirty="0" smtClean="0">
                <a:solidFill>
                  <a:schemeClr val="accent1">
                    <a:lumMod val="50000"/>
                  </a:schemeClr>
                </a:solidFill>
              </a:rPr>
              <a:t>                              initialized to 0 at the time of declaration</a:t>
            </a:r>
          </a:p>
          <a:p>
            <a:pPr marL="0" indent="0">
              <a:buNone/>
            </a:pPr>
            <a:endParaRPr lang="en-IN" sz="2000" dirty="0">
              <a:solidFill>
                <a:schemeClr val="accent1">
                  <a:lumMod val="50000"/>
                </a:schemeClr>
              </a:solidFill>
            </a:endParaRPr>
          </a:p>
          <a:p>
            <a:pPr marL="0" indent="0">
              <a:buNone/>
            </a:pPr>
            <a:r>
              <a:rPr lang="en-IN" sz="2000" dirty="0" smtClean="0">
                <a:solidFill>
                  <a:srgbClr val="E92771"/>
                </a:solidFill>
              </a:rPr>
              <a:t>Static variables: </a:t>
            </a:r>
            <a:r>
              <a:rPr lang="en-IN" sz="2000" dirty="0" smtClean="0">
                <a:solidFill>
                  <a:schemeClr val="accent1">
                    <a:lumMod val="50000"/>
                  </a:schemeClr>
                </a:solidFill>
              </a:rPr>
              <a:t>These are declared by writing keyword </a:t>
            </a:r>
            <a:r>
              <a:rPr lang="en-IN" sz="2000" dirty="0" smtClean="0">
                <a:solidFill>
                  <a:srgbClr val="E92771"/>
                </a:solidFill>
              </a:rPr>
              <a:t>static</a:t>
            </a:r>
            <a:r>
              <a:rPr lang="en-IN" sz="2000" dirty="0" smtClean="0">
                <a:solidFill>
                  <a:schemeClr val="accent1">
                    <a:lumMod val="50000"/>
                  </a:schemeClr>
                </a:solidFill>
              </a:rPr>
              <a:t> </a:t>
            </a:r>
            <a:r>
              <a:rPr lang="en-IN" sz="2000" dirty="0" err="1" smtClean="0">
                <a:solidFill>
                  <a:schemeClr val="accent1">
                    <a:lumMod val="50000"/>
                  </a:schemeClr>
                </a:solidFill>
              </a:rPr>
              <a:t>infront</a:t>
            </a:r>
            <a:endParaRPr lang="en-IN" sz="2000" dirty="0" smtClean="0">
              <a:solidFill>
                <a:schemeClr val="accent1">
                  <a:lumMod val="50000"/>
                </a:schemeClr>
              </a:solidFill>
            </a:endParaRPr>
          </a:p>
          <a:p>
            <a:pPr marL="0" indent="0">
              <a:buNone/>
            </a:pPr>
            <a:r>
              <a:rPr lang="en-IN" sz="2000" dirty="0">
                <a:solidFill>
                  <a:schemeClr val="accent1">
                    <a:lumMod val="50000"/>
                  </a:schemeClr>
                </a:solidFill>
              </a:rPr>
              <a:t> </a:t>
            </a:r>
            <a:r>
              <a:rPr lang="en-IN" sz="2000" dirty="0" smtClean="0">
                <a:solidFill>
                  <a:schemeClr val="accent1">
                    <a:lumMod val="50000"/>
                  </a:schemeClr>
                </a:solidFill>
              </a:rPr>
              <a:t>                            of the declaration. </a:t>
            </a:r>
          </a:p>
          <a:p>
            <a:pPr marL="0" indent="0">
              <a:buNone/>
            </a:pPr>
            <a:r>
              <a:rPr lang="en-IN" sz="2000" dirty="0">
                <a:solidFill>
                  <a:schemeClr val="accent1">
                    <a:lumMod val="50000"/>
                  </a:schemeClr>
                </a:solidFill>
              </a:rPr>
              <a:t>	 </a:t>
            </a:r>
            <a:r>
              <a:rPr lang="en-IN" sz="2000" dirty="0" smtClean="0">
                <a:solidFill>
                  <a:schemeClr val="accent1">
                    <a:lumMod val="50000"/>
                  </a:schemeClr>
                </a:solidFill>
              </a:rPr>
              <a:t>            If static variable is not initialized then it is automatically</a:t>
            </a:r>
          </a:p>
          <a:p>
            <a:pPr marL="0" indent="0">
              <a:buNone/>
            </a:pPr>
            <a:r>
              <a:rPr lang="en-IN" sz="2000" dirty="0">
                <a:solidFill>
                  <a:schemeClr val="accent1">
                    <a:lumMod val="50000"/>
                  </a:schemeClr>
                </a:solidFill>
              </a:rPr>
              <a:t> </a:t>
            </a:r>
            <a:r>
              <a:rPr lang="en-IN" sz="2000" dirty="0" smtClean="0">
                <a:solidFill>
                  <a:schemeClr val="accent1">
                    <a:lumMod val="50000"/>
                  </a:schemeClr>
                </a:solidFill>
              </a:rPr>
              <a:t>                             initialized with 0.</a:t>
            </a:r>
          </a:p>
          <a:p>
            <a:pPr marL="0" indent="0">
              <a:buNone/>
            </a:pPr>
            <a:r>
              <a:rPr lang="en-IN" sz="2000" dirty="0">
                <a:solidFill>
                  <a:schemeClr val="accent1">
                    <a:lumMod val="50000"/>
                  </a:schemeClr>
                </a:solidFill>
              </a:rPr>
              <a:t>	 </a:t>
            </a:r>
            <a:r>
              <a:rPr lang="en-IN" sz="2000" dirty="0" smtClean="0">
                <a:solidFill>
                  <a:schemeClr val="accent1">
                    <a:lumMod val="50000"/>
                  </a:schemeClr>
                </a:solidFill>
              </a:rPr>
              <a:t>            A static variable is initialized only once and its value is </a:t>
            </a:r>
          </a:p>
          <a:p>
            <a:pPr marL="0" indent="0">
              <a:buNone/>
            </a:pPr>
            <a:r>
              <a:rPr lang="en-IN" sz="2000" dirty="0">
                <a:solidFill>
                  <a:schemeClr val="accent1">
                    <a:lumMod val="50000"/>
                  </a:schemeClr>
                </a:solidFill>
              </a:rPr>
              <a:t> </a:t>
            </a:r>
            <a:r>
              <a:rPr lang="en-IN" sz="2000" dirty="0" smtClean="0">
                <a:solidFill>
                  <a:schemeClr val="accent1">
                    <a:lumMod val="50000"/>
                  </a:schemeClr>
                </a:solidFill>
              </a:rPr>
              <a:t>                              retained between function calls</a:t>
            </a:r>
          </a:p>
          <a:p>
            <a:pPr marL="0" indent="0">
              <a:buNone/>
            </a:pPr>
            <a:endParaRPr lang="en-IN" sz="2000" dirty="0" smtClean="0">
              <a:solidFill>
                <a:schemeClr val="accent1">
                  <a:lumMod val="50000"/>
                </a:schemeClr>
              </a:solidFill>
            </a:endParaRPr>
          </a:p>
          <a:p>
            <a:pPr marL="0" indent="0">
              <a:buNone/>
            </a:pPr>
            <a:r>
              <a:rPr lang="en-IN" sz="2000" dirty="0">
                <a:solidFill>
                  <a:schemeClr val="accent1">
                    <a:lumMod val="50000"/>
                  </a:schemeClr>
                </a:solidFill>
              </a:rPr>
              <a:t>	</a:t>
            </a:r>
            <a:r>
              <a:rPr lang="en-IN" sz="2000" dirty="0" smtClean="0">
                <a:solidFill>
                  <a:schemeClr val="accent1">
                    <a:lumMod val="50000"/>
                  </a:schemeClr>
                </a:solidFill>
              </a:rPr>
              <a:t>	static type </a:t>
            </a:r>
            <a:r>
              <a:rPr lang="en-IN" sz="2000" dirty="0" err="1" smtClean="0">
                <a:solidFill>
                  <a:schemeClr val="accent1">
                    <a:lumMod val="50000"/>
                  </a:schemeClr>
                </a:solidFill>
              </a:rPr>
              <a:t>var_name</a:t>
            </a:r>
            <a:endParaRPr lang="en-IN" sz="2000" dirty="0" smtClean="0">
              <a:solidFill>
                <a:schemeClr val="accent1">
                  <a:lumMod val="50000"/>
                </a:schemeClr>
              </a:solidFill>
            </a:endParaRPr>
          </a:p>
        </p:txBody>
      </p:sp>
      <p:pic>
        <p:nvPicPr>
          <p:cNvPr id="4" name="Picture 3"/>
          <p:cNvPicPr>
            <a:picLocks noChangeAspect="1"/>
          </p:cNvPicPr>
          <p:nvPr/>
        </p:nvPicPr>
        <p:blipFill>
          <a:blip r:embed="rId2"/>
          <a:stretch>
            <a:fillRect/>
          </a:stretch>
        </p:blipFill>
        <p:spPr>
          <a:xfrm>
            <a:off x="7364612" y="746189"/>
            <a:ext cx="5539096" cy="6111811"/>
          </a:xfrm>
          <a:prstGeom prst="rect">
            <a:avLst/>
          </a:prstGeom>
        </p:spPr>
      </p:pic>
    </p:spTree>
    <p:extLst>
      <p:ext uri="{BB962C8B-B14F-4D97-AF65-F5344CB8AC3E}">
        <p14:creationId xmlns:p14="http://schemas.microsoft.com/office/powerpoint/2010/main" val="2480753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Scope of a variable within block</a:t>
            </a:r>
            <a:endParaRPr lang="en-IN" dirty="0"/>
          </a:p>
        </p:txBody>
      </p:sp>
      <p:pic>
        <p:nvPicPr>
          <p:cNvPr id="4" name="Content Placeholder 3"/>
          <p:cNvPicPr>
            <a:picLocks noGrp="1" noChangeAspect="1"/>
          </p:cNvPicPr>
          <p:nvPr>
            <p:ph idx="1"/>
          </p:nvPr>
        </p:nvPicPr>
        <p:blipFill>
          <a:blip r:embed="rId2"/>
          <a:stretch>
            <a:fillRect/>
          </a:stretch>
        </p:blipFill>
        <p:spPr>
          <a:xfrm>
            <a:off x="1029271" y="1564989"/>
            <a:ext cx="4557713" cy="4828804"/>
          </a:xfrm>
          <a:prstGeom prst="rect">
            <a:avLst/>
          </a:prstGeom>
        </p:spPr>
      </p:pic>
    </p:spTree>
    <p:extLst>
      <p:ext uri="{BB962C8B-B14F-4D97-AF65-F5344CB8AC3E}">
        <p14:creationId xmlns:p14="http://schemas.microsoft.com/office/powerpoint/2010/main" val="32550728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Variable </a:t>
            </a:r>
            <a:r>
              <a:rPr lang="en-IN" dirty="0" err="1" smtClean="0"/>
              <a:t>modifers</a:t>
            </a:r>
            <a:endParaRPr lang="en-IN" dirty="0"/>
          </a:p>
        </p:txBody>
      </p:sp>
      <p:sp>
        <p:nvSpPr>
          <p:cNvPr id="3" name="Content Placeholder 2"/>
          <p:cNvSpPr>
            <a:spLocks noGrp="1"/>
          </p:cNvSpPr>
          <p:nvPr>
            <p:ph idx="1"/>
          </p:nvPr>
        </p:nvSpPr>
        <p:spPr/>
        <p:txBody>
          <a:bodyPr/>
          <a:lstStyle/>
          <a:p>
            <a:pPr>
              <a:buFontTx/>
              <a:buChar char="-"/>
            </a:pPr>
            <a:r>
              <a:rPr lang="en-IN" dirty="0" smtClean="0"/>
              <a:t>Auto</a:t>
            </a:r>
          </a:p>
          <a:p>
            <a:pPr>
              <a:buFontTx/>
              <a:buChar char="-"/>
            </a:pPr>
            <a:r>
              <a:rPr lang="en-IN" dirty="0" smtClean="0"/>
              <a:t>Extern</a:t>
            </a:r>
          </a:p>
          <a:p>
            <a:pPr>
              <a:buFontTx/>
              <a:buChar char="-"/>
            </a:pPr>
            <a:r>
              <a:rPr lang="en-IN" dirty="0" smtClean="0"/>
              <a:t>register</a:t>
            </a:r>
            <a:endParaRPr lang="en-IN" dirty="0"/>
          </a:p>
        </p:txBody>
      </p:sp>
    </p:spTree>
    <p:extLst>
      <p:ext uri="{BB962C8B-B14F-4D97-AF65-F5344CB8AC3E}">
        <p14:creationId xmlns:p14="http://schemas.microsoft.com/office/powerpoint/2010/main" val="3928931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Practice problems</a:t>
            </a:r>
            <a:endParaRPr lang="en-IN" dirty="0"/>
          </a:p>
        </p:txBody>
      </p:sp>
      <p:pic>
        <p:nvPicPr>
          <p:cNvPr id="4" name="Content Placeholder 3"/>
          <p:cNvPicPr>
            <a:picLocks noGrp="1" noChangeAspect="1"/>
          </p:cNvPicPr>
          <p:nvPr>
            <p:ph idx="1"/>
          </p:nvPr>
        </p:nvPicPr>
        <p:blipFill>
          <a:blip r:embed="rId2"/>
          <a:stretch>
            <a:fillRect/>
          </a:stretch>
        </p:blipFill>
        <p:spPr>
          <a:xfrm>
            <a:off x="2640797" y="1825625"/>
            <a:ext cx="6910405" cy="4351338"/>
          </a:xfrm>
          <a:prstGeom prst="rect">
            <a:avLst/>
          </a:prstGeom>
        </p:spPr>
      </p:pic>
    </p:spTree>
    <p:extLst>
      <p:ext uri="{BB962C8B-B14F-4D97-AF65-F5344CB8AC3E}">
        <p14:creationId xmlns:p14="http://schemas.microsoft.com/office/powerpoint/2010/main" val="37427833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chine Language/Assembly Language/High Level Langu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7280" y="-146304"/>
            <a:ext cx="9226295" cy="5535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55248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35080" y="505700"/>
            <a:ext cx="5911648" cy="5335263"/>
          </a:xfrm>
          <a:prstGeom prst="rect">
            <a:avLst/>
          </a:prstGeom>
        </p:spPr>
      </p:pic>
    </p:spTree>
    <p:extLst>
      <p:ext uri="{BB962C8B-B14F-4D97-AF65-F5344CB8AC3E}">
        <p14:creationId xmlns:p14="http://schemas.microsoft.com/office/powerpoint/2010/main" val="31352184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10636" y="248752"/>
            <a:ext cx="11555526" cy="5321624"/>
          </a:xfrm>
          <a:prstGeom prst="rect">
            <a:avLst/>
          </a:prstGeom>
        </p:spPr>
      </p:pic>
    </p:spTree>
    <p:extLst>
      <p:ext uri="{BB962C8B-B14F-4D97-AF65-F5344CB8AC3E}">
        <p14:creationId xmlns:p14="http://schemas.microsoft.com/office/powerpoint/2010/main" val="33541922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904" y="0"/>
            <a:ext cx="10515600" cy="1325563"/>
          </a:xfrm>
        </p:spPr>
        <p:txBody>
          <a:bodyPr/>
          <a:lstStyle/>
          <a:p>
            <a:r>
              <a:rPr lang="en-IN" dirty="0" smtClean="0">
                <a:solidFill>
                  <a:schemeClr val="accent1">
                    <a:lumMod val="50000"/>
                  </a:schemeClr>
                </a:solidFill>
              </a:rPr>
              <a:t>Array</a:t>
            </a:r>
            <a:endParaRPr lang="en-IN" dirty="0">
              <a:solidFill>
                <a:schemeClr val="accent1">
                  <a:lumMod val="50000"/>
                </a:schemeClr>
              </a:solidFill>
            </a:endParaRPr>
          </a:p>
        </p:txBody>
      </p:sp>
      <p:sp>
        <p:nvSpPr>
          <p:cNvPr id="3" name="Content Placeholder 2"/>
          <p:cNvSpPr>
            <a:spLocks noGrp="1"/>
          </p:cNvSpPr>
          <p:nvPr>
            <p:ph idx="1"/>
          </p:nvPr>
        </p:nvSpPr>
        <p:spPr>
          <a:xfrm>
            <a:off x="755904" y="975232"/>
            <a:ext cx="10515600" cy="5709031"/>
          </a:xfrm>
        </p:spPr>
        <p:txBody>
          <a:bodyPr>
            <a:normAutofit/>
          </a:bodyPr>
          <a:lstStyle/>
          <a:p>
            <a:pPr>
              <a:buFont typeface="Wingdings" panose="05000000000000000000" pitchFamily="2" charset="2"/>
              <a:buChar char="q"/>
            </a:pPr>
            <a:r>
              <a:rPr lang="en-IN" sz="2000" dirty="0" smtClean="0">
                <a:solidFill>
                  <a:schemeClr val="accent1">
                    <a:lumMod val="50000"/>
                  </a:schemeClr>
                </a:solidFill>
              </a:rPr>
              <a:t> An array is a collection of elements of similar datatype</a:t>
            </a:r>
          </a:p>
          <a:p>
            <a:pPr>
              <a:buFont typeface="Wingdings" panose="05000000000000000000" pitchFamily="2" charset="2"/>
              <a:buChar char="q"/>
            </a:pPr>
            <a:r>
              <a:rPr lang="en-IN" sz="2000" dirty="0" smtClean="0">
                <a:solidFill>
                  <a:schemeClr val="accent1">
                    <a:lumMod val="50000"/>
                  </a:schemeClr>
                </a:solidFill>
              </a:rPr>
              <a:t> Array can be single or multi-dimensional</a:t>
            </a:r>
          </a:p>
          <a:p>
            <a:pPr>
              <a:buFont typeface="Wingdings" panose="05000000000000000000" pitchFamily="2" charset="2"/>
              <a:buChar char="q"/>
            </a:pPr>
            <a:r>
              <a:rPr lang="en-IN" sz="2000" b="1" u="sng" dirty="0" smtClean="0">
                <a:solidFill>
                  <a:schemeClr val="accent1">
                    <a:lumMod val="50000"/>
                  </a:schemeClr>
                </a:solidFill>
              </a:rPr>
              <a:t>1-D Array:</a:t>
            </a:r>
          </a:p>
          <a:p>
            <a:pPr>
              <a:buFont typeface="Wingdings" panose="05000000000000000000" pitchFamily="2" charset="2"/>
              <a:buChar char="q"/>
            </a:pPr>
            <a:r>
              <a:rPr lang="en-IN" sz="2000" dirty="0" smtClean="0">
                <a:solidFill>
                  <a:schemeClr val="accent1">
                    <a:lumMod val="50000"/>
                  </a:schemeClr>
                </a:solidFill>
              </a:rPr>
              <a:t> Declaration of array:</a:t>
            </a:r>
          </a:p>
          <a:p>
            <a:pPr marL="0" indent="0">
              <a:buNone/>
            </a:pPr>
            <a:r>
              <a:rPr lang="en-IN" sz="2000" dirty="0">
                <a:solidFill>
                  <a:schemeClr val="accent1">
                    <a:lumMod val="50000"/>
                  </a:schemeClr>
                </a:solidFill>
              </a:rPr>
              <a:t>	</a:t>
            </a:r>
            <a:r>
              <a:rPr lang="en-IN" sz="2000" dirty="0" err="1" smtClean="0">
                <a:solidFill>
                  <a:schemeClr val="accent1">
                    <a:lumMod val="50000"/>
                  </a:schemeClr>
                </a:solidFill>
              </a:rPr>
              <a:t>int</a:t>
            </a:r>
            <a:r>
              <a:rPr lang="en-IN" sz="2000" dirty="0" smtClean="0">
                <a:solidFill>
                  <a:schemeClr val="accent1">
                    <a:lumMod val="50000"/>
                  </a:schemeClr>
                </a:solidFill>
              </a:rPr>
              <a:t> scores_test_1[75];</a:t>
            </a:r>
          </a:p>
          <a:p>
            <a:pPr marL="0" indent="0">
              <a:buNone/>
            </a:pPr>
            <a:r>
              <a:rPr lang="en-IN" sz="2000" dirty="0">
                <a:solidFill>
                  <a:schemeClr val="accent1">
                    <a:lumMod val="50000"/>
                  </a:schemeClr>
                </a:solidFill>
              </a:rPr>
              <a:t>	</a:t>
            </a:r>
            <a:r>
              <a:rPr lang="en-IN" sz="2000" dirty="0" smtClean="0">
                <a:solidFill>
                  <a:schemeClr val="accent1">
                    <a:lumMod val="50000"/>
                  </a:schemeClr>
                </a:solidFill>
              </a:rPr>
              <a:t>float salary[15];</a:t>
            </a:r>
          </a:p>
          <a:p>
            <a:pPr marL="0" indent="0">
              <a:buNone/>
            </a:pPr>
            <a:r>
              <a:rPr lang="en-IN" sz="2000" dirty="0">
                <a:solidFill>
                  <a:schemeClr val="accent1">
                    <a:lumMod val="50000"/>
                  </a:schemeClr>
                </a:solidFill>
              </a:rPr>
              <a:t>	</a:t>
            </a:r>
            <a:r>
              <a:rPr lang="en-IN" sz="2000" dirty="0" smtClean="0">
                <a:solidFill>
                  <a:schemeClr val="accent1">
                    <a:lumMod val="50000"/>
                  </a:schemeClr>
                </a:solidFill>
              </a:rPr>
              <a:t>char grade[20];</a:t>
            </a:r>
          </a:p>
          <a:p>
            <a:pPr marL="0" indent="0">
              <a:buNone/>
            </a:pPr>
            <a:r>
              <a:rPr lang="en-IN" sz="2000" dirty="0" smtClean="0">
                <a:solidFill>
                  <a:schemeClr val="accent1">
                    <a:lumMod val="50000"/>
                  </a:schemeClr>
                </a:solidFill>
              </a:rPr>
              <a:t>Note: When array is declared, the compiler allocates space in memory sufficient to hold all elements of the array, hence we can never use variables for specifying the size of array</a:t>
            </a:r>
          </a:p>
          <a:p>
            <a:pPr>
              <a:buFont typeface="Wingdings" panose="05000000000000000000" pitchFamily="2" charset="2"/>
              <a:buChar char="q"/>
            </a:pPr>
            <a:r>
              <a:rPr lang="en-IN" sz="2000" dirty="0" err="1" smtClean="0">
                <a:solidFill>
                  <a:schemeClr val="accent1">
                    <a:lumMod val="50000"/>
                  </a:schemeClr>
                </a:solidFill>
              </a:rPr>
              <a:t>Sizeof</a:t>
            </a:r>
            <a:r>
              <a:rPr lang="en-IN" sz="2000" dirty="0" smtClean="0">
                <a:solidFill>
                  <a:schemeClr val="accent1">
                    <a:lumMod val="50000"/>
                  </a:schemeClr>
                </a:solidFill>
              </a:rPr>
              <a:t> operator can count the number of elements in the array </a:t>
            </a:r>
            <a:r>
              <a:rPr lang="en-IN" sz="2000" dirty="0" err="1" smtClean="0">
                <a:solidFill>
                  <a:srgbClr val="FF0000"/>
                </a:solidFill>
              </a:rPr>
              <a:t>sizeof</a:t>
            </a:r>
            <a:r>
              <a:rPr lang="en-IN" sz="2000" dirty="0" smtClean="0">
                <a:solidFill>
                  <a:srgbClr val="FF0000"/>
                </a:solidFill>
              </a:rPr>
              <a:t>(</a:t>
            </a:r>
            <a:r>
              <a:rPr lang="en-IN" sz="2000" dirty="0" err="1" smtClean="0">
                <a:solidFill>
                  <a:srgbClr val="FF0000"/>
                </a:solidFill>
              </a:rPr>
              <a:t>name_of_array</a:t>
            </a:r>
            <a:r>
              <a:rPr lang="en-IN" sz="2000" dirty="0" smtClean="0">
                <a:solidFill>
                  <a:srgbClr val="FF0000"/>
                </a:solidFill>
              </a:rPr>
              <a:t>)/</a:t>
            </a:r>
            <a:r>
              <a:rPr lang="en-IN" sz="2000" dirty="0" err="1" smtClean="0">
                <a:solidFill>
                  <a:srgbClr val="FF0000"/>
                </a:solidFill>
              </a:rPr>
              <a:t>sizeof</a:t>
            </a:r>
            <a:r>
              <a:rPr lang="en-IN" sz="2000" dirty="0" smtClean="0">
                <a:solidFill>
                  <a:srgbClr val="FF0000"/>
                </a:solidFill>
              </a:rPr>
              <a:t>(</a:t>
            </a:r>
            <a:r>
              <a:rPr lang="en-IN" sz="2000" dirty="0" err="1" smtClean="0">
                <a:solidFill>
                  <a:srgbClr val="FF0000"/>
                </a:solidFill>
              </a:rPr>
              <a:t>name_of_array</a:t>
            </a:r>
            <a:r>
              <a:rPr lang="en-IN" sz="2000" dirty="0" smtClean="0">
                <a:solidFill>
                  <a:srgbClr val="FF0000"/>
                </a:solidFill>
              </a:rPr>
              <a:t>[0])</a:t>
            </a:r>
          </a:p>
          <a:p>
            <a:pPr>
              <a:buFont typeface="Wingdings" panose="05000000000000000000" pitchFamily="2" charset="2"/>
              <a:buChar char="q"/>
            </a:pPr>
            <a:endParaRPr lang="en-IN" sz="2000" dirty="0">
              <a:solidFill>
                <a:srgbClr val="FF0000"/>
              </a:solidFill>
            </a:endParaRPr>
          </a:p>
          <a:p>
            <a:pPr>
              <a:buFont typeface="Wingdings" panose="05000000000000000000" pitchFamily="2" charset="2"/>
              <a:buChar char="q"/>
            </a:pPr>
            <a:endParaRPr lang="en-IN" sz="2000" dirty="0" smtClean="0">
              <a:solidFill>
                <a:srgbClr val="FF0000"/>
              </a:solidFill>
            </a:endParaRPr>
          </a:p>
          <a:p>
            <a:pPr>
              <a:buFont typeface="Wingdings" panose="05000000000000000000" pitchFamily="2" charset="2"/>
              <a:buChar char="q"/>
            </a:pPr>
            <a:endParaRPr lang="en-IN" sz="2000" dirty="0" smtClean="0">
              <a:solidFill>
                <a:schemeClr val="accent1">
                  <a:lumMod val="50000"/>
                </a:schemeClr>
              </a:solidFill>
            </a:endParaRPr>
          </a:p>
        </p:txBody>
      </p:sp>
    </p:spTree>
    <p:extLst>
      <p:ext uri="{BB962C8B-B14F-4D97-AF65-F5344CB8AC3E}">
        <p14:creationId xmlns:p14="http://schemas.microsoft.com/office/powerpoint/2010/main" val="41907965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33008" y="2492994"/>
            <a:ext cx="4330063" cy="1767184"/>
          </a:xfrm>
          <a:prstGeom prst="rect">
            <a:avLst/>
          </a:prstGeom>
        </p:spPr>
      </p:pic>
      <p:pic>
        <p:nvPicPr>
          <p:cNvPr id="5" name="Picture 4"/>
          <p:cNvPicPr>
            <a:picLocks noChangeAspect="1"/>
          </p:cNvPicPr>
          <p:nvPr/>
        </p:nvPicPr>
        <p:blipFill>
          <a:blip r:embed="rId3"/>
          <a:stretch>
            <a:fillRect/>
          </a:stretch>
        </p:blipFill>
        <p:spPr>
          <a:xfrm>
            <a:off x="1133008" y="4727284"/>
            <a:ext cx="4634484" cy="1563525"/>
          </a:xfrm>
          <a:prstGeom prst="rect">
            <a:avLst/>
          </a:prstGeom>
        </p:spPr>
      </p:pic>
      <p:sp>
        <p:nvSpPr>
          <p:cNvPr id="6" name="TextBox 5"/>
          <p:cNvSpPr txBox="1"/>
          <p:nvPr/>
        </p:nvSpPr>
        <p:spPr>
          <a:xfrm>
            <a:off x="609131" y="4309065"/>
            <a:ext cx="3236976" cy="369332"/>
          </a:xfrm>
          <a:prstGeom prst="rect">
            <a:avLst/>
          </a:prstGeom>
          <a:noFill/>
        </p:spPr>
        <p:txBody>
          <a:bodyPr wrap="square" rtlCol="0">
            <a:spAutoFit/>
          </a:bodyPr>
          <a:lstStyle/>
          <a:p>
            <a:r>
              <a:rPr lang="en-IN" dirty="0" smtClean="0">
                <a:solidFill>
                  <a:srgbClr val="0070C0"/>
                </a:solidFill>
              </a:rPr>
              <a:t>        Combination</a:t>
            </a:r>
            <a:endParaRPr lang="en-IN" dirty="0">
              <a:solidFill>
                <a:srgbClr val="0070C0"/>
              </a:solidFill>
            </a:endParaRPr>
          </a:p>
        </p:txBody>
      </p:sp>
      <p:sp>
        <p:nvSpPr>
          <p:cNvPr id="7" name="TextBox 6"/>
          <p:cNvSpPr txBox="1"/>
          <p:nvPr/>
        </p:nvSpPr>
        <p:spPr>
          <a:xfrm>
            <a:off x="5883695" y="5817825"/>
            <a:ext cx="5861304" cy="384048"/>
          </a:xfrm>
          <a:prstGeom prst="rect">
            <a:avLst/>
          </a:prstGeom>
          <a:noFill/>
        </p:spPr>
        <p:txBody>
          <a:bodyPr wrap="square" rtlCol="0">
            <a:spAutoFit/>
          </a:bodyPr>
          <a:lstStyle/>
          <a:p>
            <a:r>
              <a:rPr lang="en-IN" dirty="0" smtClean="0">
                <a:solidFill>
                  <a:srgbClr val="0070C0"/>
                </a:solidFill>
              </a:rPr>
              <a:t>Note: If there is a clash then designated initializer will win</a:t>
            </a:r>
            <a:endParaRPr lang="en-IN" dirty="0">
              <a:solidFill>
                <a:srgbClr val="0070C0"/>
              </a:solidFill>
            </a:endParaRPr>
          </a:p>
        </p:txBody>
      </p:sp>
      <p:sp>
        <p:nvSpPr>
          <p:cNvPr id="9" name="TextBox 8"/>
          <p:cNvSpPr txBox="1"/>
          <p:nvPr/>
        </p:nvSpPr>
        <p:spPr>
          <a:xfrm>
            <a:off x="861060" y="0"/>
            <a:ext cx="7848600" cy="7263527"/>
          </a:xfrm>
          <a:prstGeom prst="rect">
            <a:avLst/>
          </a:prstGeom>
          <a:noFill/>
        </p:spPr>
        <p:txBody>
          <a:bodyPr wrap="square" rtlCol="0">
            <a:spAutoFit/>
          </a:bodyPr>
          <a:lstStyle/>
          <a:p>
            <a:pPr>
              <a:buFont typeface="Wingdings" panose="05000000000000000000" pitchFamily="2" charset="2"/>
              <a:buChar char="q"/>
            </a:pPr>
            <a:r>
              <a:rPr lang="en-IN" dirty="0">
                <a:solidFill>
                  <a:schemeClr val="accent1">
                    <a:lumMod val="50000"/>
                  </a:schemeClr>
                </a:solidFill>
              </a:rPr>
              <a:t>Initialization of 1-D array</a:t>
            </a:r>
          </a:p>
          <a:p>
            <a:r>
              <a:rPr lang="en-IN" dirty="0">
                <a:solidFill>
                  <a:schemeClr val="accent1">
                    <a:lumMod val="50000"/>
                  </a:schemeClr>
                </a:solidFill>
              </a:rPr>
              <a:t>	</a:t>
            </a:r>
            <a:r>
              <a:rPr lang="en-IN" dirty="0" err="1">
                <a:solidFill>
                  <a:schemeClr val="accent1">
                    <a:lumMod val="50000"/>
                  </a:schemeClr>
                </a:solidFill>
              </a:rPr>
              <a:t>int</a:t>
            </a:r>
            <a:r>
              <a:rPr lang="en-IN" dirty="0">
                <a:solidFill>
                  <a:schemeClr val="accent1">
                    <a:lumMod val="50000"/>
                  </a:schemeClr>
                </a:solidFill>
              </a:rPr>
              <a:t> marks[5] = {10,50,65,25,89};</a:t>
            </a:r>
          </a:p>
          <a:p>
            <a:r>
              <a:rPr lang="en-IN" dirty="0">
                <a:solidFill>
                  <a:schemeClr val="accent1">
                    <a:lumMod val="50000"/>
                  </a:schemeClr>
                </a:solidFill>
              </a:rPr>
              <a:t>     if size is omitted during array initialization, then compiler assumes size to be equal to number of elements</a:t>
            </a:r>
          </a:p>
          <a:p>
            <a:r>
              <a:rPr lang="en-IN" dirty="0">
                <a:solidFill>
                  <a:schemeClr val="accent1">
                    <a:lumMod val="50000"/>
                  </a:schemeClr>
                </a:solidFill>
              </a:rPr>
              <a:t>     If the number of initializers is less than the size of array, then all remaining elements are assigned 0 value</a:t>
            </a:r>
          </a:p>
          <a:p>
            <a:r>
              <a:rPr lang="en-IN" dirty="0">
                <a:solidFill>
                  <a:schemeClr val="accent1">
                    <a:lumMod val="50000"/>
                  </a:schemeClr>
                </a:solidFill>
              </a:rPr>
              <a:t>     We cannot copy an array by just assigning it to another variable, we have to copy each element of array one by </a:t>
            </a:r>
            <a:r>
              <a:rPr lang="en-IN" dirty="0" smtClean="0">
                <a:solidFill>
                  <a:schemeClr val="accent1">
                    <a:lumMod val="50000"/>
                  </a:schemeClr>
                </a:solidFill>
              </a:rPr>
              <a:t>one</a:t>
            </a:r>
          </a:p>
          <a:p>
            <a:pPr marL="285750" indent="-285750">
              <a:buFont typeface="Wingdings" panose="05000000000000000000" pitchFamily="2" charset="2"/>
              <a:buChar char="q"/>
            </a:pPr>
            <a:r>
              <a:rPr lang="en-IN" dirty="0" smtClean="0">
                <a:solidFill>
                  <a:schemeClr val="accent1">
                    <a:lumMod val="50000"/>
                  </a:schemeClr>
                </a:solidFill>
              </a:rPr>
              <a:t>Designated Initialization of an </a:t>
            </a:r>
            <a:r>
              <a:rPr lang="en-IN" dirty="0" smtClean="0">
                <a:solidFill>
                  <a:schemeClr val="accent1">
                    <a:lumMod val="50000"/>
                  </a:schemeClr>
                </a:solidFill>
              </a:rPr>
              <a:t>array</a:t>
            </a:r>
          </a:p>
          <a:p>
            <a:pPr marL="285750" indent="-285750">
              <a:buFont typeface="Wingdings" panose="05000000000000000000" pitchFamily="2" charset="2"/>
              <a:buChar char="q"/>
            </a:pPr>
            <a:endParaRPr lang="en-IN" dirty="0">
              <a:solidFill>
                <a:schemeClr val="accent1">
                  <a:lumMod val="50000"/>
                </a:schemeClr>
              </a:solidFill>
            </a:endParaRPr>
          </a:p>
          <a:p>
            <a:pPr marL="285750" indent="-285750">
              <a:buFont typeface="Wingdings" panose="05000000000000000000" pitchFamily="2" charset="2"/>
              <a:buChar char="q"/>
            </a:pPr>
            <a:endParaRPr lang="en-IN" dirty="0" smtClean="0">
              <a:solidFill>
                <a:schemeClr val="accent1">
                  <a:lumMod val="50000"/>
                </a:schemeClr>
              </a:solidFill>
            </a:endParaRPr>
          </a:p>
          <a:p>
            <a:pPr marL="285750" indent="-285750">
              <a:buFont typeface="Wingdings" panose="05000000000000000000" pitchFamily="2" charset="2"/>
              <a:buChar char="q"/>
            </a:pPr>
            <a:endParaRPr lang="en-IN" dirty="0">
              <a:solidFill>
                <a:schemeClr val="accent1">
                  <a:lumMod val="50000"/>
                </a:schemeClr>
              </a:solidFill>
            </a:endParaRPr>
          </a:p>
          <a:p>
            <a:pPr marL="285750" indent="-285750">
              <a:buFont typeface="Wingdings" panose="05000000000000000000" pitchFamily="2" charset="2"/>
              <a:buChar char="q"/>
            </a:pPr>
            <a:endParaRPr lang="en-IN" dirty="0" smtClean="0">
              <a:solidFill>
                <a:schemeClr val="accent1">
                  <a:lumMod val="50000"/>
                </a:schemeClr>
              </a:solidFill>
            </a:endParaRPr>
          </a:p>
          <a:p>
            <a:pPr marL="285750" indent="-285750">
              <a:buFont typeface="Wingdings" panose="05000000000000000000" pitchFamily="2" charset="2"/>
              <a:buChar char="q"/>
            </a:pPr>
            <a:endParaRPr lang="en-IN" dirty="0">
              <a:solidFill>
                <a:schemeClr val="accent1">
                  <a:lumMod val="50000"/>
                </a:schemeClr>
              </a:solidFill>
            </a:endParaRPr>
          </a:p>
          <a:p>
            <a:pPr marL="285750" indent="-285750">
              <a:buFont typeface="Wingdings" panose="05000000000000000000" pitchFamily="2" charset="2"/>
              <a:buChar char="q"/>
            </a:pPr>
            <a:endParaRPr lang="en-IN" dirty="0" smtClean="0">
              <a:solidFill>
                <a:schemeClr val="accent1">
                  <a:lumMod val="50000"/>
                </a:schemeClr>
              </a:solidFill>
            </a:endParaRPr>
          </a:p>
          <a:p>
            <a:pPr marL="285750" indent="-285750">
              <a:buFont typeface="Wingdings" panose="05000000000000000000" pitchFamily="2" charset="2"/>
              <a:buChar char="q"/>
            </a:pPr>
            <a:endParaRPr lang="en-IN" dirty="0">
              <a:solidFill>
                <a:schemeClr val="accent1">
                  <a:lumMod val="50000"/>
                </a:schemeClr>
              </a:solidFill>
            </a:endParaRPr>
          </a:p>
          <a:p>
            <a:pPr marL="285750" indent="-285750">
              <a:buFont typeface="Wingdings" panose="05000000000000000000" pitchFamily="2" charset="2"/>
              <a:buChar char="q"/>
            </a:pPr>
            <a:endParaRPr lang="en-IN" dirty="0" smtClean="0">
              <a:solidFill>
                <a:schemeClr val="accent1">
                  <a:lumMod val="50000"/>
                </a:schemeClr>
              </a:solidFill>
            </a:endParaRPr>
          </a:p>
          <a:p>
            <a:pPr marL="285750" indent="-285750">
              <a:buFont typeface="Wingdings" panose="05000000000000000000" pitchFamily="2" charset="2"/>
              <a:buChar char="q"/>
            </a:pPr>
            <a:endParaRPr lang="en-IN" dirty="0">
              <a:solidFill>
                <a:schemeClr val="accent1">
                  <a:lumMod val="50000"/>
                </a:schemeClr>
              </a:solidFill>
            </a:endParaRPr>
          </a:p>
          <a:p>
            <a:pPr marL="285750" indent="-285750">
              <a:buFont typeface="Wingdings" panose="05000000000000000000" pitchFamily="2" charset="2"/>
              <a:buChar char="q"/>
            </a:pPr>
            <a:endParaRPr lang="en-IN" dirty="0" smtClean="0">
              <a:solidFill>
                <a:schemeClr val="accent1">
                  <a:lumMod val="50000"/>
                </a:schemeClr>
              </a:solidFill>
            </a:endParaRPr>
          </a:p>
          <a:p>
            <a:pPr marL="285750" indent="-285750">
              <a:buFont typeface="Wingdings" panose="05000000000000000000" pitchFamily="2" charset="2"/>
              <a:buChar char="q"/>
            </a:pPr>
            <a:endParaRPr lang="en-IN" dirty="0">
              <a:solidFill>
                <a:schemeClr val="accent1">
                  <a:lumMod val="50000"/>
                </a:schemeClr>
              </a:solidFill>
            </a:endParaRPr>
          </a:p>
          <a:p>
            <a:pPr marL="285750" indent="-285750">
              <a:buFont typeface="Wingdings" panose="05000000000000000000" pitchFamily="2" charset="2"/>
              <a:buChar char="q"/>
            </a:pPr>
            <a:endParaRPr lang="en-IN" dirty="0" smtClean="0">
              <a:solidFill>
                <a:schemeClr val="accent1">
                  <a:lumMod val="50000"/>
                </a:schemeClr>
              </a:solidFill>
            </a:endParaRPr>
          </a:p>
          <a:p>
            <a:pPr marL="285750" indent="-285750">
              <a:buFont typeface="Wingdings" panose="05000000000000000000" pitchFamily="2" charset="2"/>
              <a:buChar char="q"/>
            </a:pPr>
            <a:endParaRPr lang="en-IN" dirty="0">
              <a:solidFill>
                <a:schemeClr val="accent1">
                  <a:lumMod val="50000"/>
                </a:schemeClr>
              </a:solidFill>
            </a:endParaRPr>
          </a:p>
          <a:p>
            <a:pPr marL="285750" indent="-285750">
              <a:buFont typeface="Wingdings" panose="05000000000000000000" pitchFamily="2" charset="2"/>
              <a:buChar char="q"/>
            </a:pPr>
            <a:endParaRPr lang="en-IN" dirty="0" smtClean="0">
              <a:solidFill>
                <a:schemeClr val="accent1">
                  <a:lumMod val="50000"/>
                </a:schemeClr>
              </a:solidFill>
            </a:endParaRPr>
          </a:p>
          <a:p>
            <a:pPr marL="285750" indent="-285750">
              <a:buFont typeface="Wingdings" panose="05000000000000000000" pitchFamily="2" charset="2"/>
              <a:buChar char="q"/>
            </a:pPr>
            <a:r>
              <a:rPr lang="en-IN" dirty="0">
                <a:solidFill>
                  <a:schemeClr val="accent1">
                    <a:lumMod val="50000"/>
                  </a:schemeClr>
                </a:solidFill>
              </a:rPr>
              <a:t>Array elements can be accessed using </a:t>
            </a:r>
            <a:r>
              <a:rPr lang="en-IN" dirty="0" err="1">
                <a:solidFill>
                  <a:schemeClr val="accent1">
                    <a:lumMod val="50000"/>
                  </a:schemeClr>
                </a:solidFill>
              </a:rPr>
              <a:t>arr</a:t>
            </a:r>
            <a:r>
              <a:rPr lang="en-IN" dirty="0">
                <a:solidFill>
                  <a:schemeClr val="accent1">
                    <a:lumMod val="50000"/>
                  </a:schemeClr>
                </a:solidFill>
              </a:rPr>
              <a:t>[0], </a:t>
            </a:r>
            <a:r>
              <a:rPr lang="en-IN" dirty="0" err="1">
                <a:solidFill>
                  <a:schemeClr val="accent1">
                    <a:lumMod val="50000"/>
                  </a:schemeClr>
                </a:solidFill>
              </a:rPr>
              <a:t>arr</a:t>
            </a:r>
            <a:r>
              <a:rPr lang="en-IN" dirty="0">
                <a:solidFill>
                  <a:schemeClr val="accent1">
                    <a:lumMod val="50000"/>
                  </a:schemeClr>
                </a:solidFill>
              </a:rPr>
              <a:t>[1] …….</a:t>
            </a:r>
          </a:p>
          <a:p>
            <a:endParaRPr lang="en-IN" dirty="0">
              <a:solidFill>
                <a:schemeClr val="accent1">
                  <a:lumMod val="50000"/>
                </a:schemeClr>
              </a:solidFill>
            </a:endParaRPr>
          </a:p>
          <a:p>
            <a:endParaRPr lang="en-IN" dirty="0"/>
          </a:p>
        </p:txBody>
      </p:sp>
    </p:spTree>
    <p:extLst>
      <p:ext uri="{BB962C8B-B14F-4D97-AF65-F5344CB8AC3E}">
        <p14:creationId xmlns:p14="http://schemas.microsoft.com/office/powerpoint/2010/main" val="23261975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Programs to practice on 1-D Arrays</a:t>
            </a:r>
            <a:endParaRPr lang="en-IN" dirty="0"/>
          </a:p>
        </p:txBody>
      </p:sp>
      <p:sp>
        <p:nvSpPr>
          <p:cNvPr id="3" name="Content Placeholder 2"/>
          <p:cNvSpPr>
            <a:spLocks noGrp="1"/>
          </p:cNvSpPr>
          <p:nvPr>
            <p:ph idx="1"/>
          </p:nvPr>
        </p:nvSpPr>
        <p:spPr/>
        <p:txBody>
          <a:bodyPr/>
          <a:lstStyle/>
          <a:p>
            <a:pPr lvl="1">
              <a:buFont typeface="Wingdings" panose="05000000000000000000" pitchFamily="2" charset="2"/>
              <a:buChar char="q"/>
            </a:pPr>
            <a:r>
              <a:rPr lang="en-IN" sz="1600" dirty="0" smtClean="0">
                <a:solidFill>
                  <a:schemeClr val="accent1">
                    <a:lumMod val="50000"/>
                  </a:schemeClr>
                </a:solidFill>
              </a:rPr>
              <a:t>WAP </a:t>
            </a:r>
            <a:r>
              <a:rPr lang="en-IN" sz="1600" dirty="0" smtClean="0">
                <a:solidFill>
                  <a:schemeClr val="accent1">
                    <a:lumMod val="50000"/>
                  </a:schemeClr>
                </a:solidFill>
              </a:rPr>
              <a:t>to input values into an array and display them</a:t>
            </a:r>
          </a:p>
          <a:p>
            <a:pPr lvl="1">
              <a:buFont typeface="Wingdings" panose="05000000000000000000" pitchFamily="2" charset="2"/>
              <a:buChar char="q"/>
            </a:pPr>
            <a:r>
              <a:rPr lang="en-IN" sz="1600" dirty="0" smtClean="0">
                <a:solidFill>
                  <a:schemeClr val="accent1">
                    <a:lumMod val="50000"/>
                  </a:schemeClr>
                </a:solidFill>
              </a:rPr>
              <a:t> WAP to add elements of an array</a:t>
            </a:r>
          </a:p>
          <a:p>
            <a:pPr lvl="1">
              <a:buFont typeface="Wingdings" panose="05000000000000000000" pitchFamily="2" charset="2"/>
              <a:buChar char="q"/>
            </a:pPr>
            <a:r>
              <a:rPr lang="en-IN" sz="1600" dirty="0" smtClean="0">
                <a:solidFill>
                  <a:schemeClr val="accent1">
                    <a:lumMod val="50000"/>
                  </a:schemeClr>
                </a:solidFill>
              </a:rPr>
              <a:t> </a:t>
            </a:r>
            <a:r>
              <a:rPr lang="en-IN" sz="1600" dirty="0" smtClean="0">
                <a:solidFill>
                  <a:schemeClr val="accent1">
                    <a:lumMod val="50000"/>
                  </a:schemeClr>
                </a:solidFill>
              </a:rPr>
              <a:t>WAP to find largest and smallest number in an array</a:t>
            </a:r>
          </a:p>
          <a:p>
            <a:pPr lvl="1">
              <a:buFont typeface="Wingdings" panose="05000000000000000000" pitchFamily="2" charset="2"/>
              <a:buChar char="q"/>
            </a:pPr>
            <a:r>
              <a:rPr lang="en-IN" sz="1600" dirty="0" smtClean="0">
                <a:solidFill>
                  <a:schemeClr val="accent1">
                    <a:lumMod val="50000"/>
                  </a:schemeClr>
                </a:solidFill>
              </a:rPr>
              <a:t> </a:t>
            </a:r>
            <a:r>
              <a:rPr lang="en-IN" sz="1600" dirty="0" smtClean="0">
                <a:solidFill>
                  <a:schemeClr val="accent1">
                    <a:lumMod val="50000"/>
                  </a:schemeClr>
                </a:solidFill>
              </a:rPr>
              <a:t>WAP to reverse the array</a:t>
            </a:r>
          </a:p>
          <a:p>
            <a:pPr lvl="1">
              <a:buFont typeface="Wingdings" panose="05000000000000000000" pitchFamily="2" charset="2"/>
              <a:buChar char="q"/>
            </a:pPr>
            <a:r>
              <a:rPr lang="en-IN" sz="1600" dirty="0" smtClean="0">
                <a:solidFill>
                  <a:schemeClr val="accent1">
                    <a:lumMod val="50000"/>
                  </a:schemeClr>
                </a:solidFill>
              </a:rPr>
              <a:t> WAP to search for an element in array using linear search</a:t>
            </a:r>
          </a:p>
          <a:p>
            <a:pPr lvl="1">
              <a:buFont typeface="Wingdings" panose="05000000000000000000" pitchFamily="2" charset="2"/>
              <a:buChar char="q"/>
            </a:pPr>
            <a:r>
              <a:rPr lang="en-IN" sz="1600" dirty="0">
                <a:solidFill>
                  <a:schemeClr val="accent1">
                    <a:lumMod val="50000"/>
                  </a:schemeClr>
                </a:solidFill>
              </a:rPr>
              <a:t> </a:t>
            </a:r>
            <a:r>
              <a:rPr lang="en-IN" sz="1600" dirty="0" smtClean="0">
                <a:solidFill>
                  <a:schemeClr val="accent1">
                    <a:lumMod val="50000"/>
                  </a:schemeClr>
                </a:solidFill>
              </a:rPr>
              <a:t>WAP to search for an element in array using binary search</a:t>
            </a:r>
          </a:p>
          <a:p>
            <a:pPr lvl="1">
              <a:buFont typeface="Wingdings" panose="05000000000000000000" pitchFamily="2" charset="2"/>
              <a:buChar char="q"/>
            </a:pPr>
            <a:r>
              <a:rPr lang="en-IN" sz="1600" dirty="0">
                <a:solidFill>
                  <a:schemeClr val="accent1">
                    <a:lumMod val="50000"/>
                  </a:schemeClr>
                </a:solidFill>
              </a:rPr>
              <a:t> </a:t>
            </a:r>
            <a:r>
              <a:rPr lang="en-IN" sz="1600" dirty="0" smtClean="0">
                <a:solidFill>
                  <a:schemeClr val="accent1">
                    <a:lumMod val="50000"/>
                  </a:schemeClr>
                </a:solidFill>
              </a:rPr>
              <a:t>WAF which finds the smallest element of the array and swaps it with the 0</a:t>
            </a:r>
            <a:r>
              <a:rPr lang="en-IN" sz="1600" baseline="30000" dirty="0" smtClean="0">
                <a:solidFill>
                  <a:schemeClr val="accent1">
                    <a:lumMod val="50000"/>
                  </a:schemeClr>
                </a:solidFill>
              </a:rPr>
              <a:t>th</a:t>
            </a:r>
            <a:r>
              <a:rPr lang="en-IN" sz="1600" dirty="0" smtClean="0">
                <a:solidFill>
                  <a:schemeClr val="accent1">
                    <a:lumMod val="50000"/>
                  </a:schemeClr>
                </a:solidFill>
              </a:rPr>
              <a:t> element of the array</a:t>
            </a:r>
          </a:p>
          <a:p>
            <a:pPr lvl="1">
              <a:buFont typeface="Wingdings" panose="05000000000000000000" pitchFamily="2" charset="2"/>
              <a:buChar char="q"/>
            </a:pPr>
            <a:r>
              <a:rPr lang="en-IN" sz="1600" dirty="0">
                <a:solidFill>
                  <a:schemeClr val="accent1">
                    <a:lumMod val="50000"/>
                  </a:schemeClr>
                </a:solidFill>
              </a:rPr>
              <a:t> </a:t>
            </a:r>
            <a:r>
              <a:rPr lang="en-IN" sz="1600" dirty="0" smtClean="0">
                <a:solidFill>
                  <a:schemeClr val="accent1">
                    <a:lumMod val="50000"/>
                  </a:schemeClr>
                </a:solidFill>
              </a:rPr>
              <a:t>WAP to sort the elements of 1-D array in ascending order through selection sort</a:t>
            </a:r>
          </a:p>
          <a:p>
            <a:pPr lvl="1">
              <a:buFont typeface="Wingdings" panose="05000000000000000000" pitchFamily="2" charset="2"/>
              <a:buChar char="q"/>
            </a:pPr>
            <a:r>
              <a:rPr lang="en-IN" sz="1600" dirty="0">
                <a:solidFill>
                  <a:schemeClr val="accent1">
                    <a:lumMod val="50000"/>
                  </a:schemeClr>
                </a:solidFill>
              </a:rPr>
              <a:t> </a:t>
            </a:r>
            <a:r>
              <a:rPr lang="en-IN" sz="1600" dirty="0" smtClean="0">
                <a:solidFill>
                  <a:schemeClr val="accent1">
                    <a:lumMod val="50000"/>
                  </a:schemeClr>
                </a:solidFill>
              </a:rPr>
              <a:t>WAP that scans a 1D array from left to right and compares all adjacent elements . Any two adjacent elements </a:t>
            </a:r>
            <a:r>
              <a:rPr lang="en-IN" sz="1600" dirty="0" err="1" smtClean="0">
                <a:solidFill>
                  <a:schemeClr val="accent1">
                    <a:lumMod val="50000"/>
                  </a:schemeClr>
                </a:solidFill>
              </a:rPr>
              <a:t>arr</a:t>
            </a:r>
            <a:r>
              <a:rPr lang="en-IN" sz="1600" dirty="0" smtClean="0">
                <a:solidFill>
                  <a:schemeClr val="accent1">
                    <a:lumMod val="50000"/>
                  </a:schemeClr>
                </a:solidFill>
              </a:rPr>
              <a:t>[j] and </a:t>
            </a:r>
            <a:r>
              <a:rPr lang="en-IN" sz="1600" dirty="0" err="1" smtClean="0">
                <a:solidFill>
                  <a:schemeClr val="accent1">
                    <a:lumMod val="50000"/>
                  </a:schemeClr>
                </a:solidFill>
              </a:rPr>
              <a:t>arr</a:t>
            </a:r>
            <a:r>
              <a:rPr lang="en-IN" sz="1600" dirty="0" smtClean="0">
                <a:solidFill>
                  <a:schemeClr val="accent1">
                    <a:lumMod val="50000"/>
                  </a:schemeClr>
                </a:solidFill>
              </a:rPr>
              <a:t>[j+1] should be exchanged if </a:t>
            </a:r>
            <a:r>
              <a:rPr lang="en-IN" sz="1600" dirty="0" err="1" smtClean="0">
                <a:solidFill>
                  <a:schemeClr val="accent1">
                    <a:lumMod val="50000"/>
                  </a:schemeClr>
                </a:solidFill>
              </a:rPr>
              <a:t>arr</a:t>
            </a:r>
            <a:r>
              <a:rPr lang="en-IN" sz="1600" dirty="0" smtClean="0">
                <a:solidFill>
                  <a:schemeClr val="accent1">
                    <a:lumMod val="50000"/>
                  </a:schemeClr>
                </a:solidFill>
              </a:rPr>
              <a:t>[j] is greater than </a:t>
            </a:r>
            <a:r>
              <a:rPr lang="en-IN" sz="1600" dirty="0" err="1" smtClean="0">
                <a:solidFill>
                  <a:schemeClr val="accent1">
                    <a:lumMod val="50000"/>
                  </a:schemeClr>
                </a:solidFill>
              </a:rPr>
              <a:t>arr</a:t>
            </a:r>
            <a:r>
              <a:rPr lang="en-IN" sz="1600" dirty="0" smtClean="0">
                <a:solidFill>
                  <a:schemeClr val="accent1">
                    <a:lumMod val="50000"/>
                  </a:schemeClr>
                </a:solidFill>
              </a:rPr>
              <a:t>[j+1]. This procedure will always bring the biggest element at the last position. Count the total number of exchanges done.</a:t>
            </a:r>
          </a:p>
          <a:p>
            <a:pPr lvl="1">
              <a:buFont typeface="Wingdings" panose="05000000000000000000" pitchFamily="2" charset="2"/>
              <a:buChar char="q"/>
            </a:pPr>
            <a:r>
              <a:rPr lang="en-IN" sz="1600" dirty="0" smtClean="0">
                <a:solidFill>
                  <a:schemeClr val="accent1">
                    <a:lumMod val="50000"/>
                  </a:schemeClr>
                </a:solidFill>
              </a:rPr>
              <a:t>WAP to sort the elements of 1D array in ascending order through bubble sort </a:t>
            </a:r>
          </a:p>
          <a:p>
            <a:pPr lvl="1">
              <a:buFont typeface="Wingdings" panose="05000000000000000000" pitchFamily="2" charset="2"/>
              <a:buChar char="q"/>
            </a:pPr>
            <a:r>
              <a:rPr lang="en-IN" sz="1600" dirty="0" smtClean="0">
                <a:solidFill>
                  <a:schemeClr val="accent1">
                    <a:lumMod val="50000"/>
                  </a:schemeClr>
                </a:solidFill>
              </a:rPr>
              <a:t>WAP to sort the elements of 1D array in ascending order through insertion sort </a:t>
            </a:r>
          </a:p>
          <a:p>
            <a:pPr marL="457200" lvl="1" indent="0">
              <a:buNone/>
            </a:pPr>
            <a:endParaRPr lang="en-IN" sz="1600" dirty="0" smtClean="0">
              <a:solidFill>
                <a:schemeClr val="accent1">
                  <a:lumMod val="50000"/>
                </a:schemeClr>
              </a:solidFill>
            </a:endParaRPr>
          </a:p>
          <a:p>
            <a:pPr lvl="1">
              <a:buFont typeface="Wingdings" panose="05000000000000000000" pitchFamily="2" charset="2"/>
              <a:buChar char="q"/>
            </a:pPr>
            <a:endParaRPr lang="en-IN" sz="1600" dirty="0" smtClean="0">
              <a:solidFill>
                <a:schemeClr val="accent1">
                  <a:lumMod val="50000"/>
                </a:schemeClr>
              </a:solidFill>
            </a:endParaRPr>
          </a:p>
          <a:p>
            <a:pPr lvl="1">
              <a:buFont typeface="Wingdings" panose="05000000000000000000" pitchFamily="2" charset="2"/>
              <a:buChar char="q"/>
            </a:pPr>
            <a:endParaRPr lang="en-IN" sz="1600" dirty="0" smtClean="0">
              <a:solidFill>
                <a:schemeClr val="accent1">
                  <a:lumMod val="50000"/>
                </a:schemeClr>
              </a:solidFill>
            </a:endParaRPr>
          </a:p>
          <a:p>
            <a:pPr lvl="1">
              <a:buFont typeface="Wingdings" panose="05000000000000000000" pitchFamily="2" charset="2"/>
              <a:buChar char="q"/>
            </a:pPr>
            <a:endParaRPr lang="en-IN" sz="1600" dirty="0" smtClean="0">
              <a:solidFill>
                <a:schemeClr val="accent1">
                  <a:lumMod val="50000"/>
                </a:schemeClr>
              </a:solidFill>
            </a:endParaRPr>
          </a:p>
          <a:p>
            <a:pPr marL="0" indent="0">
              <a:buNone/>
            </a:pPr>
            <a:endParaRPr lang="en-IN" dirty="0"/>
          </a:p>
        </p:txBody>
      </p:sp>
    </p:spTree>
    <p:extLst>
      <p:ext uri="{BB962C8B-B14F-4D97-AF65-F5344CB8AC3E}">
        <p14:creationId xmlns:p14="http://schemas.microsoft.com/office/powerpoint/2010/main" val="37408921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9912" y="289432"/>
            <a:ext cx="11195304" cy="6376543"/>
          </a:xfrm>
        </p:spPr>
        <p:txBody>
          <a:bodyPr>
            <a:normAutofit fontScale="92500" lnSpcReduction="10000"/>
          </a:bodyPr>
          <a:lstStyle/>
          <a:p>
            <a:pPr>
              <a:buFont typeface="Wingdings" panose="05000000000000000000" pitchFamily="2" charset="2"/>
              <a:buChar char="q"/>
            </a:pPr>
            <a:r>
              <a:rPr lang="en-IN" sz="2000" dirty="0" smtClean="0"/>
              <a:t> </a:t>
            </a:r>
            <a:r>
              <a:rPr lang="en-IN" sz="2000" dirty="0" smtClean="0">
                <a:solidFill>
                  <a:schemeClr val="accent1">
                    <a:lumMod val="50000"/>
                  </a:schemeClr>
                </a:solidFill>
              </a:rPr>
              <a:t>Multidimensional array: </a:t>
            </a:r>
          </a:p>
          <a:p>
            <a:pPr marL="457200" lvl="1" indent="0">
              <a:buNone/>
            </a:pPr>
            <a:r>
              <a:rPr lang="en-IN" sz="1600" dirty="0" smtClean="0">
                <a:solidFill>
                  <a:srgbClr val="E92771"/>
                </a:solidFill>
              </a:rPr>
              <a:t>These are array of arrays</a:t>
            </a:r>
          </a:p>
          <a:p>
            <a:pPr>
              <a:buFont typeface="Wingdings" panose="05000000000000000000" pitchFamily="2" charset="2"/>
              <a:buChar char="q"/>
            </a:pPr>
            <a:r>
              <a:rPr lang="en-IN" sz="2000" dirty="0" smtClean="0"/>
              <a:t> </a:t>
            </a:r>
            <a:r>
              <a:rPr lang="en-IN" sz="2000" dirty="0" smtClean="0">
                <a:solidFill>
                  <a:schemeClr val="accent1">
                    <a:lumMod val="50000"/>
                  </a:schemeClr>
                </a:solidFill>
              </a:rPr>
              <a:t>Declaration of 2D array</a:t>
            </a:r>
          </a:p>
          <a:p>
            <a:pPr marL="0" indent="0">
              <a:buNone/>
            </a:pPr>
            <a:r>
              <a:rPr lang="en-IN" sz="2000" dirty="0" smtClean="0">
                <a:solidFill>
                  <a:srgbClr val="E92771"/>
                </a:solidFill>
              </a:rPr>
              <a:t>	datatype </a:t>
            </a:r>
            <a:r>
              <a:rPr lang="en-IN" sz="2000" dirty="0" err="1" smtClean="0">
                <a:solidFill>
                  <a:srgbClr val="E92771"/>
                </a:solidFill>
              </a:rPr>
              <a:t>array_name</a:t>
            </a:r>
            <a:r>
              <a:rPr lang="en-IN" sz="2000" dirty="0">
                <a:solidFill>
                  <a:srgbClr val="E92771"/>
                </a:solidFill>
              </a:rPr>
              <a:t> </a:t>
            </a:r>
            <a:r>
              <a:rPr lang="en-IN" sz="2000" dirty="0" smtClean="0">
                <a:solidFill>
                  <a:srgbClr val="E92771"/>
                </a:solidFill>
              </a:rPr>
              <a:t>[</a:t>
            </a:r>
            <a:r>
              <a:rPr lang="en-IN" sz="2000" dirty="0" err="1" smtClean="0">
                <a:solidFill>
                  <a:srgbClr val="E92771"/>
                </a:solidFill>
              </a:rPr>
              <a:t>rowsize</a:t>
            </a:r>
            <a:r>
              <a:rPr lang="en-IN" sz="2000" dirty="0" smtClean="0">
                <a:solidFill>
                  <a:srgbClr val="E92771"/>
                </a:solidFill>
              </a:rPr>
              <a:t>] [</a:t>
            </a:r>
            <a:r>
              <a:rPr lang="en-IN" sz="2000" dirty="0" err="1" smtClean="0">
                <a:solidFill>
                  <a:srgbClr val="E92771"/>
                </a:solidFill>
              </a:rPr>
              <a:t>columnsize</a:t>
            </a:r>
            <a:r>
              <a:rPr lang="en-IN" sz="2000" dirty="0" smtClean="0">
                <a:solidFill>
                  <a:srgbClr val="E92771"/>
                </a:solidFill>
              </a:rPr>
              <a:t>];</a:t>
            </a:r>
          </a:p>
          <a:p>
            <a:pPr>
              <a:buFont typeface="Wingdings" panose="05000000000000000000" pitchFamily="2" charset="2"/>
              <a:buChar char="q"/>
            </a:pPr>
            <a:r>
              <a:rPr lang="en-IN" sz="2000" dirty="0">
                <a:solidFill>
                  <a:schemeClr val="accent1">
                    <a:lumMod val="50000"/>
                  </a:schemeClr>
                </a:solidFill>
              </a:rPr>
              <a:t> </a:t>
            </a:r>
            <a:r>
              <a:rPr lang="en-IN" sz="2000" dirty="0" smtClean="0">
                <a:solidFill>
                  <a:schemeClr val="accent1">
                    <a:lumMod val="50000"/>
                  </a:schemeClr>
                </a:solidFill>
              </a:rPr>
              <a:t>Initialization of 2D arrays:</a:t>
            </a:r>
          </a:p>
          <a:p>
            <a:pPr marL="0" indent="0">
              <a:buNone/>
            </a:pPr>
            <a:r>
              <a:rPr lang="en-IN" sz="2000" dirty="0">
                <a:solidFill>
                  <a:schemeClr val="accent1">
                    <a:lumMod val="50000"/>
                  </a:schemeClr>
                </a:solidFill>
              </a:rPr>
              <a:t>	</a:t>
            </a:r>
            <a:r>
              <a:rPr lang="en-IN" sz="2000" dirty="0" err="1" smtClean="0">
                <a:solidFill>
                  <a:schemeClr val="accent1">
                    <a:lumMod val="50000"/>
                  </a:schemeClr>
                </a:solidFill>
              </a:rPr>
              <a:t>int</a:t>
            </a:r>
            <a:r>
              <a:rPr lang="en-IN" sz="2000" dirty="0" smtClean="0">
                <a:solidFill>
                  <a:schemeClr val="accent1">
                    <a:lumMod val="50000"/>
                  </a:schemeClr>
                </a:solidFill>
              </a:rPr>
              <a:t> </a:t>
            </a:r>
            <a:r>
              <a:rPr lang="en-IN" sz="2000" dirty="0" err="1" smtClean="0">
                <a:solidFill>
                  <a:schemeClr val="accent1">
                    <a:lumMod val="50000"/>
                  </a:schemeClr>
                </a:solidFill>
              </a:rPr>
              <a:t>arr</a:t>
            </a:r>
            <a:r>
              <a:rPr lang="en-IN" sz="2000" dirty="0" smtClean="0">
                <a:solidFill>
                  <a:schemeClr val="accent1">
                    <a:lumMod val="50000"/>
                  </a:schemeClr>
                </a:solidFill>
              </a:rPr>
              <a:t>[2][3] = {1,2,3,4,5,6};</a:t>
            </a:r>
          </a:p>
          <a:p>
            <a:pPr marL="0" indent="0">
              <a:buNone/>
            </a:pPr>
            <a:r>
              <a:rPr lang="en-IN" sz="2000" dirty="0">
                <a:solidFill>
                  <a:schemeClr val="accent1">
                    <a:lumMod val="50000"/>
                  </a:schemeClr>
                </a:solidFill>
              </a:rPr>
              <a:t>	</a:t>
            </a:r>
            <a:r>
              <a:rPr lang="en-IN" sz="2000" dirty="0" err="1" smtClean="0">
                <a:solidFill>
                  <a:schemeClr val="accent1">
                    <a:lumMod val="50000"/>
                  </a:schemeClr>
                </a:solidFill>
              </a:rPr>
              <a:t>int</a:t>
            </a:r>
            <a:r>
              <a:rPr lang="en-IN" sz="2000" dirty="0" smtClean="0">
                <a:solidFill>
                  <a:schemeClr val="accent1">
                    <a:lumMod val="50000"/>
                  </a:schemeClr>
                </a:solidFill>
              </a:rPr>
              <a:t> </a:t>
            </a:r>
            <a:r>
              <a:rPr lang="en-IN" sz="2000" dirty="0" err="1" smtClean="0">
                <a:solidFill>
                  <a:schemeClr val="accent1">
                    <a:lumMod val="50000"/>
                  </a:schemeClr>
                </a:solidFill>
              </a:rPr>
              <a:t>arr</a:t>
            </a:r>
            <a:r>
              <a:rPr lang="en-IN" sz="2000" dirty="0" smtClean="0">
                <a:solidFill>
                  <a:schemeClr val="accent1">
                    <a:lumMod val="50000"/>
                  </a:schemeClr>
                </a:solidFill>
              </a:rPr>
              <a:t>[2][3] = { {1,2,3}, {4,5,6}};</a:t>
            </a:r>
          </a:p>
          <a:p>
            <a:pPr marL="0" indent="0">
              <a:buNone/>
            </a:pPr>
            <a:r>
              <a:rPr lang="en-IN" sz="2000" dirty="0">
                <a:solidFill>
                  <a:schemeClr val="accent1">
                    <a:lumMod val="50000"/>
                  </a:schemeClr>
                </a:solidFill>
              </a:rPr>
              <a:t>	</a:t>
            </a:r>
            <a:r>
              <a:rPr lang="en-IN" sz="2000" dirty="0" err="1" smtClean="0">
                <a:solidFill>
                  <a:schemeClr val="accent1">
                    <a:lumMod val="50000"/>
                  </a:schemeClr>
                </a:solidFill>
              </a:rPr>
              <a:t>int</a:t>
            </a:r>
            <a:r>
              <a:rPr lang="en-IN" sz="2000" dirty="0" smtClean="0">
                <a:solidFill>
                  <a:schemeClr val="accent1">
                    <a:lumMod val="50000"/>
                  </a:schemeClr>
                </a:solidFill>
              </a:rPr>
              <a:t> </a:t>
            </a:r>
            <a:r>
              <a:rPr lang="en-IN" sz="2000" dirty="0" err="1" smtClean="0">
                <a:solidFill>
                  <a:schemeClr val="accent1">
                    <a:lumMod val="50000"/>
                  </a:schemeClr>
                </a:solidFill>
              </a:rPr>
              <a:t>arr</a:t>
            </a:r>
            <a:r>
              <a:rPr lang="en-IN" sz="2000" dirty="0" smtClean="0">
                <a:solidFill>
                  <a:schemeClr val="accent1">
                    <a:lumMod val="50000"/>
                  </a:schemeClr>
                </a:solidFill>
              </a:rPr>
              <a:t>[][3] = { {1,2,3}, {4,5,6}};    // In 2D arrays its optional to specify first dimension but second 					              is mandatory</a:t>
            </a:r>
          </a:p>
          <a:p>
            <a:pPr marL="0" indent="0">
              <a:buNone/>
            </a:pPr>
            <a:r>
              <a:rPr lang="en-IN" sz="2000" dirty="0">
                <a:solidFill>
                  <a:schemeClr val="accent1">
                    <a:lumMod val="50000"/>
                  </a:schemeClr>
                </a:solidFill>
              </a:rPr>
              <a:t>	</a:t>
            </a:r>
            <a:r>
              <a:rPr lang="en-IN" sz="2000" dirty="0" err="1" smtClean="0">
                <a:solidFill>
                  <a:schemeClr val="accent1">
                    <a:lumMod val="50000"/>
                  </a:schemeClr>
                </a:solidFill>
              </a:rPr>
              <a:t>int</a:t>
            </a:r>
            <a:r>
              <a:rPr lang="en-IN" sz="2000" dirty="0" smtClean="0">
                <a:solidFill>
                  <a:schemeClr val="accent1">
                    <a:lumMod val="50000"/>
                  </a:schemeClr>
                </a:solidFill>
              </a:rPr>
              <a:t> </a:t>
            </a:r>
            <a:r>
              <a:rPr lang="en-IN" sz="2000" dirty="0" err="1" smtClean="0">
                <a:solidFill>
                  <a:schemeClr val="accent1">
                    <a:lumMod val="50000"/>
                  </a:schemeClr>
                </a:solidFill>
              </a:rPr>
              <a:t>arr</a:t>
            </a:r>
            <a:r>
              <a:rPr lang="en-IN" sz="2000" dirty="0" smtClean="0">
                <a:solidFill>
                  <a:schemeClr val="accent1">
                    <a:lumMod val="50000"/>
                  </a:schemeClr>
                </a:solidFill>
              </a:rPr>
              <a:t>[2][3] = {{1,2}, {3,4,5}};      // </a:t>
            </a:r>
            <a:r>
              <a:rPr lang="en-IN" sz="2000" dirty="0" err="1" smtClean="0">
                <a:solidFill>
                  <a:schemeClr val="accent1">
                    <a:lumMod val="50000"/>
                  </a:schemeClr>
                </a:solidFill>
              </a:rPr>
              <a:t>remaning</a:t>
            </a:r>
            <a:r>
              <a:rPr lang="en-IN" sz="2000" dirty="0" smtClean="0">
                <a:solidFill>
                  <a:schemeClr val="accent1">
                    <a:lumMod val="50000"/>
                  </a:schemeClr>
                </a:solidFill>
              </a:rPr>
              <a:t> elements in each row is initialized with 0</a:t>
            </a:r>
          </a:p>
          <a:p>
            <a:pPr marL="0" indent="0">
              <a:buNone/>
            </a:pPr>
            <a:r>
              <a:rPr lang="en-IN" sz="2000" dirty="0" smtClean="0">
                <a:solidFill>
                  <a:schemeClr val="accent1">
                    <a:lumMod val="50000"/>
                  </a:schemeClr>
                </a:solidFill>
              </a:rPr>
              <a:t>Access elements of 2D array:</a:t>
            </a:r>
          </a:p>
          <a:p>
            <a:pPr marL="0" indent="0">
              <a:buNone/>
            </a:pPr>
            <a:r>
              <a:rPr lang="en-IN" sz="2000" dirty="0" smtClean="0">
                <a:solidFill>
                  <a:schemeClr val="accent1">
                    <a:lumMod val="50000"/>
                  </a:schemeClr>
                </a:solidFill>
              </a:rPr>
              <a:t>		</a:t>
            </a:r>
            <a:r>
              <a:rPr lang="en-IN" sz="2000" dirty="0" err="1" smtClean="0">
                <a:solidFill>
                  <a:schemeClr val="accent1">
                    <a:lumMod val="50000"/>
                  </a:schemeClr>
                </a:solidFill>
              </a:rPr>
              <a:t>arr</a:t>
            </a:r>
            <a:r>
              <a:rPr lang="en-IN" sz="2000" dirty="0" smtClean="0">
                <a:solidFill>
                  <a:schemeClr val="accent1">
                    <a:lumMod val="50000"/>
                  </a:schemeClr>
                </a:solidFill>
              </a:rPr>
              <a:t>[</a:t>
            </a:r>
            <a:r>
              <a:rPr lang="en-IN" sz="2000" dirty="0" err="1" smtClean="0">
                <a:solidFill>
                  <a:schemeClr val="accent1">
                    <a:lumMod val="50000"/>
                  </a:schemeClr>
                </a:solidFill>
              </a:rPr>
              <a:t>ith</a:t>
            </a:r>
            <a:r>
              <a:rPr lang="en-IN" sz="2000" dirty="0" smtClean="0">
                <a:solidFill>
                  <a:schemeClr val="accent1">
                    <a:lumMod val="50000"/>
                  </a:schemeClr>
                </a:solidFill>
              </a:rPr>
              <a:t> row][</a:t>
            </a:r>
            <a:r>
              <a:rPr lang="en-IN" sz="2000" dirty="0" err="1" smtClean="0">
                <a:solidFill>
                  <a:schemeClr val="accent1">
                    <a:lumMod val="50000"/>
                  </a:schemeClr>
                </a:solidFill>
              </a:rPr>
              <a:t>jth</a:t>
            </a:r>
            <a:r>
              <a:rPr lang="en-IN" sz="2000" smtClean="0">
                <a:solidFill>
                  <a:schemeClr val="accent1">
                    <a:lumMod val="50000"/>
                  </a:schemeClr>
                </a:solidFill>
              </a:rPr>
              <a:t> </a:t>
            </a:r>
            <a:r>
              <a:rPr lang="en-IN" sz="2000" smtClean="0">
                <a:solidFill>
                  <a:schemeClr val="accent1">
                    <a:lumMod val="50000"/>
                  </a:schemeClr>
                </a:solidFill>
              </a:rPr>
              <a:t>c</a:t>
            </a:r>
          </a:p>
          <a:p>
            <a:pPr marL="0" indent="0">
              <a:buNone/>
            </a:pPr>
            <a:r>
              <a:rPr lang="en-IN" sz="2000" smtClean="0">
                <a:solidFill>
                  <a:schemeClr val="accent1">
                    <a:lumMod val="50000"/>
                  </a:schemeClr>
                </a:solidFill>
              </a:rPr>
              <a:t>olumn</a:t>
            </a:r>
            <a:r>
              <a:rPr lang="en-IN" sz="2000" dirty="0" smtClean="0">
                <a:solidFill>
                  <a:schemeClr val="accent1">
                    <a:lumMod val="50000"/>
                  </a:schemeClr>
                </a:solidFill>
              </a:rPr>
              <a:t>]</a:t>
            </a:r>
          </a:p>
          <a:p>
            <a:pPr marL="0" indent="0">
              <a:buNone/>
            </a:pPr>
            <a:endParaRPr lang="en-IN" sz="2000" dirty="0">
              <a:solidFill>
                <a:schemeClr val="accent1">
                  <a:lumMod val="50000"/>
                </a:schemeClr>
              </a:solidFill>
            </a:endParaRPr>
          </a:p>
          <a:p>
            <a:pPr>
              <a:buFont typeface="Wingdings" panose="05000000000000000000" pitchFamily="2" charset="2"/>
              <a:buChar char="q"/>
            </a:pPr>
            <a:r>
              <a:rPr lang="en-IN" sz="2000" dirty="0" smtClean="0">
                <a:solidFill>
                  <a:schemeClr val="accent1">
                    <a:lumMod val="50000"/>
                  </a:schemeClr>
                </a:solidFill>
              </a:rPr>
              <a:t> WAP to input and display a matrix</a:t>
            </a:r>
          </a:p>
          <a:p>
            <a:pPr>
              <a:buFont typeface="Wingdings" panose="05000000000000000000" pitchFamily="2" charset="2"/>
              <a:buChar char="q"/>
            </a:pPr>
            <a:r>
              <a:rPr lang="en-IN" sz="2000" dirty="0" smtClean="0">
                <a:solidFill>
                  <a:schemeClr val="accent1">
                    <a:lumMod val="50000"/>
                  </a:schemeClr>
                </a:solidFill>
              </a:rPr>
              <a:t> WAP to add two matrices</a:t>
            </a:r>
          </a:p>
          <a:p>
            <a:pPr>
              <a:buFont typeface="Wingdings" panose="05000000000000000000" pitchFamily="2" charset="2"/>
              <a:buChar char="q"/>
            </a:pPr>
            <a:r>
              <a:rPr lang="en-IN" sz="2000" dirty="0" smtClean="0">
                <a:solidFill>
                  <a:schemeClr val="accent1">
                    <a:lumMod val="50000"/>
                  </a:schemeClr>
                </a:solidFill>
              </a:rPr>
              <a:t> WAP to multiply two matrices</a:t>
            </a:r>
          </a:p>
          <a:p>
            <a:pPr>
              <a:buFont typeface="Wingdings" panose="05000000000000000000" pitchFamily="2" charset="2"/>
              <a:buChar char="q"/>
            </a:pPr>
            <a:r>
              <a:rPr lang="en-IN" sz="2000" dirty="0">
                <a:solidFill>
                  <a:schemeClr val="accent1">
                    <a:lumMod val="50000"/>
                  </a:schemeClr>
                </a:solidFill>
              </a:rPr>
              <a:t> </a:t>
            </a:r>
            <a:r>
              <a:rPr lang="en-IN" sz="2000" dirty="0" smtClean="0">
                <a:solidFill>
                  <a:schemeClr val="accent1">
                    <a:lumMod val="50000"/>
                  </a:schemeClr>
                </a:solidFill>
              </a:rPr>
              <a:t>WAP to transpose a matrix</a:t>
            </a:r>
          </a:p>
          <a:p>
            <a:pPr marL="0" indent="0">
              <a:buNone/>
            </a:pPr>
            <a:endParaRPr lang="en-IN" sz="2000" dirty="0" smtClean="0">
              <a:solidFill>
                <a:schemeClr val="accent1">
                  <a:lumMod val="50000"/>
                </a:schemeClr>
              </a:solidFill>
            </a:endParaRPr>
          </a:p>
          <a:p>
            <a:pPr>
              <a:buFont typeface="Wingdings" panose="05000000000000000000" pitchFamily="2" charset="2"/>
              <a:buChar char="q"/>
            </a:pPr>
            <a:endParaRPr lang="en-IN" sz="2000" dirty="0">
              <a:solidFill>
                <a:schemeClr val="accent1">
                  <a:lumMod val="50000"/>
                </a:schemeClr>
              </a:solidFill>
            </a:endParaRPr>
          </a:p>
        </p:txBody>
      </p:sp>
    </p:spTree>
    <p:extLst>
      <p:ext uri="{BB962C8B-B14F-4D97-AF65-F5344CB8AC3E}">
        <p14:creationId xmlns:p14="http://schemas.microsoft.com/office/powerpoint/2010/main" val="40170419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3-dimensional array</a:t>
            </a:r>
            <a:endParaRPr lang="en-IN" dirty="0"/>
          </a:p>
        </p:txBody>
      </p:sp>
      <p:pic>
        <p:nvPicPr>
          <p:cNvPr id="4" name="Content Placeholder 3"/>
          <p:cNvPicPr>
            <a:picLocks noGrp="1" noChangeAspect="1"/>
          </p:cNvPicPr>
          <p:nvPr>
            <p:ph idx="1"/>
          </p:nvPr>
        </p:nvPicPr>
        <p:blipFill>
          <a:blip r:embed="rId2"/>
          <a:stretch>
            <a:fillRect/>
          </a:stretch>
        </p:blipFill>
        <p:spPr>
          <a:xfrm>
            <a:off x="3243262" y="2258219"/>
            <a:ext cx="5705475" cy="3486150"/>
          </a:xfrm>
          <a:prstGeom prst="rect">
            <a:avLst/>
          </a:prstGeom>
        </p:spPr>
      </p:pic>
    </p:spTree>
    <p:extLst>
      <p:ext uri="{BB962C8B-B14F-4D97-AF65-F5344CB8AC3E}">
        <p14:creationId xmlns:p14="http://schemas.microsoft.com/office/powerpoint/2010/main" val="1603400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92" y="-12002"/>
            <a:ext cx="10515600" cy="1325563"/>
          </a:xfrm>
        </p:spPr>
        <p:txBody>
          <a:bodyPr/>
          <a:lstStyle/>
          <a:p>
            <a:r>
              <a:rPr lang="en-IN" dirty="0" smtClean="0">
                <a:solidFill>
                  <a:schemeClr val="accent1">
                    <a:lumMod val="50000"/>
                  </a:schemeClr>
                </a:solidFill>
              </a:rPr>
              <a:t>Pointers</a:t>
            </a:r>
            <a:endParaRPr lang="en-IN" dirty="0">
              <a:solidFill>
                <a:schemeClr val="accent1">
                  <a:lumMod val="50000"/>
                </a:schemeClr>
              </a:solidFill>
            </a:endParaRPr>
          </a:p>
        </p:txBody>
      </p:sp>
      <p:sp>
        <p:nvSpPr>
          <p:cNvPr id="3" name="Content Placeholder 2"/>
          <p:cNvSpPr>
            <a:spLocks noGrp="1"/>
          </p:cNvSpPr>
          <p:nvPr>
            <p:ph idx="1"/>
          </p:nvPr>
        </p:nvSpPr>
        <p:spPr>
          <a:xfrm>
            <a:off x="627888" y="1121536"/>
            <a:ext cx="11241024" cy="5517007"/>
          </a:xfrm>
        </p:spPr>
        <p:txBody>
          <a:bodyPr>
            <a:normAutofit fontScale="85000" lnSpcReduction="20000"/>
          </a:bodyPr>
          <a:lstStyle/>
          <a:p>
            <a:pPr>
              <a:buFont typeface="Wingdings" panose="05000000000000000000" pitchFamily="2" charset="2"/>
              <a:buChar char="q"/>
            </a:pPr>
            <a:r>
              <a:rPr lang="en-IN" sz="2000" dirty="0" smtClean="0">
                <a:solidFill>
                  <a:schemeClr val="accent1">
                    <a:lumMod val="50000"/>
                  </a:schemeClr>
                </a:solidFill>
              </a:rPr>
              <a:t> C is very powerful language and the real power of C lies in pointers.</a:t>
            </a:r>
          </a:p>
          <a:p>
            <a:pPr>
              <a:buFont typeface="Wingdings" panose="05000000000000000000" pitchFamily="2" charset="2"/>
              <a:buChar char="q"/>
            </a:pPr>
            <a:r>
              <a:rPr lang="en-IN" sz="2000" dirty="0" smtClean="0">
                <a:solidFill>
                  <a:schemeClr val="accent1">
                    <a:lumMod val="50000"/>
                  </a:schemeClr>
                </a:solidFill>
              </a:rPr>
              <a:t> The use of pointers makes the code more efficient and compact</a:t>
            </a:r>
          </a:p>
          <a:p>
            <a:pPr>
              <a:buFont typeface="Wingdings" panose="05000000000000000000" pitchFamily="2" charset="2"/>
              <a:buChar char="q"/>
            </a:pPr>
            <a:r>
              <a:rPr lang="en-IN" sz="2000" dirty="0" smtClean="0">
                <a:solidFill>
                  <a:schemeClr val="accent1">
                    <a:lumMod val="50000"/>
                  </a:schemeClr>
                </a:solidFill>
              </a:rPr>
              <a:t> A pointer is a variable that stores memory address</a:t>
            </a:r>
          </a:p>
          <a:p>
            <a:pPr>
              <a:buFont typeface="Wingdings" panose="05000000000000000000" pitchFamily="2" charset="2"/>
              <a:buChar char="q"/>
            </a:pPr>
            <a:r>
              <a:rPr lang="en-IN" sz="2000" b="1" dirty="0" smtClean="0">
                <a:solidFill>
                  <a:schemeClr val="accent1">
                    <a:lumMod val="50000"/>
                  </a:schemeClr>
                </a:solidFill>
              </a:rPr>
              <a:t>Declare pointers</a:t>
            </a:r>
          </a:p>
          <a:p>
            <a:pPr marL="914400" lvl="2" indent="0">
              <a:buNone/>
            </a:pPr>
            <a:r>
              <a:rPr lang="en-IN" dirty="0" err="1" smtClean="0">
                <a:solidFill>
                  <a:schemeClr val="accent1">
                    <a:lumMod val="50000"/>
                  </a:schemeClr>
                </a:solidFill>
              </a:rPr>
              <a:t>Data_type</a:t>
            </a:r>
            <a:r>
              <a:rPr lang="en-IN" dirty="0" smtClean="0">
                <a:solidFill>
                  <a:schemeClr val="accent1">
                    <a:lumMod val="50000"/>
                  </a:schemeClr>
                </a:solidFill>
              </a:rPr>
              <a:t> *</a:t>
            </a:r>
            <a:r>
              <a:rPr lang="en-IN" dirty="0" err="1" smtClean="0">
                <a:solidFill>
                  <a:schemeClr val="accent1">
                    <a:lumMod val="50000"/>
                  </a:schemeClr>
                </a:solidFill>
              </a:rPr>
              <a:t>p_name</a:t>
            </a:r>
            <a:r>
              <a:rPr lang="en-IN" dirty="0" smtClean="0">
                <a:solidFill>
                  <a:schemeClr val="accent1">
                    <a:lumMod val="50000"/>
                  </a:schemeClr>
                </a:solidFill>
              </a:rPr>
              <a:t>    // * tells the compiler that the declared variable is a pointer</a:t>
            </a:r>
          </a:p>
          <a:p>
            <a:pPr marL="914400" lvl="2" indent="0">
              <a:buNone/>
            </a:pPr>
            <a:r>
              <a:rPr lang="en-IN" dirty="0" err="1" smtClean="0">
                <a:solidFill>
                  <a:schemeClr val="accent1">
                    <a:lumMod val="50000"/>
                  </a:schemeClr>
                </a:solidFill>
              </a:rPr>
              <a:t>int</a:t>
            </a:r>
            <a:r>
              <a:rPr lang="en-IN" dirty="0" smtClean="0">
                <a:solidFill>
                  <a:schemeClr val="accent1">
                    <a:lumMod val="50000"/>
                  </a:schemeClr>
                </a:solidFill>
              </a:rPr>
              <a:t> *</a:t>
            </a:r>
            <a:r>
              <a:rPr lang="en-IN" dirty="0" err="1" smtClean="0">
                <a:solidFill>
                  <a:schemeClr val="accent1">
                    <a:lumMod val="50000"/>
                  </a:schemeClr>
                </a:solidFill>
              </a:rPr>
              <a:t>iptr</a:t>
            </a:r>
            <a:r>
              <a:rPr lang="en-IN" dirty="0" smtClean="0">
                <a:solidFill>
                  <a:schemeClr val="accent1">
                    <a:lumMod val="50000"/>
                  </a:schemeClr>
                </a:solidFill>
              </a:rPr>
              <a:t>                          // pointer that points to variables of type </a:t>
            </a:r>
            <a:r>
              <a:rPr lang="en-IN" dirty="0" err="1" smtClean="0">
                <a:solidFill>
                  <a:schemeClr val="accent1">
                    <a:lumMod val="50000"/>
                  </a:schemeClr>
                </a:solidFill>
              </a:rPr>
              <a:t>int</a:t>
            </a:r>
            <a:endParaRPr lang="en-IN" dirty="0" smtClean="0">
              <a:solidFill>
                <a:schemeClr val="accent1">
                  <a:lumMod val="50000"/>
                </a:schemeClr>
              </a:solidFill>
            </a:endParaRPr>
          </a:p>
          <a:p>
            <a:pPr marL="914400" lvl="2" indent="0">
              <a:buNone/>
            </a:pPr>
            <a:r>
              <a:rPr lang="en-IN" dirty="0" smtClean="0">
                <a:solidFill>
                  <a:schemeClr val="accent1">
                    <a:lumMod val="50000"/>
                  </a:schemeClr>
                </a:solidFill>
              </a:rPr>
              <a:t>float *</a:t>
            </a:r>
            <a:r>
              <a:rPr lang="en-IN" dirty="0" err="1" smtClean="0">
                <a:solidFill>
                  <a:schemeClr val="accent1">
                    <a:lumMod val="50000"/>
                  </a:schemeClr>
                </a:solidFill>
              </a:rPr>
              <a:t>fptr</a:t>
            </a:r>
            <a:r>
              <a:rPr lang="en-IN" dirty="0" smtClean="0">
                <a:solidFill>
                  <a:schemeClr val="accent1">
                    <a:lumMod val="50000"/>
                  </a:schemeClr>
                </a:solidFill>
              </a:rPr>
              <a:t>                      // pointer that points to variables of type float</a:t>
            </a:r>
          </a:p>
          <a:p>
            <a:pPr marL="914400" lvl="2" indent="0">
              <a:buNone/>
            </a:pPr>
            <a:r>
              <a:rPr lang="en-IN" dirty="0" smtClean="0">
                <a:solidFill>
                  <a:schemeClr val="accent1">
                    <a:lumMod val="50000"/>
                  </a:schemeClr>
                </a:solidFill>
              </a:rPr>
              <a:t>char *</a:t>
            </a:r>
            <a:r>
              <a:rPr lang="en-IN" dirty="0" err="1" smtClean="0">
                <a:solidFill>
                  <a:schemeClr val="accent1">
                    <a:lumMod val="50000"/>
                  </a:schemeClr>
                </a:solidFill>
              </a:rPr>
              <a:t>cptr</a:t>
            </a:r>
            <a:r>
              <a:rPr lang="en-IN" dirty="0" smtClean="0">
                <a:solidFill>
                  <a:schemeClr val="accent1">
                    <a:lumMod val="50000"/>
                  </a:schemeClr>
                </a:solidFill>
              </a:rPr>
              <a:t>                      // pointer that points to variables of type character</a:t>
            </a:r>
          </a:p>
          <a:p>
            <a:pPr>
              <a:buFont typeface="Wingdings" panose="05000000000000000000" pitchFamily="2" charset="2"/>
              <a:buChar char="q"/>
            </a:pPr>
            <a:r>
              <a:rPr lang="en-IN" sz="2000" dirty="0" smtClean="0">
                <a:solidFill>
                  <a:schemeClr val="accent1">
                    <a:lumMod val="50000"/>
                  </a:schemeClr>
                </a:solidFill>
              </a:rPr>
              <a:t> </a:t>
            </a:r>
            <a:r>
              <a:rPr lang="en-IN" sz="2000" b="1" dirty="0" smtClean="0">
                <a:solidFill>
                  <a:schemeClr val="accent1">
                    <a:lumMod val="50000"/>
                  </a:schemeClr>
                </a:solidFill>
              </a:rPr>
              <a:t>Initializing pointer</a:t>
            </a:r>
          </a:p>
          <a:p>
            <a:pPr marL="457200" lvl="1" indent="0">
              <a:buNone/>
            </a:pPr>
            <a:r>
              <a:rPr lang="en-IN" sz="2000" dirty="0" err="1" smtClean="0">
                <a:solidFill>
                  <a:schemeClr val="accent1">
                    <a:lumMod val="50000"/>
                  </a:schemeClr>
                </a:solidFill>
              </a:rPr>
              <a:t>int</a:t>
            </a:r>
            <a:r>
              <a:rPr lang="en-IN" sz="2000" dirty="0" smtClean="0">
                <a:solidFill>
                  <a:schemeClr val="accent1">
                    <a:lumMod val="50000"/>
                  </a:schemeClr>
                </a:solidFill>
              </a:rPr>
              <a:t> *</a:t>
            </a:r>
            <a:r>
              <a:rPr lang="en-IN" sz="2000" dirty="0" err="1" smtClean="0">
                <a:solidFill>
                  <a:schemeClr val="accent1">
                    <a:lumMod val="50000"/>
                  </a:schemeClr>
                </a:solidFill>
              </a:rPr>
              <a:t>iptr,age</a:t>
            </a:r>
            <a:r>
              <a:rPr lang="en-IN" sz="2000" dirty="0" smtClean="0">
                <a:solidFill>
                  <a:schemeClr val="accent1">
                    <a:lumMod val="50000"/>
                  </a:schemeClr>
                </a:solidFill>
              </a:rPr>
              <a:t>;</a:t>
            </a:r>
          </a:p>
          <a:p>
            <a:pPr marL="457200" lvl="1" indent="0">
              <a:buNone/>
            </a:pPr>
            <a:r>
              <a:rPr lang="en-IN" sz="2000" dirty="0" err="1" smtClean="0">
                <a:solidFill>
                  <a:schemeClr val="accent1">
                    <a:lumMod val="50000"/>
                  </a:schemeClr>
                </a:solidFill>
              </a:rPr>
              <a:t>iptr</a:t>
            </a:r>
            <a:r>
              <a:rPr lang="en-IN" sz="2000" dirty="0" smtClean="0">
                <a:solidFill>
                  <a:schemeClr val="accent1">
                    <a:lumMod val="50000"/>
                  </a:schemeClr>
                </a:solidFill>
              </a:rPr>
              <a:t> = &amp;age</a:t>
            </a:r>
          </a:p>
          <a:p>
            <a:pPr>
              <a:buFont typeface="Wingdings" panose="05000000000000000000" pitchFamily="2" charset="2"/>
              <a:buChar char="q"/>
            </a:pPr>
            <a:r>
              <a:rPr lang="en-IN" sz="2000" dirty="0">
                <a:solidFill>
                  <a:schemeClr val="accent1">
                    <a:lumMod val="50000"/>
                  </a:schemeClr>
                </a:solidFill>
              </a:rPr>
              <a:t> </a:t>
            </a:r>
            <a:r>
              <a:rPr lang="en-IN" sz="2000" b="1" dirty="0" smtClean="0">
                <a:solidFill>
                  <a:schemeClr val="accent1">
                    <a:lumMod val="50000"/>
                  </a:schemeClr>
                </a:solidFill>
              </a:rPr>
              <a:t>Dereferencing pointer variables: </a:t>
            </a:r>
            <a:r>
              <a:rPr lang="en-IN" sz="2000" dirty="0" smtClean="0">
                <a:solidFill>
                  <a:schemeClr val="accent1">
                    <a:lumMod val="50000"/>
                  </a:schemeClr>
                </a:solidFill>
              </a:rPr>
              <a:t>With Dereferencing we can access the variable pointed by the pointer</a:t>
            </a:r>
          </a:p>
          <a:p>
            <a:pPr marL="0" indent="0">
              <a:buNone/>
            </a:pPr>
            <a:r>
              <a:rPr lang="en-IN" sz="2000" dirty="0">
                <a:solidFill>
                  <a:schemeClr val="accent1">
                    <a:lumMod val="50000"/>
                  </a:schemeClr>
                </a:solidFill>
              </a:rPr>
              <a:t>	</a:t>
            </a:r>
            <a:r>
              <a:rPr lang="en-IN" sz="2000" dirty="0" err="1" smtClean="0">
                <a:solidFill>
                  <a:schemeClr val="accent1">
                    <a:lumMod val="50000"/>
                  </a:schemeClr>
                </a:solidFill>
              </a:rPr>
              <a:t>int</a:t>
            </a:r>
            <a:r>
              <a:rPr lang="en-IN" sz="2000" dirty="0" smtClean="0">
                <a:solidFill>
                  <a:schemeClr val="accent1">
                    <a:lumMod val="50000"/>
                  </a:schemeClr>
                </a:solidFill>
              </a:rPr>
              <a:t> a = 87, *p1 = &amp;a;</a:t>
            </a:r>
          </a:p>
          <a:p>
            <a:pPr marL="0" indent="0">
              <a:buNone/>
            </a:pPr>
            <a:r>
              <a:rPr lang="en-IN" sz="2000" dirty="0">
                <a:solidFill>
                  <a:schemeClr val="accent1">
                    <a:lumMod val="50000"/>
                  </a:schemeClr>
                </a:solidFill>
              </a:rPr>
              <a:t>	</a:t>
            </a:r>
            <a:r>
              <a:rPr lang="en-IN" sz="2000" dirty="0" smtClean="0">
                <a:solidFill>
                  <a:schemeClr val="accent1">
                    <a:lumMod val="50000"/>
                  </a:schemeClr>
                </a:solidFill>
              </a:rPr>
              <a:t>float b = 4.5, *p2 = &amp;b;</a:t>
            </a:r>
          </a:p>
          <a:p>
            <a:pPr marL="0" indent="0">
              <a:buNone/>
            </a:pPr>
            <a:r>
              <a:rPr lang="en-IN" sz="2000" dirty="0">
                <a:solidFill>
                  <a:schemeClr val="accent1">
                    <a:lumMod val="50000"/>
                  </a:schemeClr>
                </a:solidFill>
              </a:rPr>
              <a:t> </a:t>
            </a:r>
            <a:r>
              <a:rPr lang="en-IN" sz="2000" dirty="0" smtClean="0">
                <a:solidFill>
                  <a:schemeClr val="accent1">
                    <a:lumMod val="50000"/>
                  </a:schemeClr>
                </a:solidFill>
              </a:rPr>
              <a:t>  	*p1 = 9                                 // equivalent to a = 9</a:t>
            </a:r>
          </a:p>
          <a:p>
            <a:pPr marL="0" indent="0">
              <a:buNone/>
            </a:pPr>
            <a:r>
              <a:rPr lang="en-IN" sz="2000" dirty="0">
                <a:solidFill>
                  <a:schemeClr val="accent1">
                    <a:lumMod val="50000"/>
                  </a:schemeClr>
                </a:solidFill>
              </a:rPr>
              <a:t>	</a:t>
            </a:r>
            <a:r>
              <a:rPr lang="en-IN" sz="2000" dirty="0" smtClean="0">
                <a:solidFill>
                  <a:schemeClr val="accent1">
                    <a:lumMod val="50000"/>
                  </a:schemeClr>
                </a:solidFill>
              </a:rPr>
              <a:t>(*p1)++                                // equivalent to a++</a:t>
            </a:r>
          </a:p>
          <a:p>
            <a:pPr marL="0" indent="0">
              <a:buNone/>
            </a:pPr>
            <a:r>
              <a:rPr lang="en-IN" sz="2000" dirty="0">
                <a:solidFill>
                  <a:schemeClr val="accent1">
                    <a:lumMod val="50000"/>
                  </a:schemeClr>
                </a:solidFill>
              </a:rPr>
              <a:t>	</a:t>
            </a:r>
            <a:r>
              <a:rPr lang="en-IN" sz="2000" dirty="0" smtClean="0">
                <a:solidFill>
                  <a:schemeClr val="accent1">
                    <a:lumMod val="50000"/>
                  </a:schemeClr>
                </a:solidFill>
              </a:rPr>
              <a:t>(*p2)+10                              // equivalent to b + 10</a:t>
            </a:r>
          </a:p>
          <a:p>
            <a:pPr marL="0" indent="0">
              <a:buNone/>
            </a:pPr>
            <a:r>
              <a:rPr lang="en-IN" sz="2000" dirty="0" smtClean="0">
                <a:solidFill>
                  <a:schemeClr val="accent1">
                    <a:lumMod val="50000"/>
                  </a:schemeClr>
                </a:solidFill>
              </a:rPr>
              <a:t>Note: * operator here is called indirection operator (should be read as “value at address”)</a:t>
            </a:r>
          </a:p>
          <a:p>
            <a:pPr marL="0" indent="0">
              <a:buNone/>
            </a:pPr>
            <a:endParaRPr lang="en-IN" dirty="0" smtClean="0">
              <a:solidFill>
                <a:schemeClr val="accent1">
                  <a:lumMod val="50000"/>
                </a:schemeClr>
              </a:solidFill>
            </a:endParaRPr>
          </a:p>
          <a:p>
            <a:pPr marL="914400" lvl="2" indent="0">
              <a:buNone/>
            </a:pPr>
            <a:endParaRPr lang="en-IN" dirty="0">
              <a:solidFill>
                <a:schemeClr val="accent1">
                  <a:lumMod val="50000"/>
                </a:schemeClr>
              </a:solidFill>
            </a:endParaRPr>
          </a:p>
          <a:p>
            <a:pPr marL="914400" lvl="2" indent="0">
              <a:buNone/>
            </a:pPr>
            <a:endParaRPr lang="en-IN" dirty="0" smtClean="0">
              <a:solidFill>
                <a:schemeClr val="accent1">
                  <a:lumMod val="50000"/>
                </a:schemeClr>
              </a:solidFill>
            </a:endParaRPr>
          </a:p>
        </p:txBody>
      </p:sp>
    </p:spTree>
    <p:extLst>
      <p:ext uri="{BB962C8B-B14F-4D97-AF65-F5344CB8AC3E}">
        <p14:creationId xmlns:p14="http://schemas.microsoft.com/office/powerpoint/2010/main" val="36148103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247900" y="2410619"/>
            <a:ext cx="7696200" cy="3181350"/>
          </a:xfrm>
          <a:prstGeom prst="rect">
            <a:avLst/>
          </a:prstGeom>
        </p:spPr>
      </p:pic>
      <p:sp>
        <p:nvSpPr>
          <p:cNvPr id="5" name="TextBox 4"/>
          <p:cNvSpPr txBox="1"/>
          <p:nvPr/>
        </p:nvSpPr>
        <p:spPr>
          <a:xfrm>
            <a:off x="813816" y="1042416"/>
            <a:ext cx="10415016" cy="923330"/>
          </a:xfrm>
          <a:prstGeom prst="rect">
            <a:avLst/>
          </a:prstGeom>
          <a:noFill/>
        </p:spPr>
        <p:txBody>
          <a:bodyPr wrap="square" rtlCol="0">
            <a:spAutoFit/>
          </a:bodyPr>
          <a:lstStyle/>
          <a:p>
            <a:pPr>
              <a:buFont typeface="Wingdings" panose="05000000000000000000" pitchFamily="2" charset="2"/>
              <a:buChar char="q"/>
            </a:pPr>
            <a:r>
              <a:rPr lang="en-IN" dirty="0" smtClean="0">
                <a:solidFill>
                  <a:schemeClr val="accent1">
                    <a:lumMod val="50000"/>
                  </a:schemeClr>
                </a:solidFill>
              </a:rPr>
              <a:t> </a:t>
            </a:r>
            <a:r>
              <a:rPr lang="en-IN" b="1" dirty="0" smtClean="0">
                <a:solidFill>
                  <a:schemeClr val="accent1">
                    <a:lumMod val="50000"/>
                  </a:schemeClr>
                </a:solidFill>
              </a:rPr>
              <a:t>why </a:t>
            </a:r>
            <a:r>
              <a:rPr lang="en-IN" b="1" dirty="0">
                <a:solidFill>
                  <a:schemeClr val="accent1">
                    <a:lumMod val="50000"/>
                  </a:schemeClr>
                </a:solidFill>
              </a:rPr>
              <a:t>do we mention datatype while declaring the pointer?</a:t>
            </a:r>
          </a:p>
          <a:p>
            <a:r>
              <a:rPr lang="en-IN" dirty="0">
                <a:solidFill>
                  <a:schemeClr val="accent1">
                    <a:lumMod val="50000"/>
                  </a:schemeClr>
                </a:solidFill>
              </a:rPr>
              <a:t>The value of pointer only tells the address of starting bytes, while dereferencing how many bytes should be retrieved starting from this address is told by the datatype mentioned during </a:t>
            </a:r>
            <a:r>
              <a:rPr lang="en-IN" dirty="0" smtClean="0">
                <a:solidFill>
                  <a:schemeClr val="accent1">
                    <a:lumMod val="50000"/>
                  </a:schemeClr>
                </a:solidFill>
              </a:rPr>
              <a:t>declaration</a:t>
            </a:r>
            <a:endParaRPr lang="en-IN" dirty="0">
              <a:solidFill>
                <a:schemeClr val="accent1">
                  <a:lumMod val="50000"/>
                </a:schemeClr>
              </a:solidFill>
            </a:endParaRPr>
          </a:p>
        </p:txBody>
      </p:sp>
    </p:spTree>
    <p:extLst>
      <p:ext uri="{BB962C8B-B14F-4D97-AF65-F5344CB8AC3E}">
        <p14:creationId xmlns:p14="http://schemas.microsoft.com/office/powerpoint/2010/main" val="25173912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9288" y="243712"/>
            <a:ext cx="11213592" cy="6678295"/>
          </a:xfrm>
        </p:spPr>
        <p:txBody>
          <a:bodyPr>
            <a:normAutofit fontScale="92500" lnSpcReduction="20000"/>
          </a:bodyPr>
          <a:lstStyle/>
          <a:p>
            <a:pPr>
              <a:buFont typeface="Wingdings" panose="05000000000000000000" pitchFamily="2" charset="2"/>
              <a:buChar char="q"/>
            </a:pPr>
            <a:r>
              <a:rPr lang="en-IN" sz="2000" dirty="0" smtClean="0">
                <a:solidFill>
                  <a:schemeClr val="accent1">
                    <a:lumMod val="50000"/>
                  </a:schemeClr>
                </a:solidFill>
              </a:rPr>
              <a:t> </a:t>
            </a:r>
            <a:r>
              <a:rPr lang="en-IN" sz="2000" b="1" dirty="0" smtClean="0">
                <a:solidFill>
                  <a:schemeClr val="accent1">
                    <a:lumMod val="50000"/>
                  </a:schemeClr>
                </a:solidFill>
              </a:rPr>
              <a:t>Pointer Arithmetic</a:t>
            </a:r>
          </a:p>
          <a:p>
            <a:pPr marL="0" indent="0">
              <a:buNone/>
            </a:pPr>
            <a:r>
              <a:rPr lang="en-IN" sz="2000" dirty="0">
                <a:solidFill>
                  <a:schemeClr val="accent1">
                    <a:lumMod val="50000"/>
                  </a:schemeClr>
                </a:solidFill>
              </a:rPr>
              <a:t>	</a:t>
            </a:r>
            <a:r>
              <a:rPr lang="en-IN" sz="2000" dirty="0" smtClean="0">
                <a:solidFill>
                  <a:schemeClr val="accent1">
                    <a:lumMod val="50000"/>
                  </a:schemeClr>
                </a:solidFill>
              </a:rPr>
              <a:t>Only valid operations that can be done with pointers are</a:t>
            </a:r>
          </a:p>
          <a:p>
            <a:pPr marL="0" indent="0">
              <a:buNone/>
            </a:pPr>
            <a:r>
              <a:rPr lang="en-IN" sz="2000" dirty="0">
                <a:solidFill>
                  <a:schemeClr val="accent1">
                    <a:lumMod val="50000"/>
                  </a:schemeClr>
                </a:solidFill>
              </a:rPr>
              <a:t>	</a:t>
            </a:r>
            <a:r>
              <a:rPr lang="en-IN" sz="2000" dirty="0" smtClean="0">
                <a:solidFill>
                  <a:schemeClr val="accent1">
                    <a:lumMod val="50000"/>
                  </a:schemeClr>
                </a:solidFill>
              </a:rPr>
              <a:t>1. Addition with integer to pointer and increment</a:t>
            </a:r>
          </a:p>
          <a:p>
            <a:pPr marL="0" indent="0">
              <a:buNone/>
            </a:pPr>
            <a:r>
              <a:rPr lang="en-IN" sz="2000" dirty="0">
                <a:solidFill>
                  <a:schemeClr val="accent1">
                    <a:lumMod val="50000"/>
                  </a:schemeClr>
                </a:solidFill>
              </a:rPr>
              <a:t>	</a:t>
            </a:r>
            <a:r>
              <a:rPr lang="en-IN" sz="2000" dirty="0" smtClean="0">
                <a:solidFill>
                  <a:schemeClr val="accent1">
                    <a:lumMod val="50000"/>
                  </a:schemeClr>
                </a:solidFill>
              </a:rPr>
              <a:t>2. Subtraction of an integer from a pointer and decrement operation</a:t>
            </a:r>
          </a:p>
          <a:p>
            <a:pPr marL="0" indent="0">
              <a:buNone/>
            </a:pPr>
            <a:r>
              <a:rPr lang="en-IN" sz="2000" dirty="0">
                <a:solidFill>
                  <a:schemeClr val="accent1">
                    <a:lumMod val="50000"/>
                  </a:schemeClr>
                </a:solidFill>
              </a:rPr>
              <a:t>	</a:t>
            </a:r>
            <a:r>
              <a:rPr lang="en-IN" sz="2000" dirty="0" smtClean="0">
                <a:solidFill>
                  <a:schemeClr val="accent1">
                    <a:lumMod val="50000"/>
                  </a:schemeClr>
                </a:solidFill>
              </a:rPr>
              <a:t>3. Subtraction of a pointer from another pointer of same type</a:t>
            </a:r>
          </a:p>
          <a:p>
            <a:pPr marL="0" indent="0">
              <a:buNone/>
            </a:pPr>
            <a:r>
              <a:rPr lang="en-IN" sz="2000" dirty="0" smtClean="0">
                <a:solidFill>
                  <a:schemeClr val="accent1">
                    <a:lumMod val="50000"/>
                  </a:schemeClr>
                </a:solidFill>
              </a:rPr>
              <a:t>#Note: Pointer arithmetic is performed relative to the size of base type of pointer</a:t>
            </a:r>
          </a:p>
          <a:p>
            <a:pPr marL="0" indent="0">
              <a:buNone/>
            </a:pPr>
            <a:r>
              <a:rPr lang="en-IN" sz="2000" dirty="0" err="1" smtClean="0">
                <a:solidFill>
                  <a:schemeClr val="accent1">
                    <a:lumMod val="50000"/>
                  </a:schemeClr>
                </a:solidFill>
              </a:rPr>
              <a:t>Eg</a:t>
            </a:r>
            <a:r>
              <a:rPr lang="en-IN" sz="2000" dirty="0" smtClean="0">
                <a:solidFill>
                  <a:schemeClr val="accent1">
                    <a:lumMod val="50000"/>
                  </a:schemeClr>
                </a:solidFill>
              </a:rPr>
              <a:t>: </a:t>
            </a:r>
            <a:r>
              <a:rPr lang="en-IN" sz="2000" dirty="0" err="1" smtClean="0">
                <a:solidFill>
                  <a:schemeClr val="accent1">
                    <a:lumMod val="50000"/>
                  </a:schemeClr>
                </a:solidFill>
              </a:rPr>
              <a:t>int</a:t>
            </a:r>
            <a:r>
              <a:rPr lang="en-IN" sz="2000" dirty="0" smtClean="0">
                <a:solidFill>
                  <a:schemeClr val="accent1">
                    <a:lumMod val="50000"/>
                  </a:schemeClr>
                </a:solidFill>
              </a:rPr>
              <a:t> *</a:t>
            </a:r>
            <a:r>
              <a:rPr lang="en-IN" sz="2000" dirty="0" err="1" smtClean="0">
                <a:solidFill>
                  <a:schemeClr val="accent1">
                    <a:lumMod val="50000"/>
                  </a:schemeClr>
                </a:solidFill>
              </a:rPr>
              <a:t>pi,i</a:t>
            </a:r>
            <a:r>
              <a:rPr lang="en-IN" sz="2000" dirty="0" smtClean="0">
                <a:solidFill>
                  <a:schemeClr val="accent1">
                    <a:lumMod val="50000"/>
                  </a:schemeClr>
                </a:solidFill>
              </a:rPr>
              <a:t>;</a:t>
            </a:r>
          </a:p>
          <a:p>
            <a:pPr marL="0" indent="0">
              <a:buNone/>
            </a:pPr>
            <a:r>
              <a:rPr lang="en-IN" sz="2000" dirty="0" smtClean="0">
                <a:solidFill>
                  <a:schemeClr val="accent1">
                    <a:lumMod val="50000"/>
                  </a:schemeClr>
                </a:solidFill>
              </a:rPr>
              <a:t>      pi = &amp;</a:t>
            </a:r>
            <a:r>
              <a:rPr lang="en-IN" sz="2000" dirty="0" err="1" smtClean="0">
                <a:solidFill>
                  <a:schemeClr val="accent1">
                    <a:lumMod val="50000"/>
                  </a:schemeClr>
                </a:solidFill>
              </a:rPr>
              <a:t>i</a:t>
            </a:r>
            <a:r>
              <a:rPr lang="en-IN" sz="2000" dirty="0" smtClean="0">
                <a:solidFill>
                  <a:schemeClr val="accent1">
                    <a:lumMod val="50000"/>
                  </a:schemeClr>
                </a:solidFill>
              </a:rPr>
              <a:t>;          //1000</a:t>
            </a:r>
          </a:p>
          <a:p>
            <a:pPr marL="0" indent="0">
              <a:buNone/>
            </a:pPr>
            <a:r>
              <a:rPr lang="en-IN" sz="2000" dirty="0" smtClean="0">
                <a:solidFill>
                  <a:schemeClr val="accent1">
                    <a:lumMod val="50000"/>
                  </a:schemeClr>
                </a:solidFill>
              </a:rPr>
              <a:t>      pi++;              //1004 (assuming size of </a:t>
            </a:r>
            <a:r>
              <a:rPr lang="en-IN" sz="2000" dirty="0" err="1" smtClean="0">
                <a:solidFill>
                  <a:schemeClr val="accent1">
                    <a:lumMod val="50000"/>
                  </a:schemeClr>
                </a:solidFill>
              </a:rPr>
              <a:t>int</a:t>
            </a:r>
            <a:r>
              <a:rPr lang="en-IN" sz="2000" dirty="0" smtClean="0">
                <a:solidFill>
                  <a:schemeClr val="accent1">
                    <a:lumMod val="50000"/>
                  </a:schemeClr>
                </a:solidFill>
              </a:rPr>
              <a:t> datatype is 4)</a:t>
            </a:r>
          </a:p>
          <a:p>
            <a:pPr marL="0" indent="0">
              <a:buNone/>
            </a:pPr>
            <a:endParaRPr lang="en-IN" sz="2000" dirty="0">
              <a:solidFill>
                <a:schemeClr val="accent1">
                  <a:lumMod val="50000"/>
                </a:schemeClr>
              </a:solidFill>
            </a:endParaRPr>
          </a:p>
          <a:p>
            <a:pPr marL="457200" lvl="1" indent="0">
              <a:buNone/>
            </a:pPr>
            <a:r>
              <a:rPr lang="en-IN" sz="1600" dirty="0">
                <a:solidFill>
                  <a:schemeClr val="accent1">
                    <a:lumMod val="50000"/>
                  </a:schemeClr>
                </a:solidFill>
              </a:rPr>
              <a:t>c</a:t>
            </a:r>
            <a:r>
              <a:rPr lang="en-IN" sz="1600" dirty="0" smtClean="0">
                <a:solidFill>
                  <a:schemeClr val="accent1">
                    <a:lumMod val="50000"/>
                  </a:schemeClr>
                </a:solidFill>
              </a:rPr>
              <a:t>har a = ‘x’, *pc=&amp;a;</a:t>
            </a:r>
          </a:p>
          <a:p>
            <a:pPr marL="457200" lvl="1" indent="0">
              <a:buNone/>
            </a:pPr>
            <a:r>
              <a:rPr lang="en-IN" sz="1600" dirty="0" err="1">
                <a:solidFill>
                  <a:schemeClr val="accent1">
                    <a:lumMod val="50000"/>
                  </a:schemeClr>
                </a:solidFill>
              </a:rPr>
              <a:t>i</a:t>
            </a:r>
            <a:r>
              <a:rPr lang="en-IN" sz="1600" dirty="0" err="1" smtClean="0">
                <a:solidFill>
                  <a:schemeClr val="accent1">
                    <a:lumMod val="50000"/>
                  </a:schemeClr>
                </a:solidFill>
              </a:rPr>
              <a:t>nt</a:t>
            </a:r>
            <a:r>
              <a:rPr lang="en-IN" sz="1600" dirty="0" smtClean="0">
                <a:solidFill>
                  <a:schemeClr val="accent1">
                    <a:lumMod val="50000"/>
                  </a:schemeClr>
                </a:solidFill>
              </a:rPr>
              <a:t> b=5, *pi=&amp;b;</a:t>
            </a:r>
          </a:p>
          <a:p>
            <a:pPr marL="457200" lvl="1" indent="0">
              <a:buNone/>
            </a:pPr>
            <a:r>
              <a:rPr lang="en-IN" sz="1600" dirty="0">
                <a:solidFill>
                  <a:schemeClr val="accent1">
                    <a:lumMod val="50000"/>
                  </a:schemeClr>
                </a:solidFill>
              </a:rPr>
              <a:t>d</a:t>
            </a:r>
            <a:r>
              <a:rPr lang="en-IN" sz="1600" dirty="0" smtClean="0">
                <a:solidFill>
                  <a:schemeClr val="accent1">
                    <a:lumMod val="50000"/>
                  </a:schemeClr>
                </a:solidFill>
              </a:rPr>
              <a:t>ouble c = 456.456, *</a:t>
            </a:r>
            <a:r>
              <a:rPr lang="en-IN" sz="1600" dirty="0" err="1" smtClean="0">
                <a:solidFill>
                  <a:schemeClr val="accent1">
                    <a:lumMod val="50000"/>
                  </a:schemeClr>
                </a:solidFill>
              </a:rPr>
              <a:t>pd</a:t>
            </a:r>
            <a:r>
              <a:rPr lang="en-IN" sz="1600" dirty="0" smtClean="0">
                <a:solidFill>
                  <a:schemeClr val="accent1">
                    <a:lumMod val="50000"/>
                  </a:schemeClr>
                </a:solidFill>
              </a:rPr>
              <a:t>=&amp;c;</a:t>
            </a:r>
          </a:p>
          <a:p>
            <a:pPr marL="457200" lvl="1" indent="0">
              <a:buNone/>
            </a:pPr>
            <a:r>
              <a:rPr lang="en-IN" sz="1600" dirty="0" smtClean="0">
                <a:solidFill>
                  <a:schemeClr val="accent1">
                    <a:lumMod val="50000"/>
                  </a:schemeClr>
                </a:solidFill>
              </a:rPr>
              <a:t>//suppose address of </a:t>
            </a:r>
            <a:r>
              <a:rPr lang="en-IN" sz="1600" dirty="0" err="1" smtClean="0">
                <a:solidFill>
                  <a:schemeClr val="accent1">
                    <a:lumMod val="50000"/>
                  </a:schemeClr>
                </a:solidFill>
              </a:rPr>
              <a:t>a,b,c</a:t>
            </a:r>
            <a:r>
              <a:rPr lang="en-IN" sz="1600" dirty="0" smtClean="0">
                <a:solidFill>
                  <a:schemeClr val="accent1">
                    <a:lumMod val="50000"/>
                  </a:schemeClr>
                </a:solidFill>
              </a:rPr>
              <a:t> is 1000,4000,5000 </a:t>
            </a:r>
            <a:r>
              <a:rPr lang="en-IN" sz="1600" dirty="0" smtClean="0">
                <a:solidFill>
                  <a:srgbClr val="E92771"/>
                </a:solidFill>
              </a:rPr>
              <a:t>find the below</a:t>
            </a:r>
            <a:endParaRPr lang="en-IN" sz="1600" dirty="0">
              <a:solidFill>
                <a:srgbClr val="E92771"/>
              </a:solidFill>
            </a:endParaRPr>
          </a:p>
          <a:p>
            <a:pPr marL="457200" lvl="1" indent="0">
              <a:buNone/>
            </a:pPr>
            <a:r>
              <a:rPr lang="en-IN" sz="1600" dirty="0">
                <a:solidFill>
                  <a:schemeClr val="accent1">
                    <a:lumMod val="50000"/>
                  </a:schemeClr>
                </a:solidFill>
              </a:rPr>
              <a:t>p</a:t>
            </a:r>
            <a:r>
              <a:rPr lang="en-IN" sz="1600" dirty="0" smtClean="0">
                <a:solidFill>
                  <a:schemeClr val="accent1">
                    <a:lumMod val="50000"/>
                  </a:schemeClr>
                </a:solidFill>
              </a:rPr>
              <a:t>c++ </a:t>
            </a:r>
          </a:p>
          <a:p>
            <a:pPr marL="457200" lvl="1" indent="0">
              <a:buNone/>
            </a:pPr>
            <a:r>
              <a:rPr lang="en-IN" sz="1600" dirty="0" smtClean="0">
                <a:solidFill>
                  <a:schemeClr val="accent1">
                    <a:lumMod val="50000"/>
                  </a:schemeClr>
                </a:solidFill>
              </a:rPr>
              <a:t>pc=pc-3</a:t>
            </a:r>
          </a:p>
          <a:p>
            <a:pPr marL="457200" lvl="1" indent="0">
              <a:buNone/>
            </a:pPr>
            <a:r>
              <a:rPr lang="en-IN" sz="1600" dirty="0" smtClean="0">
                <a:solidFill>
                  <a:schemeClr val="accent1">
                    <a:lumMod val="50000"/>
                  </a:schemeClr>
                </a:solidFill>
              </a:rPr>
              <a:t>pc=pc+5</a:t>
            </a:r>
          </a:p>
          <a:p>
            <a:pPr marL="457200" lvl="1" indent="0">
              <a:buNone/>
            </a:pPr>
            <a:r>
              <a:rPr lang="en-IN" sz="1600" dirty="0" smtClean="0">
                <a:solidFill>
                  <a:schemeClr val="accent1">
                    <a:lumMod val="50000"/>
                  </a:schemeClr>
                </a:solidFill>
              </a:rPr>
              <a:t>pi++</a:t>
            </a:r>
          </a:p>
          <a:p>
            <a:pPr marL="457200" lvl="1" indent="0">
              <a:buNone/>
            </a:pPr>
            <a:r>
              <a:rPr lang="en-IN" sz="1600" dirty="0" smtClean="0">
                <a:solidFill>
                  <a:schemeClr val="accent1">
                    <a:lumMod val="50000"/>
                  </a:schemeClr>
                </a:solidFill>
              </a:rPr>
              <a:t>pi=pi-3</a:t>
            </a:r>
          </a:p>
          <a:p>
            <a:pPr marL="457200" lvl="1" indent="0">
              <a:buNone/>
            </a:pPr>
            <a:r>
              <a:rPr lang="en-IN" sz="1600" dirty="0" smtClean="0">
                <a:solidFill>
                  <a:schemeClr val="accent1">
                    <a:lumMod val="50000"/>
                  </a:schemeClr>
                </a:solidFill>
              </a:rPr>
              <a:t>pi=pc+5</a:t>
            </a:r>
          </a:p>
          <a:p>
            <a:pPr marL="457200" lvl="1" indent="0">
              <a:buNone/>
            </a:pPr>
            <a:r>
              <a:rPr lang="en-IN" sz="1600" dirty="0" err="1" smtClean="0">
                <a:solidFill>
                  <a:schemeClr val="accent1">
                    <a:lumMod val="50000"/>
                  </a:schemeClr>
                </a:solidFill>
              </a:rPr>
              <a:t>pd</a:t>
            </a:r>
            <a:r>
              <a:rPr lang="en-IN" sz="1600" dirty="0" smtClean="0">
                <a:solidFill>
                  <a:schemeClr val="accent1">
                    <a:lumMod val="50000"/>
                  </a:schemeClr>
                </a:solidFill>
              </a:rPr>
              <a:t>++</a:t>
            </a:r>
          </a:p>
          <a:p>
            <a:pPr marL="457200" lvl="1" indent="0">
              <a:buNone/>
            </a:pPr>
            <a:r>
              <a:rPr lang="en-IN" sz="1600" dirty="0" err="1" smtClean="0">
                <a:solidFill>
                  <a:schemeClr val="accent1">
                    <a:lumMod val="50000"/>
                  </a:schemeClr>
                </a:solidFill>
              </a:rPr>
              <a:t>pd</a:t>
            </a:r>
            <a:r>
              <a:rPr lang="en-IN" sz="1600" dirty="0" smtClean="0">
                <a:solidFill>
                  <a:schemeClr val="accent1">
                    <a:lumMod val="50000"/>
                  </a:schemeClr>
                </a:solidFill>
              </a:rPr>
              <a:t>=pd-3</a:t>
            </a:r>
          </a:p>
          <a:p>
            <a:pPr marL="457200" lvl="1" indent="0">
              <a:buNone/>
            </a:pPr>
            <a:r>
              <a:rPr lang="en-IN" sz="1600" dirty="0" err="1" smtClean="0">
                <a:solidFill>
                  <a:schemeClr val="accent1">
                    <a:lumMod val="50000"/>
                  </a:schemeClr>
                </a:solidFill>
              </a:rPr>
              <a:t>pd</a:t>
            </a:r>
            <a:r>
              <a:rPr lang="en-IN" sz="1600" dirty="0" smtClean="0">
                <a:solidFill>
                  <a:schemeClr val="accent1">
                    <a:lumMod val="50000"/>
                  </a:schemeClr>
                </a:solidFill>
              </a:rPr>
              <a:t>=pd+5</a:t>
            </a:r>
          </a:p>
          <a:p>
            <a:pPr marL="0" indent="0">
              <a:buNone/>
            </a:pPr>
            <a:endParaRPr lang="en-IN" sz="2000" dirty="0">
              <a:solidFill>
                <a:schemeClr val="accent1">
                  <a:lumMod val="50000"/>
                </a:schemeClr>
              </a:solidFill>
            </a:endParaRPr>
          </a:p>
          <a:p>
            <a:pPr marL="0" indent="0">
              <a:buNone/>
            </a:pPr>
            <a:endParaRPr lang="en-IN" sz="2000" dirty="0">
              <a:solidFill>
                <a:schemeClr val="accent1">
                  <a:lumMod val="50000"/>
                </a:schemeClr>
              </a:solidFill>
            </a:endParaRPr>
          </a:p>
        </p:txBody>
      </p:sp>
    </p:spTree>
    <p:extLst>
      <p:ext uri="{BB962C8B-B14F-4D97-AF65-F5344CB8AC3E}">
        <p14:creationId xmlns:p14="http://schemas.microsoft.com/office/powerpoint/2010/main" val="5696696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lumMod val="50000"/>
                  </a:schemeClr>
                </a:solidFill>
                <a:latin typeface="+mn-lt"/>
              </a:rPr>
              <a:t>Translators</a:t>
            </a:r>
            <a:endParaRPr lang="en-IN" dirty="0">
              <a:solidFill>
                <a:schemeClr val="accent1">
                  <a:lumMod val="50000"/>
                </a:schemeClr>
              </a:solidFill>
              <a:latin typeface="+mn-lt"/>
            </a:endParaRPr>
          </a:p>
        </p:txBody>
      </p:sp>
      <p:sp>
        <p:nvSpPr>
          <p:cNvPr id="3" name="Content Placeholder 2"/>
          <p:cNvSpPr>
            <a:spLocks noGrp="1"/>
          </p:cNvSpPr>
          <p:nvPr>
            <p:ph idx="1"/>
          </p:nvPr>
        </p:nvSpPr>
        <p:spPr/>
        <p:txBody>
          <a:bodyPr>
            <a:normAutofit/>
          </a:bodyPr>
          <a:lstStyle/>
          <a:p>
            <a:pPr marL="514350" indent="-514350">
              <a:buAutoNum type="arabicPeriod"/>
            </a:pPr>
            <a:r>
              <a:rPr lang="en-IN" dirty="0" smtClean="0">
                <a:solidFill>
                  <a:schemeClr val="accent1">
                    <a:lumMod val="50000"/>
                  </a:schemeClr>
                </a:solidFill>
              </a:rPr>
              <a:t>Assembler </a:t>
            </a:r>
            <a:r>
              <a:rPr lang="en-IN" dirty="0" smtClean="0">
                <a:solidFill>
                  <a:srgbClr val="E92771"/>
                </a:solidFill>
              </a:rPr>
              <a:t>(Assembly -&gt; Machine)</a:t>
            </a:r>
          </a:p>
          <a:p>
            <a:pPr marL="514350" indent="-514350">
              <a:buAutoNum type="arabicPeriod"/>
            </a:pPr>
            <a:r>
              <a:rPr lang="en-IN" dirty="0" smtClean="0">
                <a:solidFill>
                  <a:schemeClr val="accent1">
                    <a:lumMod val="50000"/>
                  </a:schemeClr>
                </a:solidFill>
              </a:rPr>
              <a:t>Compiler </a:t>
            </a:r>
            <a:r>
              <a:rPr lang="en-IN" dirty="0" smtClean="0">
                <a:solidFill>
                  <a:srgbClr val="E92771"/>
                </a:solidFill>
              </a:rPr>
              <a:t>(High -&gt; Machine)</a:t>
            </a:r>
          </a:p>
          <a:p>
            <a:pPr marL="514350" indent="-514350">
              <a:buAutoNum type="arabicPeriod"/>
            </a:pPr>
            <a:r>
              <a:rPr lang="en-IN" dirty="0" smtClean="0">
                <a:solidFill>
                  <a:schemeClr val="accent1">
                    <a:lumMod val="50000"/>
                  </a:schemeClr>
                </a:solidFill>
              </a:rPr>
              <a:t>Interpreter </a:t>
            </a:r>
            <a:r>
              <a:rPr lang="en-IN" dirty="0" smtClean="0">
                <a:solidFill>
                  <a:srgbClr val="E92771"/>
                </a:solidFill>
              </a:rPr>
              <a:t>(High -&gt; Machine)</a:t>
            </a:r>
          </a:p>
          <a:p>
            <a:pPr marL="514350" indent="-514350">
              <a:buAutoNum type="arabicPeriod"/>
            </a:pPr>
            <a:endParaRPr lang="en-IN" dirty="0">
              <a:solidFill>
                <a:schemeClr val="accent1">
                  <a:lumMod val="50000"/>
                </a:schemeClr>
              </a:solidFill>
            </a:endParaRPr>
          </a:p>
          <a:p>
            <a:pPr marL="0" indent="0">
              <a:buNone/>
            </a:pPr>
            <a:r>
              <a:rPr lang="en-IN" dirty="0" smtClean="0">
                <a:solidFill>
                  <a:schemeClr val="accent1">
                    <a:lumMod val="50000"/>
                  </a:schemeClr>
                </a:solidFill>
              </a:rPr>
              <a:t>Compiler searches all the errors of program and list them. If program is error free then it converts the code into machine code and executed further</a:t>
            </a:r>
            <a:endParaRPr lang="en-IN" dirty="0">
              <a:solidFill>
                <a:schemeClr val="accent1">
                  <a:lumMod val="50000"/>
                </a:schemeClr>
              </a:solidFill>
            </a:endParaRPr>
          </a:p>
        </p:txBody>
      </p:sp>
    </p:spTree>
    <p:extLst>
      <p:ext uri="{BB962C8B-B14F-4D97-AF65-F5344CB8AC3E}">
        <p14:creationId xmlns:p14="http://schemas.microsoft.com/office/powerpoint/2010/main" val="22733353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9288" y="243712"/>
            <a:ext cx="11213592" cy="6678295"/>
          </a:xfrm>
        </p:spPr>
        <p:txBody>
          <a:bodyPr>
            <a:normAutofit/>
          </a:bodyPr>
          <a:lstStyle/>
          <a:p>
            <a:pPr>
              <a:buFont typeface="Wingdings" panose="05000000000000000000" pitchFamily="2" charset="2"/>
              <a:buChar char="q"/>
            </a:pPr>
            <a:r>
              <a:rPr lang="en-IN" sz="2000" dirty="0" smtClean="0">
                <a:solidFill>
                  <a:schemeClr val="accent1">
                    <a:lumMod val="50000"/>
                  </a:schemeClr>
                </a:solidFill>
              </a:rPr>
              <a:t> </a:t>
            </a:r>
            <a:r>
              <a:rPr lang="en-IN" sz="2000" b="1" dirty="0" smtClean="0">
                <a:solidFill>
                  <a:schemeClr val="accent1">
                    <a:lumMod val="50000"/>
                  </a:schemeClr>
                </a:solidFill>
              </a:rPr>
              <a:t>Pointer </a:t>
            </a:r>
            <a:r>
              <a:rPr lang="en-IN" sz="2000" b="1" dirty="0" err="1" smtClean="0">
                <a:solidFill>
                  <a:schemeClr val="accent1">
                    <a:lumMod val="50000"/>
                  </a:schemeClr>
                </a:solidFill>
              </a:rPr>
              <a:t>Comparision</a:t>
            </a:r>
            <a:r>
              <a:rPr lang="en-IN" sz="2000" b="1" dirty="0" smtClean="0">
                <a:solidFill>
                  <a:schemeClr val="accent1">
                    <a:lumMod val="50000"/>
                  </a:schemeClr>
                </a:solidFill>
              </a:rPr>
              <a:t>: </a:t>
            </a:r>
            <a:r>
              <a:rPr lang="en-IN" sz="2000" dirty="0" smtClean="0">
                <a:solidFill>
                  <a:schemeClr val="accent1">
                    <a:lumMod val="50000"/>
                  </a:schemeClr>
                </a:solidFill>
              </a:rPr>
              <a:t>All relational operators can be used with pointers</a:t>
            </a:r>
          </a:p>
          <a:p>
            <a:pPr>
              <a:buFont typeface="Wingdings" panose="05000000000000000000" pitchFamily="2" charset="2"/>
              <a:buChar char="q"/>
            </a:pPr>
            <a:endParaRPr lang="en-IN" sz="2000" dirty="0">
              <a:solidFill>
                <a:schemeClr val="accent1">
                  <a:lumMod val="50000"/>
                </a:schemeClr>
              </a:solidFill>
            </a:endParaRPr>
          </a:p>
          <a:p>
            <a:pPr>
              <a:buFont typeface="Wingdings" panose="05000000000000000000" pitchFamily="2" charset="2"/>
              <a:buChar char="q"/>
            </a:pPr>
            <a:r>
              <a:rPr lang="en-IN" sz="2000" b="1" dirty="0" smtClean="0">
                <a:solidFill>
                  <a:schemeClr val="accent1">
                    <a:lumMod val="50000"/>
                  </a:schemeClr>
                </a:solidFill>
              </a:rPr>
              <a:t> Pointer </a:t>
            </a:r>
            <a:r>
              <a:rPr lang="en-IN" sz="2000" b="1" dirty="0" smtClean="0">
                <a:solidFill>
                  <a:schemeClr val="accent1">
                    <a:lumMod val="50000"/>
                  </a:schemeClr>
                </a:solidFill>
              </a:rPr>
              <a:t>to pointer:</a:t>
            </a:r>
          </a:p>
          <a:p>
            <a:pPr lvl="1">
              <a:buFont typeface="Wingdings" panose="05000000000000000000" pitchFamily="2" charset="2"/>
              <a:buChar char="q"/>
            </a:pPr>
            <a:r>
              <a:rPr lang="en-IN" sz="1800" dirty="0" smtClean="0">
                <a:solidFill>
                  <a:schemeClr val="accent1">
                    <a:lumMod val="50000"/>
                  </a:schemeClr>
                </a:solidFill>
              </a:rPr>
              <a:t>We know that pointer is a variable that can contain memory address. This pointer variable takes some space in memory and hence it also has an address. We can store the address of a pointer variable in some other variable, which is known as pointer to pointer variable. This concept can be extended further to any limit, but in practice only pointer to pointer is used</a:t>
            </a:r>
          </a:p>
          <a:p>
            <a:pPr marL="457200" lvl="1" indent="0">
              <a:buNone/>
            </a:pPr>
            <a:endParaRPr lang="en-IN" sz="1800" dirty="0">
              <a:solidFill>
                <a:schemeClr val="accent1">
                  <a:lumMod val="50000"/>
                </a:schemeClr>
              </a:solidFill>
            </a:endParaRPr>
          </a:p>
          <a:p>
            <a:pPr lvl="1">
              <a:buFont typeface="Wingdings" panose="05000000000000000000" pitchFamily="2" charset="2"/>
              <a:buChar char="q"/>
            </a:pPr>
            <a:r>
              <a:rPr lang="en-IN" sz="1800" dirty="0" smtClean="0">
                <a:solidFill>
                  <a:schemeClr val="accent1">
                    <a:lumMod val="50000"/>
                  </a:schemeClr>
                </a:solidFill>
              </a:rPr>
              <a:t>This is generally used while passing pointer variables to  functions</a:t>
            </a:r>
          </a:p>
          <a:p>
            <a:pPr marL="457200" lvl="1" indent="0">
              <a:buNone/>
            </a:pPr>
            <a:endParaRPr lang="en-IN" sz="1800" dirty="0">
              <a:solidFill>
                <a:schemeClr val="accent1">
                  <a:lumMod val="50000"/>
                </a:schemeClr>
              </a:solidFill>
            </a:endParaRPr>
          </a:p>
          <a:p>
            <a:pPr lvl="1">
              <a:buFont typeface="Wingdings" panose="05000000000000000000" pitchFamily="2" charset="2"/>
              <a:buChar char="q"/>
            </a:pPr>
            <a:r>
              <a:rPr lang="en-IN" sz="1800" dirty="0" smtClean="0">
                <a:solidFill>
                  <a:schemeClr val="accent1">
                    <a:lumMod val="50000"/>
                  </a:schemeClr>
                </a:solidFill>
              </a:rPr>
              <a:t>Syntax: datatype **</a:t>
            </a:r>
            <a:r>
              <a:rPr lang="en-IN" sz="1800" dirty="0" err="1" smtClean="0">
                <a:solidFill>
                  <a:schemeClr val="accent1">
                    <a:lumMod val="50000"/>
                  </a:schemeClr>
                </a:solidFill>
              </a:rPr>
              <a:t>pptr</a:t>
            </a:r>
            <a:endParaRPr lang="en-IN" sz="1800" dirty="0" smtClean="0">
              <a:solidFill>
                <a:schemeClr val="accent1">
                  <a:lumMod val="50000"/>
                </a:schemeClr>
              </a:solidFill>
            </a:endParaRPr>
          </a:p>
          <a:p>
            <a:pPr marL="457200" lvl="1" indent="0">
              <a:buNone/>
            </a:pPr>
            <a:endParaRPr lang="en-IN" sz="1800" dirty="0">
              <a:solidFill>
                <a:schemeClr val="accent1">
                  <a:lumMod val="50000"/>
                </a:schemeClr>
              </a:solidFill>
            </a:endParaRPr>
          </a:p>
          <a:p>
            <a:pPr marL="914400" lvl="2" indent="0">
              <a:buNone/>
            </a:pPr>
            <a:r>
              <a:rPr lang="en-IN" sz="1400" dirty="0" smtClean="0">
                <a:solidFill>
                  <a:schemeClr val="accent1">
                    <a:lumMod val="50000"/>
                  </a:schemeClr>
                </a:solidFill>
              </a:rPr>
              <a:t>Ex: </a:t>
            </a:r>
          </a:p>
          <a:p>
            <a:pPr marL="914400" lvl="2" indent="0">
              <a:buNone/>
            </a:pPr>
            <a:r>
              <a:rPr lang="en-IN" sz="1400" dirty="0" err="1">
                <a:solidFill>
                  <a:schemeClr val="accent1">
                    <a:lumMod val="50000"/>
                  </a:schemeClr>
                </a:solidFill>
              </a:rPr>
              <a:t>i</a:t>
            </a:r>
            <a:r>
              <a:rPr lang="en-IN" sz="1400" dirty="0" err="1" smtClean="0">
                <a:solidFill>
                  <a:schemeClr val="accent1">
                    <a:lumMod val="50000"/>
                  </a:schemeClr>
                </a:solidFill>
              </a:rPr>
              <a:t>nt</a:t>
            </a:r>
            <a:r>
              <a:rPr lang="en-IN" sz="1400" dirty="0" smtClean="0">
                <a:solidFill>
                  <a:schemeClr val="accent1">
                    <a:lumMod val="50000"/>
                  </a:schemeClr>
                </a:solidFill>
              </a:rPr>
              <a:t> a = 5;</a:t>
            </a:r>
          </a:p>
          <a:p>
            <a:pPr marL="914400" lvl="2" indent="0">
              <a:buNone/>
            </a:pPr>
            <a:r>
              <a:rPr lang="en-IN" sz="1400" dirty="0" err="1">
                <a:solidFill>
                  <a:schemeClr val="accent1">
                    <a:lumMod val="50000"/>
                  </a:schemeClr>
                </a:solidFill>
              </a:rPr>
              <a:t>i</a:t>
            </a:r>
            <a:r>
              <a:rPr lang="en-IN" sz="1400" dirty="0" err="1" smtClean="0">
                <a:solidFill>
                  <a:schemeClr val="accent1">
                    <a:lumMod val="50000"/>
                  </a:schemeClr>
                </a:solidFill>
              </a:rPr>
              <a:t>nt</a:t>
            </a:r>
            <a:r>
              <a:rPr lang="en-IN" sz="1400" dirty="0" smtClean="0">
                <a:solidFill>
                  <a:schemeClr val="accent1">
                    <a:lumMod val="50000"/>
                  </a:schemeClr>
                </a:solidFill>
              </a:rPr>
              <a:t> *pa = &amp;a;</a:t>
            </a:r>
          </a:p>
          <a:p>
            <a:pPr marL="914400" lvl="2" indent="0">
              <a:buNone/>
            </a:pPr>
            <a:r>
              <a:rPr lang="en-IN" sz="1400" dirty="0" err="1">
                <a:solidFill>
                  <a:schemeClr val="accent1">
                    <a:lumMod val="50000"/>
                  </a:schemeClr>
                </a:solidFill>
              </a:rPr>
              <a:t>i</a:t>
            </a:r>
            <a:r>
              <a:rPr lang="en-IN" sz="1400" dirty="0" err="1" smtClean="0">
                <a:solidFill>
                  <a:schemeClr val="accent1">
                    <a:lumMod val="50000"/>
                  </a:schemeClr>
                </a:solidFill>
              </a:rPr>
              <a:t>nt</a:t>
            </a:r>
            <a:r>
              <a:rPr lang="en-IN" sz="1400" dirty="0" smtClean="0">
                <a:solidFill>
                  <a:schemeClr val="accent1">
                    <a:lumMod val="50000"/>
                  </a:schemeClr>
                </a:solidFill>
              </a:rPr>
              <a:t> **</a:t>
            </a:r>
            <a:r>
              <a:rPr lang="en-IN" sz="1400" dirty="0" err="1" smtClean="0">
                <a:solidFill>
                  <a:schemeClr val="accent1">
                    <a:lumMod val="50000"/>
                  </a:schemeClr>
                </a:solidFill>
              </a:rPr>
              <a:t>ppa</a:t>
            </a:r>
            <a:r>
              <a:rPr lang="en-IN" sz="1400" dirty="0" smtClean="0">
                <a:solidFill>
                  <a:schemeClr val="accent1">
                    <a:lumMod val="50000"/>
                  </a:schemeClr>
                </a:solidFill>
              </a:rPr>
              <a:t>=&amp;pa</a:t>
            </a:r>
          </a:p>
          <a:p>
            <a:pPr marL="457200" lvl="1" indent="0">
              <a:buNone/>
            </a:pPr>
            <a:endParaRPr lang="en-IN" sz="1800" dirty="0">
              <a:solidFill>
                <a:schemeClr val="accent1">
                  <a:lumMod val="50000"/>
                </a:schemeClr>
              </a:solidFill>
            </a:endParaRPr>
          </a:p>
          <a:p>
            <a:pPr lvl="1">
              <a:buFont typeface="Wingdings" panose="05000000000000000000" pitchFamily="2" charset="2"/>
              <a:buChar char="q"/>
            </a:pPr>
            <a:r>
              <a:rPr lang="en-IN" sz="1800" dirty="0" err="1" smtClean="0">
                <a:solidFill>
                  <a:schemeClr val="accent1">
                    <a:lumMod val="50000"/>
                  </a:schemeClr>
                </a:solidFill>
              </a:rPr>
              <a:t>Deferencing</a:t>
            </a:r>
            <a:r>
              <a:rPr lang="en-IN" sz="1800" dirty="0" smtClean="0">
                <a:solidFill>
                  <a:schemeClr val="accent1">
                    <a:lumMod val="50000"/>
                  </a:schemeClr>
                </a:solidFill>
              </a:rPr>
              <a:t> pointer to pointer (Program)</a:t>
            </a:r>
          </a:p>
          <a:p>
            <a:pPr marL="0" indent="0">
              <a:buNone/>
            </a:pPr>
            <a:endParaRPr lang="en-IN" sz="2000" dirty="0">
              <a:solidFill>
                <a:schemeClr val="accent1">
                  <a:lumMod val="50000"/>
                </a:schemeClr>
              </a:solidFill>
            </a:endParaRPr>
          </a:p>
          <a:p>
            <a:pPr marL="0" indent="0">
              <a:buNone/>
            </a:pPr>
            <a:endParaRPr lang="en-IN" sz="2000" dirty="0">
              <a:solidFill>
                <a:schemeClr val="accent1">
                  <a:lumMod val="50000"/>
                </a:schemeClr>
              </a:solidFill>
            </a:endParaRPr>
          </a:p>
        </p:txBody>
      </p:sp>
    </p:spTree>
    <p:extLst>
      <p:ext uri="{BB962C8B-B14F-4D97-AF65-F5344CB8AC3E}">
        <p14:creationId xmlns:p14="http://schemas.microsoft.com/office/powerpoint/2010/main" val="15971187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9288" y="243712"/>
            <a:ext cx="11213592" cy="6678295"/>
          </a:xfrm>
        </p:spPr>
        <p:txBody>
          <a:bodyPr>
            <a:normAutofit/>
          </a:bodyPr>
          <a:lstStyle/>
          <a:p>
            <a:pPr>
              <a:buFont typeface="Wingdings" panose="05000000000000000000" pitchFamily="2" charset="2"/>
              <a:buChar char="q"/>
            </a:pPr>
            <a:r>
              <a:rPr lang="en-IN" sz="2000" dirty="0" smtClean="0">
                <a:solidFill>
                  <a:schemeClr val="accent1">
                    <a:lumMod val="50000"/>
                  </a:schemeClr>
                </a:solidFill>
              </a:rPr>
              <a:t> </a:t>
            </a:r>
            <a:r>
              <a:rPr lang="en-IN" sz="2000" b="1" dirty="0" smtClean="0">
                <a:solidFill>
                  <a:schemeClr val="accent1">
                    <a:lumMod val="50000"/>
                  </a:schemeClr>
                </a:solidFill>
              </a:rPr>
              <a:t>Pointer </a:t>
            </a:r>
            <a:r>
              <a:rPr lang="en-IN" sz="2000" b="1" dirty="0" smtClean="0">
                <a:solidFill>
                  <a:schemeClr val="accent1">
                    <a:lumMod val="50000"/>
                  </a:schemeClr>
                </a:solidFill>
              </a:rPr>
              <a:t>and 1D Array:</a:t>
            </a:r>
          </a:p>
          <a:p>
            <a:pPr marL="457200" lvl="1" indent="0">
              <a:buNone/>
            </a:pPr>
            <a:r>
              <a:rPr lang="en-US" sz="1800" dirty="0" smtClean="0">
                <a:solidFill>
                  <a:schemeClr val="accent1">
                    <a:lumMod val="50000"/>
                  </a:schemeClr>
                </a:solidFill>
              </a:rPr>
              <a:t>When the name of an array is used in any expression, it is implicitly converted to a pointer to the first element of array</a:t>
            </a:r>
          </a:p>
          <a:p>
            <a:pPr marL="457200" lvl="1" indent="0">
              <a:buNone/>
            </a:pPr>
            <a:r>
              <a:rPr lang="en-US" sz="1800" dirty="0" smtClean="0">
                <a:solidFill>
                  <a:schemeClr val="accent1">
                    <a:lumMod val="50000"/>
                  </a:schemeClr>
                </a:solidFill>
              </a:rPr>
              <a:t>WAP to print the value and address of the elements of an array</a:t>
            </a:r>
          </a:p>
          <a:p>
            <a:pPr marL="457200" lvl="1" indent="0">
              <a:buNone/>
            </a:pPr>
            <a:r>
              <a:rPr lang="en-US" sz="1800" dirty="0">
                <a:solidFill>
                  <a:schemeClr val="accent1">
                    <a:lumMod val="50000"/>
                  </a:schemeClr>
                </a:solidFill>
              </a:rPr>
              <a:t>WAP to print the value and address of the elements of an </a:t>
            </a:r>
            <a:r>
              <a:rPr lang="en-US" sz="1800" dirty="0" smtClean="0">
                <a:solidFill>
                  <a:schemeClr val="accent1">
                    <a:lumMod val="50000"/>
                  </a:schemeClr>
                </a:solidFill>
              </a:rPr>
              <a:t>array using pointer notation</a:t>
            </a:r>
          </a:p>
          <a:p>
            <a:pPr marL="457200" lvl="1" indent="0">
              <a:buNone/>
            </a:pPr>
            <a:endParaRPr lang="en-US" sz="1800" dirty="0">
              <a:solidFill>
                <a:schemeClr val="accent1">
                  <a:lumMod val="50000"/>
                </a:schemeClr>
              </a:solidFill>
            </a:endParaRPr>
          </a:p>
          <a:p>
            <a:pPr marL="457200" lvl="1" indent="0">
              <a:buNone/>
            </a:pPr>
            <a:r>
              <a:rPr lang="en-US" sz="1800" dirty="0" smtClean="0">
                <a:solidFill>
                  <a:schemeClr val="accent1">
                    <a:lumMod val="50000"/>
                  </a:schemeClr>
                </a:solidFill>
              </a:rPr>
              <a:t>Array subscripting is commutative</a:t>
            </a:r>
          </a:p>
          <a:p>
            <a:pPr marL="457200" lvl="1" indent="0">
              <a:buNone/>
            </a:pPr>
            <a:r>
              <a:rPr lang="en-US" sz="1800" dirty="0" err="1" smtClean="0">
                <a:solidFill>
                  <a:schemeClr val="accent1">
                    <a:lumMod val="50000"/>
                  </a:schemeClr>
                </a:solidFill>
              </a:rPr>
              <a:t>i.e</a:t>
            </a:r>
            <a:r>
              <a:rPr lang="en-US" sz="1800" dirty="0" smtClean="0">
                <a:solidFill>
                  <a:schemeClr val="accent1">
                    <a:lumMod val="50000"/>
                  </a:schemeClr>
                </a:solidFill>
              </a:rPr>
              <a:t> </a:t>
            </a:r>
            <a:r>
              <a:rPr lang="en-US" sz="1800" dirty="0" err="1" smtClean="0">
                <a:solidFill>
                  <a:schemeClr val="accent1">
                    <a:lumMod val="50000"/>
                  </a:schemeClr>
                </a:solidFill>
              </a:rPr>
              <a:t>arr</a:t>
            </a:r>
            <a:r>
              <a:rPr lang="en-US" sz="1800" dirty="0" smtClean="0">
                <a:solidFill>
                  <a:schemeClr val="accent1">
                    <a:lumMod val="50000"/>
                  </a:schemeClr>
                </a:solidFill>
              </a:rPr>
              <a:t>[</a:t>
            </a:r>
            <a:r>
              <a:rPr lang="en-US" sz="1800" dirty="0" err="1" smtClean="0">
                <a:solidFill>
                  <a:schemeClr val="accent1">
                    <a:lumMod val="50000"/>
                  </a:schemeClr>
                </a:solidFill>
              </a:rPr>
              <a:t>i</a:t>
            </a:r>
            <a:r>
              <a:rPr lang="en-US" sz="1800" dirty="0" smtClean="0">
                <a:solidFill>
                  <a:schemeClr val="accent1">
                    <a:lumMod val="50000"/>
                  </a:schemeClr>
                </a:solidFill>
              </a:rPr>
              <a:t>] is same as </a:t>
            </a:r>
            <a:r>
              <a:rPr lang="en-US" sz="1800" dirty="0" err="1" smtClean="0">
                <a:solidFill>
                  <a:schemeClr val="accent1">
                    <a:lumMod val="50000"/>
                  </a:schemeClr>
                </a:solidFill>
              </a:rPr>
              <a:t>i</a:t>
            </a:r>
            <a:r>
              <a:rPr lang="en-US" sz="1800" dirty="0" smtClean="0">
                <a:solidFill>
                  <a:schemeClr val="accent1">
                    <a:lumMod val="50000"/>
                  </a:schemeClr>
                </a:solidFill>
              </a:rPr>
              <a:t>[</a:t>
            </a:r>
            <a:r>
              <a:rPr lang="en-US" sz="1800" dirty="0" err="1" smtClean="0">
                <a:solidFill>
                  <a:schemeClr val="accent1">
                    <a:lumMod val="50000"/>
                  </a:schemeClr>
                </a:solidFill>
              </a:rPr>
              <a:t>arr</a:t>
            </a:r>
            <a:r>
              <a:rPr lang="en-US" sz="1800" dirty="0" smtClean="0">
                <a:solidFill>
                  <a:schemeClr val="accent1">
                    <a:lumMod val="50000"/>
                  </a:schemeClr>
                </a:solidFill>
              </a:rPr>
              <a:t>]            //Subscript notation</a:t>
            </a:r>
          </a:p>
          <a:p>
            <a:pPr marL="457200" lvl="1" indent="0">
              <a:buNone/>
            </a:pPr>
            <a:r>
              <a:rPr lang="en-US" sz="1800" dirty="0" err="1" smtClean="0">
                <a:solidFill>
                  <a:schemeClr val="accent1">
                    <a:lumMod val="50000"/>
                  </a:schemeClr>
                </a:solidFill>
              </a:rPr>
              <a:t>i.e</a:t>
            </a:r>
            <a:r>
              <a:rPr lang="en-US" sz="1800" dirty="0" smtClean="0">
                <a:solidFill>
                  <a:schemeClr val="accent1">
                    <a:lumMod val="50000"/>
                  </a:schemeClr>
                </a:solidFill>
              </a:rPr>
              <a:t> *(</a:t>
            </a:r>
            <a:r>
              <a:rPr lang="en-US" sz="1800" dirty="0" err="1" smtClean="0">
                <a:solidFill>
                  <a:schemeClr val="accent1">
                    <a:lumMod val="50000"/>
                  </a:schemeClr>
                </a:solidFill>
              </a:rPr>
              <a:t>arr+i</a:t>
            </a:r>
            <a:r>
              <a:rPr lang="en-US" sz="1800" dirty="0" smtClean="0">
                <a:solidFill>
                  <a:schemeClr val="accent1">
                    <a:lumMod val="50000"/>
                  </a:schemeClr>
                </a:solidFill>
              </a:rPr>
              <a:t>) is same as *(</a:t>
            </a:r>
            <a:r>
              <a:rPr lang="en-US" sz="1800" dirty="0" err="1" smtClean="0">
                <a:solidFill>
                  <a:schemeClr val="accent1">
                    <a:lumMod val="50000"/>
                  </a:schemeClr>
                </a:solidFill>
              </a:rPr>
              <a:t>i+arr</a:t>
            </a:r>
            <a:r>
              <a:rPr lang="en-US" sz="1800" dirty="0" smtClean="0">
                <a:solidFill>
                  <a:schemeClr val="accent1">
                    <a:lumMod val="50000"/>
                  </a:schemeClr>
                </a:solidFill>
              </a:rPr>
              <a:t>)   // Pointer notation</a:t>
            </a:r>
          </a:p>
          <a:p>
            <a:pPr>
              <a:buFont typeface="Wingdings" panose="05000000000000000000" pitchFamily="2" charset="2"/>
              <a:buChar char="q"/>
            </a:pPr>
            <a:endParaRPr lang="en-IN" sz="2000" b="1" dirty="0">
              <a:solidFill>
                <a:schemeClr val="accent1">
                  <a:lumMod val="50000"/>
                </a:schemeClr>
              </a:solidFill>
            </a:endParaRPr>
          </a:p>
          <a:p>
            <a:pPr>
              <a:buFont typeface="Wingdings" panose="05000000000000000000" pitchFamily="2" charset="2"/>
              <a:buChar char="q"/>
            </a:pPr>
            <a:r>
              <a:rPr lang="en-US" sz="2000" b="1" dirty="0">
                <a:solidFill>
                  <a:schemeClr val="accent1">
                    <a:lumMod val="50000"/>
                  </a:schemeClr>
                </a:solidFill>
              </a:rPr>
              <a:t> </a:t>
            </a:r>
            <a:r>
              <a:rPr lang="en-US" sz="2000" b="1" dirty="0" smtClean="0">
                <a:solidFill>
                  <a:schemeClr val="accent1">
                    <a:lumMod val="50000"/>
                  </a:schemeClr>
                </a:solidFill>
              </a:rPr>
              <a:t>Array Pointer:</a:t>
            </a:r>
          </a:p>
          <a:p>
            <a:pPr lvl="1">
              <a:buFont typeface="Wingdings" panose="05000000000000000000" pitchFamily="2" charset="2"/>
              <a:buChar char="q"/>
            </a:pPr>
            <a:r>
              <a:rPr lang="en-US" sz="1800" dirty="0" smtClean="0">
                <a:solidFill>
                  <a:schemeClr val="accent1">
                    <a:lumMod val="50000"/>
                  </a:schemeClr>
                </a:solidFill>
              </a:rPr>
              <a:t>Pointer that can point to entire array instead of first element of array.</a:t>
            </a:r>
          </a:p>
          <a:p>
            <a:pPr lvl="1">
              <a:buFont typeface="Wingdings" panose="05000000000000000000" pitchFamily="2" charset="2"/>
              <a:buChar char="q"/>
            </a:pPr>
            <a:r>
              <a:rPr lang="en-US" sz="1800" dirty="0">
                <a:solidFill>
                  <a:schemeClr val="accent1">
                    <a:lumMod val="50000"/>
                  </a:schemeClr>
                </a:solidFill>
              </a:rPr>
              <a:t> </a:t>
            </a:r>
            <a:r>
              <a:rPr lang="en-US" sz="1800" dirty="0" smtClean="0">
                <a:solidFill>
                  <a:schemeClr val="accent1">
                    <a:lumMod val="50000"/>
                  </a:schemeClr>
                </a:solidFill>
              </a:rPr>
              <a:t>Syntax:</a:t>
            </a:r>
          </a:p>
          <a:p>
            <a:pPr marL="0" indent="0">
              <a:buNone/>
            </a:pPr>
            <a:r>
              <a:rPr lang="en-US" sz="1800" dirty="0">
                <a:solidFill>
                  <a:schemeClr val="accent1">
                    <a:lumMod val="50000"/>
                  </a:schemeClr>
                </a:solidFill>
              </a:rPr>
              <a:t>	</a:t>
            </a:r>
            <a:r>
              <a:rPr lang="en-US" sz="1800" dirty="0" smtClean="0">
                <a:solidFill>
                  <a:schemeClr val="accent1">
                    <a:lumMod val="50000"/>
                  </a:schemeClr>
                </a:solidFill>
              </a:rPr>
              <a:t>			</a:t>
            </a:r>
            <a:r>
              <a:rPr lang="en-US" sz="1800" dirty="0" err="1" smtClean="0">
                <a:solidFill>
                  <a:schemeClr val="accent1">
                    <a:lumMod val="50000"/>
                  </a:schemeClr>
                </a:solidFill>
              </a:rPr>
              <a:t>int</a:t>
            </a:r>
            <a:r>
              <a:rPr lang="en-US" sz="1800" dirty="0" smtClean="0">
                <a:solidFill>
                  <a:schemeClr val="accent1">
                    <a:lumMod val="50000"/>
                  </a:schemeClr>
                </a:solidFill>
              </a:rPr>
              <a:t> (*</a:t>
            </a:r>
            <a:r>
              <a:rPr lang="en-US" sz="1800" dirty="0" err="1" smtClean="0">
                <a:solidFill>
                  <a:schemeClr val="accent1">
                    <a:lumMod val="50000"/>
                  </a:schemeClr>
                </a:solidFill>
              </a:rPr>
              <a:t>ptr</a:t>
            </a:r>
            <a:r>
              <a:rPr lang="en-US" sz="1800" dirty="0" smtClean="0">
                <a:solidFill>
                  <a:schemeClr val="accent1">
                    <a:lumMod val="50000"/>
                  </a:schemeClr>
                </a:solidFill>
              </a:rPr>
              <a:t>)[10];	</a:t>
            </a:r>
          </a:p>
          <a:p>
            <a:pPr lvl="1">
              <a:buFont typeface="Wingdings" panose="05000000000000000000" pitchFamily="2" charset="2"/>
              <a:buChar char="q"/>
            </a:pPr>
            <a:r>
              <a:rPr lang="en-US" sz="1800" dirty="0" smtClean="0">
                <a:solidFill>
                  <a:schemeClr val="accent1">
                    <a:lumMod val="50000"/>
                  </a:schemeClr>
                </a:solidFill>
              </a:rPr>
              <a:t>WAP to verify the same</a:t>
            </a:r>
          </a:p>
          <a:p>
            <a:pPr lvl="1">
              <a:buFont typeface="Wingdings" panose="05000000000000000000" pitchFamily="2" charset="2"/>
              <a:buChar char="q"/>
            </a:pPr>
            <a:r>
              <a:rPr lang="en-US" sz="1800" dirty="0" smtClean="0">
                <a:solidFill>
                  <a:schemeClr val="accent1">
                    <a:lumMod val="50000"/>
                  </a:schemeClr>
                </a:solidFill>
              </a:rPr>
              <a:t>On dereferencing array pointer, we get base address of the array to which it points</a:t>
            </a:r>
          </a:p>
          <a:p>
            <a:pPr marL="457200" lvl="1" indent="0">
              <a:buNone/>
            </a:pPr>
            <a:endParaRPr lang="en-US" sz="1400" b="1" dirty="0" smtClean="0">
              <a:solidFill>
                <a:schemeClr val="accent1">
                  <a:lumMod val="50000"/>
                </a:schemeClr>
              </a:solidFill>
            </a:endParaRPr>
          </a:p>
          <a:p>
            <a:pPr marL="457200" lvl="1" indent="0">
              <a:buNone/>
            </a:pPr>
            <a:endParaRPr lang="en-IN" sz="1400" dirty="0" smtClean="0">
              <a:solidFill>
                <a:schemeClr val="accent1">
                  <a:lumMod val="50000"/>
                </a:schemeClr>
              </a:solidFill>
            </a:endParaRPr>
          </a:p>
          <a:p>
            <a:pPr marL="0" indent="0">
              <a:buNone/>
            </a:pPr>
            <a:endParaRPr lang="en-IN" sz="2000" dirty="0">
              <a:solidFill>
                <a:schemeClr val="accent1">
                  <a:lumMod val="50000"/>
                </a:schemeClr>
              </a:solidFill>
            </a:endParaRPr>
          </a:p>
          <a:p>
            <a:pPr marL="0" indent="0">
              <a:buNone/>
            </a:pPr>
            <a:endParaRPr lang="en-IN" sz="2000" dirty="0">
              <a:solidFill>
                <a:schemeClr val="accent1">
                  <a:lumMod val="50000"/>
                </a:schemeClr>
              </a:solidFill>
            </a:endParaRPr>
          </a:p>
        </p:txBody>
      </p:sp>
    </p:spTree>
    <p:extLst>
      <p:ext uri="{BB962C8B-B14F-4D97-AF65-F5344CB8AC3E}">
        <p14:creationId xmlns:p14="http://schemas.microsoft.com/office/powerpoint/2010/main" val="18079781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Strings</a:t>
            </a:r>
            <a:endParaRPr lang="en-IN" dirty="0"/>
          </a:p>
        </p:txBody>
      </p:sp>
      <p:sp>
        <p:nvSpPr>
          <p:cNvPr id="3" name="Content Placeholder 2"/>
          <p:cNvSpPr>
            <a:spLocks noGrp="1"/>
          </p:cNvSpPr>
          <p:nvPr>
            <p:ph idx="1"/>
          </p:nvPr>
        </p:nvSpPr>
        <p:spPr>
          <a:xfrm>
            <a:off x="573024" y="1377569"/>
            <a:ext cx="10515600" cy="4351338"/>
          </a:xfrm>
        </p:spPr>
        <p:txBody>
          <a:bodyPr>
            <a:normAutofit/>
          </a:bodyPr>
          <a:lstStyle/>
          <a:p>
            <a:pPr>
              <a:buFont typeface="Wingdings" panose="05000000000000000000" pitchFamily="2" charset="2"/>
              <a:buChar char="q"/>
            </a:pPr>
            <a:r>
              <a:rPr lang="en-IN" sz="2000" dirty="0" smtClean="0"/>
              <a:t> There is no separate datatype for strings in C, they are treated as arrays of type char.</a:t>
            </a:r>
          </a:p>
          <a:p>
            <a:pPr>
              <a:buFont typeface="Wingdings" panose="05000000000000000000" pitchFamily="2" charset="2"/>
              <a:buChar char="q"/>
            </a:pPr>
            <a:r>
              <a:rPr lang="en-IN" sz="2000" dirty="0" smtClean="0"/>
              <a:t> A character array is a string if it ends with null character (‘\0’). This null character is an escape sequence with ASCII value 0, and is different from ASCII character 0.</a:t>
            </a:r>
          </a:p>
          <a:p>
            <a:pPr>
              <a:buFont typeface="Wingdings" panose="05000000000000000000" pitchFamily="2" charset="2"/>
              <a:buChar char="q"/>
            </a:pPr>
            <a:r>
              <a:rPr lang="en-IN" sz="2000" dirty="0" smtClean="0"/>
              <a:t> String Constants:</a:t>
            </a:r>
          </a:p>
          <a:p>
            <a:pPr marL="0" indent="0">
              <a:buNone/>
            </a:pPr>
            <a:r>
              <a:rPr lang="en-IN" sz="2000" dirty="0" smtClean="0"/>
              <a:t>	A string constant is a sequence of characters enclosed in double quotes </a:t>
            </a:r>
          </a:p>
          <a:p>
            <a:pPr lvl="2">
              <a:buFont typeface="Wingdings" panose="05000000000000000000" pitchFamily="2" charset="2"/>
              <a:buChar char="q"/>
            </a:pPr>
            <a:r>
              <a:rPr lang="en-IN" sz="1200" dirty="0" smtClean="0"/>
              <a:t>“V”</a:t>
            </a:r>
          </a:p>
          <a:p>
            <a:pPr lvl="2">
              <a:buFont typeface="Wingdings" panose="05000000000000000000" pitchFamily="2" charset="2"/>
              <a:buChar char="q"/>
            </a:pPr>
            <a:r>
              <a:rPr lang="en-IN" sz="1200" dirty="0" smtClean="0"/>
              <a:t>“Opera house”</a:t>
            </a:r>
          </a:p>
          <a:p>
            <a:pPr lvl="2">
              <a:buFont typeface="Wingdings" panose="05000000000000000000" pitchFamily="2" charset="2"/>
              <a:buChar char="q"/>
            </a:pPr>
            <a:r>
              <a:rPr lang="en-IN" sz="1200" dirty="0" smtClean="0"/>
              <a:t>“2356”</a:t>
            </a:r>
          </a:p>
          <a:p>
            <a:pPr lvl="2">
              <a:buFont typeface="Wingdings" panose="05000000000000000000" pitchFamily="2" charset="2"/>
              <a:buChar char="q"/>
            </a:pPr>
            <a:r>
              <a:rPr lang="en-IN" sz="1200" dirty="0" smtClean="0"/>
              <a:t>“”   // Null string</a:t>
            </a:r>
          </a:p>
          <a:p>
            <a:pPr lvl="2">
              <a:buFont typeface="Wingdings" panose="05000000000000000000" pitchFamily="2" charset="2"/>
              <a:buChar char="q"/>
            </a:pPr>
            <a:r>
              <a:rPr lang="en-IN" sz="1200" dirty="0" smtClean="0"/>
              <a:t>“the number is %d”     //Control string used in </a:t>
            </a:r>
            <a:r>
              <a:rPr lang="en-IN" sz="1200" dirty="0" err="1" smtClean="0"/>
              <a:t>printf</a:t>
            </a:r>
            <a:endParaRPr lang="en-IN" sz="1200" dirty="0" smtClean="0"/>
          </a:p>
          <a:p>
            <a:pPr marL="914400" lvl="2" indent="0">
              <a:buNone/>
            </a:pPr>
            <a:endParaRPr lang="en-IN" sz="1200" dirty="0"/>
          </a:p>
          <a:p>
            <a:pPr marL="914400" lvl="2" indent="0">
              <a:buNone/>
            </a:pPr>
            <a:r>
              <a:rPr lang="en-IN" sz="1200" dirty="0" smtClean="0"/>
              <a:t>Whenever a string constant is written in program, it is stored somewhere in </a:t>
            </a:r>
            <a:r>
              <a:rPr lang="en-IN" sz="1200" dirty="0" err="1" smtClean="0"/>
              <a:t>memeory</a:t>
            </a:r>
            <a:r>
              <a:rPr lang="en-IN" sz="1200" dirty="0" smtClean="0"/>
              <a:t> as an array of characters terminated with a null character(‘\0’)</a:t>
            </a:r>
            <a:endParaRPr lang="en-IN" sz="1200" dirty="0"/>
          </a:p>
        </p:txBody>
      </p:sp>
    </p:spTree>
    <p:extLst>
      <p:ext uri="{BB962C8B-B14F-4D97-AF65-F5344CB8AC3E}">
        <p14:creationId xmlns:p14="http://schemas.microsoft.com/office/powerpoint/2010/main" val="3103528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7616" y="371728"/>
            <a:ext cx="11085576" cy="6138799"/>
          </a:xfrm>
        </p:spPr>
        <p:txBody>
          <a:bodyPr>
            <a:normAutofit/>
          </a:bodyPr>
          <a:lstStyle/>
          <a:p>
            <a:pPr marL="0" indent="0">
              <a:buNone/>
            </a:pPr>
            <a:r>
              <a:rPr lang="en-IN" sz="1800" dirty="0" smtClean="0"/>
              <a:t>C - 24 Hours </a:t>
            </a:r>
          </a:p>
          <a:p>
            <a:pPr marL="0" indent="0">
              <a:buNone/>
            </a:pPr>
            <a:r>
              <a:rPr lang="en-IN" sz="1800" dirty="0" smtClean="0"/>
              <a:t>1 : C Programming Methodology, Coding Approaches, C Standards, Programming . Syntax Techniques  </a:t>
            </a:r>
          </a:p>
          <a:p>
            <a:pPr marL="0" indent="0">
              <a:buNone/>
            </a:pPr>
            <a:r>
              <a:rPr lang="en-IN" sz="1800" dirty="0" smtClean="0"/>
              <a:t>2 : Decision Making and Branching, CUI and Menu Driven Programming in C Lang, Iterative Process   using Loops. Syntax Techniques  </a:t>
            </a:r>
          </a:p>
          <a:p>
            <a:pPr marL="0" indent="0">
              <a:buNone/>
            </a:pPr>
            <a:r>
              <a:rPr lang="en-IN" sz="1800" dirty="0" smtClean="0"/>
              <a:t>3 : Homogeneous Data Types and working Array 1D 2D Numeric and Character . Syntax Techniques  </a:t>
            </a:r>
          </a:p>
          <a:p>
            <a:pPr marL="0" indent="0">
              <a:buNone/>
            </a:pPr>
            <a:r>
              <a:rPr lang="en-IN" sz="1800" dirty="0" smtClean="0"/>
              <a:t>4 : Modular Programming using Functions, Understanding Value Type and Ref Type Memory Blocks. Syntax Techniques  </a:t>
            </a:r>
          </a:p>
          <a:p>
            <a:pPr marL="0" indent="0">
              <a:buNone/>
            </a:pPr>
            <a:r>
              <a:rPr lang="en-IN" sz="1800" dirty="0" smtClean="0"/>
              <a:t>5 : Implementing Random Memory Access. Working with Pointers. Syntax Techniques  </a:t>
            </a:r>
          </a:p>
          <a:p>
            <a:pPr marL="0" indent="0">
              <a:buNone/>
            </a:pPr>
            <a:r>
              <a:rPr lang="en-IN" sz="1800" dirty="0" smtClean="0"/>
              <a:t>6 : Implementing Pointers in Functions, Arrays, Understanding pointer based Memory References. Syntax Techniques  </a:t>
            </a:r>
          </a:p>
          <a:p>
            <a:pPr marL="0" indent="0">
              <a:buNone/>
            </a:pPr>
            <a:r>
              <a:rPr lang="en-IN" sz="1800" dirty="0" smtClean="0"/>
              <a:t>7 : Understanding Object Based Methodology. Implementing Structure. </a:t>
            </a:r>
            <a:r>
              <a:rPr lang="en-IN" sz="1800" dirty="0" err="1" smtClean="0"/>
              <a:t>Struct</a:t>
            </a:r>
            <a:r>
              <a:rPr lang="en-IN" sz="1800" dirty="0" smtClean="0"/>
              <a:t> Array, Nested Structures. Syntax Techniques  </a:t>
            </a:r>
          </a:p>
          <a:p>
            <a:pPr marL="0" indent="0">
              <a:buNone/>
            </a:pPr>
            <a:r>
              <a:rPr lang="en-IN" sz="1800" dirty="0" smtClean="0"/>
              <a:t>8 : </a:t>
            </a:r>
            <a:r>
              <a:rPr lang="en-IN" sz="1800" dirty="0" err="1" smtClean="0"/>
              <a:t>Struct</a:t>
            </a:r>
            <a:r>
              <a:rPr lang="en-IN" sz="1800" dirty="0" smtClean="0"/>
              <a:t> Pointer, </a:t>
            </a:r>
            <a:r>
              <a:rPr lang="en-IN" sz="1800" dirty="0" err="1" smtClean="0"/>
              <a:t>Struct</a:t>
            </a:r>
            <a:r>
              <a:rPr lang="en-IN" sz="1800" dirty="0" smtClean="0"/>
              <a:t> with Functions, Union and Use of Union. Syntax Techniques </a:t>
            </a:r>
            <a:endParaRPr lang="en-IN" sz="1800" dirty="0"/>
          </a:p>
        </p:txBody>
      </p:sp>
    </p:spTree>
    <p:extLst>
      <p:ext uri="{BB962C8B-B14F-4D97-AF65-F5344CB8AC3E}">
        <p14:creationId xmlns:p14="http://schemas.microsoft.com/office/powerpoint/2010/main" val="23696314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lumMod val="50000"/>
                  </a:schemeClr>
                </a:solidFill>
                <a:latin typeface="+mn-lt"/>
              </a:rPr>
              <a:t>Features of C programming</a:t>
            </a:r>
            <a:endParaRPr lang="en-IN" dirty="0">
              <a:solidFill>
                <a:schemeClr val="accent1">
                  <a:lumMod val="50000"/>
                </a:schemeClr>
              </a:solidFill>
              <a:latin typeface="+mn-lt"/>
            </a:endParaRPr>
          </a:p>
        </p:txBody>
      </p:sp>
      <p:sp>
        <p:nvSpPr>
          <p:cNvPr id="3" name="Content Placeholder 2"/>
          <p:cNvSpPr>
            <a:spLocks noGrp="1"/>
          </p:cNvSpPr>
          <p:nvPr>
            <p:ph idx="1"/>
          </p:nvPr>
        </p:nvSpPr>
        <p:spPr>
          <a:xfrm>
            <a:off x="838200" y="1459864"/>
            <a:ext cx="10957560" cy="5178679"/>
          </a:xfrm>
        </p:spPr>
        <p:txBody>
          <a:bodyPr>
            <a:normAutofit/>
          </a:bodyPr>
          <a:lstStyle/>
          <a:p>
            <a:pPr>
              <a:buFont typeface="Wingdings" panose="05000000000000000000" pitchFamily="2" charset="2"/>
              <a:buChar char="q"/>
            </a:pPr>
            <a:r>
              <a:rPr lang="en-IN" dirty="0" smtClean="0">
                <a:solidFill>
                  <a:schemeClr val="accent1">
                    <a:lumMod val="50000"/>
                  </a:schemeClr>
                </a:solidFill>
              </a:rPr>
              <a:t> Procedural language: </a:t>
            </a:r>
          </a:p>
          <a:p>
            <a:pPr marL="0" indent="0">
              <a:buNone/>
            </a:pPr>
            <a:r>
              <a:rPr lang="en-IN" sz="2200" dirty="0" smtClean="0">
                <a:solidFill>
                  <a:schemeClr val="accent1">
                    <a:lumMod val="50000"/>
                  </a:schemeClr>
                </a:solidFill>
              </a:rPr>
              <a:t>    </a:t>
            </a:r>
            <a:r>
              <a:rPr lang="en-IN" sz="2200" dirty="0" smtClean="0">
                <a:solidFill>
                  <a:srgbClr val="E92771"/>
                </a:solidFill>
              </a:rPr>
              <a:t>Everything in C is a procedure/function</a:t>
            </a:r>
          </a:p>
          <a:p>
            <a:pPr marL="0" indent="0">
              <a:buNone/>
            </a:pPr>
            <a:endParaRPr lang="en-IN" sz="2200" dirty="0" smtClean="0">
              <a:solidFill>
                <a:srgbClr val="E92771"/>
              </a:solidFill>
            </a:endParaRPr>
          </a:p>
          <a:p>
            <a:pPr>
              <a:buFont typeface="Wingdings" panose="05000000000000000000" pitchFamily="2" charset="2"/>
              <a:buChar char="q"/>
            </a:pPr>
            <a:r>
              <a:rPr lang="en-IN" dirty="0" smtClean="0">
                <a:solidFill>
                  <a:schemeClr val="accent1">
                    <a:lumMod val="50000"/>
                  </a:schemeClr>
                </a:solidFill>
              </a:rPr>
              <a:t> High level language: </a:t>
            </a:r>
          </a:p>
          <a:p>
            <a:pPr marL="0" indent="0">
              <a:buNone/>
            </a:pPr>
            <a:r>
              <a:rPr lang="en-IN" dirty="0">
                <a:solidFill>
                  <a:schemeClr val="accent1">
                    <a:lumMod val="50000"/>
                  </a:schemeClr>
                </a:solidFill>
              </a:rPr>
              <a:t>	</a:t>
            </a:r>
            <a:r>
              <a:rPr lang="en-IN" sz="2200" dirty="0" smtClean="0">
                <a:solidFill>
                  <a:srgbClr val="E92771"/>
                </a:solidFill>
              </a:rPr>
              <a:t>It makes programming simpler for human beings at the same time allows us to access system level features like</a:t>
            </a:r>
          </a:p>
          <a:p>
            <a:pPr marL="0" indent="0">
              <a:buNone/>
            </a:pPr>
            <a:r>
              <a:rPr lang="en-IN" sz="2400" b="1" dirty="0">
                <a:solidFill>
                  <a:srgbClr val="E92771"/>
                </a:solidFill>
              </a:rPr>
              <a:t>	</a:t>
            </a:r>
            <a:r>
              <a:rPr lang="en-IN" sz="2400" b="1" dirty="0" smtClean="0">
                <a:solidFill>
                  <a:srgbClr val="E92771"/>
                </a:solidFill>
              </a:rPr>
              <a:t>	</a:t>
            </a:r>
            <a:r>
              <a:rPr lang="en-IN" sz="2200" dirty="0" smtClean="0">
                <a:solidFill>
                  <a:srgbClr val="E92771"/>
                </a:solidFill>
              </a:rPr>
              <a:t>- Direct memory access through pointers</a:t>
            </a:r>
          </a:p>
          <a:p>
            <a:pPr marL="0" indent="0">
              <a:buNone/>
            </a:pPr>
            <a:r>
              <a:rPr lang="en-IN" sz="2200" dirty="0">
                <a:solidFill>
                  <a:srgbClr val="E92771"/>
                </a:solidFill>
              </a:rPr>
              <a:t>	</a:t>
            </a:r>
            <a:r>
              <a:rPr lang="en-IN" sz="2200" dirty="0" smtClean="0">
                <a:solidFill>
                  <a:srgbClr val="E92771"/>
                </a:solidFill>
              </a:rPr>
              <a:t>	- Bit manipulation using bitwise operators</a:t>
            </a:r>
          </a:p>
          <a:p>
            <a:pPr marL="0" indent="0">
              <a:buNone/>
            </a:pPr>
            <a:r>
              <a:rPr lang="en-IN" sz="2200" dirty="0">
                <a:solidFill>
                  <a:srgbClr val="E92771"/>
                </a:solidFill>
              </a:rPr>
              <a:t>	</a:t>
            </a:r>
            <a:r>
              <a:rPr lang="en-IN" sz="2200" dirty="0" smtClean="0">
                <a:solidFill>
                  <a:srgbClr val="E92771"/>
                </a:solidFill>
              </a:rPr>
              <a:t>	- Writing assembly codes within C code</a:t>
            </a:r>
          </a:p>
          <a:p>
            <a:pPr marL="0" indent="0">
              <a:buNone/>
            </a:pPr>
            <a:r>
              <a:rPr lang="en-IN" sz="2200" dirty="0" smtClean="0">
                <a:solidFill>
                  <a:srgbClr val="E92771"/>
                </a:solidFill>
              </a:rPr>
              <a:t>Because of these unique features C becomes popular choice to write </a:t>
            </a:r>
            <a:r>
              <a:rPr lang="en-IN" sz="2200" dirty="0" smtClean="0">
                <a:solidFill>
                  <a:srgbClr val="002060"/>
                </a:solidFill>
              </a:rPr>
              <a:t>system level applications </a:t>
            </a:r>
            <a:r>
              <a:rPr lang="en-IN" sz="2200" dirty="0" smtClean="0">
                <a:solidFill>
                  <a:srgbClr val="E92771"/>
                </a:solidFill>
              </a:rPr>
              <a:t>like </a:t>
            </a:r>
            <a:r>
              <a:rPr lang="en-IN" sz="2200" dirty="0" smtClean="0">
                <a:solidFill>
                  <a:srgbClr val="002060"/>
                </a:solidFill>
              </a:rPr>
              <a:t>kernels, device drivers, operating systems </a:t>
            </a:r>
            <a:r>
              <a:rPr lang="en-IN" sz="2200" dirty="0" smtClean="0">
                <a:solidFill>
                  <a:srgbClr val="E92771"/>
                </a:solidFill>
              </a:rPr>
              <a:t>&amp; </a:t>
            </a:r>
          </a:p>
          <a:p>
            <a:pPr marL="0" indent="0">
              <a:buNone/>
            </a:pPr>
            <a:r>
              <a:rPr lang="en-IN" sz="2200" dirty="0" smtClean="0">
                <a:solidFill>
                  <a:srgbClr val="E92771"/>
                </a:solidFill>
              </a:rPr>
              <a:t>various </a:t>
            </a:r>
            <a:r>
              <a:rPr lang="en-IN" sz="2200" dirty="0" smtClean="0">
                <a:solidFill>
                  <a:srgbClr val="002060"/>
                </a:solidFill>
              </a:rPr>
              <a:t>software applications </a:t>
            </a:r>
            <a:r>
              <a:rPr lang="en-IN" sz="2200" dirty="0" smtClean="0">
                <a:solidFill>
                  <a:srgbClr val="E92771"/>
                </a:solidFill>
              </a:rPr>
              <a:t>like </a:t>
            </a:r>
            <a:r>
              <a:rPr lang="en-IN" sz="2200" dirty="0" smtClean="0">
                <a:solidFill>
                  <a:srgbClr val="002060"/>
                </a:solidFill>
              </a:rPr>
              <a:t>games, editors </a:t>
            </a:r>
            <a:r>
              <a:rPr lang="en-IN" sz="2200" dirty="0" smtClean="0">
                <a:solidFill>
                  <a:srgbClr val="E92771"/>
                </a:solidFill>
              </a:rPr>
              <a:t>and other </a:t>
            </a:r>
            <a:r>
              <a:rPr lang="en-IN" sz="2200" dirty="0" smtClean="0">
                <a:solidFill>
                  <a:srgbClr val="002060"/>
                </a:solidFill>
              </a:rPr>
              <a:t>graphic rich applications</a:t>
            </a:r>
          </a:p>
        </p:txBody>
      </p:sp>
    </p:spTree>
    <p:extLst>
      <p:ext uri="{BB962C8B-B14F-4D97-AF65-F5344CB8AC3E}">
        <p14:creationId xmlns:p14="http://schemas.microsoft.com/office/powerpoint/2010/main" val="3829096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008" y="-286323"/>
            <a:ext cx="10515600" cy="1325563"/>
          </a:xfrm>
        </p:spPr>
        <p:txBody>
          <a:bodyPr/>
          <a:lstStyle/>
          <a:p>
            <a:r>
              <a:rPr lang="en-IN" dirty="0" smtClean="0"/>
              <a:t>Structure of C programs</a:t>
            </a:r>
            <a:endParaRPr lang="en-IN" dirty="0"/>
          </a:p>
        </p:txBody>
      </p:sp>
      <p:sp>
        <p:nvSpPr>
          <p:cNvPr id="3" name="Content Placeholder 2"/>
          <p:cNvSpPr>
            <a:spLocks noGrp="1"/>
          </p:cNvSpPr>
          <p:nvPr>
            <p:ph idx="1"/>
          </p:nvPr>
        </p:nvSpPr>
        <p:spPr>
          <a:xfrm>
            <a:off x="591312" y="792352"/>
            <a:ext cx="10515600" cy="5818759"/>
          </a:xfrm>
        </p:spPr>
        <p:txBody>
          <a:bodyPr>
            <a:noAutofit/>
          </a:bodyPr>
          <a:lstStyle/>
          <a:p>
            <a:pPr marL="0" indent="0">
              <a:lnSpc>
                <a:spcPct val="100000"/>
              </a:lnSpc>
              <a:spcBef>
                <a:spcPts val="600"/>
              </a:spcBef>
              <a:buNone/>
            </a:pPr>
            <a:r>
              <a:rPr lang="en-IN" sz="1200" dirty="0" smtClean="0">
                <a:solidFill>
                  <a:srgbClr val="002060"/>
                </a:solidFill>
              </a:rPr>
              <a:t>Comments</a:t>
            </a:r>
          </a:p>
          <a:p>
            <a:pPr marL="0" indent="0">
              <a:lnSpc>
                <a:spcPct val="100000"/>
              </a:lnSpc>
              <a:spcBef>
                <a:spcPts val="600"/>
              </a:spcBef>
              <a:buNone/>
            </a:pPr>
            <a:r>
              <a:rPr lang="en-IN" sz="1200" dirty="0" smtClean="0">
                <a:solidFill>
                  <a:srgbClr val="002060"/>
                </a:solidFill>
              </a:rPr>
              <a:t>Pre-processor directives</a:t>
            </a:r>
          </a:p>
          <a:p>
            <a:pPr marL="0" indent="0">
              <a:lnSpc>
                <a:spcPct val="100000"/>
              </a:lnSpc>
              <a:spcBef>
                <a:spcPts val="600"/>
              </a:spcBef>
              <a:buNone/>
            </a:pPr>
            <a:r>
              <a:rPr lang="en-IN" sz="1200" dirty="0" smtClean="0">
                <a:solidFill>
                  <a:srgbClr val="002060"/>
                </a:solidFill>
              </a:rPr>
              <a:t>Global variables</a:t>
            </a:r>
          </a:p>
          <a:p>
            <a:pPr marL="0" indent="0">
              <a:lnSpc>
                <a:spcPct val="100000"/>
              </a:lnSpc>
              <a:spcBef>
                <a:spcPts val="600"/>
              </a:spcBef>
              <a:buNone/>
            </a:pPr>
            <a:r>
              <a:rPr lang="en-IN" sz="1200" dirty="0" err="1" smtClean="0">
                <a:solidFill>
                  <a:srgbClr val="002060"/>
                </a:solidFill>
              </a:rPr>
              <a:t>int</a:t>
            </a:r>
            <a:r>
              <a:rPr lang="en-IN" sz="1200" dirty="0" smtClean="0">
                <a:solidFill>
                  <a:srgbClr val="002060"/>
                </a:solidFill>
              </a:rPr>
              <a:t> main (void)</a:t>
            </a:r>
          </a:p>
          <a:p>
            <a:pPr marL="0" indent="0">
              <a:lnSpc>
                <a:spcPct val="100000"/>
              </a:lnSpc>
              <a:spcBef>
                <a:spcPts val="600"/>
              </a:spcBef>
              <a:buNone/>
            </a:pPr>
            <a:r>
              <a:rPr lang="en-IN" sz="1200" dirty="0" smtClean="0">
                <a:solidFill>
                  <a:srgbClr val="002060"/>
                </a:solidFill>
              </a:rPr>
              <a:t>{</a:t>
            </a:r>
          </a:p>
          <a:p>
            <a:pPr marL="0" indent="0">
              <a:lnSpc>
                <a:spcPct val="100000"/>
              </a:lnSpc>
              <a:spcBef>
                <a:spcPts val="600"/>
              </a:spcBef>
              <a:buNone/>
            </a:pPr>
            <a:r>
              <a:rPr lang="en-IN" sz="1200" dirty="0">
                <a:solidFill>
                  <a:srgbClr val="002060"/>
                </a:solidFill>
              </a:rPr>
              <a:t>	</a:t>
            </a:r>
            <a:r>
              <a:rPr lang="en-IN" sz="1200" dirty="0" smtClean="0">
                <a:solidFill>
                  <a:srgbClr val="002060"/>
                </a:solidFill>
              </a:rPr>
              <a:t>local variables</a:t>
            </a:r>
          </a:p>
          <a:p>
            <a:pPr marL="0" indent="0">
              <a:lnSpc>
                <a:spcPct val="100000"/>
              </a:lnSpc>
              <a:spcBef>
                <a:spcPts val="600"/>
              </a:spcBef>
              <a:buNone/>
            </a:pPr>
            <a:r>
              <a:rPr lang="en-IN" sz="1200" dirty="0">
                <a:solidFill>
                  <a:srgbClr val="002060"/>
                </a:solidFill>
              </a:rPr>
              <a:t>	</a:t>
            </a:r>
            <a:r>
              <a:rPr lang="en-IN" sz="1200" dirty="0" smtClean="0">
                <a:solidFill>
                  <a:srgbClr val="002060"/>
                </a:solidFill>
              </a:rPr>
              <a:t>statements</a:t>
            </a:r>
          </a:p>
          <a:p>
            <a:pPr marL="0" indent="0">
              <a:lnSpc>
                <a:spcPct val="100000"/>
              </a:lnSpc>
              <a:spcBef>
                <a:spcPts val="600"/>
              </a:spcBef>
              <a:buNone/>
            </a:pPr>
            <a:r>
              <a:rPr lang="en-IN" sz="1200" dirty="0" smtClean="0">
                <a:solidFill>
                  <a:srgbClr val="002060"/>
                </a:solidFill>
              </a:rPr>
              <a:t>	…….</a:t>
            </a:r>
          </a:p>
          <a:p>
            <a:pPr marL="0" indent="0">
              <a:lnSpc>
                <a:spcPct val="100000"/>
              </a:lnSpc>
              <a:spcBef>
                <a:spcPts val="600"/>
              </a:spcBef>
              <a:buNone/>
            </a:pPr>
            <a:r>
              <a:rPr lang="en-IN" sz="1200" dirty="0">
                <a:solidFill>
                  <a:srgbClr val="002060"/>
                </a:solidFill>
              </a:rPr>
              <a:t>	</a:t>
            </a:r>
            <a:r>
              <a:rPr lang="en-IN" sz="1200" dirty="0" smtClean="0">
                <a:solidFill>
                  <a:srgbClr val="002060"/>
                </a:solidFill>
              </a:rPr>
              <a:t>…….</a:t>
            </a:r>
          </a:p>
          <a:p>
            <a:pPr marL="0" indent="0">
              <a:lnSpc>
                <a:spcPct val="100000"/>
              </a:lnSpc>
              <a:spcBef>
                <a:spcPts val="600"/>
              </a:spcBef>
              <a:buNone/>
            </a:pPr>
            <a:r>
              <a:rPr lang="en-IN" sz="1200" dirty="0" smtClean="0">
                <a:solidFill>
                  <a:srgbClr val="002060"/>
                </a:solidFill>
              </a:rPr>
              <a:t>	return 0;</a:t>
            </a:r>
          </a:p>
          <a:p>
            <a:pPr marL="0" indent="0">
              <a:lnSpc>
                <a:spcPct val="100000"/>
              </a:lnSpc>
              <a:spcBef>
                <a:spcPts val="600"/>
              </a:spcBef>
              <a:buNone/>
            </a:pPr>
            <a:r>
              <a:rPr lang="en-IN" sz="1200" dirty="0" smtClean="0">
                <a:solidFill>
                  <a:srgbClr val="002060"/>
                </a:solidFill>
              </a:rPr>
              <a:t>}</a:t>
            </a:r>
          </a:p>
          <a:p>
            <a:pPr marL="0" indent="0">
              <a:lnSpc>
                <a:spcPct val="100000"/>
              </a:lnSpc>
              <a:spcBef>
                <a:spcPts val="600"/>
              </a:spcBef>
              <a:buNone/>
            </a:pPr>
            <a:r>
              <a:rPr lang="en-IN" sz="1200" dirty="0">
                <a:solidFill>
                  <a:srgbClr val="E92771"/>
                </a:solidFill>
              </a:rPr>
              <a:t>f</a:t>
            </a:r>
            <a:r>
              <a:rPr lang="en-IN" sz="1200" dirty="0" smtClean="0">
                <a:solidFill>
                  <a:srgbClr val="E92771"/>
                </a:solidFill>
              </a:rPr>
              <a:t>unc1()</a:t>
            </a:r>
          </a:p>
          <a:p>
            <a:pPr marL="0" indent="0">
              <a:lnSpc>
                <a:spcPct val="100000"/>
              </a:lnSpc>
              <a:spcBef>
                <a:spcPts val="600"/>
              </a:spcBef>
              <a:buNone/>
            </a:pPr>
            <a:r>
              <a:rPr lang="en-IN" sz="1200" dirty="0" smtClean="0">
                <a:solidFill>
                  <a:srgbClr val="E92771"/>
                </a:solidFill>
              </a:rPr>
              <a:t>{</a:t>
            </a:r>
          </a:p>
          <a:p>
            <a:pPr marL="0" indent="0">
              <a:lnSpc>
                <a:spcPct val="100000"/>
              </a:lnSpc>
              <a:spcBef>
                <a:spcPts val="600"/>
              </a:spcBef>
              <a:buNone/>
            </a:pPr>
            <a:r>
              <a:rPr lang="en-IN" sz="1200" dirty="0" smtClean="0">
                <a:solidFill>
                  <a:srgbClr val="E92771"/>
                </a:solidFill>
              </a:rPr>
              <a:t>	local variables</a:t>
            </a:r>
          </a:p>
          <a:p>
            <a:pPr marL="0" indent="0">
              <a:lnSpc>
                <a:spcPct val="100000"/>
              </a:lnSpc>
              <a:spcBef>
                <a:spcPts val="600"/>
              </a:spcBef>
              <a:buNone/>
            </a:pPr>
            <a:r>
              <a:rPr lang="en-IN" sz="1200" dirty="0" smtClean="0">
                <a:solidFill>
                  <a:srgbClr val="E92771"/>
                </a:solidFill>
              </a:rPr>
              <a:t>	statements</a:t>
            </a:r>
          </a:p>
          <a:p>
            <a:pPr marL="0" indent="0">
              <a:lnSpc>
                <a:spcPct val="100000"/>
              </a:lnSpc>
              <a:spcBef>
                <a:spcPts val="600"/>
              </a:spcBef>
              <a:buNone/>
            </a:pPr>
            <a:r>
              <a:rPr lang="en-IN" sz="1200" dirty="0" smtClean="0">
                <a:solidFill>
                  <a:srgbClr val="E92771"/>
                </a:solidFill>
              </a:rPr>
              <a:t>	…….</a:t>
            </a:r>
          </a:p>
          <a:p>
            <a:pPr marL="0" indent="0">
              <a:lnSpc>
                <a:spcPct val="100000"/>
              </a:lnSpc>
              <a:spcBef>
                <a:spcPts val="600"/>
              </a:spcBef>
              <a:buNone/>
            </a:pPr>
            <a:r>
              <a:rPr lang="en-IN" sz="1200" dirty="0" smtClean="0">
                <a:solidFill>
                  <a:srgbClr val="E92771"/>
                </a:solidFill>
              </a:rPr>
              <a:t>}</a:t>
            </a:r>
          </a:p>
          <a:p>
            <a:pPr marL="0" indent="0">
              <a:lnSpc>
                <a:spcPct val="100000"/>
              </a:lnSpc>
              <a:spcBef>
                <a:spcPts val="600"/>
              </a:spcBef>
              <a:buNone/>
            </a:pPr>
            <a:r>
              <a:rPr lang="en-IN" sz="1200" dirty="0" smtClean="0">
                <a:solidFill>
                  <a:srgbClr val="E92771"/>
                </a:solidFill>
              </a:rPr>
              <a:t>func2()</a:t>
            </a:r>
          </a:p>
          <a:p>
            <a:pPr marL="0" indent="0">
              <a:lnSpc>
                <a:spcPct val="100000"/>
              </a:lnSpc>
              <a:spcBef>
                <a:spcPts val="600"/>
              </a:spcBef>
              <a:buNone/>
            </a:pPr>
            <a:r>
              <a:rPr lang="en-IN" sz="1200" dirty="0" smtClean="0">
                <a:solidFill>
                  <a:srgbClr val="E92771"/>
                </a:solidFill>
              </a:rPr>
              <a:t>{</a:t>
            </a:r>
          </a:p>
          <a:p>
            <a:pPr marL="0" indent="0">
              <a:lnSpc>
                <a:spcPct val="100000"/>
              </a:lnSpc>
              <a:spcBef>
                <a:spcPts val="600"/>
              </a:spcBef>
              <a:buNone/>
            </a:pPr>
            <a:r>
              <a:rPr lang="en-IN" sz="1200" dirty="0" smtClean="0">
                <a:solidFill>
                  <a:srgbClr val="E92771"/>
                </a:solidFill>
              </a:rPr>
              <a:t>	local variables</a:t>
            </a:r>
          </a:p>
          <a:p>
            <a:pPr marL="0" indent="0">
              <a:lnSpc>
                <a:spcPct val="100000"/>
              </a:lnSpc>
              <a:spcBef>
                <a:spcPts val="600"/>
              </a:spcBef>
              <a:buNone/>
            </a:pPr>
            <a:r>
              <a:rPr lang="en-IN" sz="1200" dirty="0" smtClean="0">
                <a:solidFill>
                  <a:srgbClr val="E92771"/>
                </a:solidFill>
              </a:rPr>
              <a:t>	statements</a:t>
            </a:r>
          </a:p>
          <a:p>
            <a:pPr marL="0" indent="0">
              <a:lnSpc>
                <a:spcPct val="100000"/>
              </a:lnSpc>
              <a:spcBef>
                <a:spcPts val="600"/>
              </a:spcBef>
              <a:buNone/>
            </a:pPr>
            <a:r>
              <a:rPr lang="en-IN" sz="1200" dirty="0" smtClean="0">
                <a:solidFill>
                  <a:srgbClr val="E92771"/>
                </a:solidFill>
              </a:rPr>
              <a:t>	…….</a:t>
            </a:r>
          </a:p>
          <a:p>
            <a:pPr marL="0" indent="0">
              <a:lnSpc>
                <a:spcPct val="100000"/>
              </a:lnSpc>
              <a:spcBef>
                <a:spcPts val="600"/>
              </a:spcBef>
              <a:buNone/>
            </a:pPr>
            <a:r>
              <a:rPr lang="en-IN" sz="1200" dirty="0" smtClean="0">
                <a:solidFill>
                  <a:srgbClr val="E92771"/>
                </a:solidFill>
              </a:rPr>
              <a:t>}</a:t>
            </a:r>
          </a:p>
          <a:p>
            <a:pPr marL="0" indent="0">
              <a:lnSpc>
                <a:spcPct val="100000"/>
              </a:lnSpc>
              <a:spcBef>
                <a:spcPts val="600"/>
              </a:spcBef>
              <a:buNone/>
            </a:pPr>
            <a:endParaRPr lang="en-IN" sz="1200" dirty="0" smtClean="0"/>
          </a:p>
          <a:p>
            <a:pPr marL="0" indent="0">
              <a:buNone/>
            </a:pPr>
            <a:endParaRPr lang="en-IN" sz="2000" dirty="0"/>
          </a:p>
        </p:txBody>
      </p:sp>
      <p:cxnSp>
        <p:nvCxnSpPr>
          <p:cNvPr id="6" name="Straight Arrow Connector 5"/>
          <p:cNvCxnSpPr/>
          <p:nvPr/>
        </p:nvCxnSpPr>
        <p:spPr>
          <a:xfrm flipH="1">
            <a:off x="1517904" y="943618"/>
            <a:ext cx="30083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855464" y="792352"/>
            <a:ext cx="4645152" cy="1323439"/>
          </a:xfrm>
          <a:prstGeom prst="rect">
            <a:avLst/>
          </a:prstGeom>
          <a:noFill/>
        </p:spPr>
        <p:txBody>
          <a:bodyPr wrap="square" rtlCol="0">
            <a:spAutoFit/>
          </a:bodyPr>
          <a:lstStyle/>
          <a:p>
            <a:r>
              <a:rPr lang="en-IN" sz="2000" dirty="0" smtClean="0">
                <a:solidFill>
                  <a:schemeClr val="tx2"/>
                </a:solidFill>
              </a:rPr>
              <a:t>- /* specify your comment */</a:t>
            </a:r>
          </a:p>
          <a:p>
            <a:r>
              <a:rPr lang="en-IN" sz="2000" dirty="0" smtClean="0">
                <a:solidFill>
                  <a:schemeClr val="tx2"/>
                </a:solidFill>
              </a:rPr>
              <a:t>- Can be placed anywhere in the program</a:t>
            </a:r>
          </a:p>
          <a:p>
            <a:r>
              <a:rPr lang="en-IN" sz="2000" dirty="0" smtClean="0">
                <a:solidFill>
                  <a:schemeClr val="tx2"/>
                </a:solidFill>
              </a:rPr>
              <a:t>- Used for documentation purpose</a:t>
            </a:r>
          </a:p>
          <a:p>
            <a:r>
              <a:rPr lang="en-IN" sz="2000" dirty="0" smtClean="0">
                <a:solidFill>
                  <a:schemeClr val="tx2"/>
                </a:solidFill>
              </a:rPr>
              <a:t>- Ignored by the compiler</a:t>
            </a:r>
            <a:endParaRPr lang="en-IN" sz="2000" dirty="0">
              <a:solidFill>
                <a:schemeClr val="tx2"/>
              </a:solidFill>
            </a:endParaRPr>
          </a:p>
        </p:txBody>
      </p:sp>
      <p:cxnSp>
        <p:nvCxnSpPr>
          <p:cNvPr id="9" name="Straight Arrow Connector 8"/>
          <p:cNvCxnSpPr/>
          <p:nvPr/>
        </p:nvCxnSpPr>
        <p:spPr>
          <a:xfrm flipH="1" flipV="1">
            <a:off x="2273808" y="1190506"/>
            <a:ext cx="2944368" cy="1287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218176" y="2318745"/>
            <a:ext cx="6714744" cy="2554545"/>
          </a:xfrm>
          <a:prstGeom prst="rect">
            <a:avLst/>
          </a:prstGeom>
          <a:noFill/>
        </p:spPr>
        <p:txBody>
          <a:bodyPr wrap="square" rtlCol="0">
            <a:spAutoFit/>
          </a:bodyPr>
          <a:lstStyle/>
          <a:p>
            <a:pPr marL="342900" indent="-342900">
              <a:buFontTx/>
              <a:buChar char="-"/>
            </a:pPr>
            <a:r>
              <a:rPr lang="en-IN" sz="2000" dirty="0" err="1" smtClean="0">
                <a:solidFill>
                  <a:schemeClr val="tx2"/>
                </a:solidFill>
              </a:rPr>
              <a:t>Preprocessor</a:t>
            </a:r>
            <a:r>
              <a:rPr lang="en-IN" sz="2000" dirty="0" smtClean="0">
                <a:solidFill>
                  <a:schemeClr val="tx2"/>
                </a:solidFill>
              </a:rPr>
              <a:t> directives are passed through pre-processor    </a:t>
            </a:r>
          </a:p>
          <a:p>
            <a:r>
              <a:rPr lang="en-IN" sz="2000" dirty="0" smtClean="0">
                <a:solidFill>
                  <a:schemeClr val="tx2"/>
                </a:solidFill>
              </a:rPr>
              <a:t>      before C source code passes through compiler</a:t>
            </a:r>
          </a:p>
          <a:p>
            <a:r>
              <a:rPr lang="en-IN" sz="2000" dirty="0" smtClean="0">
                <a:solidFill>
                  <a:schemeClr val="tx2"/>
                </a:solidFill>
              </a:rPr>
              <a:t>-     What is </a:t>
            </a:r>
            <a:r>
              <a:rPr lang="en-IN" sz="2000" dirty="0" err="1" smtClean="0">
                <a:solidFill>
                  <a:schemeClr val="tx2"/>
                </a:solidFill>
              </a:rPr>
              <a:t>preprocessor</a:t>
            </a:r>
            <a:r>
              <a:rPr lang="en-IN" sz="2000" dirty="0" smtClean="0">
                <a:solidFill>
                  <a:schemeClr val="tx2"/>
                </a:solidFill>
              </a:rPr>
              <a:t>?</a:t>
            </a:r>
          </a:p>
          <a:p>
            <a:r>
              <a:rPr lang="en-IN" sz="2000" dirty="0" smtClean="0">
                <a:solidFill>
                  <a:schemeClr val="tx2"/>
                </a:solidFill>
              </a:rPr>
              <a:t>	Replaces text (starting with #) with the actual content</a:t>
            </a:r>
          </a:p>
          <a:p>
            <a:pPr marL="342900" indent="-342900">
              <a:buFontTx/>
              <a:buChar char="-"/>
            </a:pPr>
            <a:r>
              <a:rPr lang="en-IN" sz="2000" dirty="0" smtClean="0">
                <a:solidFill>
                  <a:schemeClr val="tx2"/>
                </a:solidFill>
              </a:rPr>
              <a:t>ex. </a:t>
            </a:r>
            <a:r>
              <a:rPr lang="en-IN" sz="2000" dirty="0" smtClean="0">
                <a:solidFill>
                  <a:srgbClr val="E92771"/>
                </a:solidFill>
              </a:rPr>
              <a:t>#include &lt;</a:t>
            </a:r>
            <a:r>
              <a:rPr lang="en-IN" sz="2000" dirty="0" err="1" smtClean="0">
                <a:solidFill>
                  <a:srgbClr val="E92771"/>
                </a:solidFill>
              </a:rPr>
              <a:t>stdio.h</a:t>
            </a:r>
            <a:r>
              <a:rPr lang="en-IN" sz="2000" dirty="0" smtClean="0">
                <a:solidFill>
                  <a:srgbClr val="E92771"/>
                </a:solidFill>
              </a:rPr>
              <a:t>&gt; </a:t>
            </a:r>
            <a:r>
              <a:rPr lang="en-IN" sz="2000" dirty="0" smtClean="0">
                <a:solidFill>
                  <a:schemeClr val="tx2"/>
                </a:solidFill>
              </a:rPr>
              <a:t>: pre-processor replaces this 	line by the </a:t>
            </a:r>
            <a:r>
              <a:rPr lang="en-IN" sz="2000" dirty="0" err="1" smtClean="0">
                <a:solidFill>
                  <a:schemeClr val="tx2"/>
                </a:solidFill>
              </a:rPr>
              <a:t>stdio.h</a:t>
            </a:r>
            <a:r>
              <a:rPr lang="en-IN" sz="2000" dirty="0" smtClean="0">
                <a:solidFill>
                  <a:schemeClr val="tx2"/>
                </a:solidFill>
              </a:rPr>
              <a:t> file</a:t>
            </a:r>
          </a:p>
          <a:p>
            <a:pPr marL="342900" indent="-342900">
              <a:buFontTx/>
              <a:buChar char="-"/>
            </a:pPr>
            <a:r>
              <a:rPr lang="en-IN" sz="2000" dirty="0" smtClean="0">
                <a:solidFill>
                  <a:schemeClr val="tx2"/>
                </a:solidFill>
              </a:rPr>
              <a:t>Output of pre-processor is expanded source code</a:t>
            </a:r>
          </a:p>
          <a:p>
            <a:endParaRPr lang="en-IN" sz="2000" dirty="0" smtClean="0">
              <a:solidFill>
                <a:schemeClr val="tx2"/>
              </a:solidFill>
            </a:endParaRPr>
          </a:p>
        </p:txBody>
      </p:sp>
    </p:spTree>
    <p:extLst>
      <p:ext uri="{BB962C8B-B14F-4D97-AF65-F5344CB8AC3E}">
        <p14:creationId xmlns:p14="http://schemas.microsoft.com/office/powerpoint/2010/main" val="976464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8"/>
                                        </p:tgtEl>
                                      </p:cBhvr>
                                    </p:animEffect>
                                    <p:set>
                                      <p:cBhvr>
                                        <p:cTn id="13" dur="1" fill="hold">
                                          <p:stCondLst>
                                            <p:cond delay="499"/>
                                          </p:stCondLst>
                                        </p:cTn>
                                        <p:tgtEl>
                                          <p:spTgt spid="8"/>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0" grpId="0"/>
      <p:bldP spid="10"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55904" y="498531"/>
            <a:ext cx="8727708" cy="5600517"/>
          </a:xfrm>
          <a:prstGeom prst="rect">
            <a:avLst/>
          </a:prstGeom>
        </p:spPr>
      </p:pic>
    </p:spTree>
    <p:extLst>
      <p:ext uri="{BB962C8B-B14F-4D97-AF65-F5344CB8AC3E}">
        <p14:creationId xmlns:p14="http://schemas.microsoft.com/office/powerpoint/2010/main" val="33854198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lumMod val="50000"/>
                  </a:schemeClr>
                </a:solidFill>
              </a:rPr>
              <a:t>Input and Output in C</a:t>
            </a:r>
            <a:endParaRPr lang="en-IN" dirty="0">
              <a:solidFill>
                <a:schemeClr val="accent1">
                  <a:lumMod val="50000"/>
                </a:schemeClr>
              </a:solidFill>
            </a:endParaRPr>
          </a:p>
        </p:txBody>
      </p:sp>
      <p:sp>
        <p:nvSpPr>
          <p:cNvPr id="3" name="Content Placeholder 2"/>
          <p:cNvSpPr>
            <a:spLocks noGrp="1"/>
          </p:cNvSpPr>
          <p:nvPr>
            <p:ph idx="1"/>
          </p:nvPr>
        </p:nvSpPr>
        <p:spPr/>
        <p:txBody>
          <a:bodyPr/>
          <a:lstStyle/>
          <a:p>
            <a:pPr>
              <a:buFontTx/>
              <a:buChar char="-"/>
            </a:pPr>
            <a:r>
              <a:rPr lang="en-IN" dirty="0" err="1" smtClean="0"/>
              <a:t>printf</a:t>
            </a:r>
            <a:r>
              <a:rPr lang="en-IN" dirty="0" smtClean="0"/>
              <a:t>()</a:t>
            </a:r>
          </a:p>
          <a:p>
            <a:pPr>
              <a:buFontTx/>
              <a:buChar char="-"/>
            </a:pPr>
            <a:r>
              <a:rPr lang="en-IN" dirty="0" err="1"/>
              <a:t>s</a:t>
            </a:r>
            <a:r>
              <a:rPr lang="en-IN" dirty="0" err="1" smtClean="0"/>
              <a:t>canf</a:t>
            </a:r>
            <a:r>
              <a:rPr lang="en-IN" dirty="0" smtClean="0"/>
              <a:t>()</a:t>
            </a:r>
            <a:endParaRPr lang="en-IN" dirty="0"/>
          </a:p>
          <a:p>
            <a:pPr marL="0" indent="0">
              <a:buNone/>
            </a:pPr>
            <a:endParaRPr lang="en-IN" dirty="0"/>
          </a:p>
        </p:txBody>
      </p:sp>
      <p:pic>
        <p:nvPicPr>
          <p:cNvPr id="4" name="Picture 3"/>
          <p:cNvPicPr>
            <a:picLocks noChangeAspect="1"/>
          </p:cNvPicPr>
          <p:nvPr/>
        </p:nvPicPr>
        <p:blipFill>
          <a:blip r:embed="rId2"/>
          <a:stretch>
            <a:fillRect/>
          </a:stretch>
        </p:blipFill>
        <p:spPr>
          <a:xfrm>
            <a:off x="1117663" y="3186112"/>
            <a:ext cx="5209048" cy="2666048"/>
          </a:xfrm>
          <a:prstGeom prst="rect">
            <a:avLst/>
          </a:prstGeom>
        </p:spPr>
      </p:pic>
    </p:spTree>
    <p:extLst>
      <p:ext uri="{BB962C8B-B14F-4D97-AF65-F5344CB8AC3E}">
        <p14:creationId xmlns:p14="http://schemas.microsoft.com/office/powerpoint/2010/main" val="28504498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2060"/>
                </a:solidFill>
              </a:rPr>
              <a:t>Elements of C</a:t>
            </a:r>
            <a:endParaRPr lang="en-IN" dirty="0">
              <a:solidFill>
                <a:srgbClr val="002060"/>
              </a:solidFill>
            </a:endParaRPr>
          </a:p>
        </p:txBody>
      </p:sp>
      <p:sp>
        <p:nvSpPr>
          <p:cNvPr id="3" name="Content Placeholder 2"/>
          <p:cNvSpPr>
            <a:spLocks noGrp="1"/>
          </p:cNvSpPr>
          <p:nvPr>
            <p:ph idx="1"/>
          </p:nvPr>
        </p:nvSpPr>
        <p:spPr>
          <a:xfrm>
            <a:off x="765048" y="1690688"/>
            <a:ext cx="10515600" cy="5094160"/>
          </a:xfrm>
        </p:spPr>
        <p:txBody>
          <a:bodyPr>
            <a:normAutofit/>
          </a:bodyPr>
          <a:lstStyle/>
          <a:p>
            <a:pPr>
              <a:buFont typeface="Wingdings" panose="05000000000000000000" pitchFamily="2" charset="2"/>
              <a:buChar char="q"/>
            </a:pPr>
            <a:r>
              <a:rPr lang="en-IN" dirty="0" smtClean="0"/>
              <a:t> </a:t>
            </a:r>
            <a:r>
              <a:rPr lang="en-IN" dirty="0" smtClean="0">
                <a:solidFill>
                  <a:srgbClr val="002060"/>
                </a:solidFill>
              </a:rPr>
              <a:t>Keywords</a:t>
            </a:r>
          </a:p>
          <a:p>
            <a:pPr>
              <a:buFont typeface="Wingdings" panose="05000000000000000000" pitchFamily="2" charset="2"/>
              <a:buChar char="q"/>
            </a:pPr>
            <a:r>
              <a:rPr lang="en-IN" dirty="0">
                <a:solidFill>
                  <a:srgbClr val="002060"/>
                </a:solidFill>
              </a:rPr>
              <a:t> </a:t>
            </a:r>
            <a:r>
              <a:rPr lang="en-IN" dirty="0" smtClean="0">
                <a:solidFill>
                  <a:srgbClr val="002060"/>
                </a:solidFill>
              </a:rPr>
              <a:t>Identifier</a:t>
            </a:r>
          </a:p>
          <a:p>
            <a:pPr>
              <a:buFont typeface="Wingdings" panose="05000000000000000000" pitchFamily="2" charset="2"/>
              <a:buChar char="q"/>
            </a:pPr>
            <a:r>
              <a:rPr lang="en-IN" dirty="0" smtClean="0">
                <a:solidFill>
                  <a:srgbClr val="002060"/>
                </a:solidFill>
              </a:rPr>
              <a:t> Datatypes</a:t>
            </a:r>
          </a:p>
          <a:p>
            <a:pPr>
              <a:buFont typeface="Wingdings" panose="05000000000000000000" pitchFamily="2" charset="2"/>
              <a:buChar char="q"/>
            </a:pPr>
            <a:r>
              <a:rPr lang="en-IN" dirty="0">
                <a:solidFill>
                  <a:srgbClr val="002060"/>
                </a:solidFill>
              </a:rPr>
              <a:t> </a:t>
            </a:r>
            <a:r>
              <a:rPr lang="en-IN" dirty="0" smtClean="0">
                <a:solidFill>
                  <a:srgbClr val="002060"/>
                </a:solidFill>
              </a:rPr>
              <a:t>Constants</a:t>
            </a:r>
          </a:p>
          <a:p>
            <a:pPr>
              <a:buFont typeface="Wingdings" panose="05000000000000000000" pitchFamily="2" charset="2"/>
              <a:buChar char="q"/>
            </a:pPr>
            <a:r>
              <a:rPr lang="en-IN" dirty="0">
                <a:solidFill>
                  <a:srgbClr val="002060"/>
                </a:solidFill>
              </a:rPr>
              <a:t> </a:t>
            </a:r>
            <a:r>
              <a:rPr lang="en-IN" dirty="0" smtClean="0">
                <a:solidFill>
                  <a:srgbClr val="002060"/>
                </a:solidFill>
              </a:rPr>
              <a:t>Variable declaration</a:t>
            </a:r>
          </a:p>
          <a:p>
            <a:pPr marL="0" indent="0">
              <a:buNone/>
            </a:pPr>
            <a:endParaRPr lang="en-IN" dirty="0" smtClean="0">
              <a:solidFill>
                <a:srgbClr val="E92771"/>
              </a:solidFill>
            </a:endParaRPr>
          </a:p>
          <a:p>
            <a:pPr marL="0" indent="0">
              <a:buNone/>
            </a:pPr>
            <a:r>
              <a:rPr lang="en-IN" dirty="0" smtClean="0">
                <a:solidFill>
                  <a:srgbClr val="E92771"/>
                </a:solidFill>
              </a:rPr>
              <a:t>All of these are used to construct the C program</a:t>
            </a:r>
            <a:endParaRPr lang="en-IN" dirty="0">
              <a:solidFill>
                <a:srgbClr val="E92771"/>
              </a:solidFill>
            </a:endParaRPr>
          </a:p>
        </p:txBody>
      </p:sp>
    </p:spTree>
    <p:extLst>
      <p:ext uri="{BB962C8B-B14F-4D97-AF65-F5344CB8AC3E}">
        <p14:creationId xmlns:p14="http://schemas.microsoft.com/office/powerpoint/2010/main" val="27533205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5191</TotalTime>
  <Words>2824</Words>
  <Application>Microsoft Office PowerPoint</Application>
  <PresentationFormat>Widescreen</PresentationFormat>
  <Paragraphs>415</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Wingdings</vt:lpstr>
      <vt:lpstr>Office Theme</vt:lpstr>
      <vt:lpstr>C programming</vt:lpstr>
      <vt:lpstr>PowerPoint Presentation</vt:lpstr>
      <vt:lpstr>PowerPoint Presentation</vt:lpstr>
      <vt:lpstr>Translators</vt:lpstr>
      <vt:lpstr>Features of C programming</vt:lpstr>
      <vt:lpstr>Structure of C programs</vt:lpstr>
      <vt:lpstr>PowerPoint Presentation</vt:lpstr>
      <vt:lpstr>Input and Output in C</vt:lpstr>
      <vt:lpstr>Elements of C</vt:lpstr>
      <vt:lpstr>Keywords</vt:lpstr>
      <vt:lpstr>Identifier</vt:lpstr>
      <vt:lpstr>Datatypes</vt:lpstr>
      <vt:lpstr>PowerPoint Presentation</vt:lpstr>
      <vt:lpstr>WAP to find size and limits of data types</vt:lpstr>
      <vt:lpstr>Format specifiers in C</vt:lpstr>
      <vt:lpstr>Variables</vt:lpstr>
      <vt:lpstr>Constants</vt:lpstr>
      <vt:lpstr>PowerPoint Presentation</vt:lpstr>
      <vt:lpstr>Operators in C</vt:lpstr>
      <vt:lpstr>Control Statements in C:</vt:lpstr>
      <vt:lpstr>Control Statements in C:</vt:lpstr>
      <vt:lpstr>Control Statements in C:</vt:lpstr>
      <vt:lpstr>Control Statements in C:</vt:lpstr>
      <vt:lpstr>Programs to practice</vt:lpstr>
      <vt:lpstr>Functions</vt:lpstr>
      <vt:lpstr>Local, Global &amp; Static variables</vt:lpstr>
      <vt:lpstr>Scope of a variable within block</vt:lpstr>
      <vt:lpstr>Variable modifers</vt:lpstr>
      <vt:lpstr>Practice problems</vt:lpstr>
      <vt:lpstr>PowerPoint Presentation</vt:lpstr>
      <vt:lpstr>PowerPoint Presentation</vt:lpstr>
      <vt:lpstr>Array</vt:lpstr>
      <vt:lpstr>PowerPoint Presentation</vt:lpstr>
      <vt:lpstr>Programs to practice on 1-D Arrays</vt:lpstr>
      <vt:lpstr>PowerPoint Presentation</vt:lpstr>
      <vt:lpstr>3-dimensional array</vt:lpstr>
      <vt:lpstr>Pointers</vt:lpstr>
      <vt:lpstr>PowerPoint Presentation</vt:lpstr>
      <vt:lpstr>PowerPoint Presentation</vt:lpstr>
      <vt:lpstr>PowerPoint Presentation</vt:lpstr>
      <vt:lpstr>PowerPoint Presentation</vt:lpstr>
      <vt:lpstr>Strings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dc:title>
  <dc:creator>DNW</dc:creator>
  <cp:lastModifiedBy>DNW</cp:lastModifiedBy>
  <cp:revision>88</cp:revision>
  <dcterms:created xsi:type="dcterms:W3CDTF">2022-12-17T18:24:29Z</dcterms:created>
  <dcterms:modified xsi:type="dcterms:W3CDTF">2022-12-21T09:11:29Z</dcterms:modified>
</cp:coreProperties>
</file>