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Maven Pro" panose="020B0604020202020204" charset="0"/>
      <p:regular r:id="rId17"/>
    </p:embeddedFont>
    <p:embeddedFont>
      <p:font typeface="Maven Pro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21292" y="345704"/>
            <a:ext cx="7424953" cy="6613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65"/>
              </a:lnSpc>
            </a:pPr>
            <a:r>
              <a:rPr lang="en-US" sz="8231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INSTAGRAM USER ANALYTICS</a:t>
            </a:r>
          </a:p>
          <a:p>
            <a:pPr algn="ctr">
              <a:lnSpc>
                <a:spcPts val="7240"/>
              </a:lnSpc>
            </a:pPr>
            <a:r>
              <a:rPr lang="en-US" sz="3732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SQL Fundamentals</a:t>
            </a:r>
          </a:p>
          <a:p>
            <a:pPr algn="ctr">
              <a:lnSpc>
                <a:spcPts val="6087"/>
              </a:lnSpc>
            </a:pPr>
            <a:endParaRPr lang="en-US" sz="3732" b="1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3" name="Freeform 3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4297025" y="6320667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711618" y="7535984"/>
            <a:ext cx="10864763" cy="503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by Nazireen Sania</a:t>
            </a:r>
          </a:p>
        </p:txBody>
      </p:sp>
      <p:sp>
        <p:nvSpPr>
          <p:cNvPr id="9" name="Freeform 9"/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437261" y="796527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1" y="0"/>
                </a:lnTo>
                <a:lnTo>
                  <a:pt x="51622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42983" y="8993973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416579"/>
            <a:ext cx="13235599" cy="1516996"/>
            <a:chOff x="0" y="0"/>
            <a:chExt cx="17647465" cy="2022662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7647465" cy="2022662"/>
              <a:chOff x="0" y="0"/>
              <a:chExt cx="3485919" cy="39953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485919" cy="399538"/>
              </a:xfrm>
              <a:custGeom>
                <a:avLst/>
                <a:gdLst/>
                <a:ahLst/>
                <a:cxnLst/>
                <a:rect l="l" t="t" r="r" b="b"/>
                <a:pathLst>
                  <a:path w="3485919" h="399538">
                    <a:moveTo>
                      <a:pt x="29832" y="0"/>
                    </a:moveTo>
                    <a:lnTo>
                      <a:pt x="3456087" y="0"/>
                    </a:lnTo>
                    <a:cubicBezTo>
                      <a:pt x="3472563" y="0"/>
                      <a:pt x="3485919" y="13356"/>
                      <a:pt x="3485919" y="29832"/>
                    </a:cubicBezTo>
                    <a:lnTo>
                      <a:pt x="3485919" y="369707"/>
                    </a:lnTo>
                    <a:cubicBezTo>
                      <a:pt x="3485919" y="386182"/>
                      <a:pt x="3472563" y="399538"/>
                      <a:pt x="3456087" y="399538"/>
                    </a:cubicBezTo>
                    <a:lnTo>
                      <a:pt x="29832" y="399538"/>
                    </a:lnTo>
                    <a:cubicBezTo>
                      <a:pt x="13356" y="399538"/>
                      <a:pt x="0" y="386182"/>
                      <a:pt x="0" y="369707"/>
                    </a:cubicBezTo>
                    <a:lnTo>
                      <a:pt x="0" y="29832"/>
                    </a:lnTo>
                    <a:cubicBezTo>
                      <a:pt x="0" y="13356"/>
                      <a:pt x="13356" y="0"/>
                      <a:pt x="29832" y="0"/>
                    </a:cubicBezTo>
                    <a:close/>
                  </a:path>
                </a:pathLst>
              </a:custGeom>
              <a:solidFill>
                <a:srgbClr val="C0B3A0">
                  <a:alpha val="53725"/>
                </a:srgbClr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3485919" cy="43763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474447" y="223931"/>
              <a:ext cx="16659222" cy="1397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200"/>
                </a:lnSpc>
              </a:pPr>
              <a:r>
                <a:rPr lang="en-US" sz="3000" b="1">
                  <a:solidFill>
                    <a:srgbClr val="252930"/>
                  </a:solidFill>
                  <a:latin typeface="Maven Pro Bold"/>
                  <a:ea typeface="Maven Pro Bold"/>
                  <a:cs typeface="Maven Pro Bold"/>
                  <a:sym typeface="Maven Pro Bold"/>
                </a:rPr>
                <a:t>(A) MARKETING ANALYSIS</a:t>
              </a:r>
            </a:p>
            <a:p>
              <a:pPr algn="just">
                <a:lnSpc>
                  <a:spcPts val="4200"/>
                </a:lnSpc>
              </a:pPr>
              <a:r>
                <a:rPr lang="en-US" sz="3000" b="1">
                  <a:solidFill>
                    <a:srgbClr val="252930"/>
                  </a:solidFill>
                  <a:latin typeface="Maven Pro Bold"/>
                  <a:ea typeface="Maven Pro Bold"/>
                  <a:cs typeface="Maven Pro Bold"/>
                  <a:sym typeface="Maven Pro Bold"/>
                </a:rPr>
                <a:t>﻿4. Hashtag Research : Top 5 Most Popular Hashtags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275156" y="2995287"/>
            <a:ext cx="8426506" cy="3412569"/>
          </a:xfrm>
          <a:custGeom>
            <a:avLst/>
            <a:gdLst/>
            <a:ahLst/>
            <a:cxnLst/>
            <a:rect l="l" t="t" r="r" b="b"/>
            <a:pathLst>
              <a:path w="8426506" h="3412569">
                <a:moveTo>
                  <a:pt x="0" y="0"/>
                </a:moveTo>
                <a:lnTo>
                  <a:pt x="8426506" y="0"/>
                </a:lnTo>
                <a:lnTo>
                  <a:pt x="8426506" y="3412570"/>
                </a:lnTo>
                <a:lnTo>
                  <a:pt x="0" y="341257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585334" y="2498661"/>
            <a:ext cx="4696195" cy="3909195"/>
          </a:xfrm>
          <a:custGeom>
            <a:avLst/>
            <a:gdLst/>
            <a:ahLst/>
            <a:cxnLst/>
            <a:rect l="l" t="t" r="r" b="b"/>
            <a:pathLst>
              <a:path w="4696195" h="3909195">
                <a:moveTo>
                  <a:pt x="0" y="0"/>
                </a:moveTo>
                <a:lnTo>
                  <a:pt x="4696194" y="0"/>
                </a:lnTo>
                <a:lnTo>
                  <a:pt x="4696194" y="3909196"/>
                </a:lnTo>
                <a:lnTo>
                  <a:pt x="0" y="390919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275156" y="7190540"/>
            <a:ext cx="14053661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This retrieves the top 5 most frequently used hashtags.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437261" y="796527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1" y="0"/>
                </a:lnTo>
                <a:lnTo>
                  <a:pt x="51622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42983" y="8993973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416579"/>
            <a:ext cx="13235599" cy="1516996"/>
            <a:chOff x="0" y="0"/>
            <a:chExt cx="17647465" cy="2022662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7647465" cy="2022662"/>
              <a:chOff x="0" y="0"/>
              <a:chExt cx="3485919" cy="39953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485919" cy="399538"/>
              </a:xfrm>
              <a:custGeom>
                <a:avLst/>
                <a:gdLst/>
                <a:ahLst/>
                <a:cxnLst/>
                <a:rect l="l" t="t" r="r" b="b"/>
                <a:pathLst>
                  <a:path w="3485919" h="399538">
                    <a:moveTo>
                      <a:pt x="29832" y="0"/>
                    </a:moveTo>
                    <a:lnTo>
                      <a:pt x="3456087" y="0"/>
                    </a:lnTo>
                    <a:cubicBezTo>
                      <a:pt x="3472563" y="0"/>
                      <a:pt x="3485919" y="13356"/>
                      <a:pt x="3485919" y="29832"/>
                    </a:cubicBezTo>
                    <a:lnTo>
                      <a:pt x="3485919" y="369707"/>
                    </a:lnTo>
                    <a:cubicBezTo>
                      <a:pt x="3485919" y="386182"/>
                      <a:pt x="3472563" y="399538"/>
                      <a:pt x="3456087" y="399538"/>
                    </a:cubicBezTo>
                    <a:lnTo>
                      <a:pt x="29832" y="399538"/>
                    </a:lnTo>
                    <a:cubicBezTo>
                      <a:pt x="13356" y="399538"/>
                      <a:pt x="0" y="386182"/>
                      <a:pt x="0" y="369707"/>
                    </a:cubicBezTo>
                    <a:lnTo>
                      <a:pt x="0" y="29832"/>
                    </a:lnTo>
                    <a:cubicBezTo>
                      <a:pt x="0" y="13356"/>
                      <a:pt x="13356" y="0"/>
                      <a:pt x="29832" y="0"/>
                    </a:cubicBezTo>
                    <a:close/>
                  </a:path>
                </a:pathLst>
              </a:custGeom>
              <a:solidFill>
                <a:srgbClr val="C0B3A0">
                  <a:alpha val="53725"/>
                </a:srgbClr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3485919" cy="43763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474447" y="223931"/>
              <a:ext cx="16659222" cy="1397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200"/>
                </a:lnSpc>
              </a:pPr>
              <a:r>
                <a:rPr lang="en-US" sz="3000" b="1">
                  <a:solidFill>
                    <a:srgbClr val="252930"/>
                  </a:solidFill>
                  <a:latin typeface="Maven Pro Bold"/>
                  <a:ea typeface="Maven Pro Bold"/>
                  <a:cs typeface="Maven Pro Bold"/>
                  <a:sym typeface="Maven Pro Bold"/>
                </a:rPr>
                <a:t>(A) MARKETING ANALYSIS</a:t>
              </a:r>
            </a:p>
            <a:p>
              <a:pPr algn="just">
                <a:lnSpc>
                  <a:spcPts val="4200"/>
                </a:lnSpc>
              </a:pPr>
              <a:r>
                <a:rPr lang="en-US" sz="3000" b="1">
                  <a:solidFill>
                    <a:srgbClr val="252930"/>
                  </a:solidFill>
                  <a:latin typeface="Maven Pro Bold"/>
                  <a:ea typeface="Maven Pro Bold"/>
                  <a:cs typeface="Maven Pro Bold"/>
                  <a:sym typeface="Maven Pro Bold"/>
                </a:rPr>
                <a:t>5. ﻿Ad Campaign Launch : Most Popular Registration Day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028700" y="2689309"/>
            <a:ext cx="9134496" cy="2603331"/>
          </a:xfrm>
          <a:custGeom>
            <a:avLst/>
            <a:gdLst/>
            <a:ahLst/>
            <a:cxnLst/>
            <a:rect l="l" t="t" r="r" b="b"/>
            <a:pathLst>
              <a:path w="9134496" h="2603331">
                <a:moveTo>
                  <a:pt x="0" y="0"/>
                </a:moveTo>
                <a:lnTo>
                  <a:pt x="9134496" y="0"/>
                </a:lnTo>
                <a:lnTo>
                  <a:pt x="9134496" y="2603332"/>
                </a:lnTo>
                <a:lnTo>
                  <a:pt x="0" y="26033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118576" y="7528914"/>
            <a:ext cx="5698515" cy="2362799"/>
          </a:xfrm>
          <a:custGeom>
            <a:avLst/>
            <a:gdLst/>
            <a:ahLst/>
            <a:cxnLst/>
            <a:rect l="l" t="t" r="r" b="b"/>
            <a:pathLst>
              <a:path w="5698515" h="2362799">
                <a:moveTo>
                  <a:pt x="0" y="0"/>
                </a:moveTo>
                <a:lnTo>
                  <a:pt x="5698515" y="0"/>
                </a:lnTo>
                <a:lnTo>
                  <a:pt x="5698515" y="2362799"/>
                </a:lnTo>
                <a:lnTo>
                  <a:pt x="0" y="236279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118576" y="5657569"/>
            <a:ext cx="13235599" cy="111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This determines the day when most users registered, helping decide the best ad campaign timing.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437261" y="796527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1" y="0"/>
                </a:lnTo>
                <a:lnTo>
                  <a:pt x="51622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42983" y="8993973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416579"/>
            <a:ext cx="13235599" cy="1516996"/>
            <a:chOff x="0" y="0"/>
            <a:chExt cx="17647465" cy="2022662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7647465" cy="2022662"/>
              <a:chOff x="0" y="0"/>
              <a:chExt cx="3485919" cy="39953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485919" cy="399538"/>
              </a:xfrm>
              <a:custGeom>
                <a:avLst/>
                <a:gdLst/>
                <a:ahLst/>
                <a:cxnLst/>
                <a:rect l="l" t="t" r="r" b="b"/>
                <a:pathLst>
                  <a:path w="3485919" h="399538">
                    <a:moveTo>
                      <a:pt x="29832" y="0"/>
                    </a:moveTo>
                    <a:lnTo>
                      <a:pt x="3456087" y="0"/>
                    </a:lnTo>
                    <a:cubicBezTo>
                      <a:pt x="3472563" y="0"/>
                      <a:pt x="3485919" y="13356"/>
                      <a:pt x="3485919" y="29832"/>
                    </a:cubicBezTo>
                    <a:lnTo>
                      <a:pt x="3485919" y="369707"/>
                    </a:lnTo>
                    <a:cubicBezTo>
                      <a:pt x="3485919" y="386182"/>
                      <a:pt x="3472563" y="399538"/>
                      <a:pt x="3456087" y="399538"/>
                    </a:cubicBezTo>
                    <a:lnTo>
                      <a:pt x="29832" y="399538"/>
                    </a:lnTo>
                    <a:cubicBezTo>
                      <a:pt x="13356" y="399538"/>
                      <a:pt x="0" y="386182"/>
                      <a:pt x="0" y="369707"/>
                    </a:cubicBezTo>
                    <a:lnTo>
                      <a:pt x="0" y="29832"/>
                    </a:lnTo>
                    <a:cubicBezTo>
                      <a:pt x="0" y="13356"/>
                      <a:pt x="13356" y="0"/>
                      <a:pt x="29832" y="0"/>
                    </a:cubicBezTo>
                    <a:close/>
                  </a:path>
                </a:pathLst>
              </a:custGeom>
              <a:solidFill>
                <a:srgbClr val="C0B3A0">
                  <a:alpha val="53725"/>
                </a:srgbClr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3485919" cy="43763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474447" y="223931"/>
              <a:ext cx="16659222" cy="1397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200"/>
                </a:lnSpc>
              </a:pPr>
              <a:r>
                <a:rPr lang="en-US" sz="3000" b="1">
                  <a:solidFill>
                    <a:srgbClr val="252930"/>
                  </a:solidFill>
                  <a:latin typeface="Maven Pro Bold"/>
                  <a:ea typeface="Maven Pro Bold"/>
                  <a:cs typeface="Maven Pro Bold"/>
                  <a:sym typeface="Maven Pro Bold"/>
                </a:rPr>
                <a:t>(A) INVESTOR METRICS</a:t>
              </a:r>
            </a:p>
            <a:p>
              <a:pPr algn="just">
                <a:lnSpc>
                  <a:spcPts val="4200"/>
                </a:lnSpc>
              </a:pPr>
              <a:r>
                <a:rPr lang="en-US" sz="3000" b="1">
                  <a:solidFill>
                    <a:srgbClr val="252930"/>
                  </a:solidFill>
                  <a:latin typeface="Maven Pro Bold"/>
                  <a:ea typeface="Maven Pro Bold"/>
                  <a:cs typeface="Maven Pro Bold"/>
                  <a:sym typeface="Maven Pro Bold"/>
                </a:rPr>
                <a:t>﻿1. User Engagement : Average Number of Posts per User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028700" y="2469167"/>
            <a:ext cx="13858223" cy="2286607"/>
          </a:xfrm>
          <a:custGeom>
            <a:avLst/>
            <a:gdLst/>
            <a:ahLst/>
            <a:cxnLst/>
            <a:rect l="l" t="t" r="r" b="b"/>
            <a:pathLst>
              <a:path w="13858223" h="2286607">
                <a:moveTo>
                  <a:pt x="0" y="0"/>
                </a:moveTo>
                <a:lnTo>
                  <a:pt x="13858223" y="0"/>
                </a:lnTo>
                <a:lnTo>
                  <a:pt x="13858223" y="2286607"/>
                </a:lnTo>
                <a:lnTo>
                  <a:pt x="0" y="22866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28700" y="6995795"/>
            <a:ext cx="8686185" cy="2419508"/>
          </a:xfrm>
          <a:custGeom>
            <a:avLst/>
            <a:gdLst/>
            <a:ahLst/>
            <a:cxnLst/>
            <a:rect l="l" t="t" r="r" b="b"/>
            <a:pathLst>
              <a:path w="8686185" h="2419508">
                <a:moveTo>
                  <a:pt x="0" y="0"/>
                </a:moveTo>
                <a:lnTo>
                  <a:pt x="8686185" y="0"/>
                </a:lnTo>
                <a:lnTo>
                  <a:pt x="8686185" y="2419508"/>
                </a:lnTo>
                <a:lnTo>
                  <a:pt x="0" y="241950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5278250"/>
            <a:ext cx="14053661" cy="111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This calculates the average number of posts per user and the total number of photos divided by users.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7289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97762" y="8928841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416579"/>
            <a:ext cx="13235599" cy="1516996"/>
            <a:chOff x="0" y="0"/>
            <a:chExt cx="17647465" cy="2022662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7647465" cy="2022662"/>
              <a:chOff x="0" y="0"/>
              <a:chExt cx="3485919" cy="39953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485919" cy="399538"/>
              </a:xfrm>
              <a:custGeom>
                <a:avLst/>
                <a:gdLst/>
                <a:ahLst/>
                <a:cxnLst/>
                <a:rect l="l" t="t" r="r" b="b"/>
                <a:pathLst>
                  <a:path w="3485919" h="399538">
                    <a:moveTo>
                      <a:pt x="29832" y="0"/>
                    </a:moveTo>
                    <a:lnTo>
                      <a:pt x="3456087" y="0"/>
                    </a:lnTo>
                    <a:cubicBezTo>
                      <a:pt x="3472563" y="0"/>
                      <a:pt x="3485919" y="13356"/>
                      <a:pt x="3485919" y="29832"/>
                    </a:cubicBezTo>
                    <a:lnTo>
                      <a:pt x="3485919" y="369707"/>
                    </a:lnTo>
                    <a:cubicBezTo>
                      <a:pt x="3485919" y="386182"/>
                      <a:pt x="3472563" y="399538"/>
                      <a:pt x="3456087" y="399538"/>
                    </a:cubicBezTo>
                    <a:lnTo>
                      <a:pt x="29832" y="399538"/>
                    </a:lnTo>
                    <a:cubicBezTo>
                      <a:pt x="13356" y="399538"/>
                      <a:pt x="0" y="386182"/>
                      <a:pt x="0" y="369707"/>
                    </a:cubicBezTo>
                    <a:lnTo>
                      <a:pt x="0" y="29832"/>
                    </a:lnTo>
                    <a:cubicBezTo>
                      <a:pt x="0" y="13356"/>
                      <a:pt x="13356" y="0"/>
                      <a:pt x="29832" y="0"/>
                    </a:cubicBezTo>
                    <a:close/>
                  </a:path>
                </a:pathLst>
              </a:custGeom>
              <a:solidFill>
                <a:srgbClr val="C0B3A0">
                  <a:alpha val="53725"/>
                </a:srgbClr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3485919" cy="43763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474447" y="223931"/>
              <a:ext cx="16659222" cy="1397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200"/>
                </a:lnSpc>
              </a:pPr>
              <a:r>
                <a:rPr lang="en-US" sz="3000" b="1">
                  <a:solidFill>
                    <a:srgbClr val="252930"/>
                  </a:solidFill>
                  <a:latin typeface="Maven Pro Bold"/>
                  <a:ea typeface="Maven Pro Bold"/>
                  <a:cs typeface="Maven Pro Bold"/>
                  <a:sym typeface="Maven Pro Bold"/>
                </a:rPr>
                <a:t>(A) INVESTOR METRICS</a:t>
              </a:r>
            </a:p>
            <a:p>
              <a:pPr algn="just">
                <a:lnSpc>
                  <a:spcPts val="4200"/>
                </a:lnSpc>
              </a:pPr>
              <a:r>
                <a:rPr lang="en-US" sz="3000" b="1">
                  <a:solidFill>
                    <a:srgbClr val="252930"/>
                  </a:solidFill>
                  <a:latin typeface="Maven Pro Bold"/>
                  <a:ea typeface="Maven Pro Bold"/>
                  <a:cs typeface="Maven Pro Bold"/>
                  <a:sym typeface="Maven Pro Bold"/>
                </a:rPr>
                <a:t>2. Bots &amp; Fake Accounts : Users Who Liked Every Single Photo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028700" y="2352292"/>
            <a:ext cx="11301259" cy="3277365"/>
          </a:xfrm>
          <a:custGeom>
            <a:avLst/>
            <a:gdLst/>
            <a:ahLst/>
            <a:cxnLst/>
            <a:rect l="l" t="t" r="r" b="b"/>
            <a:pathLst>
              <a:path w="11301259" h="3277365">
                <a:moveTo>
                  <a:pt x="0" y="0"/>
                </a:moveTo>
                <a:lnTo>
                  <a:pt x="11301259" y="0"/>
                </a:lnTo>
                <a:lnTo>
                  <a:pt x="11301259" y="3277366"/>
                </a:lnTo>
                <a:lnTo>
                  <a:pt x="0" y="32773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828195" y="3211312"/>
            <a:ext cx="4431105" cy="6396608"/>
          </a:xfrm>
          <a:custGeom>
            <a:avLst/>
            <a:gdLst/>
            <a:ahLst/>
            <a:cxnLst/>
            <a:rect l="l" t="t" r="r" b="b"/>
            <a:pathLst>
              <a:path w="4431105" h="6396608">
                <a:moveTo>
                  <a:pt x="0" y="0"/>
                </a:moveTo>
                <a:lnTo>
                  <a:pt x="4431105" y="0"/>
                </a:lnTo>
                <a:lnTo>
                  <a:pt x="4431105" y="6396609"/>
                </a:lnTo>
                <a:lnTo>
                  <a:pt x="0" y="639660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6459970"/>
            <a:ext cx="11301259" cy="111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This finds users who have liked every single photo, a potential indicator of bot behavior.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91361" y="569505"/>
            <a:ext cx="9705277" cy="823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2"/>
              </a:lnSpc>
            </a:pPr>
            <a:r>
              <a:rPr lang="en-US" sz="7202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RESULTS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4532402"/>
            <a:ext cx="16371563" cy="2404449"/>
            <a:chOff x="0" y="0"/>
            <a:chExt cx="21828751" cy="320593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21828751" cy="3205932"/>
              <a:chOff x="0" y="0"/>
              <a:chExt cx="4311852" cy="633271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311852" cy="633271"/>
              </a:xfrm>
              <a:custGeom>
                <a:avLst/>
                <a:gdLst/>
                <a:ahLst/>
                <a:cxnLst/>
                <a:rect l="l" t="t" r="r" b="b"/>
                <a:pathLst>
                  <a:path w="4311852" h="633271">
                    <a:moveTo>
                      <a:pt x="24117" y="0"/>
                    </a:moveTo>
                    <a:lnTo>
                      <a:pt x="4287735" y="0"/>
                    </a:lnTo>
                    <a:cubicBezTo>
                      <a:pt x="4301054" y="0"/>
                      <a:pt x="4311852" y="10798"/>
                      <a:pt x="4311852" y="24117"/>
                    </a:cubicBezTo>
                    <a:lnTo>
                      <a:pt x="4311852" y="609153"/>
                    </a:lnTo>
                    <a:cubicBezTo>
                      <a:pt x="4311852" y="622473"/>
                      <a:pt x="4301054" y="633271"/>
                      <a:pt x="4287735" y="633271"/>
                    </a:cubicBezTo>
                    <a:lnTo>
                      <a:pt x="24117" y="633271"/>
                    </a:lnTo>
                    <a:cubicBezTo>
                      <a:pt x="10798" y="633271"/>
                      <a:pt x="0" y="622473"/>
                      <a:pt x="0" y="609153"/>
                    </a:cubicBezTo>
                    <a:lnTo>
                      <a:pt x="0" y="24117"/>
                    </a:lnTo>
                    <a:cubicBezTo>
                      <a:pt x="0" y="10798"/>
                      <a:pt x="10798" y="0"/>
                      <a:pt x="24117" y="0"/>
                    </a:cubicBezTo>
                    <a:close/>
                  </a:path>
                </a:pathLst>
              </a:custGeom>
              <a:solidFill>
                <a:srgbClr val="C0B3A0">
                  <a:alpha val="53725"/>
                </a:srgbClr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311852" cy="6713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701006" y="233456"/>
              <a:ext cx="11447374" cy="6648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148"/>
                </a:lnSpc>
              </a:pPr>
              <a:r>
                <a:rPr lang="en-US" sz="2963" b="1">
                  <a:solidFill>
                    <a:srgbClr val="252930"/>
                  </a:solidFill>
                  <a:latin typeface="Maven Pro Bold"/>
                  <a:ea typeface="Maven Pro Bold"/>
                  <a:cs typeface="Maven Pro Bold"/>
                  <a:sym typeface="Maven Pro Bold"/>
                </a:rPr>
                <a:t>2. Post Engagement Statistics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01006" y="822075"/>
              <a:ext cx="20384646" cy="2108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 algn="just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The average posts per user is 2.5700 and the total number of posts by all the users is 257. </a:t>
              </a:r>
            </a:p>
            <a:p>
              <a:pPr marL="647700" lvl="1" indent="-323850" algn="just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The most liked post is from User Zack_Kemmer93, with 48 likes.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887737" y="7393972"/>
            <a:ext cx="16512526" cy="1887159"/>
            <a:chOff x="0" y="0"/>
            <a:chExt cx="22016701" cy="2516213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22016701" cy="2516213"/>
              <a:chOff x="0" y="0"/>
              <a:chExt cx="4311852" cy="492787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4311852" cy="492787"/>
              </a:xfrm>
              <a:custGeom>
                <a:avLst/>
                <a:gdLst/>
                <a:ahLst/>
                <a:cxnLst/>
                <a:rect l="l" t="t" r="r" b="b"/>
                <a:pathLst>
                  <a:path w="4311852" h="492787">
                    <a:moveTo>
                      <a:pt x="24117" y="0"/>
                    </a:moveTo>
                    <a:lnTo>
                      <a:pt x="4287735" y="0"/>
                    </a:lnTo>
                    <a:cubicBezTo>
                      <a:pt x="4301054" y="0"/>
                      <a:pt x="4311852" y="10798"/>
                      <a:pt x="4311852" y="24117"/>
                    </a:cubicBezTo>
                    <a:lnTo>
                      <a:pt x="4311852" y="468669"/>
                    </a:lnTo>
                    <a:cubicBezTo>
                      <a:pt x="4311852" y="481989"/>
                      <a:pt x="4301054" y="492787"/>
                      <a:pt x="4287735" y="492787"/>
                    </a:cubicBezTo>
                    <a:lnTo>
                      <a:pt x="24117" y="492787"/>
                    </a:lnTo>
                    <a:cubicBezTo>
                      <a:pt x="10798" y="492787"/>
                      <a:pt x="0" y="481989"/>
                      <a:pt x="0" y="468669"/>
                    </a:cubicBezTo>
                    <a:lnTo>
                      <a:pt x="0" y="24117"/>
                    </a:lnTo>
                    <a:cubicBezTo>
                      <a:pt x="0" y="10798"/>
                      <a:pt x="10798" y="0"/>
                      <a:pt x="24117" y="0"/>
                    </a:cubicBezTo>
                    <a:close/>
                  </a:path>
                </a:pathLst>
              </a:custGeom>
              <a:solidFill>
                <a:srgbClr val="C0B3A0">
                  <a:alpha val="53725"/>
                </a:srgbClr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4311852" cy="53088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707042" y="236040"/>
              <a:ext cx="11545939" cy="6699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184"/>
                </a:lnSpc>
              </a:pPr>
              <a:r>
                <a:rPr lang="en-US" sz="2988" b="1">
                  <a:solidFill>
                    <a:srgbClr val="252930"/>
                  </a:solidFill>
                  <a:latin typeface="Maven Pro Bold"/>
                  <a:ea typeface="Maven Pro Bold"/>
                  <a:cs typeface="Maven Pro Bold"/>
                  <a:sym typeface="Maven Pro Bold"/>
                </a:rPr>
                <a:t>3. Top Hashtags and Their Usage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07042" y="839334"/>
              <a:ext cx="20560163" cy="13988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53277" lvl="1" indent="-326638" algn="just">
                <a:lnSpc>
                  <a:spcPts val="4236"/>
                </a:lnSpc>
                <a:buFont typeface="Arial"/>
                <a:buChar char="•"/>
              </a:pPr>
              <a:r>
                <a:rPr lang="en-US" sz="3025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The most used hashtag in the dataset is #smile, appearing 59 times.</a:t>
              </a:r>
            </a:p>
            <a:p>
              <a:pPr marL="653277" lvl="1" indent="-326638" algn="just">
                <a:lnSpc>
                  <a:spcPts val="4236"/>
                </a:lnSpc>
                <a:buFont typeface="Arial"/>
                <a:buChar char="•"/>
              </a:pPr>
              <a:r>
                <a:rPr lang="en-US" sz="3025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Other popular hashtags include #beach, #party, #fun and #concert.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1670832"/>
            <a:ext cx="16371563" cy="2404449"/>
            <a:chOff x="0" y="0"/>
            <a:chExt cx="21828751" cy="3205932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21828751" cy="3205932"/>
              <a:chOff x="0" y="0"/>
              <a:chExt cx="4311852" cy="633271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4311852" cy="633271"/>
              </a:xfrm>
              <a:custGeom>
                <a:avLst/>
                <a:gdLst/>
                <a:ahLst/>
                <a:cxnLst/>
                <a:rect l="l" t="t" r="r" b="b"/>
                <a:pathLst>
                  <a:path w="4311852" h="633271">
                    <a:moveTo>
                      <a:pt x="24117" y="0"/>
                    </a:moveTo>
                    <a:lnTo>
                      <a:pt x="4287735" y="0"/>
                    </a:lnTo>
                    <a:cubicBezTo>
                      <a:pt x="4301054" y="0"/>
                      <a:pt x="4311852" y="10798"/>
                      <a:pt x="4311852" y="24117"/>
                    </a:cubicBezTo>
                    <a:lnTo>
                      <a:pt x="4311852" y="609153"/>
                    </a:lnTo>
                    <a:cubicBezTo>
                      <a:pt x="4311852" y="622473"/>
                      <a:pt x="4301054" y="633271"/>
                      <a:pt x="4287735" y="633271"/>
                    </a:cubicBezTo>
                    <a:lnTo>
                      <a:pt x="24117" y="633271"/>
                    </a:lnTo>
                    <a:cubicBezTo>
                      <a:pt x="10798" y="633271"/>
                      <a:pt x="0" y="622473"/>
                      <a:pt x="0" y="609153"/>
                    </a:cubicBezTo>
                    <a:lnTo>
                      <a:pt x="0" y="24117"/>
                    </a:lnTo>
                    <a:cubicBezTo>
                      <a:pt x="0" y="10798"/>
                      <a:pt x="10798" y="0"/>
                      <a:pt x="24117" y="0"/>
                    </a:cubicBezTo>
                    <a:close/>
                  </a:path>
                </a:pathLst>
              </a:custGeom>
              <a:solidFill>
                <a:srgbClr val="C0B3A0">
                  <a:alpha val="53725"/>
                </a:srgbClr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4311852" cy="6713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701006" y="233456"/>
              <a:ext cx="11447374" cy="6648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148"/>
                </a:lnSpc>
              </a:pPr>
              <a:r>
                <a:rPr lang="en-US" sz="2963" b="1">
                  <a:solidFill>
                    <a:srgbClr val="252930"/>
                  </a:solidFill>
                  <a:latin typeface="Maven Pro Bold"/>
                  <a:ea typeface="Maven Pro Bold"/>
                  <a:cs typeface="Maven Pro Bold"/>
                  <a:sym typeface="Maven Pro Bold"/>
                </a:rPr>
                <a:t>1. User Activity Overview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01006" y="822075"/>
              <a:ext cx="20384646" cy="2108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 algn="just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The total number of users in the database is 100.</a:t>
              </a:r>
            </a:p>
            <a:p>
              <a:pPr marL="647700" lvl="1" indent="-323850" algn="just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The oldest user in the dataset is Darby_Herzog.</a:t>
              </a:r>
            </a:p>
            <a:p>
              <a:pPr marL="647700" lvl="1" indent="-323850" algn="just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There are 13 bot and fake accounts and 26 inactive users.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54150" y="3832722"/>
            <a:ext cx="12779699" cy="1791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sz="15544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6974593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13969" y="8304597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7582856" y="118636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12517066" y="-114300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0009" y="3429683"/>
            <a:ext cx="13967983" cy="5060039"/>
            <a:chOff x="0" y="0"/>
            <a:chExt cx="3678810" cy="13326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78810" cy="1332685"/>
            </a:xfrm>
            <a:custGeom>
              <a:avLst/>
              <a:gdLst/>
              <a:ahLst/>
              <a:cxnLst/>
              <a:rect l="l" t="t" r="r" b="b"/>
              <a:pathLst>
                <a:path w="3678810" h="1332685">
                  <a:moveTo>
                    <a:pt x="28267" y="0"/>
                  </a:moveTo>
                  <a:lnTo>
                    <a:pt x="3650543" y="0"/>
                  </a:lnTo>
                  <a:cubicBezTo>
                    <a:pt x="3666155" y="0"/>
                    <a:pt x="3678810" y="12656"/>
                    <a:pt x="3678810" y="28267"/>
                  </a:cubicBezTo>
                  <a:lnTo>
                    <a:pt x="3678810" y="1304418"/>
                  </a:lnTo>
                  <a:cubicBezTo>
                    <a:pt x="3678810" y="1320029"/>
                    <a:pt x="3666155" y="1332685"/>
                    <a:pt x="3650543" y="1332685"/>
                  </a:cubicBezTo>
                  <a:lnTo>
                    <a:pt x="28267" y="1332685"/>
                  </a:lnTo>
                  <a:cubicBezTo>
                    <a:pt x="20770" y="1332685"/>
                    <a:pt x="13580" y="1329707"/>
                    <a:pt x="8279" y="1324406"/>
                  </a:cubicBezTo>
                  <a:cubicBezTo>
                    <a:pt x="2978" y="1319105"/>
                    <a:pt x="0" y="1311915"/>
                    <a:pt x="0" y="1304418"/>
                  </a:cubicBezTo>
                  <a:lnTo>
                    <a:pt x="0" y="28267"/>
                  </a:lnTo>
                  <a:cubicBezTo>
                    <a:pt x="0" y="12656"/>
                    <a:pt x="12656" y="0"/>
                    <a:pt x="28267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678810" cy="13707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907324" y="3960171"/>
            <a:ext cx="5094018" cy="4049309"/>
            <a:chOff x="0" y="0"/>
            <a:chExt cx="6792024" cy="5399079"/>
          </a:xfrm>
        </p:grpSpPr>
        <p:sp>
          <p:nvSpPr>
            <p:cNvPr id="6" name="TextBox 6"/>
            <p:cNvSpPr txBox="1"/>
            <p:nvPr/>
          </p:nvSpPr>
          <p:spPr>
            <a:xfrm>
              <a:off x="0" y="-295275"/>
              <a:ext cx="6792024" cy="10456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07972" lvl="1" indent="-403986" algn="just">
                <a:lnSpc>
                  <a:spcPts val="7484"/>
                </a:lnSpc>
                <a:buFont typeface="Arial"/>
                <a:buChar char="•"/>
              </a:pPr>
              <a:r>
                <a:rPr lang="en-US" sz="37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Project Description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183819"/>
              <a:ext cx="6792024" cy="1116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0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Approach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733400"/>
              <a:ext cx="6792024" cy="1116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0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Tech-Stack Used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282980"/>
              <a:ext cx="6792024" cy="1116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8084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977275" y="3950646"/>
            <a:ext cx="5141643" cy="1771980"/>
            <a:chOff x="0" y="0"/>
            <a:chExt cx="6855524" cy="2362640"/>
          </a:xfrm>
        </p:grpSpPr>
        <p:sp>
          <p:nvSpPr>
            <p:cNvPr id="11" name="TextBox 11"/>
            <p:cNvSpPr txBox="1"/>
            <p:nvPr/>
          </p:nvSpPr>
          <p:spPr>
            <a:xfrm>
              <a:off x="63500" y="-304800"/>
              <a:ext cx="6792024" cy="1116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0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Insights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244780"/>
              <a:ext cx="6792024" cy="1117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1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Result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995148" y="1860291"/>
            <a:ext cx="8297704" cy="845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1"/>
              </a:lnSpc>
            </a:pPr>
            <a:r>
              <a:rPr lang="en-US" sz="7301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OVERVIEW</a:t>
            </a:r>
          </a:p>
        </p:txBody>
      </p:sp>
      <p:sp>
        <p:nvSpPr>
          <p:cNvPr id="14" name="Freeform 14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422517"/>
            <a:ext cx="7067106" cy="6411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The project consists of creating a database named ‘</a:t>
            </a:r>
            <a:r>
              <a:rPr lang="en-US" sz="3000" dirty="0" err="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ig_clone</a:t>
            </a:r>
            <a:r>
              <a:rPr lang="en-US" sz="30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’ consisting of seven tables namely - comments, follows, likes, </a:t>
            </a:r>
            <a:r>
              <a:rPr lang="en-US" sz="3000" dirty="0" err="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photo_tags</a:t>
            </a:r>
            <a:r>
              <a:rPr lang="en-US" sz="30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, photos, tags and users.  Each table has few columns containing data, for example, the table comments consist of the columns – id, </a:t>
            </a:r>
            <a:r>
              <a:rPr lang="en-US" sz="3000" dirty="0" err="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comment_text</a:t>
            </a:r>
            <a:r>
              <a:rPr lang="en-US" sz="30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sz="3000" dirty="0" err="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user_id</a:t>
            </a:r>
            <a:r>
              <a:rPr lang="en-US" sz="30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sz="3000" dirty="0" err="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photo_id</a:t>
            </a:r>
            <a:r>
              <a:rPr lang="en-US" sz="30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, and </a:t>
            </a:r>
            <a:r>
              <a:rPr lang="en-US" sz="3000" dirty="0" err="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created_at</a:t>
            </a:r>
            <a:r>
              <a:rPr lang="en-US" sz="30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which contain the data about the user id, the respective comment by the user when it was created.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97055" y="787391"/>
            <a:ext cx="11893890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PROJECT DESCRIPTION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768980" y="2422517"/>
            <a:ext cx="7101681" cy="586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The aim of the project is to perform two main analysis, i.e, (A) Marketing Analysis and (B) Investor Metrics. User analysis involves tracking how users engage with a digital product, such as a software application or a mobile app. The marketing Analysis can be used by the marketing tesm to award loyal customers and the Investor Metrics can be used by investors to boost engagement. 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64910" y="3368774"/>
            <a:ext cx="13297277" cy="4248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 order to </a:t>
            </a:r>
            <a:r>
              <a:rPr lang="en-US" sz="3399" dirty="0" err="1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analyse</a:t>
            </a:r>
            <a:r>
              <a:rPr lang="en-US" sz="3399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the database, it is essential to keep the steps simple, following a direct approach. After reading the task instructions, I studied the </a:t>
            </a:r>
            <a:r>
              <a:rPr lang="en-US" sz="3399" dirty="0" err="1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datset</a:t>
            </a:r>
            <a:r>
              <a:rPr lang="en-US" sz="3399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and installed MySQL </a:t>
            </a:r>
            <a:r>
              <a:rPr lang="en-US" sz="3399" dirty="0" err="1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Wokbench</a:t>
            </a:r>
            <a:r>
              <a:rPr lang="en-US" sz="3399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, following the instructions. First, we </a:t>
            </a:r>
            <a:r>
              <a:rPr lang="en-US" sz="3399" dirty="0" err="1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crete</a:t>
            </a:r>
            <a:r>
              <a:rPr lang="en-US" sz="3399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the database and the tables with their respective columns and entries. Next, we identify common columns in each table and the relationship between others.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999625" y="1419052"/>
            <a:ext cx="1228874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9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APPROACH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9601" y="4229100"/>
            <a:ext cx="1391743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We use the MySQL Workbench for this project for the following reasons: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830031" y="2247900"/>
            <a:ext cx="10162729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TECH STACK USED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259" y="156985"/>
            <a:ext cx="5087934" cy="4175482"/>
          </a:xfrm>
          <a:prstGeom prst="rect">
            <a:avLst/>
          </a:prstGeom>
        </p:spPr>
      </p:pic>
      <p:sp>
        <p:nvSpPr>
          <p:cNvPr id="5" name="Freeform 5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9724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54700" y="4457700"/>
            <a:ext cx="17071079" cy="480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endParaRPr/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It has a user-friendly interface where we can write and run SQL queries easily.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We can see tables, relationships, and how data is connected, making it easier to understand.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We can quickly test our SQL queries and fix errors if needed.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It displays query results in a neat table format, making analysis simple.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Since our project is in MySQL, Workbench is the best tool because it’s built for this database.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We can take screenshots of queries and results for documentation.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6658" y="3364971"/>
            <a:ext cx="6972642" cy="4864629"/>
            <a:chOff x="0" y="0"/>
            <a:chExt cx="1836416" cy="12812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935517" y="4514171"/>
            <a:ext cx="6045927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User Engagement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Bots &amp; Fake Accounts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516574" y="547049"/>
            <a:ext cx="10441907" cy="922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sz="8033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INSIGHTS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8700" y="3364971"/>
            <a:ext cx="6972642" cy="4864629"/>
            <a:chOff x="0" y="0"/>
            <a:chExt cx="1836416" cy="128121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602020" y="3792537"/>
            <a:ext cx="5931973" cy="57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5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Marketing Analysis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182948" y="3792537"/>
            <a:ext cx="5180062" cy="57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5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Investor Metrics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02020" y="4514171"/>
            <a:ext cx="5826002" cy="266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Loyal User Reward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Inactive User Engagement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Contest Winner Declaration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Hashtag Research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Ad Campaign Launch</a:t>
            </a:r>
          </a:p>
        </p:txBody>
      </p:sp>
      <p:sp>
        <p:nvSpPr>
          <p:cNvPr id="13" name="Freeform 13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5330753" y="2100686"/>
            <a:ext cx="7626493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 project involves two main analysis: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437261" y="796527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1" y="0"/>
                </a:lnTo>
                <a:lnTo>
                  <a:pt x="51622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42983" y="8993973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307384" y="416579"/>
            <a:ext cx="12012930" cy="1440796"/>
            <a:chOff x="0" y="0"/>
            <a:chExt cx="16017240" cy="1921062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6017240" cy="1921062"/>
              <a:chOff x="0" y="0"/>
              <a:chExt cx="3163899" cy="379469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163899" cy="379469"/>
              </a:xfrm>
              <a:custGeom>
                <a:avLst/>
                <a:gdLst/>
                <a:ahLst/>
                <a:cxnLst/>
                <a:rect l="l" t="t" r="r" b="b"/>
                <a:pathLst>
                  <a:path w="3163899" h="379469">
                    <a:moveTo>
                      <a:pt x="32868" y="0"/>
                    </a:moveTo>
                    <a:lnTo>
                      <a:pt x="3131032" y="0"/>
                    </a:lnTo>
                    <a:cubicBezTo>
                      <a:pt x="3139749" y="0"/>
                      <a:pt x="3148109" y="3463"/>
                      <a:pt x="3154273" y="9627"/>
                    </a:cubicBezTo>
                    <a:cubicBezTo>
                      <a:pt x="3160437" y="15791"/>
                      <a:pt x="3163899" y="24151"/>
                      <a:pt x="3163899" y="32868"/>
                    </a:cubicBezTo>
                    <a:lnTo>
                      <a:pt x="3163899" y="346601"/>
                    </a:lnTo>
                    <a:cubicBezTo>
                      <a:pt x="3163899" y="364754"/>
                      <a:pt x="3149184" y="379469"/>
                      <a:pt x="3131032" y="379469"/>
                    </a:cubicBezTo>
                    <a:lnTo>
                      <a:pt x="32868" y="379469"/>
                    </a:lnTo>
                    <a:cubicBezTo>
                      <a:pt x="24151" y="379469"/>
                      <a:pt x="15791" y="376006"/>
                      <a:pt x="9627" y="369842"/>
                    </a:cubicBezTo>
                    <a:cubicBezTo>
                      <a:pt x="3463" y="363678"/>
                      <a:pt x="0" y="355318"/>
                      <a:pt x="0" y="346601"/>
                    </a:cubicBezTo>
                    <a:lnTo>
                      <a:pt x="0" y="32868"/>
                    </a:lnTo>
                    <a:cubicBezTo>
                      <a:pt x="0" y="14715"/>
                      <a:pt x="14715" y="0"/>
                      <a:pt x="32868" y="0"/>
                    </a:cubicBezTo>
                    <a:close/>
                  </a:path>
                </a:pathLst>
              </a:custGeom>
              <a:solidFill>
                <a:srgbClr val="C0B3A0">
                  <a:alpha val="53725"/>
                </a:srgbClr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3163899" cy="41756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1027453" y="223931"/>
              <a:ext cx="11589249" cy="1397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200"/>
                </a:lnSpc>
              </a:pPr>
              <a:r>
                <a:rPr lang="en-US" sz="3000" b="1">
                  <a:solidFill>
                    <a:srgbClr val="252930"/>
                  </a:solidFill>
                  <a:latin typeface="Maven Pro Bold"/>
                  <a:ea typeface="Maven Pro Bold"/>
                  <a:cs typeface="Maven Pro Bold"/>
                  <a:sym typeface="Maven Pro Bold"/>
                </a:rPr>
                <a:t>(A) MARKETING ANALYSIS</a:t>
              </a:r>
            </a:p>
            <a:p>
              <a:pPr algn="just">
                <a:lnSpc>
                  <a:spcPts val="4200"/>
                </a:lnSpc>
              </a:pPr>
              <a:r>
                <a:rPr lang="en-US" sz="3000" b="1">
                  <a:solidFill>
                    <a:srgbClr val="252930"/>
                  </a:solidFill>
                  <a:latin typeface="Maven Pro Bold"/>
                  <a:ea typeface="Maven Pro Bold"/>
                  <a:cs typeface="Maven Pro Bold"/>
                  <a:sym typeface="Maven Pro Bold"/>
                </a:rPr>
                <a:t>﻿1. Loyal User Reward: Five Oldest Users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663220" y="2346438"/>
            <a:ext cx="11301259" cy="2797062"/>
          </a:xfrm>
          <a:custGeom>
            <a:avLst/>
            <a:gdLst/>
            <a:ahLst/>
            <a:cxnLst/>
            <a:rect l="l" t="t" r="r" b="b"/>
            <a:pathLst>
              <a:path w="11301259" h="2797062">
                <a:moveTo>
                  <a:pt x="0" y="0"/>
                </a:moveTo>
                <a:lnTo>
                  <a:pt x="11301259" y="0"/>
                </a:lnTo>
                <a:lnTo>
                  <a:pt x="11301259" y="2797062"/>
                </a:lnTo>
                <a:lnTo>
                  <a:pt x="0" y="27970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63220" y="6236915"/>
            <a:ext cx="6517765" cy="3528583"/>
          </a:xfrm>
          <a:custGeom>
            <a:avLst/>
            <a:gdLst/>
            <a:ahLst/>
            <a:cxnLst/>
            <a:rect l="l" t="t" r="r" b="b"/>
            <a:pathLst>
              <a:path w="6517765" h="3528583">
                <a:moveTo>
                  <a:pt x="0" y="0"/>
                </a:moveTo>
                <a:lnTo>
                  <a:pt x="6517765" y="0"/>
                </a:lnTo>
                <a:lnTo>
                  <a:pt x="6517765" y="3528583"/>
                </a:lnTo>
                <a:lnTo>
                  <a:pt x="0" y="352858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663220" y="5375220"/>
            <a:ext cx="14053661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This retrieves the five oldest users based on their account creation date.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891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1" y="0"/>
                </a:lnTo>
                <a:lnTo>
                  <a:pt x="51622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8928841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07384" y="3188462"/>
            <a:ext cx="11225004" cy="2603738"/>
          </a:xfrm>
          <a:custGeom>
            <a:avLst/>
            <a:gdLst/>
            <a:ahLst/>
            <a:cxnLst/>
            <a:rect l="l" t="t" r="r" b="b"/>
            <a:pathLst>
              <a:path w="11225004" h="2603738">
                <a:moveTo>
                  <a:pt x="0" y="0"/>
                </a:moveTo>
                <a:lnTo>
                  <a:pt x="11225004" y="0"/>
                </a:lnTo>
                <a:lnTo>
                  <a:pt x="11225004" y="2603738"/>
                </a:lnTo>
                <a:lnTo>
                  <a:pt x="0" y="26037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179888" y="2425737"/>
            <a:ext cx="2787452" cy="7182184"/>
          </a:xfrm>
          <a:custGeom>
            <a:avLst/>
            <a:gdLst/>
            <a:ahLst/>
            <a:cxnLst/>
            <a:rect l="l" t="t" r="r" b="b"/>
            <a:pathLst>
              <a:path w="2787452" h="7182184">
                <a:moveTo>
                  <a:pt x="0" y="0"/>
                </a:moveTo>
                <a:lnTo>
                  <a:pt x="2787452" y="0"/>
                </a:lnTo>
                <a:lnTo>
                  <a:pt x="2787452" y="7182184"/>
                </a:lnTo>
                <a:lnTo>
                  <a:pt x="0" y="718218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307384" y="416579"/>
            <a:ext cx="13235599" cy="1516996"/>
            <a:chOff x="0" y="0"/>
            <a:chExt cx="17647465" cy="2022662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7647465" cy="2022662"/>
              <a:chOff x="0" y="0"/>
              <a:chExt cx="3485919" cy="399538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3485919" cy="399538"/>
              </a:xfrm>
              <a:custGeom>
                <a:avLst/>
                <a:gdLst/>
                <a:ahLst/>
                <a:cxnLst/>
                <a:rect l="l" t="t" r="r" b="b"/>
                <a:pathLst>
                  <a:path w="3485919" h="399538">
                    <a:moveTo>
                      <a:pt x="29832" y="0"/>
                    </a:moveTo>
                    <a:lnTo>
                      <a:pt x="3456087" y="0"/>
                    </a:lnTo>
                    <a:cubicBezTo>
                      <a:pt x="3472563" y="0"/>
                      <a:pt x="3485919" y="13356"/>
                      <a:pt x="3485919" y="29832"/>
                    </a:cubicBezTo>
                    <a:lnTo>
                      <a:pt x="3485919" y="369707"/>
                    </a:lnTo>
                    <a:cubicBezTo>
                      <a:pt x="3485919" y="386182"/>
                      <a:pt x="3472563" y="399538"/>
                      <a:pt x="3456087" y="399538"/>
                    </a:cubicBezTo>
                    <a:lnTo>
                      <a:pt x="29832" y="399538"/>
                    </a:lnTo>
                    <a:cubicBezTo>
                      <a:pt x="13356" y="399538"/>
                      <a:pt x="0" y="386182"/>
                      <a:pt x="0" y="369707"/>
                    </a:cubicBezTo>
                    <a:lnTo>
                      <a:pt x="0" y="29832"/>
                    </a:lnTo>
                    <a:cubicBezTo>
                      <a:pt x="0" y="13356"/>
                      <a:pt x="13356" y="0"/>
                      <a:pt x="29832" y="0"/>
                    </a:cubicBezTo>
                    <a:close/>
                  </a:path>
                </a:pathLst>
              </a:custGeom>
              <a:solidFill>
                <a:srgbClr val="C0B3A0">
                  <a:alpha val="53725"/>
                </a:srgbClr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3485919" cy="43763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474447" y="223931"/>
              <a:ext cx="16659222" cy="1397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200"/>
                </a:lnSpc>
              </a:pPr>
              <a:r>
                <a:rPr lang="en-US" sz="3000" b="1">
                  <a:solidFill>
                    <a:srgbClr val="252930"/>
                  </a:solidFill>
                  <a:latin typeface="Maven Pro Bold"/>
                  <a:ea typeface="Maven Pro Bold"/>
                  <a:cs typeface="Maven Pro Bold"/>
                  <a:sym typeface="Maven Pro Bold"/>
                </a:rPr>
                <a:t>(A) MARKETING ANALYSIS</a:t>
              </a:r>
            </a:p>
            <a:p>
              <a:pPr algn="just">
                <a:lnSpc>
                  <a:spcPts val="4200"/>
                </a:lnSpc>
              </a:pPr>
              <a:r>
                <a:rPr lang="en-US" sz="3000" b="1">
                  <a:solidFill>
                    <a:srgbClr val="252930"/>
                  </a:solidFill>
                  <a:latin typeface="Maven Pro Bold"/>
                  <a:ea typeface="Maven Pro Bold"/>
                  <a:cs typeface="Maven Pro Bold"/>
                  <a:sym typeface="Maven Pro Bold"/>
                </a:rPr>
                <a:t>﻿2. Inactive User Engagement Users Who Have Never Posted a Photo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07384" y="6518260"/>
            <a:ext cx="14053661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This finds users who do not have any associated photos.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437261" y="796527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1" y="0"/>
                </a:lnTo>
                <a:lnTo>
                  <a:pt x="51622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42983" y="8993973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416579"/>
            <a:ext cx="13235599" cy="1516996"/>
            <a:chOff x="0" y="0"/>
            <a:chExt cx="17647465" cy="2022662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7647465" cy="2022662"/>
              <a:chOff x="0" y="0"/>
              <a:chExt cx="3485919" cy="39953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485919" cy="399538"/>
              </a:xfrm>
              <a:custGeom>
                <a:avLst/>
                <a:gdLst/>
                <a:ahLst/>
                <a:cxnLst/>
                <a:rect l="l" t="t" r="r" b="b"/>
                <a:pathLst>
                  <a:path w="3485919" h="399538">
                    <a:moveTo>
                      <a:pt x="29832" y="0"/>
                    </a:moveTo>
                    <a:lnTo>
                      <a:pt x="3456087" y="0"/>
                    </a:lnTo>
                    <a:cubicBezTo>
                      <a:pt x="3472563" y="0"/>
                      <a:pt x="3485919" y="13356"/>
                      <a:pt x="3485919" y="29832"/>
                    </a:cubicBezTo>
                    <a:lnTo>
                      <a:pt x="3485919" y="369707"/>
                    </a:lnTo>
                    <a:cubicBezTo>
                      <a:pt x="3485919" y="386182"/>
                      <a:pt x="3472563" y="399538"/>
                      <a:pt x="3456087" y="399538"/>
                    </a:cubicBezTo>
                    <a:lnTo>
                      <a:pt x="29832" y="399538"/>
                    </a:lnTo>
                    <a:cubicBezTo>
                      <a:pt x="13356" y="399538"/>
                      <a:pt x="0" y="386182"/>
                      <a:pt x="0" y="369707"/>
                    </a:cubicBezTo>
                    <a:lnTo>
                      <a:pt x="0" y="29832"/>
                    </a:lnTo>
                    <a:cubicBezTo>
                      <a:pt x="0" y="13356"/>
                      <a:pt x="13356" y="0"/>
                      <a:pt x="29832" y="0"/>
                    </a:cubicBezTo>
                    <a:close/>
                  </a:path>
                </a:pathLst>
              </a:custGeom>
              <a:solidFill>
                <a:srgbClr val="C0B3A0">
                  <a:alpha val="53725"/>
                </a:srgbClr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3485919" cy="43763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474447" y="223931"/>
              <a:ext cx="16659222" cy="1397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200"/>
                </a:lnSpc>
              </a:pPr>
              <a:r>
                <a:rPr lang="en-US" sz="3000" b="1">
                  <a:solidFill>
                    <a:srgbClr val="252930"/>
                  </a:solidFill>
                  <a:latin typeface="Maven Pro Bold"/>
                  <a:ea typeface="Maven Pro Bold"/>
                  <a:cs typeface="Maven Pro Bold"/>
                  <a:sym typeface="Maven Pro Bold"/>
                </a:rPr>
                <a:t>(A) MARKETING ANALYSIS</a:t>
              </a:r>
            </a:p>
            <a:p>
              <a:pPr algn="just">
                <a:lnSpc>
                  <a:spcPts val="4200"/>
                </a:lnSpc>
              </a:pPr>
              <a:r>
                <a:rPr lang="en-US" sz="3000" b="1">
                  <a:solidFill>
                    <a:srgbClr val="252930"/>
                  </a:solidFill>
                  <a:latin typeface="Maven Pro Bold"/>
                  <a:ea typeface="Maven Pro Bold"/>
                  <a:cs typeface="Maven Pro Bold"/>
                  <a:sym typeface="Maven Pro Bold"/>
                </a:rPr>
                <a:t>﻿3. Contest Winner : User with Most Likes on a Single Photo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028700" y="2329643"/>
            <a:ext cx="11301259" cy="3362125"/>
          </a:xfrm>
          <a:custGeom>
            <a:avLst/>
            <a:gdLst/>
            <a:ahLst/>
            <a:cxnLst/>
            <a:rect l="l" t="t" r="r" b="b"/>
            <a:pathLst>
              <a:path w="11301259" h="3362125">
                <a:moveTo>
                  <a:pt x="0" y="0"/>
                </a:moveTo>
                <a:lnTo>
                  <a:pt x="11301259" y="0"/>
                </a:lnTo>
                <a:lnTo>
                  <a:pt x="11301259" y="3362125"/>
                </a:lnTo>
                <a:lnTo>
                  <a:pt x="0" y="33621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28700" y="6679257"/>
            <a:ext cx="10539030" cy="3343416"/>
          </a:xfrm>
          <a:custGeom>
            <a:avLst/>
            <a:gdLst/>
            <a:ahLst/>
            <a:cxnLst/>
            <a:rect l="l" t="t" r="r" b="b"/>
            <a:pathLst>
              <a:path w="10539030" h="3343416">
                <a:moveTo>
                  <a:pt x="0" y="0"/>
                </a:moveTo>
                <a:lnTo>
                  <a:pt x="10539030" y="0"/>
                </a:lnTo>
                <a:lnTo>
                  <a:pt x="10539030" y="3343416"/>
                </a:lnTo>
                <a:lnTo>
                  <a:pt x="0" y="334341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5868965"/>
            <a:ext cx="14053661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This identifies the photo with the most likes and provides the user's details.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740</Words>
  <Application>Microsoft Office PowerPoint</Application>
  <PresentationFormat>Custom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Maven Pro Bold</vt:lpstr>
      <vt:lpstr>Maven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Ivory Black Simple Geometric Research Project Presentation</dc:title>
  <cp:lastModifiedBy>Nazireen Sania</cp:lastModifiedBy>
  <cp:revision>2</cp:revision>
  <dcterms:created xsi:type="dcterms:W3CDTF">2006-08-16T00:00:00Z</dcterms:created>
  <dcterms:modified xsi:type="dcterms:W3CDTF">2025-03-14T14:27:15Z</dcterms:modified>
  <dc:identifier>DAGhodDkeUc</dc:identifier>
</cp:coreProperties>
</file>