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73" r:id="rId5"/>
    <p:sldId id="274" r:id="rId6"/>
    <p:sldId id="275" r:id="rId7"/>
    <p:sldId id="272" r:id="rId8"/>
    <p:sldId id="267" r:id="rId9"/>
    <p:sldId id="268" r:id="rId10"/>
    <p:sldId id="259" r:id="rId11"/>
    <p:sldId id="264" r:id="rId12"/>
    <p:sldId id="265" r:id="rId13"/>
    <p:sldId id="266" r:id="rId14"/>
    <p:sldId id="270" r:id="rId15"/>
    <p:sldId id="271" r:id="rId16"/>
    <p:sldId id="260" r:id="rId17"/>
    <p:sldId id="261" r:id="rId18"/>
    <p:sldId id="262"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5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2A3E9-2053-4494-9C18-D14EBC98F412}" type="datetimeFigureOut">
              <a:rPr lang="en-US" smtClean="0"/>
              <a:t>3/26/2021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252EECE-3DEB-4C23-8EF0-3ADC13B910B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711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2A3E9-2053-4494-9C18-D14EBC98F412}"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2EECE-3DEB-4C23-8EF0-3ADC13B910B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788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2A3E9-2053-4494-9C18-D14EBC98F412}"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2EECE-3DEB-4C23-8EF0-3ADC13B910B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436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2A3E9-2053-4494-9C18-D14EBC98F412}"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2EECE-3DEB-4C23-8EF0-3ADC13B910B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0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2A3E9-2053-4494-9C18-D14EBC98F412}"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2EECE-3DEB-4C23-8EF0-3ADC13B910B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58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2A3E9-2053-4494-9C18-D14EBC98F412}"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2EECE-3DEB-4C23-8EF0-3ADC13B910B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91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2A3E9-2053-4494-9C18-D14EBC98F412}"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2EECE-3DEB-4C23-8EF0-3ADC13B910B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003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2A3E9-2053-4494-9C18-D14EBC98F412}"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2EECE-3DEB-4C23-8EF0-3ADC13B910B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90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A3E9-2053-4494-9C18-D14EBC98F412}"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2EECE-3DEB-4C23-8EF0-3ADC13B910BC}" type="slidenum">
              <a:rPr lang="en-US" smtClean="0"/>
              <a:t>‹#›</a:t>
            </a:fld>
            <a:endParaRPr lang="en-US"/>
          </a:p>
        </p:txBody>
      </p:sp>
    </p:spTree>
    <p:extLst>
      <p:ext uri="{BB962C8B-B14F-4D97-AF65-F5344CB8AC3E}">
        <p14:creationId xmlns:p14="http://schemas.microsoft.com/office/powerpoint/2010/main" val="37989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2A3E9-2053-4494-9C18-D14EBC98F412}"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2EECE-3DEB-4C23-8EF0-3ADC13B910B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82A3E9-2053-4494-9C18-D14EBC98F412}" type="datetimeFigureOut">
              <a:rPr lang="en-US" smtClean="0"/>
              <a:t>3/26/2021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252EECE-3DEB-4C23-8EF0-3ADC13B910B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61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82A3E9-2053-4494-9C18-D14EBC98F412}" type="datetimeFigureOut">
              <a:rPr lang="en-US" smtClean="0"/>
              <a:t>3/26/2021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252EECE-3DEB-4C23-8EF0-3ADC13B910B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9140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32A8-2EE1-40F2-B4EB-EE8E4B9D9DE8}"/>
              </a:ext>
            </a:extLst>
          </p:cNvPr>
          <p:cNvSpPr>
            <a:spLocks noGrp="1"/>
          </p:cNvSpPr>
          <p:nvPr>
            <p:ph type="ctrTitle"/>
          </p:nvPr>
        </p:nvSpPr>
        <p:spPr>
          <a:xfrm>
            <a:off x="2266858" y="26633"/>
            <a:ext cx="8637073" cy="2541431"/>
          </a:xfrm>
        </p:spPr>
        <p:txBody>
          <a:bodyPr>
            <a:normAutofit/>
          </a:bodyPr>
          <a:lstStyle/>
          <a:p>
            <a:r>
              <a:rPr lang="en-US" sz="3200" dirty="0"/>
              <a:t>Real-Time Embedded Traffic Sign Classification</a:t>
            </a:r>
          </a:p>
        </p:txBody>
      </p:sp>
      <p:sp>
        <p:nvSpPr>
          <p:cNvPr id="3" name="Subtitle 2">
            <a:extLst>
              <a:ext uri="{FF2B5EF4-FFF2-40B4-BE49-F238E27FC236}">
                <a16:creationId xmlns:a16="http://schemas.microsoft.com/office/drawing/2014/main" id="{EED2D5D9-1953-474F-A3FA-C4B33B57FEB5}"/>
              </a:ext>
            </a:extLst>
          </p:cNvPr>
          <p:cNvSpPr>
            <a:spLocks noGrp="1"/>
          </p:cNvSpPr>
          <p:nvPr>
            <p:ph type="subTitle" idx="1"/>
          </p:nvPr>
        </p:nvSpPr>
        <p:spPr>
          <a:xfrm>
            <a:off x="2426658" y="3566715"/>
            <a:ext cx="8637072" cy="977621"/>
          </a:xfrm>
        </p:spPr>
        <p:txBody>
          <a:bodyPr>
            <a:normAutofit fontScale="55000" lnSpcReduction="20000"/>
          </a:bodyPr>
          <a:lstStyle/>
          <a:p>
            <a:r>
              <a:rPr lang="en-US" dirty="0"/>
              <a:t>                                                                                                                  </a:t>
            </a:r>
            <a:r>
              <a:rPr lang="en-US" sz="2600" b="1" u="sng" dirty="0">
                <a:solidFill>
                  <a:srgbClr val="002060"/>
                </a:solidFill>
                <a:effectLst/>
                <a:latin typeface="Times New Roman" panose="02020603050405020304" pitchFamily="18" charset="0"/>
                <a:ea typeface="Calibri" panose="020F0502020204030204" pitchFamily="34" charset="0"/>
              </a:rPr>
              <a:t>Submitted To</a:t>
            </a:r>
            <a:r>
              <a:rPr lang="en-US" sz="2600" b="1" dirty="0">
                <a:solidFill>
                  <a:srgbClr val="002060"/>
                </a:solidFill>
                <a:effectLst/>
                <a:latin typeface="Times New Roman" panose="02020603050405020304" pitchFamily="18" charset="0"/>
                <a:ea typeface="Calibri" panose="020F0502020204030204" pitchFamily="34" charset="0"/>
              </a:rPr>
              <a:t> </a:t>
            </a:r>
          </a:p>
          <a:p>
            <a:r>
              <a:rPr lang="en-US" b="1" dirty="0">
                <a:solidFill>
                  <a:srgbClr val="002060"/>
                </a:solidFill>
                <a:latin typeface="Times New Roman" panose="02020603050405020304" pitchFamily="18" charset="0"/>
              </a:rPr>
              <a:t>                                                                                                                                  </a:t>
            </a:r>
            <a:r>
              <a:rPr lang="en-US" sz="1800" b="1" dirty="0" err="1">
                <a:effectLst/>
                <a:latin typeface="Calibri" panose="020F0502020204030204" pitchFamily="34" charset="0"/>
                <a:ea typeface="Times New Roman" panose="02020603050405020304" pitchFamily="18" charset="0"/>
                <a:cs typeface="Times New Roman" panose="02020603050405020304" pitchFamily="18" charset="0"/>
              </a:rPr>
              <a:t>Samsuddin</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Ahmed</a:t>
            </a:r>
            <a:r>
              <a:rPr lang="en-US" sz="1800" dirty="0">
                <a:solidFill>
                  <a:srgbClr val="002060"/>
                </a:solidFill>
                <a:effectLst/>
                <a:latin typeface="Times New Roman" panose="02020603050405020304" pitchFamily="18" charset="0"/>
                <a:ea typeface="Calibri" panose="020F0502020204030204" pitchFamily="34" charset="0"/>
              </a:rPr>
              <a:t> </a:t>
            </a:r>
          </a:p>
          <a:p>
            <a:r>
              <a:rPr lang="en-US" dirty="0">
                <a:solidFill>
                  <a:srgbClr val="002060"/>
                </a:solidFill>
                <a:latin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Assistant professor, CSE, BUBT</a:t>
            </a:r>
            <a:endParaRPr lang="en-US" dirty="0"/>
          </a:p>
        </p:txBody>
      </p:sp>
    </p:spTree>
    <p:extLst>
      <p:ext uri="{BB962C8B-B14F-4D97-AF65-F5344CB8AC3E}">
        <p14:creationId xmlns:p14="http://schemas.microsoft.com/office/powerpoint/2010/main" val="89243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D353-0E5D-4BD2-936E-7C03D269F578}"/>
              </a:ext>
            </a:extLst>
          </p:cNvPr>
          <p:cNvSpPr>
            <a:spLocks noGrp="1"/>
          </p:cNvSpPr>
          <p:nvPr>
            <p:ph type="title"/>
          </p:nvPr>
        </p:nvSpPr>
        <p:spPr/>
        <p:txBody>
          <a:bodyPr/>
          <a:lstStyle/>
          <a:p>
            <a:r>
              <a:rPr lang="en-US" dirty="0"/>
              <a:t>Model Architecture</a:t>
            </a:r>
          </a:p>
        </p:txBody>
      </p:sp>
      <p:sp>
        <p:nvSpPr>
          <p:cNvPr id="4" name="Content Placeholder 3">
            <a:extLst>
              <a:ext uri="{FF2B5EF4-FFF2-40B4-BE49-F238E27FC236}">
                <a16:creationId xmlns:a16="http://schemas.microsoft.com/office/drawing/2014/main" id="{DE07DB98-5DCD-40A8-BBF3-11C4D40D34B1}"/>
              </a:ext>
            </a:extLst>
          </p:cNvPr>
          <p:cNvSpPr>
            <a:spLocks noGrp="1"/>
          </p:cNvSpPr>
          <p:nvPr>
            <p:ph idx="1"/>
          </p:nvPr>
        </p:nvSpPr>
        <p:spPr/>
        <p:txBody>
          <a:bodyPr/>
          <a:lstStyle/>
          <a:p>
            <a:pPr marL="0" indent="0">
              <a:buNone/>
            </a:pPr>
            <a:r>
              <a:rPr lang="en-US" b="0" i="0" dirty="0">
                <a:solidFill>
                  <a:srgbClr val="24292E"/>
                </a:solidFill>
                <a:effectLst/>
                <a:latin typeface="-apple-system"/>
              </a:rPr>
              <a:t>Figure below presents the model architecture we will use. This architecture was converged upon after trying several different architectures.</a:t>
            </a:r>
          </a:p>
          <a:p>
            <a:endParaRPr lang="en-US" dirty="0"/>
          </a:p>
        </p:txBody>
      </p:sp>
      <p:pic>
        <p:nvPicPr>
          <p:cNvPr id="11" name="Picture 10">
            <a:extLst>
              <a:ext uri="{FF2B5EF4-FFF2-40B4-BE49-F238E27FC236}">
                <a16:creationId xmlns:a16="http://schemas.microsoft.com/office/drawing/2014/main" id="{3F7C038C-EBA9-4F9F-9A5D-8B4BB1F38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160" y="3139337"/>
            <a:ext cx="9647049" cy="1610216"/>
          </a:xfrm>
          <a:prstGeom prst="rect">
            <a:avLst/>
          </a:prstGeom>
        </p:spPr>
      </p:pic>
    </p:spTree>
    <p:extLst>
      <p:ext uri="{BB962C8B-B14F-4D97-AF65-F5344CB8AC3E}">
        <p14:creationId xmlns:p14="http://schemas.microsoft.com/office/powerpoint/2010/main" val="76939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5353F-CF3A-479B-84C4-1ACCA8AA8BB6}"/>
              </a:ext>
            </a:extLst>
          </p:cNvPr>
          <p:cNvSpPr>
            <a:spLocks noGrp="1"/>
          </p:cNvSpPr>
          <p:nvPr>
            <p:ph idx="1"/>
          </p:nvPr>
        </p:nvSpPr>
        <p:spPr/>
        <p:txBody>
          <a:bodyPr/>
          <a:lstStyle/>
          <a:p>
            <a:pPr marL="0" indent="0">
              <a:buNone/>
            </a:pPr>
            <a:r>
              <a:rPr lang="en-US" dirty="0"/>
              <a:t>A Convolutional neural network (</a:t>
            </a:r>
            <a:r>
              <a:rPr lang="en-US" b="1" dirty="0"/>
              <a:t>CNN</a:t>
            </a:r>
            <a:r>
              <a:rPr lang="en-US" dirty="0"/>
              <a:t>) is a neural network that has one or more convolutional layers and are</a:t>
            </a:r>
            <a:r>
              <a:rPr lang="en-US" b="1" dirty="0"/>
              <a:t> </a:t>
            </a:r>
            <a:r>
              <a:rPr lang="en-US" dirty="0"/>
              <a:t>used</a:t>
            </a:r>
            <a:r>
              <a:rPr lang="en-US" b="1" dirty="0"/>
              <a:t> </a:t>
            </a:r>
            <a:r>
              <a:rPr lang="en-US" dirty="0"/>
              <a:t>mainly for image processing, classification, segmentation and also for other auto correlated data. A convolution is essentially sliding a filter over the input.</a:t>
            </a:r>
          </a:p>
          <a:p>
            <a:pPr marL="0" indent="0">
              <a:buNone/>
            </a:pPr>
            <a:r>
              <a:rPr lang="en-US" dirty="0"/>
              <a:t>That’s why we use CNN classification.</a:t>
            </a:r>
          </a:p>
          <a:p>
            <a:pPr marL="0" indent="0">
              <a:buNone/>
            </a:pPr>
            <a:endParaRPr lang="en-US" dirty="0"/>
          </a:p>
        </p:txBody>
      </p:sp>
    </p:spTree>
    <p:extLst>
      <p:ext uri="{BB962C8B-B14F-4D97-AF65-F5344CB8AC3E}">
        <p14:creationId xmlns:p14="http://schemas.microsoft.com/office/powerpoint/2010/main" val="184769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AE9A-C33B-4B46-A17F-E790246610B4}"/>
              </a:ext>
            </a:extLst>
          </p:cNvPr>
          <p:cNvSpPr>
            <a:spLocks noGrp="1"/>
          </p:cNvSpPr>
          <p:nvPr>
            <p:ph type="title"/>
          </p:nvPr>
        </p:nvSpPr>
        <p:spPr/>
        <p:txBody>
          <a:bodyPr/>
          <a:lstStyle/>
          <a:p>
            <a:r>
              <a:rPr lang="en-US" dirty="0"/>
              <a:t>Platform</a:t>
            </a:r>
          </a:p>
        </p:txBody>
      </p:sp>
      <p:sp>
        <p:nvSpPr>
          <p:cNvPr id="3" name="Content Placeholder 2">
            <a:extLst>
              <a:ext uri="{FF2B5EF4-FFF2-40B4-BE49-F238E27FC236}">
                <a16:creationId xmlns:a16="http://schemas.microsoft.com/office/drawing/2014/main" id="{D7B4B7D1-C711-47CE-9CC8-67AC7451E3D9}"/>
              </a:ext>
            </a:extLst>
          </p:cNvPr>
          <p:cNvSpPr>
            <a:spLocks noGrp="1"/>
          </p:cNvSpPr>
          <p:nvPr>
            <p:ph idx="1"/>
          </p:nvPr>
        </p:nvSpPr>
        <p:spPr/>
        <p:txBody>
          <a:bodyPr>
            <a:normAutofit fontScale="85000" lnSpcReduction="10000"/>
          </a:bodyPr>
          <a:lstStyle/>
          <a:p>
            <a:r>
              <a:rPr lang="en-US" b="1" u="sng" dirty="0"/>
              <a:t>Hardware:</a:t>
            </a:r>
          </a:p>
          <a:p>
            <a:r>
              <a:rPr lang="en-US" dirty="0"/>
              <a:t>For the tests we use a CPU Intel Core2 Duo T6500 at 2.10GHz with 2GB DDR3 RAM (used for 16x16 data). </a:t>
            </a:r>
          </a:p>
          <a:p>
            <a:r>
              <a:rPr lang="en-US" dirty="0"/>
              <a:t>A Detector Classifier B Classifier A Classifier  CPU Intel Core(TM)2 DuoE8400 at 3.0GHz with 4GB DDR3 RAM (32x32 data). </a:t>
            </a:r>
          </a:p>
          <a:p>
            <a:r>
              <a:rPr lang="en-US" dirty="0"/>
              <a:t>It is no secret that this type of hardware does not guarantee high processing speed. We must stress the fact that the purpose of this thesis is in fact not to reach top classification performances and neither to run the training for a very high number of epochs. We focus on comparing performances of different study cases with the same network model and training parameters. We are satisfied with the results once the training is converged. Then we compare the study cases and draw conclusions. </a:t>
            </a:r>
            <a:endParaRPr lang="en-US" u="sng" dirty="0"/>
          </a:p>
          <a:p>
            <a:endParaRPr lang="en-US" u="sng" dirty="0"/>
          </a:p>
        </p:txBody>
      </p:sp>
    </p:spTree>
    <p:extLst>
      <p:ext uri="{BB962C8B-B14F-4D97-AF65-F5344CB8AC3E}">
        <p14:creationId xmlns:p14="http://schemas.microsoft.com/office/powerpoint/2010/main" val="359985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EF737-01FF-432D-99B9-EEDAAAEF0BF4}"/>
              </a:ext>
            </a:extLst>
          </p:cNvPr>
          <p:cNvSpPr>
            <a:spLocks noGrp="1"/>
          </p:cNvSpPr>
          <p:nvPr>
            <p:ph idx="1"/>
          </p:nvPr>
        </p:nvSpPr>
        <p:spPr/>
        <p:txBody>
          <a:bodyPr/>
          <a:lstStyle/>
          <a:p>
            <a:pPr marL="0" indent="0">
              <a:buNone/>
            </a:pPr>
            <a:r>
              <a:rPr lang="en-US" b="1" u="sng" dirty="0"/>
              <a:t>Software:</a:t>
            </a:r>
          </a:p>
          <a:p>
            <a:r>
              <a:rPr lang="en-US" dirty="0"/>
              <a:t>Google </a:t>
            </a:r>
            <a:r>
              <a:rPr lang="en-US" b="1" dirty="0" err="1"/>
              <a:t>Colaboratory</a:t>
            </a:r>
            <a:r>
              <a:rPr lang="en-US" b="1" dirty="0"/>
              <a:t>.</a:t>
            </a:r>
          </a:p>
          <a:p>
            <a:r>
              <a:rPr lang="en-US" dirty="0"/>
              <a:t>Microsoft Excel</a:t>
            </a:r>
            <a:endParaRPr lang="en-US" b="1" dirty="0"/>
          </a:p>
          <a:p>
            <a:pPr marL="0" indent="0">
              <a:buNone/>
            </a:pPr>
            <a:r>
              <a:rPr lang="en-US" dirty="0"/>
              <a:t> </a:t>
            </a:r>
          </a:p>
        </p:txBody>
      </p:sp>
    </p:spTree>
    <p:extLst>
      <p:ext uri="{BB962C8B-B14F-4D97-AF65-F5344CB8AC3E}">
        <p14:creationId xmlns:p14="http://schemas.microsoft.com/office/powerpoint/2010/main" val="131630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69D0-EF95-40B4-BA87-E2E13DFB55E8}"/>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3ED99E66-836F-499C-874C-60C6E4296613}"/>
              </a:ext>
            </a:extLst>
          </p:cNvPr>
          <p:cNvSpPr>
            <a:spLocks noGrp="1"/>
          </p:cNvSpPr>
          <p:nvPr>
            <p:ph idx="1"/>
          </p:nvPr>
        </p:nvSpPr>
        <p:spPr/>
        <p:txBody>
          <a:bodyPr/>
          <a:lstStyle/>
          <a:p>
            <a:r>
              <a:rPr lang="en-US" dirty="0"/>
              <a:t>The GTSRB is composed of highly unbalanced data. Some of the classes only have 200 images, which is quite a limitation for deep learning. We use the same subset of images for validation and testing (there is no update of hyper parameters during the training to justify validation-only data). We still keep track of both training and validation accuracy to avoid over fitting. The data is sorted out randomly as shown in roughly one third of images are used for training and two thirds for testing.</a:t>
            </a:r>
          </a:p>
        </p:txBody>
      </p:sp>
    </p:spTree>
    <p:extLst>
      <p:ext uri="{BB962C8B-B14F-4D97-AF65-F5344CB8AC3E}">
        <p14:creationId xmlns:p14="http://schemas.microsoft.com/office/powerpoint/2010/main" val="320307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263E77-C111-4C35-BBAA-D5933BA2A0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094" y="133166"/>
            <a:ext cx="3463537" cy="5780929"/>
          </a:xfrm>
        </p:spPr>
      </p:pic>
    </p:spTree>
    <p:extLst>
      <p:ext uri="{BB962C8B-B14F-4D97-AF65-F5344CB8AC3E}">
        <p14:creationId xmlns:p14="http://schemas.microsoft.com/office/powerpoint/2010/main" val="62374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A544-E608-4EEB-BF8C-C142B66AF20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2916EEB-B808-4963-9AFC-DC1823909E27}"/>
              </a:ext>
            </a:extLst>
          </p:cNvPr>
          <p:cNvSpPr>
            <a:spLocks noGrp="1"/>
          </p:cNvSpPr>
          <p:nvPr>
            <p:ph idx="1"/>
          </p:nvPr>
        </p:nvSpPr>
        <p:spPr/>
        <p:txBody>
          <a:bodyPr>
            <a:normAutofit lnSpcReduction="10000"/>
          </a:bodyPr>
          <a:lstStyle/>
          <a:p>
            <a:r>
              <a:rPr lang="en-US" b="1" u="sng" dirty="0"/>
              <a:t>Training And Testing Performance</a:t>
            </a:r>
            <a:r>
              <a:rPr lang="en-US" u="sng" dirty="0"/>
              <a:t>:</a:t>
            </a:r>
            <a:endParaRPr lang="en-US" dirty="0"/>
          </a:p>
          <a:p>
            <a:r>
              <a:rPr lang="en-US" dirty="0"/>
              <a:t>After building the model architecture, we then train the model using </a:t>
            </a:r>
            <a:r>
              <a:rPr lang="en-US" dirty="0" err="1"/>
              <a:t>model.fit</a:t>
            </a:r>
            <a:r>
              <a:rPr lang="en-US" dirty="0"/>
              <a:t>(). I tried with batch size 32 and 64. Our model performed better with 64 batch size. And after 30 epochs the accuracy was stable. Our model got a 98.40% accuracy on the training dataset. With matplotlib, we plot the graph for accuracy and the loss. Using the raw 32x32 rescaled images reaches 98.40% accuracy on the test data in about 30 iterations. Below in the table the classification rate and the false alarm rate obtained by averaging class rates. The confusion matrix is shown as well. The empty cells in the matrix are zeros.</a:t>
            </a:r>
            <a:endParaRPr lang="en-US" u="sng" dirty="0"/>
          </a:p>
        </p:txBody>
      </p:sp>
    </p:spTree>
    <p:extLst>
      <p:ext uri="{BB962C8B-B14F-4D97-AF65-F5344CB8AC3E}">
        <p14:creationId xmlns:p14="http://schemas.microsoft.com/office/powerpoint/2010/main" val="148869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5CCF2-B519-4622-870C-168902A20539}"/>
              </a:ext>
            </a:extLst>
          </p:cNvPr>
          <p:cNvSpPr>
            <a:spLocks noGrp="1"/>
          </p:cNvSpPr>
          <p:nvPr>
            <p:ph idx="1"/>
          </p:nvPr>
        </p:nvSpPr>
        <p:spPr/>
        <p:txBody>
          <a:bodyPr/>
          <a:lstStyle/>
          <a:p>
            <a:r>
              <a:rPr lang="en-US" dirty="0"/>
              <a:t>Training and Validation (Accuracy and Loss)</a:t>
            </a:r>
          </a:p>
        </p:txBody>
      </p:sp>
      <p:pic>
        <p:nvPicPr>
          <p:cNvPr id="4" name="Picture 3">
            <a:extLst>
              <a:ext uri="{FF2B5EF4-FFF2-40B4-BE49-F238E27FC236}">
                <a16:creationId xmlns:a16="http://schemas.microsoft.com/office/drawing/2014/main" id="{03378E38-70AB-4165-ACAD-EAFDCFDDE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828" y="2679497"/>
            <a:ext cx="3686689" cy="2457793"/>
          </a:xfrm>
          <a:prstGeom prst="rect">
            <a:avLst/>
          </a:prstGeom>
        </p:spPr>
      </p:pic>
      <p:pic>
        <p:nvPicPr>
          <p:cNvPr id="7" name="Picture 6">
            <a:extLst>
              <a:ext uri="{FF2B5EF4-FFF2-40B4-BE49-F238E27FC236}">
                <a16:creationId xmlns:a16="http://schemas.microsoft.com/office/drawing/2014/main" id="{D94F3955-5191-4941-83A2-D541F756E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296" y="2669971"/>
            <a:ext cx="3686689" cy="2467319"/>
          </a:xfrm>
          <a:prstGeom prst="rect">
            <a:avLst/>
          </a:prstGeom>
        </p:spPr>
      </p:pic>
    </p:spTree>
    <p:extLst>
      <p:ext uri="{BB962C8B-B14F-4D97-AF65-F5344CB8AC3E}">
        <p14:creationId xmlns:p14="http://schemas.microsoft.com/office/powerpoint/2010/main" val="224301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C9125-C570-4162-8A3D-7CD953A12F3D}"/>
              </a:ext>
            </a:extLst>
          </p:cNvPr>
          <p:cNvSpPr>
            <a:spLocks noGrp="1"/>
          </p:cNvSpPr>
          <p:nvPr>
            <p:ph idx="1"/>
          </p:nvPr>
        </p:nvSpPr>
        <p:spPr/>
        <p:txBody>
          <a:bodyPr/>
          <a:lstStyle/>
          <a:p>
            <a:pPr marL="0" indent="0">
              <a:buNone/>
            </a:pPr>
            <a:r>
              <a:rPr lang="en-US" dirty="0"/>
              <a:t>    </a:t>
            </a:r>
            <a:r>
              <a:rPr lang="en-US" b="1" u="sng" dirty="0"/>
              <a:t>Table:</a:t>
            </a:r>
          </a:p>
          <a:p>
            <a:pPr marL="0" indent="0">
              <a:buNone/>
            </a:pPr>
            <a:r>
              <a:rPr lang="en-US" dirty="0"/>
              <a:t>     </a:t>
            </a:r>
          </a:p>
        </p:txBody>
      </p:sp>
      <p:graphicFrame>
        <p:nvGraphicFramePr>
          <p:cNvPr id="4" name="Table 4">
            <a:extLst>
              <a:ext uri="{FF2B5EF4-FFF2-40B4-BE49-F238E27FC236}">
                <a16:creationId xmlns:a16="http://schemas.microsoft.com/office/drawing/2014/main" id="{775BEBBB-F6BD-45D1-93EC-67006B31C482}"/>
              </a:ext>
            </a:extLst>
          </p:cNvPr>
          <p:cNvGraphicFramePr>
            <a:graphicFrameLocks noGrp="1"/>
          </p:cNvGraphicFramePr>
          <p:nvPr>
            <p:extLst>
              <p:ext uri="{D42A27DB-BD31-4B8C-83A1-F6EECF244321}">
                <p14:modId xmlns:p14="http://schemas.microsoft.com/office/powerpoint/2010/main" val="1582833625"/>
              </p:ext>
            </p:extLst>
          </p:nvPr>
        </p:nvGraphicFramePr>
        <p:xfrm>
          <a:off x="2032000" y="2687320"/>
          <a:ext cx="8127999" cy="1010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80507490"/>
                    </a:ext>
                  </a:extLst>
                </a:gridCol>
                <a:gridCol w="2709333">
                  <a:extLst>
                    <a:ext uri="{9D8B030D-6E8A-4147-A177-3AD203B41FA5}">
                      <a16:colId xmlns:a16="http://schemas.microsoft.com/office/drawing/2014/main" val="2487217950"/>
                    </a:ext>
                  </a:extLst>
                </a:gridCol>
                <a:gridCol w="2709333">
                  <a:extLst>
                    <a:ext uri="{9D8B030D-6E8A-4147-A177-3AD203B41FA5}">
                      <a16:colId xmlns:a16="http://schemas.microsoft.com/office/drawing/2014/main" val="3324447720"/>
                    </a:ext>
                  </a:extLst>
                </a:gridCol>
              </a:tblGrid>
              <a:tr h="370840">
                <a:tc>
                  <a:txBody>
                    <a:bodyPr/>
                    <a:lstStyle/>
                    <a:p>
                      <a:r>
                        <a:rPr lang="en-US" dirty="0"/>
                        <a:t>        N. of signs </a:t>
                      </a:r>
                    </a:p>
                  </a:txBody>
                  <a:tcPr/>
                </a:tc>
                <a:tc>
                  <a:txBody>
                    <a:bodyPr/>
                    <a:lstStyle/>
                    <a:p>
                      <a:r>
                        <a:rPr lang="en-US" dirty="0"/>
                        <a:t>Avg. classification rate [%] </a:t>
                      </a:r>
                    </a:p>
                  </a:txBody>
                  <a:tcPr/>
                </a:tc>
                <a:tc>
                  <a:txBody>
                    <a:bodyPr/>
                    <a:lstStyle/>
                    <a:p>
                      <a:r>
                        <a:rPr lang="en-US" dirty="0"/>
                        <a:t>Avg. false alarm rate [%] </a:t>
                      </a:r>
                    </a:p>
                  </a:txBody>
                  <a:tcPr/>
                </a:tc>
                <a:extLst>
                  <a:ext uri="{0D108BD9-81ED-4DB2-BD59-A6C34878D82A}">
                    <a16:rowId xmlns:a16="http://schemas.microsoft.com/office/drawing/2014/main" val="1596805028"/>
                  </a:ext>
                </a:extLst>
              </a:tr>
              <a:tr h="370840">
                <a:tc>
                  <a:txBody>
                    <a:bodyPr/>
                    <a:lstStyle/>
                    <a:p>
                      <a:r>
                        <a:rPr lang="en-US" dirty="0"/>
                        <a:t>           11763 </a:t>
                      </a:r>
                    </a:p>
                  </a:txBody>
                  <a:tcPr/>
                </a:tc>
                <a:tc>
                  <a:txBody>
                    <a:bodyPr/>
                    <a:lstStyle/>
                    <a:p>
                      <a:r>
                        <a:rPr lang="en-US" dirty="0"/>
                        <a:t>            98.40 </a:t>
                      </a:r>
                    </a:p>
                  </a:txBody>
                  <a:tcPr/>
                </a:tc>
                <a:tc>
                  <a:txBody>
                    <a:bodyPr/>
                    <a:lstStyle/>
                    <a:p>
                      <a:r>
                        <a:rPr lang="en-US" dirty="0"/>
                        <a:t>            0.63 </a:t>
                      </a:r>
                    </a:p>
                  </a:txBody>
                  <a:tcPr/>
                </a:tc>
                <a:extLst>
                  <a:ext uri="{0D108BD9-81ED-4DB2-BD59-A6C34878D82A}">
                    <a16:rowId xmlns:a16="http://schemas.microsoft.com/office/drawing/2014/main" val="1006921803"/>
                  </a:ext>
                </a:extLst>
              </a:tr>
            </a:tbl>
          </a:graphicData>
        </a:graphic>
      </p:graphicFrame>
    </p:spTree>
    <p:extLst>
      <p:ext uri="{BB962C8B-B14F-4D97-AF65-F5344CB8AC3E}">
        <p14:creationId xmlns:p14="http://schemas.microsoft.com/office/powerpoint/2010/main" val="310464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736C6-602C-4A23-93BE-0C4F63D7E497}"/>
              </a:ext>
            </a:extLst>
          </p:cNvPr>
          <p:cNvSpPr>
            <a:spLocks noGrp="1"/>
          </p:cNvSpPr>
          <p:nvPr>
            <p:ph idx="1"/>
          </p:nvPr>
        </p:nvSpPr>
        <p:spPr/>
        <p:txBody>
          <a:bodyPr>
            <a:normAutofit/>
          </a:bodyPr>
          <a:lstStyle/>
          <a:p>
            <a:pPr marL="0" indent="0">
              <a:buNone/>
            </a:pPr>
            <a:r>
              <a:rPr lang="en-US" sz="8800" dirty="0"/>
              <a:t>Thank You</a:t>
            </a:r>
          </a:p>
        </p:txBody>
      </p:sp>
    </p:spTree>
    <p:extLst>
      <p:ext uri="{BB962C8B-B14F-4D97-AF65-F5344CB8AC3E}">
        <p14:creationId xmlns:p14="http://schemas.microsoft.com/office/powerpoint/2010/main" val="383328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CE5C-3F7E-4A13-B24C-3451ABF1242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29FB227-D180-4783-89E3-F143B884C71A}"/>
              </a:ext>
            </a:extLst>
          </p:cNvPr>
          <p:cNvSpPr>
            <a:spLocks noGrp="1"/>
          </p:cNvSpPr>
          <p:nvPr>
            <p:ph idx="1"/>
          </p:nvPr>
        </p:nvSpPr>
        <p:spPr/>
        <p:txBody>
          <a:bodyPr/>
          <a:lstStyle/>
          <a:p>
            <a:pPr marL="0" indent="0">
              <a:buNone/>
            </a:pPr>
            <a:r>
              <a:rPr lang="en-US" dirty="0"/>
              <a:t>In the world of Artificial Intelligence and advancement in technologies, many researchers and big companies like Tesla, Uber, Google, Mercedes-Benz, Toyota, Ford, Audi, etc. are working on autonomous vehicles and self-driving cars. So, for achieving accuracy in this technology, the vehicles should be able to interpret traffic signs and make decisions</a:t>
            </a:r>
          </a:p>
          <a:p>
            <a:pPr marL="0" indent="0">
              <a:buNone/>
            </a:pPr>
            <a:r>
              <a:rPr lang="en-US" dirty="0"/>
              <a:t>accordingly.</a:t>
            </a:r>
          </a:p>
        </p:txBody>
      </p:sp>
    </p:spTree>
    <p:extLst>
      <p:ext uri="{BB962C8B-B14F-4D97-AF65-F5344CB8AC3E}">
        <p14:creationId xmlns:p14="http://schemas.microsoft.com/office/powerpoint/2010/main" val="2644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61D6-1C9D-4852-8345-318FEB914704}"/>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456B75A-7226-4B49-88BC-EF62128ECBA7}"/>
              </a:ext>
            </a:extLst>
          </p:cNvPr>
          <p:cNvSpPr>
            <a:spLocks noGrp="1"/>
          </p:cNvSpPr>
          <p:nvPr>
            <p:ph idx="1"/>
          </p:nvPr>
        </p:nvSpPr>
        <p:spPr>
          <a:xfrm>
            <a:off x="1451579" y="2335328"/>
            <a:ext cx="9603275" cy="3450613"/>
          </a:xfrm>
        </p:spPr>
        <p:txBody>
          <a:bodyPr/>
          <a:lstStyle/>
          <a:p>
            <a:r>
              <a:rPr lang="en-US" dirty="0"/>
              <a:t>The training data for this project comes from the German Traffic Sign Dataset. </a:t>
            </a:r>
          </a:p>
          <a:p>
            <a:pPr marL="0" indent="0">
              <a:buNone/>
            </a:pPr>
            <a:endParaRPr lang="en-US" b="1" u="sng" dirty="0"/>
          </a:p>
          <a:p>
            <a:pPr marL="0" indent="0">
              <a:buNone/>
            </a:pPr>
            <a:endParaRPr lang="en-US" dirty="0"/>
          </a:p>
        </p:txBody>
      </p:sp>
    </p:spTree>
    <p:extLst>
      <p:ext uri="{BB962C8B-B14F-4D97-AF65-F5344CB8AC3E}">
        <p14:creationId xmlns:p14="http://schemas.microsoft.com/office/powerpoint/2010/main" val="160469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0545A-F881-4196-AE07-09BE3313850C}"/>
              </a:ext>
            </a:extLst>
          </p:cNvPr>
          <p:cNvSpPr>
            <a:spLocks noGrp="1"/>
          </p:cNvSpPr>
          <p:nvPr>
            <p:ph idx="1"/>
          </p:nvPr>
        </p:nvSpPr>
        <p:spPr/>
        <p:txBody>
          <a:bodyPr/>
          <a:lstStyle/>
          <a:p>
            <a:r>
              <a:rPr lang="en-US" b="1" u="sng" dirty="0"/>
              <a:t>Validation Samples:</a:t>
            </a:r>
          </a:p>
          <a:p>
            <a:endParaRPr lang="en-US" dirty="0"/>
          </a:p>
        </p:txBody>
      </p:sp>
      <p:pic>
        <p:nvPicPr>
          <p:cNvPr id="5" name="Picture 4">
            <a:extLst>
              <a:ext uri="{FF2B5EF4-FFF2-40B4-BE49-F238E27FC236}">
                <a16:creationId xmlns:a16="http://schemas.microsoft.com/office/drawing/2014/main" id="{D517985C-B905-4A41-84D4-68A5415A7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923" y="1926455"/>
            <a:ext cx="1888680" cy="4021584"/>
          </a:xfrm>
          <a:prstGeom prst="rect">
            <a:avLst/>
          </a:prstGeom>
        </p:spPr>
      </p:pic>
    </p:spTree>
    <p:extLst>
      <p:ext uri="{BB962C8B-B14F-4D97-AF65-F5344CB8AC3E}">
        <p14:creationId xmlns:p14="http://schemas.microsoft.com/office/powerpoint/2010/main" val="209283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BE8F9-43A8-4009-B770-A1107D8637CC}"/>
              </a:ext>
            </a:extLst>
          </p:cNvPr>
          <p:cNvSpPr>
            <a:spLocks noGrp="1"/>
          </p:cNvSpPr>
          <p:nvPr>
            <p:ph idx="1"/>
          </p:nvPr>
        </p:nvSpPr>
        <p:spPr/>
        <p:txBody>
          <a:bodyPr/>
          <a:lstStyle/>
          <a:p>
            <a:r>
              <a:rPr lang="en-US" b="1" u="sng" dirty="0"/>
              <a:t>Training Samples:</a:t>
            </a:r>
          </a:p>
          <a:p>
            <a:endParaRPr lang="en-US" b="1" u="sng" dirty="0"/>
          </a:p>
        </p:txBody>
      </p:sp>
      <p:pic>
        <p:nvPicPr>
          <p:cNvPr id="5" name="Picture 4">
            <a:extLst>
              <a:ext uri="{FF2B5EF4-FFF2-40B4-BE49-F238E27FC236}">
                <a16:creationId xmlns:a16="http://schemas.microsoft.com/office/drawing/2014/main" id="{74B673CF-CC22-485E-8240-D5EE64830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22" y="1959196"/>
            <a:ext cx="4017346" cy="4094285"/>
          </a:xfrm>
          <a:prstGeom prst="rect">
            <a:avLst/>
          </a:prstGeom>
        </p:spPr>
      </p:pic>
    </p:spTree>
    <p:extLst>
      <p:ext uri="{BB962C8B-B14F-4D97-AF65-F5344CB8AC3E}">
        <p14:creationId xmlns:p14="http://schemas.microsoft.com/office/powerpoint/2010/main" val="288625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4B57D-540D-40DD-B0B0-3363077E607F}"/>
              </a:ext>
            </a:extLst>
          </p:cNvPr>
          <p:cNvSpPr>
            <a:spLocks noGrp="1"/>
          </p:cNvSpPr>
          <p:nvPr>
            <p:ph idx="1"/>
          </p:nvPr>
        </p:nvSpPr>
        <p:spPr/>
        <p:txBody>
          <a:bodyPr/>
          <a:lstStyle/>
          <a:p>
            <a:r>
              <a:rPr lang="en-US" u="sng" dirty="0"/>
              <a:t>Testing Samples:</a:t>
            </a:r>
          </a:p>
          <a:p>
            <a:endParaRPr lang="en-US" u="sng" dirty="0"/>
          </a:p>
        </p:txBody>
      </p:sp>
      <p:pic>
        <p:nvPicPr>
          <p:cNvPr id="5" name="Picture 4">
            <a:extLst>
              <a:ext uri="{FF2B5EF4-FFF2-40B4-BE49-F238E27FC236}">
                <a16:creationId xmlns:a16="http://schemas.microsoft.com/office/drawing/2014/main" id="{B6E73451-43A1-4D29-8DD7-09F4B2CAB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573" y="1853754"/>
            <a:ext cx="3454853" cy="4225771"/>
          </a:xfrm>
          <a:prstGeom prst="rect">
            <a:avLst/>
          </a:prstGeom>
        </p:spPr>
      </p:pic>
    </p:spTree>
    <p:extLst>
      <p:ext uri="{BB962C8B-B14F-4D97-AF65-F5344CB8AC3E}">
        <p14:creationId xmlns:p14="http://schemas.microsoft.com/office/powerpoint/2010/main" val="222398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A274C-1A1B-46BB-93CA-6FCC65AE8CE7}"/>
              </a:ext>
            </a:extLst>
          </p:cNvPr>
          <p:cNvSpPr>
            <a:spLocks noGrp="1"/>
          </p:cNvSpPr>
          <p:nvPr>
            <p:ph idx="1"/>
          </p:nvPr>
        </p:nvSpPr>
        <p:spPr/>
        <p:txBody>
          <a:bodyPr/>
          <a:lstStyle/>
          <a:p>
            <a:pPr marL="0" indent="0">
              <a:buNone/>
            </a:pPr>
            <a:r>
              <a:rPr lang="en-US" dirty="0"/>
              <a:t>The notebook will automatically fetch this data and it is not directly included in the repository. The images are </a:t>
            </a:r>
            <a:r>
              <a:rPr lang="en-US" b="1" dirty="0"/>
              <a:t>32x32</a:t>
            </a:r>
            <a:r>
              <a:rPr lang="en-US" dirty="0"/>
              <a:t> and depict one of </a:t>
            </a:r>
            <a:r>
              <a:rPr lang="en-US" b="1" dirty="0"/>
              <a:t>43</a:t>
            </a:r>
            <a:r>
              <a:rPr lang="en-US" dirty="0"/>
              <a:t> different classes of signs. The images come split into </a:t>
            </a:r>
            <a:r>
              <a:rPr lang="en-US" b="1" dirty="0"/>
              <a:t>34,799</a:t>
            </a:r>
            <a:r>
              <a:rPr lang="en-US" dirty="0"/>
              <a:t> training images and </a:t>
            </a:r>
            <a:r>
              <a:rPr lang="en-US" b="1" dirty="0"/>
              <a:t>12,630</a:t>
            </a:r>
            <a:r>
              <a:rPr lang="en-US" dirty="0"/>
              <a:t> test images. There is some class imbalance. The training/validation split is stratified to help with this.</a:t>
            </a:r>
          </a:p>
        </p:txBody>
      </p:sp>
    </p:spTree>
    <p:extLst>
      <p:ext uri="{BB962C8B-B14F-4D97-AF65-F5344CB8AC3E}">
        <p14:creationId xmlns:p14="http://schemas.microsoft.com/office/powerpoint/2010/main" val="293176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5BC57A8-4F5B-46D2-A876-98A49FC7C04D}"/>
              </a:ext>
            </a:extLst>
          </p:cNvPr>
          <p:cNvSpPr>
            <a:spLocks noGrp="1"/>
          </p:cNvSpPr>
          <p:nvPr>
            <p:ph idx="1"/>
          </p:nvPr>
        </p:nvSpPr>
        <p:spPr/>
        <p:txBody>
          <a:bodyPr/>
          <a:lstStyle/>
          <a:p>
            <a:pPr marL="0" indent="0">
              <a:buNone/>
            </a:pPr>
            <a:r>
              <a:rPr lang="en-US" dirty="0"/>
              <a:t>Fig - Distribution of sign classes. </a:t>
            </a:r>
          </a:p>
          <a:p>
            <a:endParaRPr lang="en-US" dirty="0"/>
          </a:p>
        </p:txBody>
      </p:sp>
      <p:pic>
        <p:nvPicPr>
          <p:cNvPr id="10" name="Picture 9">
            <a:extLst>
              <a:ext uri="{FF2B5EF4-FFF2-40B4-BE49-F238E27FC236}">
                <a16:creationId xmlns:a16="http://schemas.microsoft.com/office/drawing/2014/main" id="{5A261592-05A1-49EB-805E-ED6C30563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51" y="2912247"/>
            <a:ext cx="9697803" cy="1657581"/>
          </a:xfrm>
          <a:prstGeom prst="rect">
            <a:avLst/>
          </a:prstGeom>
        </p:spPr>
      </p:pic>
    </p:spTree>
    <p:extLst>
      <p:ext uri="{BB962C8B-B14F-4D97-AF65-F5344CB8AC3E}">
        <p14:creationId xmlns:p14="http://schemas.microsoft.com/office/powerpoint/2010/main" val="271352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AC211-4F06-422C-8C48-A50ADAA31AA7}"/>
              </a:ext>
            </a:extLst>
          </p:cNvPr>
          <p:cNvSpPr>
            <a:spLocks noGrp="1"/>
          </p:cNvSpPr>
          <p:nvPr>
            <p:ph idx="1"/>
          </p:nvPr>
        </p:nvSpPr>
        <p:spPr/>
        <p:txBody>
          <a:bodyPr/>
          <a:lstStyle/>
          <a:p>
            <a:pPr marL="0" indent="0">
              <a:buNone/>
            </a:pPr>
            <a:r>
              <a:rPr lang="en-US" dirty="0"/>
              <a:t>There are a number of challenges in the GTSRB dataset, the first being that images are low resolution, and worse, have poor contrast .These images are pixelated, and in some cases, it’s extremely challenging, if not impossible, for the human eye and brain to recognize the sign.</a:t>
            </a:r>
          </a:p>
        </p:txBody>
      </p:sp>
    </p:spTree>
    <p:extLst>
      <p:ext uri="{BB962C8B-B14F-4D97-AF65-F5344CB8AC3E}">
        <p14:creationId xmlns:p14="http://schemas.microsoft.com/office/powerpoint/2010/main" val="19645843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240</TotalTime>
  <Words>720</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Gill Sans MT</vt:lpstr>
      <vt:lpstr>Times New Roman</vt:lpstr>
      <vt:lpstr>Gallery</vt:lpstr>
      <vt:lpstr>Real-Time Embedded Traffic Sign Classification</vt:lpstr>
      <vt:lpstr>problem statement</vt:lpstr>
      <vt:lpstr>dataset</vt:lpstr>
      <vt:lpstr>PowerPoint Presentation</vt:lpstr>
      <vt:lpstr>PowerPoint Presentation</vt:lpstr>
      <vt:lpstr>PowerPoint Presentation</vt:lpstr>
      <vt:lpstr>PowerPoint Presentation</vt:lpstr>
      <vt:lpstr>PowerPoint Presentation</vt:lpstr>
      <vt:lpstr>PowerPoint Presentation</vt:lpstr>
      <vt:lpstr>Model Architecture</vt:lpstr>
      <vt:lpstr>PowerPoint Presentation</vt:lpstr>
      <vt:lpstr>Platform</vt:lpstr>
      <vt:lpstr>PowerPoint Presentation</vt:lpstr>
      <vt:lpstr>Experimental setup</vt:lpstr>
      <vt:lpstr>PowerPoint Presentation</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Masrukul msk</dc:creator>
  <cp:lastModifiedBy>Masrukul msk</cp:lastModifiedBy>
  <cp:revision>16</cp:revision>
  <dcterms:created xsi:type="dcterms:W3CDTF">2021-01-27T11:08:15Z</dcterms:created>
  <dcterms:modified xsi:type="dcterms:W3CDTF">2021-03-26T16:37:27Z</dcterms:modified>
</cp:coreProperties>
</file>