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6">
                <a:lumMod val="50000"/>
              </a:schemeClr>
            </a:gs>
            <a:gs pos="100000">
              <a:schemeClr val="accent6">
                <a:lumMod val="50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lphiree/cardiovascular-diseases-risk-prediction-datase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1159103"/>
            <a:ext cx="8150695" cy="176440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Cardiovascular Disease 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Risk Prediction Using Personal Lifestyle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Portfolio Project 2</a:t>
            </a:r>
          </a:p>
          <a:p>
            <a:r>
              <a:rPr lang="en-US" dirty="0" smtClean="0"/>
              <a:t>Nazish Abdullah.</a:t>
            </a:r>
          </a:p>
          <a:p>
            <a:r>
              <a:rPr lang="en-US" dirty="0" smtClean="0"/>
              <a:t>Cohort 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77" y="3446166"/>
            <a:ext cx="308653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8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9806" y="1286417"/>
            <a:ext cx="10364028" cy="520505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Preventing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Cardiovascular Diseases: </a:t>
            </a:r>
            <a: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646" y="1937083"/>
            <a:ext cx="6643207" cy="4572001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 smtClean="0"/>
              <a:t>Eat </a:t>
            </a:r>
            <a:r>
              <a:rPr lang="en-US" b="1" dirty="0"/>
              <a:t>a Heart-Healthy </a:t>
            </a:r>
            <a:r>
              <a:rPr lang="en-US" b="1" dirty="0" smtClean="0"/>
              <a:t>Diet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Emphasize </a:t>
            </a:r>
            <a:r>
              <a:rPr lang="en-US" dirty="0"/>
              <a:t>fruits, vegetables, whole grains, and healthy </a:t>
            </a:r>
            <a:r>
              <a:rPr lang="en-US" dirty="0" smtClean="0"/>
              <a:t>fats </a:t>
            </a:r>
            <a:endParaRPr lang="en-US" dirty="0"/>
          </a:p>
          <a:p>
            <a:r>
              <a:rPr lang="en-US" b="1" dirty="0"/>
              <a:t>Maintain a Healthy </a:t>
            </a:r>
            <a:r>
              <a:rPr lang="en-US" b="1" dirty="0" smtClean="0"/>
              <a:t>Weight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Balance caloric intake with physical activity</a:t>
            </a:r>
          </a:p>
          <a:p>
            <a:r>
              <a:rPr lang="en-US" b="1" dirty="0" smtClean="0"/>
              <a:t>Engage </a:t>
            </a:r>
            <a:r>
              <a:rPr lang="en-US" b="1" dirty="0"/>
              <a:t>in Regular </a:t>
            </a:r>
            <a:r>
              <a:rPr lang="en-US" b="1" dirty="0" smtClean="0"/>
              <a:t>Exercise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Aim </a:t>
            </a:r>
            <a:r>
              <a:rPr lang="en-US" dirty="0"/>
              <a:t>for 150 minutes of moderate activity per </a:t>
            </a:r>
            <a:r>
              <a:rPr lang="en-US" dirty="0" smtClean="0"/>
              <a:t>week</a:t>
            </a:r>
          </a:p>
          <a:p>
            <a:pPr marL="0" indent="0">
              <a:buNone/>
            </a:pPr>
            <a:r>
              <a:rPr lang="en-US" dirty="0" smtClean="0"/>
              <a:t>        Include </a:t>
            </a:r>
            <a:r>
              <a:rPr lang="en-US" dirty="0"/>
              <a:t>strength training twice a week</a:t>
            </a:r>
          </a:p>
          <a:p>
            <a:r>
              <a:rPr lang="en-US" b="1" dirty="0"/>
              <a:t>Avoid Smoking &amp; Limit </a:t>
            </a:r>
            <a:r>
              <a:rPr lang="en-US" b="1" dirty="0" smtClean="0"/>
              <a:t>Alcohol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Quit </a:t>
            </a:r>
            <a:r>
              <a:rPr lang="en-US" dirty="0"/>
              <a:t>smoking and reduce alcohol </a:t>
            </a:r>
            <a:r>
              <a:rPr lang="en-US" dirty="0" smtClean="0"/>
              <a:t>consumption</a:t>
            </a:r>
          </a:p>
          <a:p>
            <a:r>
              <a:rPr lang="en-US" b="1" dirty="0" smtClean="0"/>
              <a:t>Control Cholesterol &amp; Blood Sugar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Follow dietary guidelines and monitor levels</a:t>
            </a:r>
          </a:p>
          <a:p>
            <a:r>
              <a:rPr lang="en-US" b="1" dirty="0" smtClean="0"/>
              <a:t>Get Regular Health Checkups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Regular exams and follow medical advice</a:t>
            </a:r>
          </a:p>
          <a:p>
            <a:r>
              <a:rPr lang="en-US" b="1" dirty="0" smtClean="0"/>
              <a:t>Stay Socially &amp; Mentally Active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Maintain social connections and manage stress</a:t>
            </a:r>
            <a:endParaRPr lang="en-US" dirty="0"/>
          </a:p>
        </p:txBody>
      </p:sp>
      <p:sp>
        <p:nvSpPr>
          <p:cNvPr id="7" name="AutoShape 2" descr="data:image/png;base64,iVBORw0KGgoAAAANSUhEUgAAA2kAAAH/CAYAAADNKJXRAAAAOXRFWHRTb2Z0d2FyZQBNYXRwbG90bGliIHZlcnNpb24zLjcuMSwgaHR0cHM6Ly9tYXRwbG90bGliLm9yZy/bCgiHAAAACXBIWXMAAA9hAAAPYQGoP6dpAACF4klEQVR4nOzde3xT5eEG8Oec3Jsm6YW2UFqgLbTcCi06AamVwhQBh27qwDkEYYAXYIBsKojibTqn4kCnUOt+3nXoNi9UxCGKIMM5QERQoC1YKC2Xtkkvuef8/qjJCG2hgaTntH2+nw+f0uTNe94kb0/Ok/c97xEkSZJAREREREREiiDK3QAiIiIiIiL6H4Y0IiIiIiIiBWFIIyIiIiIiUhCGNCIiIiIiIgVhSCMiIiIiIlIQhjQiIiIiIiIFYUgjIiIiIiJSEIY0IiIiIiIiBWFIIyIiIiIiUhC13A3oDCRJgs8nyd0MAIAoCoppC3UM7DNt4/L44PZ45W6GIgiCAElin9GqVdCo+V1nW3A/Q6Fin6FQKaXPiKIAQRAuuB6GtDDw+SRUVzfI3Qyo1SJiY42w2Rrh8fjkbg51AOwzbeOVgE07ylHf6Ja7KbITRQEGgxZ2u0sRH4ZyMkfrcHlOMlRh+DDuzLifoVCxz1ColNRn4uKMUKku/HOBXwESEZ1Dvd3NgEbN1NU70eDwyN0MIiLqhBjSiIjOoabOIXcTSIEkADV1TrmbQUREnRBDGhHRWahUAo7X2OVuBinUiRo7RJHTHYmIKLwY0oiIzsLp8cFaz9ESalltvQMeL8+ZISKi8GJIIyI6C6fLh0YHz0ejljU6PHC4ueonERGFF0MaEdFZNDo94Grz1BqfT4LdyZBGREThxZBGRHQWdQ2c6khnV8eVP4mIKMwY0oiIWqFSCThp5cqOdHanrFw8hIiIwoshjYioFS6PDzaOpNE51NY74fVyTiwREYUPQxoRUSs8XgluN1fuo7Nzu71wc4VHIiIKI4Y0IqJWeH0+uD08+Kazc3t88HJ1GSIiCiOGNCKiVni8Enw8+KZz8PokeDzsJ0REFD4MaURErXBxFI3ayO3hMvxERBQ+DGlERK3ggTe1lYvnpBERURgxpBERtcLpYkijtnG52VeIiCh8GNKIiFogCICLKztSG7ncPgi8VBoREYUJQxoRUSu4Yh+1lc/HvkJEROHDkEZE1CIBEg+8qY24CigREYUTQxoRUSskHnhTG7GnEBFROIUc0g4fPoz77rsP11xzDQYOHIirr766xXJr167FuHHjkJ2djUmTJmHTpk3NytTV1WHJkiW45JJLkJubi/nz5+P48ePNyu3YsQOTJ0/GkCFDUFBQgDVr1jQ7eJIkCWvWrMHo0aMxZMgQTJ48Gbt27WpWV1VVFebNm4fc3FxccsklWLp0Kerr60N9GYioCxB4khG1EXsKERGFU8gh7cCBA/jss8/Qu3dvZGRktFhm3bp1WLZsGcaPH4/CwkLk5ORg7ty5zULTggULsHXrVixfvhxPPPEEysrKMGvWLHg8nkCZw4cPY+bMmUhISMDq1asxbdo0rFy5Ei+++GJQXYWFhVi5ciWmT5+O1atXIyEhATNmzEB5eXmgjNvtxm9+8xscOnQITz75JJYvX44tW7bgzjvvDPVlIKJOT4Ig8tCb2kZkoCciojBSh/qAMWPG4Kc//SkA4O6778aePXualVm5ciUmTpyIBQsWAABGjBiB/fv349lnn0VhYSEAYOfOndiyZQuKioqQl5cHAEhLS8OECROwYcMGTJgwAQBQVFSE2NhYPPXUU9BqtRg5ciSqq6vx/PPPY+rUqdBqtXA6nVi9ejVmzJiB6dOnAwAuuugiXHXVVSgqKsLy5csBAB999BEOHDiA4uJipKenAwDMZjNmzpyJ3bt3Y8iQIaG+HETUifHAm9qKXYWIiMIp5JE0UTz7Q8rLy3Ho0CGMHz8+6PYJEyZg27ZtcLlcAIDNmzfDbDZj1KhRgTLp6ekYMGAANm/eHLht8+bNGDt2LLRabVBdNpsNO3fuBNA0HbK+vj5om1qtFldccUWzurKysgIBDQBGjRqFmJgYfPbZZ6G8DETUyUkSoFHzyJvaRqtWgacwEhFRuIR94ZDS0lIATaNip8vIyIDb7Q5MPywtLUVaWlqzcz7S09MDdTQ2NuLYsWNBocpfRhCEQDn/zzPLZWRkoKKiAg6HI1DuzDKCICAtLS1QBxGRn14T8mQD6qJ0WpXcTSAiok4k7EcgVqsVQNM0wtP5f/ffb7PZYDKZmj3eYrEEplDW1dW1WJdWq4XBYAiqS6vVQqfTNdumJEmwWq3Q6/Vn3aa/rvOlVsu/UKZKJQb9JDoX9pmz02lVEHleWhD/68HXJZhOq1LE54AScT9DoWKfoVB1xj7Dr4nDQBQFxMYa5W5GgNlskLsJ1MGwz7TM7pFgMGjPXbAL0uk0cjdBUcwmnaI+B5SI+xkKFfsMhaoz9ZmwhzSLxQKgaRQsISEhcLvNZgu632w2o7KystnjrVZroIx/1Ms/oubncrlgt9uD6nK5XHA6nUGjaTabDYIgBJVrabl9q9WKHj16nN8TBuDzSbDZGs/78eGiUokwmw2w2ezwen1yN4c6APaZs/O4PXA4XDzX6DSiKECn08DpdMPHi30DaFpgxu3yoqamQe6mKBL3MxQq9hkKlZL6jNlsCMuIXthDmv+crzPP/yotLYVGo0Fqamqg3LZt2yBJUtB5aWVlZcjMzAQAREVFoUePHs3OFysrK4MkSYH6/T/LysrQv3//oG0mJydDr9cHyu3fvz+oLkmSUFZWFrSAyfnweJSzE/F6fYpqDykf+0zLREGAShTgcvO1OZPPJzGk/UijFSFAWZ8DSsT9DIWKfYZC1Zn6TNgnbqampqJPnz5Yv3590O3FxcUYOXJkYJXG/Px8WK1WbNu2LVCmrKwMe/fuRX5+fuC2/Px8bNy4EW63O6gus9mM3NxcAMCwYcMQHR2NDz/8MFDG7XZjw4YNzer67rvvcOjQocBt27ZtQ21tLS6//PLwvABE1GmoVQI0ai4IQWenUYlQq3iOHhERhU/II2l2uz2wXP3Ro0dRX18fCGSXXHIJ4uLiMG/ePCxevBi9evXC8OHDUVxcjN27d+PVV18N1JObm4u8vDwsWbIEd911F3Q6HVasWIGsrCxceeWVgXIzZ87E+++/jzvvvBM33ngj9u/fj6KiIixcuDAQ+HQ6HebMmYNVq1YhLi4OmZmZeOONN1BbW4uZM2cG6ho3bhxWr16NefPmYdGiRbDb7Xj88ccxevRoXiONiJpRq0REGTRosLvPXZi6rOgoLTQqkSOLREQUNoIkhXa2xZEjRzB27NgW73v55ZcxfPhwAMDatWtRWFiIiooKpKWlYdGiRSgoKAgqX1dXh0cffRQff/wxPB4P8vLycO+99yIpKSmo3I4dO/DYY49h3759iIuLw0033YRZs2YFTZOUJAlr1qzB66+/jurqagwYMAD33HNPYLTNr6qqCg8//DC2bNkCtVqNK664AkuWLEF0dHQoL0MQr9eH6mr5z0VQq0XExhpRU9PQaYZ6KbLYZ85OEIDvy63YW3ZK7qYohigKMBi0sNtdDCU/GpzRDf16mnnuYiu4n6FQsc9QqJTUZ+LijGE5Jy3kkEbNMaRRR8U+c25VtQ5s+6ZC7mYoBkNac6OGJiPBrJe7GYrF/QyFin2GQqWkPhOukNZ5LiZARBQBUXo1eLYRtUYQAIOWV7MhIqLwYkgjIjoLvUYFvY4H4dQyg04NvZaLyxARUXgxpBERnYVWIyLayAtaU8vMRh20an6UEhFRePGThYjobCQJiTEGuVtBCpUQawBP7SYionBjSCMiOgtJAuItXBSCWhZn1nNVRyIiCjuGNCKic4g2aGHgeWl0hii9GtEG9gsiIgo/hjQionPQa0QkxRvlbgYpTI94I3RqLhpCREThx5BGRHQOPp+EHgxpdIbu3Yy8VhwREUUEQxoRURuYjRpouIof/UirEWEyaORuBhERdVI84iAiaoMorZoLiFBAQkwUz1MkIqKIYUgjImoDSZLQu7tZ7maQQqR2N0HiVEciIooQhjQiojaKN+uh5+hJlxelVyPepJO7GURE1IkxpBERtZFOo0KfZI6mdXVpyRZouaojERFFEEMaEVEbSZKEnvHREEVB7qaQTFSigB7xRki8gjUREUUQQxoRUQhMUWokxXE5/q6qezcjV3UkIqKIY0gjIgqFBKT35JTHriot2cJRNCIiijiGNCKiEMWZdLBEc+GIribGpEMs33ciImoHDGlERCFSCQIGpsXL3QxqZwPT4qHi6YhERNQOGNKIiM5DN4sO8TEGuZtB7SQhNgoJZl7MnIiI2gdDGhHReVAJAgb0iQMHVjo/QUDTe803m4iI2glDGhHReepm0iGpG1d67OySE6IRG62VuxlERNSFMKQREV2A/r1jOcLSiYmigMzUWI6YEhFRu2JIIyK6ADFGLfr0sMjdDIqQPskWxBg5ikZERO2LIY2I6EJIQFbvWETpeYHjzsZo0CArNYbXRSMionbHkEZEdIH0ahE5/RI4Ja4TEQQgJzMBOjU/JomIqP3x04eIKAwSY/Xoncxpj51FWs8YLrlPRESyYUgjIgoHqWkREU577Pj80xyJiIjkwpBGRBQmnPbY8XGaIxERKQE/hYiIwighRo/M3rFyN4POU/8+8ejGaY5ERCQzhjQiojASAGSmxiCZF7nucFISTeibbOFIKBERyY4hjYgozFSCgKH9EmCO5vW1OgpLtA5D+sZDxU9FIiJSAH4cERFFgE4t4uL+SdBquJtVOp1GhYsHJEHLhEZERArBTyQiogixRGlwcf/uEAVOoFMqURRw8cAkmA1quZtCREQUwJBGRBQhktR0/bQhmd14npMCCQIwNDMBCRY9JEnu1hAREf0PQxoRUSRJQO9EEwb36yZ3S+g0AoAhfRPQOzEaYEAjIiKFYUgjIoowAUB6dzMGZzCoKYEAYHDfbujT3cSARkREisRJ+ERE7UAAkJFsBgB8W3KS2UAmAoDB/boho7tZ7qYQERG1iiNpRETtRADQN9mM7H4JPEdNBoIADMlMQDoDGhERKRxH0oiI2lladxM0KhG7DhyH18sxtfagVonIyUpASjcjpzgSEZHiMaQREbUzAUCvRCOM+mR8ua8KDqdH7iZ1alF6DS4ekIS4aC0DGhERdQic7khEJANJAuJMOuQPTUasRS93czqt+BgD8oYmNwU0IiKiDoIhjYhIRlE6NS4d1AO9eZ5U2PVJtmDEoO6I0qrkbgoREVFIIhLSNm3ahJ///OcYPHgwLr/8cqxcuRJer7dZuU8++QSTJk1CdnY2xo0bh3feeadZGZfLhT/+8Y8YNWoUcnJycMstt6C0tLRZuZKSEtxyyy3IycnBqFGj8Pjjj8PlcjUrt3btWowbNw7Z2dmYNGkSNm3aFJ4nTUR0njQqATl9uyG7bzeoRC4pcqFUKgFD+yVgSEY8NHw9iYioAwp7SNu1axduv/12ZGRk4LnnnsP06dNRVFSEJ554IqjcV199hblz5yInJweFhYUYP348li5divXr1weVe/jhh7F27VosXLgQq1atgsvlwvTp01FXVxcoY7VaMW3aNLjdbqxatQoLFy7E3/72Nzz22GNBda1btw7Lli3D+PHjUVhYiJycHMydOxe7du0K98tARBQSQWha+TE/N4XTHy9AnMWA/JwUpPcwcaoIERF1WIIkSWE9jXrmzJmoqanB3//+98BtL774Ip566il8+umn6NatW6BcQ0MD3nzzzUC5O++8E/v27UNxcTEAoLKyEmPGjMH999+PyZMnAwBqa2tRUFCA22+/HbNmzQIArF69Gs8//zw2bdqEmJgYAMBbb72FBx54AJs2bUJSUhIAYNy4cRg8eDCefPLJwDanTJkCk8mEwsLC837OXq8P1dUN5/34cFGrRcTGGlFT0wCPxyd3c6gDYJ9RJo8k4dCxOuwrOwWvT1krXYiiAINBC7vdBZ+C2qZSCRjYJx69u5ug5uiZonA/Q6Fin6FQKanPxMUZoVJd+NeEYf+icd++fRg1alTQbXl5eXC73diyZQuApimM27dvx1VXXRVUbsKECSgpKcGRI0cAAFu2bIHP5wsqFxMTg1GjRmHz5s2B2zZv3oyRI0cGAhoAjB8/Hj6fD1u3bgUAlJeX49ChQxg/fnyzbW7btq3FqZFERHJQCwL69eSoWlv5R8/69jQzoBERUacQ9pDmdDqh1QavouX/vaSkBADwww8/wO12Iz09PahcRkYGAATOOSstLUV8fDwsFkuzcqefl1ZaWtqsLrPZjISEhKC6ACAtLa1ZXW63G+Xl5aE/WSKiCJEkwBKlwajsHhjaLwE6Ln7RjE6rQk5mIi4d3B2WKA3COy+EiIhIPmG/Tlrv3r2xe/fuoNv853xZrdagn2Zz8Gpm/t/999tsNphMpmbbMJvNgTL+cmfWBQAWiyXkbZ4vtVr+sx/8Q6vhGGKlroF9RvnUADJTLeiZaMThY3U4eKQWbhmncog/jlSJMo5YadQi+qbGok+SCVF6FcOZwnE/Q6Fin6FQdcY+E/aQ9qtf/QpLly7FSy+9hGuuuQYHDx7E008/DZWq834LLIoCYmONcjcjwGw2yN0E6mDYZ5QvBkByohn9+sThYLkVhyttsp4TptNp2n2bKlFA7x5m9E2JQbcY9tmOhvsZChX7DIWqM/WZsIe0X/ziF9i/fz8ef/xx/OEPf4BGo8HcuXPx0ksvITExEQAC0xdPX6ERaBoRO/1+s9mM+vr6Ztuw2WxBUyDNZnOzuoCm0TF/udO3mZCQ0Oo2z4fPJ8Fmazzvx4eLSiXCbDbAZrPD6+WJtnRu7DMdjxpA/1QzuscaUHK0FkeP18PTju+dKArQ6TRwOt3tFhI1ahE9E03I6GmBxagBJB9qauRfrInahvsZChX7DIVKSX3GbDaEZUQv7CFNFEUsWbIE8+bNw9GjR5GcnAyPx4MVK1Zg6NChAIBevXpBo9GgtLQUl112WeCx/vPG/OeXpaen4+TJk0Fhy1/u9HPQ0tPTm107ra6uDidOnAiqq6XHlpaWQqPRIDU19YKet9wryZzO6/Upqj2kfOwzHU+0ToWcvvHol2JBVY0dpUesqGtsvwWQfD4p4iHNZNQio2cMEmP1MOrUkCTA42Y/7ai4n6FQsc9QqDpTn4nYxE2TyYT+/fvDbDbjlVdeQUpKCi699FIATQuJDB8+HB999FHQY4qLi5GRkYGUlBQATatCiqKIDRs2BMpYrVZs2bIF+fn5gdvy8/PxxRdfBEbFAGD9+vUQRTGw0mRqair69OnT7DpsxcXFGDlyZLPFToiIlE7yAVFaNdK7m3B5bk+MGpqMHt2iZT1f7EKpRAHJCdHIG9oTo3N7Iq17NKK0ap53RkREXUrYR9J2796NL7/8EgMGDIDD4cAnn3yCd999F4WFhUHnpd122224+eabsXz5cowfPx7bt2/HBx98gBUrVgTKdO/eHddffz0ef/xxiKKIpKQkrF69GiaTCVOmTAmUmzJlCl555RXccccdmDNnDqqqqvD4449jypQpgWukAcC8efOwePFi9OrVC8OHD0dxcTF2796NV199NdwvAxFRu5EkQC0KSDDrkWDRo97uQU2dE+XH61BtdbTrdMjzoVaJiI/RIyXRhNhoHUyG/4UyhjMiIuqKwn4x63379uH+++/HgQMHAABDhw7Fb3/7W+Tm5jYru3HjRjz99NMoKytDcnIyZs+ejeuvvz6ojMvlwooVK/Duu++ioaEBw4YNw7333htYrt+vpKQEDz30EHbu3Amj0YhrrrkGCxcubDZCtnbtWhQWFqKiogJpaWlYtGgRCgoKLug582LW1FGxz3RuggA0Or2wNrpQcaIBx2sa4XB6LqjOcF3M2qBTIykuCj26GWE2an8cLWMi64y4n6FQsc9QqJTUZ8J1Meuwh7SuiCGNOir2ma5DFAU43F40Oj1osHtQbXPglNWBBrsrpCX9zyekadQioqO0iDPrEW/WI8qgRpRODb1GJesKldQ+uJ+hULHPUKiU1GfCFdLCPt2RiIiUx+eToFWJ0EZpEROlRWqCET6fBIfb2xTe7B40ONw/hjg3nC4PXB4f3G7fOadLatQi1GoRWrUIvVaNKIMGUTo1jHoNogxNYUyvVUEUhKBQxoBGRETUMoY0IqIuyB+Q9BoV9BoVYqK0EARAEAQIggCvT4Lb44Xnx1UcfRIACYAAGKI0cNrd8EmAKDSNrqlFARq1CipRgCRJP/47bYMS4OPEDSIiojZhSCMiIgBNi3Q0zYBvClMalQiNKrjMWaeUSBK8XgYxIiKiCxWxJfiJiIiIiIgodAxpRERERERECsKQRkREREREpCAMaURERERERArCkEZERERERKQgDGlEREREREQKwpBGRERERESkIAxpRERERERECsKQRkREREREpCAMaURERERERArCkEZERERERKQgDGlEREREREQKwpBGRERERESkIAxpRERERERECsKQRkREREREpCAMaURERERERArCkEZERERERKQgDGlEREREREQKwpBGRERERESkIAxpRERERERECsKQRkREREREpCAMaURERERERArCkEZERERERKQgDGlEREREREQKwpBGRERERESkIAxpRERERERECsKQRkREREREpCAMaURERERERArCkEZERERERKQgDGlEREREREQKwpBGRERERESkIAxpRERERERECsKQRkREREREpCAMaURERERERArCkEZERERERKQgDGlEREREREQKwpBGRERERESkIAxpRERERERECsKQRkREREREpCARC2kbN27EDTfcgNzcXOTl5eG3v/0tysvLm5Vbu3Ytxo0bh+zsbEyaNAmbNm1qVqaurg5LlizBJZdcgtzcXMyfPx/Hjx9vVm7Hjh2YPHkyhgwZgoKCAqxZswaSJAWVkSQJa9aswejRozFkyBBMnjwZu3btCtvzJiIiIiIiuhARCWnbt2/H3Llz0bdvXzz77LNYsmQJvvvuO8yYMQMOhyNQbt26dVi2bBnGjx+PwsJC5OTkYO7cuc1C04IFC7B161YsX74cTzzxBMrKyjBr1ix4PJ5AmcOHD2PmzJlISEjA6tWrMW3aNKxcuRIvvvhiUF2FhYVYuXIlpk+fjtWrVyMhIQEzZsxoMUASERERERG1N3UkKl23bh2Sk5Pxhz/8AYIgAADi4uIwbdo07NmzBxdffDEAYOXKlZg4cSIWLFgAABgxYgT279+PZ599FoWFhQCAnTt3YsuWLSgqKkJeXh4AIC0tDRMmTMCGDRswYcIEAEBRURFiY2Px1FNPQavVYuTIkaiursbzzz+PqVOnQqvVwul0YvXq1ZgxYwamT58OALjoootw1VVXoaioCMuXL4/Ey0FERERERNRmERlJ83g8MBqNgYAGACaTCQAC0w/Ly8tx6NAhjB8/PuixEyZMwLZt2+ByuQAAmzdvhtlsxqhRowJl0tPTMWDAAGzevDlw2+bNmzF27Fhotdqgumw2G3bu3AmgaTpkfX190Da1Wi2uuOKKoLqIiIiIiIjkEpGQ9otf/AIlJSV47bXXUFdXh/Lycjz11FMYOHAghg0bBgAoLS0F0DQqdrqMjAy43e7A9MPS0lKkpaUFBT6gKaj562hsbMSxY8eQnp7erIwgCIFy/p9nlsvIyEBFRUXQVEwiIiIiIiI5RGS648UXX4xnnnkGd955Jx588EEAwIABA/DCCy9ApVIBAKxWKwDAbDYHPdb/u/9+m80WGIU7ncViwZ49ewA0LSzSUl1arRYGgyGoLq1WC51O12ybkiTBarVCr9ef13NWq+VfKFOlEoN+Ep0L+wyFin2GQsU+Q6Fin6FQdcY+E5GQtmPHDvz+97/HL3/5S4wePRq1tbX4y1/+gtmzZ+P1118/7yCkVKIoIDbWKHczAsxmg9xNoA6GfYZCxT5DoWKfoVCxz1CoOlOfiUhIe/jhhzFixAjcfffdgdtycnIwevRovPvuu5g8eTIsFguAplGwhISEQDmbzQYAgfvNZjMqKyubbcNqtQbK+Efa/CNqfi6XC3a7Pagul8sFp9MZNJpms9kgCEKgXKh8Pgk2W+N5PTacVCoRZrMBNpsdXq9P7uZQB8A+Q6Fin6FQsc9QqNhnKFRK6jNmsyEsI3oRCWklJSUYO3Zs0G3du3dHbGwsfvjhBwD/Oy+stLQ06Byx0tJSaDQapKamBspt27YNkiQFnZdWVlaGzMxMAEBUVBR69OgROOfs9DKSJAXq9/8sKytD//79g7aZnJx8QSN8Ho9ydiJer09R7SHlY5+hULHPUKjYZyhU7DMUqs7UZyIycTM5ORl79+4Nuu3o0aOoqalBz549AQCpqano06cP1q9fH1SuuLgYI0eODKzSmJ+fD6vVim3btgXKlJWVYe/evcjPzw/clp+fj40bN8LtdgfVZTabkZubCwAYNmwYoqOj8eGHHwbKuN1ubNiwIaguIiIiIiIiuURkJG3KlCn4wx/+gIcffhhjxoxBbW0tnnvuOcTHxwctfz9v3jwsXrwYvXr1wvDhw1FcXIzdu3fj1VdfDZTJzc1FXl4elixZgrvuugs6nQ4rVqxAVlYWrrzyykC5mTNn4v3338edd96JG2+8Efv370dRUREWLlwYCHw6nQ5z5szBqlWrEBcXh8zMTLzxxhuora3FzJkzI/FSEBERERERhUSQ/BcuCyNJkvDmm2/ijTfeQHl5OYxGI3JycrBw4UJkZGQElV27di0KCwtRUVGBtLQ0LFq0CAUFBUFl6urq8Oijj+Ljjz+Gx+NBXl4e7r33XiQlJQWV27FjBx577DHs27cPcXFxuOmmmzBr1qygaZKSJGHNmjV4/fXXUV1djQEDBuCee+4JjLadD6/Xh+rqhvN+fLio1SJiY42oqWnoNEO9FFnsMxQq9hkKFfsMhYp9hkKlpD4TF2cMyzlpEQlpXQ1DGnVU7DMUKvYZChX7DIWKfYZCpaQ+E66Q1nkuJkBERERERNQJMKQREREREREpCEMaERERERGRgjCkERERERERKQhDGhERERERkYIwpBERERERESkIQxoREREREZGCMKQREREREREpCEMaERERERGRgjCkERERERERKQhDGhERERERkYIwpBERERERESkIQxoREREREZGCMKQREREREREpCEMaERERERGRgjCkERERERERKQhDGhERERERkYIwpBERERERESkIQxoREREREZGCMKQREREREREpCEMaERERERGRgjCkERERERERKQhDGhERERERkYIwpBERERERESkIQxoREREREZGCMKQREREREREpCEMaERERERGRgjCkERERERERKQhDGhERERERkYIwpBERERERESkIQxoREREREZGCMKQREREREREpCEMaERERERGRgjCkERERERERKQhDGhERERERkYIwpBERERERESkIQxoREREREZGCqOVuABERERERUSgEAQCEH/8vBG4TBECS5GtXuDCkERERERGR4oiiAJ8EOFweuL0SPF4f3B4fXG4v7E4PXG4vfBIAATDoNXC5PBAEAVFaNbRaERq1Chq1CI1KgFatgk4jwuvtGAmOIY2IiIiIiGQniALsTg8cLi/q7W5U2xyotjnRYHfB7fG1+jhRFGAwaGG3u+DzNQ9hoiDAoFfDEq1DvEUPs1GHKJ0KBp0KKkFQ5MgbQxoREREREbU7QQAkAPV2D2rrnThyvB6nrPazBrLz4ZMkNNjdaLC7UXGiPrBtk1GHnglGJMQYEG3QQq8RWwx5cmBIIyIiIiKidiMIAurtblTV2FF+vA7WOid87TycJUmArd4JW70T+wAYdGokxRuRkhiN2Ggt1KK8I2wRWd1x6tSpyMrKavHfunXrAuXWrl2LcePGITs7G5MmTcKmTZua1VVXV4clS5bgkksuQW5uLubPn4/jx483K7djxw5MnjwZQ4YMQUFBAdasWQPpjFdWkiSsWbMGo0ePxpAhQzB58mTs2rUr7M+fiIiIiIiCeSXgVJ0TX35XhU/+W47dB0+gxuZo94DWErvTg0MVVmzZdRSf7azAoap62F3eHxcoaX+CdGaSCYODBw+ivr4+6LaXXnoJGzZswOeff464uDisW7cOd955J2699VaMGDECxcXFeOedd/Daa68hJycn8LiZM2fi4MGDuOuuu6DT6fD0009DFEW88847UKubBgIPHz6Ma6+9FqNGjcJNN92E77//Hk888QQWLlyImTNnBupas2YNVq5cicWLFyMrKwuvvfYavvjiC7z77rtITU097+fr9fpQXd1w3o8PF7VaRGysETU1DfCEeZiYOif2GQoV+wyFin2GQsU+0/m4fRIqqxtxsLwW1npn2Os/1zlp50ujFpGSZEJaDzMsUZo2jazFxRmhUl34OFhEQlpLxo4di4yMDKxZswYAMG7cOAwePBhPPvlkoMyUKVNgMplQWFgIANi5cyemTJmCoqIi5OXlAQBKS0sxYcIEPPXUU5gwYQIA4L777sOWLVuwfv16aLVaAMBTTz2FN954A1u3boVWq4XT6cSll16Km266CYsWLQIAuFwuXHXVVcjPz8fy5cvP+7kxpFFHxT5DoWKfoVCxz1Co2Gc6D68koarGjr1l1ahvdEVsO5EKaX4qUUCfZAvSk82I1qvPGtbCFdLa5WLWO3bswJEjR/Czn/0MAFBeXo5Dhw5h/PjxQeUmTJiAbdu2weVqehM3b94Ms9mMUaNGBcqkp6djwIAB2Lx5c+C2zZs3Y+zYsYGA5q/LZrNh586dgTbU19cHbVOr1eKKK64IqouIiIiIiM6fTwKOWx34/OsKfPltZUQDWnvw+iSUHKnFpzuOYF95LeweX8SnQbZLSPvggw8QFRWFsWPHAmgaDQOAtLS0oHIZGRlwu90oLy8PlEtLSwtcoM4vPT09UEdjYyOOHTuG9PT0ZmUEQQiU8/88s1xGRgYqKirgcDjC8VSJiIiIiLokQQAanB58+V0Vvthdgdq68E9tlJPb48N3ZdX49L/lOHqqEZGcjhjx1R09Hg8+/PBDjBkzBlFRUQAAq9UKADCbzUFl/b/777fZbDCZTM3qtFgs2LNnD4CmhUVaqkur1cJgMATVpdVqodPpmm1TkiRYrVbo9frzfp5qdbvk3bPyD62GY4iVugb2GQoV+wyFin2GQsU+0zF5JQlHjjdg98ETcHt8EMX2W3HDv6322qbb48NX+6qQkmjCoPQ4GHXhj1QRD2lbt25FdXU1rr766khvSjaiKCA21ih3MwLMZoPcTaAOhn2GQsU+Q6Fin6FQsc90HCdqGvF1ySkcr26EWqOGWiNPO3S69t3wqTontu89juy+3dCnhxlajSpsdUc8pH3wwQeIiYkJLPwBNI2EAU2jYAkJCYHbbTZb0P1msxmVlZXN6rRarYEy/pE2/4ian8vlgt1uD6rL5XLB6XQGjabZbDYIghAodz58Pgk2W+N5Pz5cVCoRZrMBNpsdXi9PtKVzY5+hULHPUKjYZyhU7DMdiABUVtvx1b4quNxe2ZohigJ0Og2cTne7X4zabgc+31GOoz0tGNgnDt3CtHBIREOaw+HAv/71L0yaNAkazf+Srf+8sNLS0qBzxEpLS6HRaALL4aenp2Pbtm2QJCnovLSysjJkZmYCAKKiotCjR4/AOWenl5EkKVC//2dZWRn69+8ftM3k5OQLmuoIQFGrD3m9PkW1h5SPfYZCxT5DoWKfoVCxzyibD8Dhyjp8U3Ky3YNRa3w+Sba2+C8vMPGyDIRjPC2ik30/+eQTNDY2BlZ19EtNTUWfPn2wfv36oNuLi4sxcuTIwCqN+fn5sFqt2LZtW6BMWVkZ9u7di/z8/MBt+fn52LhxI9xud1BdZrMZubm5AIBhw4YhOjoaH374YaCM2+3Ghg0bguoiIiIiIqLWeXwSvik5ha8PnFBMQFOCEzV2OFzhGVGM6Eja+++/j+TkZFx00UXN7ps3bx4WL16MXr16Yfjw4SguLsbu3bvx6quvBsrk5uYiLy8PS5YsCVzMesWKFcjKysKVV14ZKDdz5ky8//77uPPOO3HjjTdi//79KCoqwsKFCwOBT6fTYc6cOVi1ahXi4uKQmZmJN954A7W1tUEXvCYiIiIiopY5flw042StXe6mKFK4LkEdsZBmtVrx+eefY9q0ac2W0AeAq6++Gna7HYWFhVizZg3S0tLwzDPPBEa+/J5++mk8+uijuO++++DxeJCXl4d7770XavX/mt67d28UFRXhsccew+zZsxEXF4f58+djxowZQXXNmjULkiThxRdfRHV1NQYMGICioqLA9EoiIiIiImqZw+3F9m8rUdPJltZXIkEKV9zrwrxeH6qrG+RuBtRqEbGxRtTUNHAON7UJ+wyFin2GQsU+Q6Fin1Emh9uLbXsqYa1XXkATRQEGgxZ2u0v26ZeTx/WH2ag7d8Fz4AUoiIiIiIioVQ6PD9u/VWZA66wY0oiIiIiIqEVun4Sv9lVximM7Y0gjIiIiIqJmfAC+LavmIiEyYEgjIiIiIqJmDlXW4VCFVe5mdEkMaUREREREFCAIQFWtA3sOnpS7KV0WQxoREREREQXU2T3473eV8HEReNkwpBEREREREQDAK0n4puQkXG5e/kBODGlERERERARBEHDkRAOqqhvlbkqXx5BGRERERESos7uxp4TnoSkBQxoRERERURfnn+bo9nCaoxIwpBERERERdXEnah2c5qggDGlERERERF2Yxydhb9kpuZtBp2FIIyIiIiLqogQBOFbdCFuDS+6m0GkY0oiIiIiIuiinx8dRNAViSCMiIiIi6oIEAag42Qi7wyN3U+gMDGlERERERF2Q2yvh4JFauZtBLWBIIyIiIiLqgmrqnahv5LloSsSQRkRERETU1QhAyRGr3K2gVjCkERERERF1MXV2D47zumiKxZBGRERERNSFCAJw7FQDfJIkd1OoFQxpRERERERdiMcn4cjxermbQWfBkEZERERE1IU0ODyoa3DK3Qw6C4Y0IiIiIqIupKbOCc50VDaGNCIiIiKirkIAyjnVUfEY0oiIiIiIugi704sam13uZtA5MKQREREREXURjU4PvF7OdVQ6hjQiIiIioi6ivtEtdxOoDRjSiIiIiIi6AFEUcNLKqY4dAUMaEREREVEX4Pb6UFPnkLsZ1AYMaUREREREXYDT7YPd4ZG7GdQGDGlERERERF2A2+OD18dFQzoChjQiIiIioi7A7fHK3QRqI4Y0IiIiIqIuwO3xyd0EaiOGNCIiIiKiLsDh4khaR8GQRkRERETUyQmCgEYHr5HWUTCkERERERF1coIAuNyc7thRMKQREREREXUBXNmx42BIIyIiIiLqAiQwpHUUDGlEREREREQKwpBGRERERNQFiIIgdxOojRjSiIiIiIi6AJXIQ/+Ogu8UEREREVEnJ0kSovRquZtBbcSQRkRERETUyUkSYNAxpHUUEQ1p//jHP3DttdciOzsbw4cPx29+8xs4HI7A/Z988gkmTZqE7OxsjBs3Du+8806zOlwuF/74xz9i1KhRyMnJwS233ILS0tJm5UpKSnDLLbcgJycHo0aNwuOPPw6Xy9Ws3Nq1azFu3DhkZ2dj0qRJ2LRpU3ifNBERERGRAmk1HJ/pKCL2Tj333HN46KGHMGHCBBQVFeHBBx9ESkoKvF4vAOCrr77C3LlzkZOTg8LCQowfPx5Lly7F+vXrg+p5+OGHsXbtWixcuBCrVq2Cy+XC9OnTUVdXFyhjtVoxbdo0uN1urFq1CgsXLsTf/vY3PPbYY0F1rVu3DsuWLcP48eNRWFiInJwczJ07F7t27YrUy0BEREREpAgaFUNaRxGRMc/S0lI888wz+Mtf/oLLL788cPu4ceMC/3/uuecwZMgQPPjggwCAESNGoLy8HCtXrsRVV10FAKisrMTbb7+N+++/H9dffz0AIDs7GwUFBXjzzTcxa9YsAMCbb76JhoYGPPPMM4iJiQEAeL1ePPDAA5gzZw6SkpIAACtXrsTEiROxYMGCwDb379+PZ599FoWFhZF4KYiIiIiIFEGjUcndBGqjiMTpv//970hJSQkKaKdzuVzYvn17IIz5TZgwASUlJThy5AgAYMuWLfD5fEHlYmJiMGrUKGzevDlw2+bNmzFy5MhAQAOA8ePHw+fzYevWrQCA8vJyHDp0COPHj2+2zW3btrU4NZKIiIiIqLPQqkXoGNQ6hIiMpH399dfIzMzEX/7yF7zyyiuoq6vD4MGDcc8992Do0KH44Ycf4Ha7kZ6eHvS4jIwMAE0jcSkpKSgtLUV8fDwsFkuzcm+//Xbg99LSUlx33XVBZcxmMxISEgLnr/l/pqWlNavL7XajvLw8sP3zoVbLP3ys+nEIW8WhbGoj9hkKFfsMhYp9hkLFPhM5ao0Ik1ELt81x7sIdiCgKQT87g4iEtBMnTmDPnj3Yv38/7r//fhgMBjz//POYMWMGNmzYAKvVCqApSJ3O/7v/fpvNBpPJ1Kx+s9kcKOMvd2ZdAGCxWALl2rrN8yGKAmJjjef9+HAzmw1yN4E6GPYZChX7DIWKfYZCxT4TGT2TTLC7fXI3IyJ0Oo3cTQjbBcMjEtIkSUJjYyP+/Oc/o3///gCAoUOHYsyYMXj11VeRl5cXic3KxueTYLM1yt0MqFQizGYDbDY7vN7O+cdH4cU+Q6Fin6FQsc9QqNhnIsugVcFu71yn+YiiAJ1OA6fTDZ9PkrUtPik8249ISDObzYiJiQkENKDpXLKBAwfi4MGDmDhxIgAErdAINI2IAQhMbzSbzaivr29Wv81mC5oCaTabm9UFNI2O+cv5f9bV1SEhIaHVbZ4vj0c5OxGv16eo9pDysc9QqNhnKFTsMxQq9pnIiNKpZQ8ykeLzSZ3muUVksm/fvn1bvc/pdKJXr17QaDTNrnfm/91/rlp6ejpOnjzZbCpiaWlp0Pls6enpzeqqq6vDiRMnguo6fRun16XRaJCamhrKUyQiIiIi6nAMWjUMel7UWukiEtIKCgpQW1uLffv2BW6rqanBt99+i0GDBkGr1WL48OH46KOPgh5XXFyMjIwMpKSkAADy8vIgiiI2bNgQKGO1WrFlyxbk5+cHbsvPz8cXX3wRGBUDgPXr10MURYwaNQoAkJqaij59+jS7DltxcTFGjhwJrVYbvheAiIiIiEiBdBoR3eOUs5YCtSwiMfqnP/0psrOzMX/+fCxcuBA6nQ5r1qyBVqvFr371KwDAbbfdhptvvhnLly/H+PHjsX37dnzwwQdYsWJFoJ7u3bvj+uuvx+OPPw5RFJGUlITVq1fDZDJhypQpgXJTpkzBK6+8gjvuuANz5sxBVVUVHn/8cUyZMiVwjTQAmDdvHhYvXoxevXph+PDhKC4uxu7du/Hqq69G4mUgIiIiIlIUn09Cj25GlFWc/6J5FHmCJIXp7LYzVFdX49FHH8WmTZvgdrtx8cUX45577gmaCrlx40Y8/fTTKCsrQ3JyMmbPnh24aLWfy+XCihUr8O6776KhoQHDhg3Dvffe22y5/JKSEjz00EPYuXMnjEYjrrnmGixcuLDZCNnatWtRWFiIiooKpKWlYdGiRSgoKLig5+r1+lBd3XBBdYSDWi0iNtaImpoGzuGmNmGfoVCxz1Co2GcoVOwzkWd3e/HJV+Vwd5LXVxQFGAxa2O0u2c9JmzyuP8xG3QXXE7GQ1pUwpFFHxT5DoWKfoVCxz1Co2GciTxAEbPu2EpWn5D9+DYfOGNJ4lUAiIiIioi5EkiT07t78WsSkHAxpRERERERdTLxZD72OqzwqFUMaEREREVEXo9Oo0CfZLHczqBUMaUREREREXYwkSegZHw1RFORuCrWAIY2IiIiIqAsyRamRxGumKRJDGhERERFRVyQB/VJjwLE05WFIIyIiIiLqomKjteiREC13M+gMDGlERERERF2UACCzVyxEgeNpSsKQRkRERETUhcUYNejF66YpCkMaEREREVFXJgF9U2KgVjEaKAXfCSIiIiKiLs5kUGNgWrzczaAfMaQREREREXVxkgT07h6NbjEGuZtCYEgjIiIiIiIAKkHAkL7dOO1RAfgOEBERERERAMASpeG0RwVgSCMiIiIiIgD/m/bYo5tR7qZ0aQxpREREREQUoBIEDO2XAHOUVu6mdFkMaUREREREFESvFnHxwCRoNYwLcuCrTkREREREzViiNLiof3eIgiB3U7ochjQiIiIiImpGkoCkGD2y+3UDY1r7YkgjIiIiIqJW9UkyYXDfbnI3o0thSCMiIiIiolYJANJ7mDE4gyNq7YUhjYiIiIiIzkoA0DfZjOx+CeApapHHkEZERERERG2S1t2Ei/onQaViUoskhjQiIiIiImoTAUBqghGjhvRElF4jd3MURQCgUavCUhdDGhERERERtZkkAXHRWuQNTUacxSB3cxRBrRJx0YAkaNXhiVcMaUREREREFLIorQojByUhvaelSy8oEh2lxaVDkpHSzRi2OtVhq4mIiIiIiLoUjUrEkIx4dI8zYteBE2h0uOVuUrsRBKBvSiz6pVjCNoLmx5BGRERERETnTwISY/TIz+2J7w7X4HCFFZLcbYqw6CgtcjIT0M2sQySeLEMaERERERFdML1aRE7feCR3M2JPyUnYGlxyNyns1CoRGSkWZCT/OHoWoTTKkEZEREREROEhAYkWPfJzeuJYdSP2lp2C3eGRu1UXTBQF9OpuRt+eFpgMakgRHipkSCMiIiIiorBSiwJ6JRiRFGvAkRMN+P5wNZwur9zNCpkgAMndopHZKxYxRi0kSYp4QAMY0oiIiIiIKAIkCdCqRGT0MCM5PgonrA6UHKlFbZ1T7qadk1YjIjXJjF5JJpijNBAASO2Rzn7EkEZERERERBEjSRL0GhVSuxmRHB8Fa4MbZRU2HDtZD4/XJ3fzgliideibEoNuMXpEaVXtMmrWEoY0IiIiIiJqFypBQFy0FvH9E9DgiIG1wYWKEw04XtMoy3RIURBgMemQmhiNeIsBJoMaotB01Te5AhrAkEZERERERO1M8kmI0qoRpVWjZ3wU7C4f6uxunKix42RNI+rtbjjd4Q9tKlFAlF6DGJMO3eONsBi1iDaof5zOGPbNnTeGNCIiIiIiko3PB+jUInQmHRLMeqBPDBwuH5xuLxrsbtTWO1HX6Eajww23xwe3xwu3x9dqqFKrRGjUTf90WhWMei1izTpEGzQw6NTQaURoVCJ8vh8rkCK2kv55Y0gjIiIiIiJFkKSmxKRTi9CpRZgNGiTHGyEIgAQJHo8Ej0+CxyvB55MgQYIgCDBEaeC0uyFJgEolQC0KUKtEqFUiJEn6XyD70Zm/Kw1DGhERERERKdbpy96rRAEqUYDutBSjVouIjTWipqYBHk/wQiRehS1M0lai3A0gIiIiIiKi/2FIIyIiIiIiUhCGNCIiIiIiIgVhSCMiIiIiIlKQiIS0v//978jKymr274knnggqt3btWowbNw7Z2dmYNGkSNm3a1Kyuuro6LFmyBJdccglyc3Mxf/58HD9+vFm5HTt2YPLkyRgyZAgKCgqwZs2aptVhTiNJEtasWYPRo0djyJAhmDx5Mnbt2hXW505ERERERHQhIrq64wsvvACTyRT4PSkpKfD/devWYdmyZbj11lsxYsQIFBcXY+7cuXjttdeQk5MTKLdgwQIcPHgQy5cvh06nw9NPP41Zs2bhnXfegVrd1PzDhw9j5syZGDVqFBYsWIDvv/8eTzzxBFQqFWbOnBmoq7CwECtXrsTixYuRlZWF1157DTNmzMC7776L1NTUSL4UREREREREbRLRkDZo0CDExcW1eN/KlSsxceJELFiwAAAwYsQI7N+/H88++ywKCwsBADt37sSWLVtQVFSEvLw8AEBaWhomTJiADRs2YMKECQCAoqIixMbG4qmnnoJWq8XIkSNRXV2N559/HlOnToVWq4XT6cTq1asxY8YMTJ8+HQBw0UUX4aqrrkJRURGWL18eyZeCiIiIiIioTWQ5J628vByHDh3C+PHjg26fMGECtm3bBpfLBQDYvHkzzGYzRo0aFSiTnp6OAQMGYPPmzYHbNm/ejLFjx0Kr1QbVZbPZsHPnTgBN0yHr6+uDtqnVanHFFVcE1UVERERERCSniI6kXX311aipqUFycjJ++ctf4je/+Q1UKhVKS0sBNI2KnS4jIwNutxvl5eXIyMhAaWkp0tLSIAhCULn09PRAHY2NjTh27BjS09OblREEAaWlpRg+fHig/JnlMjIy8NJLL8HhcECv15/3c1Wr5V+DRaUSg34SnQv7DIWKfYZCxT5DoWKfoVB1xj4TkZCWkJCAefPmYejQoRAEAZ988gmefvppVFVV4b777oPVagUAmM3moMf5f/ffb7PZgs5p87NYLNizZw+ApoVFWqpLq9XCYDAE1aXVaqHT6ZptU5IkWK3W8w5poiggNtZ4Xo+NBLPZIHcTqINhn6FQsc9QqNhnKFTsMxSqztRnIhLSLrvsMlx22WWB3/Py8qDT6fDSSy/h1ltvjcQmZeXzSbDZGuVuBlQqEWazATabHV6vT+7mUAfAPkOhYp+hULHPUKjYZyhUSuozZrMhLCN6EZ3ueLrx48fjxRdfxL59+2CxWAA0jYIlJCQEythsNgAI3G82m1FZWdmsLqvVGijjH2nzj6j5uVwu2O32oLpcLhecTmfQaJrNZoMgCIFy58vjUc5OxOv1Kao9pHzsMxQq9hkKFfsMhYp9hkLVmfqMLBM3/eeF+c8T8ystLYVGowksh5+eno6ysrJm1zsrKysL1BEVFYUePXo0q8v/OH85/8+ysrJm20xOTr6g89GIiIiIiIjCpd1CWnFxMVQqFQYOHIjU1FT06dMH69evb1Zm5MiRgVUa8/PzYbVasW3btkCZsrIy7N27F/n5+YHb8vPzsXHjRrjd7qC6zGYzcnNzAQDDhg1DdHQ0Pvzww0AZt9uNDRs2BNVFREREREQkp4hMd5w5cyaGDx+OrKwsAMDGjRvxt7/9DTfffHNgeuO8efOwePFi9OrVC8OHD0dxcTF2796NV199NVBPbm4u8vLysGTJEtx1113Q6XRYsWIFsrKycOWVVwZt7/3338edd96JG2+8Efv370dRUREWLlwYCHw6nQ5z5szBqlWrEBcXh8zMTLzxxhuora0NuuA1ERERERGRnATpzLmEYfDwww/j888/R2VlJXw+H/r06YMbbrgBU6dODVpOf+3atSgsLERFRQXS0tKwaNEiFBQUBNVVV1eHRx99FB9//DE8Hg/y8vJw7733IikpKajcjh078Nhjj2Hfvn2Ii4vDTTfdhFmzZgVtT5IkrFmzBq+//jqqq6sxYMAA3HPPPYHRtvPl9fpQXd1wQXWEg1otIjbWiJqahk4zH5cii32GQsU+Q6Fin6FQsc9QqJTUZ+LijGFZOCQiIa2rYUijjop9hkLFPkOhYp+hULHPUKiU1GfCFdI6zxXfiIiIiIiIOgGGNCIiIiIiIgVpt+ukUfgIggD/qXZujwSPzwevT4Lo8cFntcPu9EDySVCJAjRqFVSiAEmS4PNxZisRERERkdIxpHUAggg4XD443V40OjyoqXeivsGFRqcHLrcXbo8PXp8PgiDAoNfC4XABaJqfq1WL0GvVMBo0iDXpEW3QQK9TQa9RQRSEZtegIyIiIiIieTGkKZAgCPD6fKh3eFBtc+Lo8TrYGl1wurxnfZwoAj5JgtfXNGrm9vhgB2CF68cSVgCAWiUiSq9G927RSIo1NAU3jQjmNSIiIiIi+TGkKYkA2BrdOHaqAUePN6CuwYlI5CaP1wdbgwu2hmrsPwzotSokxBrRq3s04kw6qEWBgY2IiIiISCYMaQrg8UmornOi5GgtTlTb4WvnhORweVFeZUN5lQ0moxYZPWOQGGuAUadiWCMiIiIiamcMaTLyShKqauzYV1aNukbXuR/QDuoaXNi1/zg0ahHpKTHok2RClE7Nc9eIiIiIiNoJQ5oMJAk4YXNgb9kp1NY55W5Oi9weH74/VI2yo1Zk9Y5FSkI0dGpesYGIiIiIKNIY0tqRIAios7uxp+wUKk82yN2cNnG5vfjm4EmUHLFiaL8EJMXqEZET5YiIiIiICABDWrvxShKOnqjHNwdPwu3xyd2ckDU63Pj3NxXonWxB/96x0HNUjYiIiIgoIhjS2oHd7cPXB090mNGz1kgADlVYcby6EblZCUiwcFSNiIiIiCjcOBwSQYIgoKbBhS1fH+3wAe10jQ43tn1zDGWVdVz9kYiIiIgozDiSFiESgIqTDdjx/XF4vB1veuO5+HwSvt5/AnWNbgzoHQuNKMjdJCIiIiKiToEhLQIkAKXHbNhTcrLTjzSVHqlFfaMLF/dPhFbFgVkiIiIiogvFo+owkyDhwFErvjnY+QOa3/HqRmzfWwVnB1wQhYiIiIhIaRjSwkgCUFJRh72lp+RuSrs7VWvHl/uq4OqEUzuJiIiIiNoTQ1q4CMChqjrsKTkpd0tkc6rWjv9+dxweXxcZQiQiIiIiigCGtDA5XuvANwe7bkDzq6puxHeHayBxbX4iIiIiovPCkBYGPknCf/dVwccRJADAwSO1+OF4AwQu+EhEREREFDKGtDBwurxwur1yN0NRdh84gRM2p9zNICIiIiLqcBjSwsDXVZZxDIHXJ2Hn98fh4oqPREREREQhYUijiGmwu/F9eS3PTiMiIiIiCgFDGkVU6dFanLI55G4GEREREVGHwZBGESVJwK4DJ+HmoipERERERG3CkEYRV9/oQsVJrvZIRERERNQWDGnULvYdqobDzUVEiIiIiIjOhSGN2oXD6UH58XoIHE4jIiIiIjorhjRqNwfKa+Dg9eSIiIiIiM6KIY3ajdPlxSkrV3okIiIiIjobhjRqVweP1ILX/iYiIiIiah1DGrWrapsDtY0uuZtBRERERKRYDGnU7o6dbOACIkRERERErWBIo3ZXcaIeHl7cmoiIiIioRQxp1O7q7W7U291yN4OIiIiISJEY0kgW1TYHOOORiIiIiKg5hjSSRcXJBjClERERERE1x5BGsqhvdMHp9sndDCIiIiIixWFII1nYnR443V65m0FEREREpDgMaSSbRgcXDyEiIiIiOhNDGsmmrtHN09KIiIiIiM7AkEayaXS4eVFrIiIiIqIzRDykNTQ0ID8/H1lZWfjmm2+C7lu7di3GjRuH7OxsTJo0CZs2bWr2+Lq6OixZsgSXXHIJcnNzMX/+fBw/frxZuR07dmDy5MkYMmQICgoKsGbNGkhS8AWTJUnCmjVrMHr0aAwZMgSTJ0/Grl27wvp8qe0aHR6OpBERERERnSHiIe0vf/kLvN7mC0SsW7cOy5Ytw/jx41FYWIicnBzMnTu3WWhasGABtm7diuXLl+OJJ55AWVkZZs2aBY/HEyhz+PBhzJw5EwkJCVi9ejWmTZuGlStX4sUXXwyqq7CwECtXrsT06dOxevVqJCQkYMaMGSgvL4/Ic6ezszs98PqkcxckIiIiIupCIhrSSkpK8Prrr2PevHnN7lu5ciUmTpyIBQsWYMSIEXjwwQeRnZ2NZ599NlBm586d2LJlCx555BFMmDABY8eOxZ///Gd8//332LBhQ6BcUVERYmNj8dRTT2HkyJGYPn06ZsyYgeeffx4ulwsA4HQ6sXr1asyYMQPTp0/HyJEj8dRTTyEmJgZFRUWRfBmoFW6PFx6GNCIiIiKiIBENaQ8//DCmTJmCtLS0oNvLy8tx6NAhjB8/Puj2CRMmYNu2bYFgtXnzZpjNZowaNSpQJj09HQMGDMDmzZsDt23evBljx46FVqsNqstms2Hnzp0AmqZD1tfXB21Tq9XiiiuuCKqL2o8kodmUVCIiIiKiri5iIW39+vXYv38/7rjjjmb3lZaWAkCz8JaRkQG32x2YflhaWoq0tLRmi0ukp6cH6mhsbMSxY8eQnp7erIwgCIFy/p9nlsvIyEBFRQUcDsf5PlU6TxIASeJJaUREREREp1NHolK73Y7HHnsMCxcuRHR0dLP7rVYrAMBsNgfd7v/df7/NZoPJZGr2eIvFgj179gBoWlikpbq0Wi0MBkNQXVqtFjqdrtk2JUmC1WqFXq8P+bn6iaL8YcPfBiW0pS1EUYBaJUCt5iKjclGpxKCfROfCPkOhYp+hULHPUKg6Y5+JSEh77rnnEB8fj+uuuy4S1SuOIAgwGLTnLthOdDqN3E1oE71WBWO0DtEKeu26KrPZIHcTqINhn6FQsc9QqNhnKFSdqc+EPaQdPXoUL774Ip599tnAKFdjY2PgZ0NDAywWC4CmUbCEhITAY202GwAE7jebzaisrGy2DavVGijjH2nzb8vP5XLBbrcH1eVyueB0OoNG02w2GwRBCJQ7H5IkwW53nffjw0UUBeh0Gjidbvg6wIIcakELp90Nt8Mtd1O6LJVKhNlsgM1mh9frk7s51AGwz1Co2GcoVOwzFCol9Rmz2RCWEb2wh7QjR47A7XZj9uzZze67+eabMXToUDz55JMAms4TO/0csdLSUmg0GqSmpgJoOn9s27ZtkCQp6Ly0srIyZGZmAgCioqLQo0ePwDlnp5eRJClQv/9nWVkZ+vfvH7TN5OTkC5rqCEBRocjnkxTVntaoVSIgSfB4ld/Wzs7r9cHj4QchtR37DIWKfYZCxT5DoepMfSbsEzcHDBiAl19+OejfPffcAwB44IEHcP/99yM1NRV9+vTB+vXrgx5bXFyMkSNHBlZpzM/Ph9VqxbZt2wJlysrKsHfvXuTn5wduy8/Px8aNG+F2u4PqMpvNyM3NBQAMGzYM0dHR+PDDDwNl3G43NmzYEFQXtR+jISKzbYmIiIiIOrSwHyWbzWYMHz68xfsGDRqEQYMGAQDmzZuHxYsXo1evXhg+fDiKi4uxe/duvPrqq4Hyubm5yMvLw5IlS3DXXXdBp9NhxYoVyMrKwpVXXhkoN3PmTLz//vu48847ceONN2L//v0oKirCwoULA4FPp9Nhzpw5WLVqFeLi4pCZmYk33ngDtbW1mDlzZrhfBmqDKL2GS/ATEREREZ1BtqGMq6++Gna7HYWFhVizZg3S0tLwzDPPBEa+/J5++mk8+uijuO++++DxeJCXl4d7770XavX/mt67d28UFRXhsccew+zZsxEXF4f58+djxowZQXXNmjULkiThxRdfRHV1NQYMGICioqLA9EpqX9EGDZjRiIiIiIiCCRKHMi6YrcGJtz76Tu5mQBSbVpm0210d4py0y4elINbIlR3lpFaLiI01oqamodPM4abIYp+hULHPUKjYZyhUSuozcXHGsCwc0nkuJkAdilolQq9Vyd0MIiIiIiLFYUgjWRgNahgY0oiIiIiImmFII1l0i4mCeNplFYiIiIiIqAlDGsmie1xUhzhvjoiIiIiovTGkUbvTqEWYojRyN4OIiIiISJEY0qjdJcRGwaDjhayJiIiIiFrCkEbtLiUxGhKnOhIRERERtYghjdqVTqtCvEkvdzOIiIiIiBSLIY3aVZ8eZhh0XHqfiIiIiKg1DGnUbgQB6JkQzVUdiYg6MVEUAAHwAfBKEtxeHxodbnh8EiQAgvhjGSIiahVXb6B20z3eCHOUBmBGIyLqFERRgNvrg9Pthd3pRX2jGyetdtgaXPBJUtP5xwKg12vhcrkBqekxsSY94i16GA0a6LUqGLQqiILAL/G6GEEQAEGCw+WDxys19RlJgiAIcHglOJ1uwAcIogCdRoRWLcLrZR+hroEhjdqFIABZvWMZ0IiIOgGr3Y1amxMnrXbU1jnR6HDD20rAEkUBkiDCbncHQlhtnRNlFVYAgFolwmhQI85sQLxFj5hoHUwGDSSJHxidiSAAEACHqynUNzjcqK1z4qTVgfpGF1wub+AQQRQFGAxa2O0u+HxS0+86NWKidYiP0cMUpUOUTg2dVoSOwY06KYY0ahepSWbEGLUMaUREHZAgCHB6vDhlc6LkqBWnahsRrgzl8fpgrXfBWu9CWYUVKlFA925GpCdbEBOtg4ozIzs0QRBQ53Cj6lQjKk41oL7RBafLG1IdPp+EBrsbDXY3jp6oBwCIggCDvim4pXY3Id6kh1YthK1fEsmNIY0iTiUK6Jcaw4BGRNTRCECd3YPKUw0oPWqF3emJ+Ca9PglHj9fj6PF6mKN1yOhpQWKsAVFaFQ/AOxCfBNTWO1F2zIaKk/VhH+3yScHBLUqvRnqyBT3ijYjmSCx1AgxpFHF9e8XCZFAzpBERdRCCAFgb3fj+cA0qTzW0OpUx0mz1Tuz8/jg0ahGp3c3ol2JhWFM4u9uHE7V2lByphbXe2W7bbXR4sKf0FPYdquZILHUKDGkUUeZoLfommxnQiIg6CK8k4fCxeuwtOwWP1yd3cwAAbo8PpUdqUXGiHjn9EpAUq4cAHn0riVeS8ENVPfYdOgWXW75+c/pIbIxJh6F9ExBr4ukW1PEwpFHEiIKAnH6J0Kh4pQciIqXzj57tPngSJ2vtcjenRQ6nB//ecwy9upsxoE8sR9UUQMn9prbOic+/PorMXrHI6GmBhpd+oA6EIS0M+CffsszesYiL1srdDCIiOgcljp6dzQ+VNhyvaeSomsy8koQfKuvxbaly+43PJ+G7Q9U4drIBOf04qkYdB0NaGGg0KrmboDhJ8Ub07WmRuxlERHQODS4vdn5/XHGjIOdy+qja4PR4aHnyUbtR8uhZa6z1HFWjjoXz0MJAoxKRkRIjdzMUwxSlRW6/blBzB0hEpFiCANjsbmz9uqLDHGi35IdKG/6zrxJOjzJHcjobQQDKTzRg886jHa7f+EfVtuyuQGM7rFRKdCEY0sJkQO9YJMQa5G6G7DRqERcPSIKeo4tERIolCEB1vQtbd1eg0eGWuzkX7ESNHdv2HIM9xOtvUejKKuvw3++qFDu9sS2sdU5s/eYY6h0MaqRcDGlhohYFXNQ/CTHROrmbIhuVSsBPBnZHjFEjd1OIiKgV/oC27ZuKkC8qrGS1dU5s+/YYHO7O85yURIKEgxU2fL3/RKdYrKXB7saWr4/C2uiGwIk/pEAMaWGkV4sYPrgHzF1wsQyV2BTQEi36TrHzJiLqrKyNbvx7zzFZl0mPFFu9C9v3VnHqY5hJAEqP1WFPyclOteaGw+XFF99UwNrY8UeTqfNhSAszg0bEyME9EGPqOiNqapWISwb1QA9O9yQiUrQGlxf/3lPZqUbQzlRjc+Cr76rg7sDT8ZTmh+P12HPwpNzNiAjnj38TDc7O+zdBHRNDWgQYNCqMGNwD3eONcjcl4vRaFUZk90D3WANH0IiIFMwrSdj5/fFOcQ7auZyosWN/uZXXyLlAggAcq7Zj1/7jnWoE7UyNjqbRZQdHYElBGNIiRK8WcXH/RPTrFSt3UyIm1qTDZTkpSDDrIDGhEREpliAAP1TVd7jV+C7EwSM1OGlzyt2MDq3B6W0KaF3gI76u0YXvDlV36jBKHQtDWgSpRQEDe8diWP9EqDrZcvS9upswMjsZRp2qS+y8iYg6MmujG9+WnpK7Ge1KkoCv95+Ai6Mj58UH4NuyU3B2oYVYDh+z4XitQ+5mEAFgSIs4AUDvxGjk56Yg1qyXuzkXTKtpWmI/p28CLxxKRNQBeCUJuw+e7NBLpp+vukYXDhzhtMdQCQJw7FQjjh6vl7sp7UoCsGv/ca4QSorAkNYOJAmwRGkwKrsHBmd067CjasndjLg8NwWpCUZ00KdARNSldMVpjmfitMfQNTi92H3ghNzNkIXd6cF3h2s47ZFkx5DWjtSigH49zcjPTUH3bsYO88We0aDFJYO64+L+iTDq1JzeSETUQXTFaY5n8k975LL8bdMVpzmeidMeSQkY0tqZf1Rt+IAkjMrpifgY5S5br9eqkJOViNG5yUiOi4LIqz0SEXUYgiDg+x9quuQ0xzPVNbpw9GQDL1rcBpXVXW+a45kkADv3H+/SQZXkp5a7AV2VAKCbSYdLB3fHKZsTJUdqcbymURGjVKYoLdJTLEiOi4Jey4VBiIg6ojq7G5UnG+RuhmKUHrWiV2I01Jyv3yqvD/j+cI3czVAEh9ODY9V2pHWP5nEQyYIhTWYqQUCiRY/EmO6wNbpx5Hg9Dlfa2v1CoypRQGKcEek9zYiN1kGjEiBJ4I6JiKgDEgSg8lQDvD7uxP3qG12oqXcioRMs4hUptQ1OWOt5/p5fydFapCYaoeIQLMmAIU0pJMBs0GBwWhz69rTAZnejqroRFSfq0WCPzIVHtRoVEmIM6JkYDYtRB6NeBf+ZsgxnREQdl8sroaTCKnczFKfkiBUJg/TgqhDNCYKAsgqb3M1QlLoGF2rqXOhm1sndFOqCGNIUxueToFWL6GbSIdGiR/9eMai3e9DgcKPG5sApqwP1djdcIc6TVqtEGHRqxJh06BZjQLRBg2i9BgadCj7/N6380CIi6hRO2RywOzxyN0Nxjlc3os7ugUnPw58z1TncOHaya5+L1pLSCisSLIn88praHfdSCubzSVAJAixRGliiNOgZb4QECU63D26vDx5P00/3j78DgE6vgcvpgSAAWrUIjVoFjVqEWiVApxGhFsX/hbIft0FERJ1LyRGOorXEJ0k4eqIeA3rFQuJRd0DT9NhGTo9tQdWpBtgY7EkG7HEdiP8DRacWoVOLwBmj72q1iNhYI2pqGuBpZalhhjIios7N2ujGydpGuZuhWIcqrEjvYYZWzQWu/VweCaVHa+VuhiJ5fRKOnayHOZXBntoX91BERESdiLXeyalZZ+FweVHviMy53h1VbYMTjZwe26pDx2xw8Tp71M4Y0oiIiDoJURRw0sqL8J5LfYQW5OqIBAGosXFFx7NpdHjgaOdVt4kY0oiIiDoJr09CjY0h7VxO1Tog8nppTQQBJ6x2uVuheI1OBntqXwxpRF2IIAAqlQBRJQAC4PMBTpcHEpq+gVepRPByMEQdl8PlRSOn8p1TdZ2Di2T8yOn2ob7BJXczFK+2zsnPR2pXXDiEqJMShKbr3jg9XjhdPjQ6PbDWO3HK6oDT5YFPkgAIP64I2nRQp1GLiLcYEGPSwajTQKcVodeoIEkSz3Eh6gDsLg/DRxs0OtxwuL0waFRyN0V2TrcXdifPRzuXk7V2oFcseL0iai8RCWmfffYZCgsLcfDgQdTX1yMpKQk//elPMXfuXJhMpkC5Tz75BE8//TTKysqQnJyM2bNn47rrrguqy+VyYcWKFXjvvffQ0NCA3NxcLFu2DOnp6UHlSkpK8PDDD2Pnzp0wGo245pprsGDBAmi12qBya9euxQsvvICKigqkpaVh4cKFKCgoiMTLQCQLHwBbowsnau04WWOHrdEFh8PT4seKKArwSIDd7gqs/Hmi5n/TXvRaFUxRWnSLMaBbjAEx0VqoRYGBjUih6hs5itYWXq8Eu9PDkAZw5LWN6uxuOD1eaFWchEbtIyIhrba2FkOGDMHUqVMRExODAwcOYNWqVThw4ABefPFFAMBXX32FuXPn4vrrr8eSJUvw73//G0uXLoXRaMRVV10VqOvhhx9GcXEx7r77biQlJeH555/H9OnTsW7dukDgs1qtmDZtGvr06YNVq1ahqqoKjz32GBwOB+67775AXevWrcOyZctw6623YsSIESguLsbcuXPx2muvIScnJxIvBVG7EAQBDrcXp2wOlBypRbXVEZbv+hwuLxwuO07UNgU3s1GHjBQLEmMMiNKpGNaIFISLhoSm3u5GXLTu3AU7MUEArPWc6tgWDqcHTpcPWgNDGrWPiIS0a665Juj34cOHQ6vVYtmyZaiqqkJSUhKee+45DBkyBA8++CAAYMSIESgvL8fKlSsDIa2yshJvv/027r//flx//fUAgOzsbBQUFODNN9/ErFmzAABvvvkmGhoa8MwzzyAmJgYA4PV68cADD2DOnDlISkoCAKxcuRITJ07EggULAtvcv38/nn32WRQWFkbipSCKKAlAvcODoyfqcajCGvHVp2wNTuz8/jg0ahEpSSb07m6CJUoLTtMnUgZbA1fpa6u6RjcEQejS174SuGhISBqdbpgMPFOI2ke7fR3gD09utxsulwvbt28PGjEDgAkTJqCkpARHjhwBAGzZsgU+ny+oXExMDEaNGoXNmzcHbtu8eTNGjhwZ2AYAjB8/Hj6fD1u3bgUAlJeX49ChQxg/fnyzbW7btg0uF79Joo7F4fHh65JT2PRVOb47VN2uywO7PT6UHbXis/8ewZf7qlDv9PCEaiKZ+SQEpi3TuXm9vi6/3/L5JLhcPB+trdxe/n1R+4loSPN6vXA6nfj222/x7LPPYsyYMUhJScEPP/wAt9vd7LyyjIwMAEBpaWngZ3x8PCwWS7Ny/jL+cmfWZTabkZCQEFQXAKSlpTWry+12o7y8PAzPmKgdCMDxWgc27zyKQxXWHxcAkYcE4NjJBny24wh+ON4AH0+oJpKNz+fjFOQQeHnADUlqWuWX2sbr5YtF7SeiY7YFBQWoqqoCAFx22WV48sknATSdQwY0BanT+X/332+z2YIWGjm9nL+Mv9yZdQGAxWIJlGvrNs+XWi3/HGXVjyezqnhSa6dld3mx73ANDldYA8vmXwj/4y+0Hq9Pws79x3HslBGDM+JhidLwYLGT4n5GuTxeCRAu/O853MK1nwk3ryRBrRa79Oij2+tjnwmB78c+Q8rTGT+bIhrS1qxZA7vdjoMHD+K5557Drbfeir/+9a+R3KQsRFFAbKxR7mYEmM0GuZtAYeb1+nC40oav95+A3eWF3qA994NCoNNpwlKPtdGNL/cdx+D0eKSnWKDTcO5+Z8X9jPLYnR7o9Rr4FHqWaLj2M+Gi12tgsUTJ3QxZNdjd0OnYZ9pKq1Ur6niPmutMn00RPYLq378/ACA3NxfZ2dm45ppr8PHHH6Nv374AgLq6uqDyNpsNAALTG81mM+rr65vVa7PZgqZAms3mZnUBTaNj/nL+n3V1dUhISGh1m+fD55NgszWe9+PDRaUSYTYbYLPZOSTfiUgASips+ObgibCPTomiAJ1OA6fTHbZvk+0Avvj6KE7UNGJg71ioFPZNKF0Y7meUyycBLqcHdruyzrGOxH4mHLwePWprG7v0wiFurw9Opxt2u7KW4Vdqn3G5PKipaZC7GdQCJX02mc2GsIzotdvX3FlZWdBoNPjhhx8wZswYaDQalJaW4rLLLguU8Z835j+/LD09HSdPngwKW/5yp5+Dlp6eHnSOGtAUxk6cOBFUV0uPLS0thUajQWpq6gU9P49HOQcrXq9PUe2h8ydJQMkxG74tORnRs718PinsH4TfH6qG0+XF4LQ4qBnUOh3uZxRIAIDw/y2HSyT2MxdCFAR4vT5FtandSU3/lPoaKLHPcL+nbJ3ps6ndJm5+/fXXcLvdSElJgVarxfDhw/HRRx8FlSkuLkZGRgZSUlIAAHl5eRBFERs2bAiUsVqt2LJlC/Lz8wO35efn44svvgiMigHA+vXrIYoiRo0aBQBITU1Fnz59sH79+mbbHDlyZLOLXhPJTYKE/Uet2BPhgBZJhyqs+PrgSXi78DfVRO1FFASoxM5zPkakqdVilz93VhAFsMu0HWeGUHuKyEja3LlzMXjwYGRlZUGv1+O7775DUVERsrKy8NOf/hQAcNttt+Hmm2/G8uXLMX78eGzfvh0ffPABVqxYEaine/fuuP766/H4449DFEUkJSVh9erVMJlMmDJlSqDclClT8Morr+COO+7AnDlzUFVVhccffxxTpkwJXCMNAObNm4fFixejV69eGD58OIqLi7F79268+uqrkXgZiM6bBKD0WB32lZ2SuykXrLyqDhq1iMFpcRC7+nrXRBEWa9aj2sYLWreFJUrbpac6AoAoAFqNSu5mdBgaLhpC7SgiIW3IkCEoLi7GmjVrIEkSevbsiRtuuAEzZ84MjFhdfPHFWLVqFZ5++mm8/fbbSE5OxsMPP9zsOmb33nsvjEYjnnzySTQ0NGDYsGH461//GrTqo8ViwUsvvYSHHnoId9xxB4xGI66//nosXLgwqK6rr74adrsdhYWFWLNmDdLS0vDMM88gNzc3Ei8D0XkRBOCH4/XYc/Ck3E0Jm9KjVmjUIgb0ipW7KUSdls8nIc6sR4ncDekgonhRYkiShG4WA07U8ILWbWHQsc9Q+xGkrv41Uhh4vT5UV8t/IqlaLSI21oiamoZOMx+3K7LZ3di88yg87XDiqygKMBi0sNtdEZ/3LwAYmZ2MxBh9RLdDkcX9jLLVNrrw6X+PyN2MIO25n2krrUbEmIt6Qa/hyEhVrR3bvjkmdzOCKLHP6LUqjLk4FdpOtMR7Z6Kkz6a4OGNYFg5hTyNSEK8k4euDJ9sloLU3CcCuAyfg4IE9UcToNSpOyWoDo0ELvZavEwBEKWyZe6WKjtJCz6mh1I64hyJSCEEADlfW41Rt55120uhw4/vDNVDoJXmIOjy9VgVjmK+j2BnFm/U8R/ZHOo0IPafxnVN8jKHLLzRD7YshjUghrI1u7O0EC4Wcy6EKK47XcGEDokgQBQHxFk4pPpdYs14x0+jkptOqYIriaNq5xJp0XX6hGWpfDGlECtCZpzmeidMeiSLHv3gInZ2Ri4b8jyShW0yU3K1QvCiONlI7Y0gjUoCKk42deprjmRodbpQcsULkNWeIwi4mWgc1FzdolcmohcnAkSM/SQLizDq5m6FoBp0aei1DGrUv7sWJZOaVgINHauVuRrs7XGlFg9MjdzOIOp1ogxrJCdFyN0Ox+qbEQM0viILEGLUw6BlCWtM72QwdF+ShdsYeRySz2nonrPVOuZvR7lxuH07W8tw0onCTfBL69DDL3QxF0qhFJHIBiGa0ahXSky1yN0ORRFFAz27RPB+N2h1DGpGMBEFAWYVN7mbI5uCRWvj4wUcUdhajBjEmTmE7U0qiCVE6LqN+JkmS0CPeCBVHGJtJjI2CiecwkgwY0ohkVGd349jJermbIRtrvRM1DW65m0HU6agEARkpMXI3Q1EEAL17mDiK1opogxrduxnlbobiZKRYmla8ImpnDGlEMhEEoPJUA7xdfBnoQxVWCLxeEVHYJVj00PLiuwFxFj3MUbyGXKskII1THoNER2kRG80RaZIHQxqRTNxeCWXHuu5UR7+Kk/VocHI0jSjconRqnpt2moyUWB70nENstBYmI4OsX0ZPCzQqfolI8uD+ikgmdpcXDXaGE69XQoPDK3cziDodn09Cek8LovRcbj4pLgrdY3n9uHNRiwL6946TuxmKoNOq0D0+itNjSTYMaUQyaXQwoPnVNXS91S2J2oNeLSKnXwK68liARi1icEY3iJxWfU6SBPSIMyCZ56YhJzMRUVpOFyb5MKQRyUAQAGu9S+5mKMZJqwMqTikhiojEWD16d+FzjQZndIOZF69uM1EQMCg9HlpN1z1ETE0yoXssL9VA8uq6f4FEchIEnLDa5W6FYljrnXB6fHI3g6hzkoD+vWO75LTHpLgopCYYeY2rEEXr1RjSN0HuZshCr1VhYFpclx59JmVgSCOSgdPtQ30DR9L8Gh1uOF08L40oUrritEdOczx/kgQkx0d1yWmPQ/pxmiMpA0MakQycbi/sTo/czVAMSQIanQxpRJGUGKtHny407ZHTHC9MV5z2mJpkQo84TnMkZeg6f3lECuJ0MaCdycHQShRZEjCwTywS46LkbknE9esVi9TEaE5zvEDRejWG9ktEVxiMNBo0nOZIisKQRiSDLn796hZ5fTwnjSjSNCoRF/dPRJzFIHdTIqZPsgX9e8XwACcMJAno2S2q05+fptepMWJwDxh48XdSEO7DiGTgY0prxsvXhKhdaFUiLhmQiJhondxNCbuURBMGp8VB1RWGftqLBKT1MGFgerzcLYkIrUaFkYN7wKRXy90UoiAMaUQykMBAciavV+oSU2qIlECvUWFEdg/Ed6IRtT7JFuT06wa1yB1J2ElA32QLBqR1rqCm+zGgxRh57iIpD0MakQwEznpvRuSBFVG70qtFDB+YhKT4jr+CX79eschOj2NAiyBRADJTLMju261TfKEWpdfg0qHJiDNpuVAIKRJDGpEMGEiaU4kCPyiJ2plWLeLirERk9Y7tkEvVa9QicrMSMaB3LKc4tgMBQHoPM3KyEqHqwJ9j5igtLh3SAxaDhp87pFicgEskAx5LNNeRP/CJOjKNSsDA3rFIijNi1/7jsHWQazgmxUUhO6MbTAYNV3FsRwKA3onRsBi1+Hr/CdTUOeVuUpsJAtA3NRb9UmKgVfEzh5SNIY1IBjquINWMjhcPJZKNJAFx0VpcNjQZB49aceCHWvgUGnz8F6lOSTBCJQgMaHKQgJgoLUYNSUZZZR2+Kzul+MWfTFFaDM1MQDezDjwtnDoChjQiGeg0Kug0KjjdvICzX5SeJ24TyU2jEhU9qsbRM2VRiwL69TQjIUav2FG1ZqNn7DbUQTCkEclArxURbdAwpP3IoFNDz9FFIkXwj6rlDU1GxalGlBypRZ2MYU0AEBdjQL+UGCTE6Dl6pjRnjKp9f6gaHq8yrntpNmoxpB9Hz6hjYkgjkoMkID7GgFM2h9wtUYRooxZajQhJ4dNliLoSrUpEWlI0UhOMqKlzoazCispTDe02rU2jFpGaZEKv7mZYojRcE1fh1KKAzJ5m9OwWhaoaO0qPWFHX2P7hXhQEJMZFISPFgthoXdOKn/xooQ6IIY1IBpIkIdbU+S4ke74SLAZwiS0i5ZEkQCUI6GbWoZslEXV2DypPNaD0qBV2pyci27QYdUhPsSAx1oAorYq7hg5EkoAorRrp3U1ITYhGTb0TpUdtqKpugC/C4V6vVaFPsgU9E6JhMqgZzKjDY0gjkonRwHOw/CzRvE4NkeJJgEmvhjklBn26m1Dv8KDB7sYpmwPVVjsaHR64PaFNc9NpVDAaNOgWY0CsSYcovQbRBg38C+9xv9AxSVLTyFqCWY9Eix42uwfHTjag4mQDGuyukPtJSwQAep0aZqMWvbubEW/RQ69RNU2FZb+hToAhjUgmOo0KOq0KTlfXPi9NELhoCFFHIkkSNCoRsUYtYo1a9EqMhk+SYHd54XB50WB3o87uhsfjg9crQYIEvV4Dj9sLQQA0ahXMURpE6TXQa1XQaUQI4HlmnZXkD/epMchMscDh9sLh9qLB7kG1zYFTVsc5g9vpgaxbjAFmow5RejX0WhE6tSowSsc+RJ0JQxqRTAxaFVKTTDhYXit3U2SVEBOFaD13RUQdlf8A2aBRwaBRIdao/fFakAIEAVCrRVgsUaitbYTH4wMgBY+QSYDEoY9Ozx+g9BoV9BoVYqK0SE0wwueT4HB74fZKkCSpqT8JAqIMWjidbkACBBHQaZoCmSQF959IT6MkkguPjIhk4vNJSE00oeRIbZee0pOeYuGCAESdTNM+relg+vRRDo500On8faMpuP3vdrVaRGysETU1DT8G++DyRF2BKHcDiLoyS5QG8TFRcjdDNlF6NeJNermbQURERKQoDGlEMsvoaZG7CbJJT7ZAq+Y4GhEREdHpGNKIZBZv1sGg63ozj1WigO7xxi491ZOIiIioJQxpRDLTqVVI74Kjad27GWHiZQiIiIiImmFII5KZJEnolWTqUtdN06hF9O8dx0UEiIiIiFrAkEakADq1iJzMhB+Xre78Bqd3g7kLhVIiIiKiUDCkESlEN7MeaT1j5G5GxCXGRSE1MZqjaEREREStYEgjUggBQFZqTKee9qhRi8jO6Aaxi4wYEhEREZ0PQeLX2RdMkiTFXGBRpRLh9frOXZAUy+uT4HB52m17oiDA1067AZ1GBbWK3w11dNzPUKjYZyhU7DMUKqX0GVEUIITh/BWGNCIiIiIiIgXhV9pEREREREQKwpBGRERERESkIAxpRERERERECsKQRkREREREpCAMaURERERERArCkEZERERERKQgDGlEREREREQKwpBGRERERESkIAxpRERERERECsKQRkREREREpCAMaURERERERArCkEZERERERKQgDGlhtmrVKmRlZSErKwv9+/fHRRddhJ/97Gd48MEHUVJSElR2zJgxePDBB0Oqf/v27cjKysI333wTtvbu2LEjLHV1dqtWrUJubm7I90XK//3f/+Gzzz4L6TFHjhwJ9M+srCwMGTIEo0ePxu23344PP/wQkiQFlZfjedH5mTRpErKysvDVV1+1+TGt9aHz2Ted7fH/+te/8NprrzUrd/fdd+Pqq68+7+10Ve+99x6uv/56XHTRRRg2bBjGjx+PpUuX4tSpU4EybXkPs7KyUFRUFJE2fvXVV7jtttswcuRIDB48GPn5+Vi8eHHYPrvo7N577z1MmTIFubm5yM3NxeTJk/HPf/4zqExH+LtkP1KGUI5tOwv/8dL69etla4Nati13Ynq9Hi+99BIAoKGhAfv378dbb72Fv/3tb3jkkUdwzTXXAACeeeYZmM1mOZuKZ555BlFRURg2bJis7aDQvfzyyxg9ejQuv/zykB+7aNEiDB8+HG63GxUVFdi4cSMWLFiAMWPGYNWqVVCrm3YNN9xww3nVT+3rwIED+P777wEA77//Pi6++OI2Pe5C+tDZnLlv+9e//oU9e/bgpptuCip3++23o7GxMazb7uwKCwvx5JNPYvr06Zg/fz4kScKBAwfw/vvv4/jx44iPj29zXW+99RaSk5PD3sbXXnsNDz30EEaMGIGlS5ciKSkJVVVVeP/99zFjxgz85z//Cfs26X8eeughvPbaa7juuutw++23QxAEfPTRR7j77rvxzTffYNmyZQBa/7tUCvYjZWnrsW1nkZiYiLfeegt9+vSRrQ0MaREgiiJycnICv48aNQq/+tWvMHv2bCxduhTDhg1DamoqBg4cKF8jqcNyOBzQ6/UXVEfv3r2D+ug111yDt956C/fddx8KCwtx2223AQC6d++O7t27X9C2KPLef/99iKKIn/zkJ1i/fj3uvfdeaDSaVsuHow+drd627tt69eoV9jZ0dq+88gp+/vOf4+677w7cdvnll+M3v/kNfD5fSHWdvg8Il++++w5/+MMfcM011+Cxxx6DIAiB+66++mps2rQp7NuMJJfLBbVaDVHsGBOPNm7ciFdffRVz587FvHnzArdfdtllSExMxLPPPotRo0ZhzJgxsrWxLfsf9iPlaeuxbSRJkgS32w2tVhvR7QCAVquNyD4yFB23t3QwOp0Oy5Ytg9vtxtq1awE0n46yc+dO3HrrrcjLy0NOTg6uueaaZtMT/KqrqzF37lzk5OQgLy8Pzz//fLMyJSUluO2223DRRRchJycHs2fPxg8//BC4PysrCwDw+OOPB4axt2/fDqDpD6GoqAjjxo3D4MGDMXbsWPzf//1fUP2VlZX47W9/i0svvRTZ2dkYM2YM/vCHP1zIy9RpuFwuPPXUUygoKMDgwYMxfvx4vP/++0Fl2vJ++6e3fvrpp5g/fz6GDRuG3/72txgzZgyOHj2K1157LfDe/f3vf7+gNk+ePBnZ2dlB01/OnO7odrvxxz/+EaNHj8bgwYORl5eHW2+9FXV1dYEyNpsNy5cvR15eHgYPHoxf/OIX2LJlS9C2Pv30U9xyyy0YOXIkhg0bhhtuuAGbN28OKmOz2XDvvffisssuQ3Z2Ni6//HIsXLgwqExlZSUWL16M4cOHY8iQIbjpppuwZ8+eC3odOhpJkvDBBx9gxIgRuOWWW1BbW4vPP/88cP+F9KHXXnsNBQUFuOiii3D77bejurr6nPUCwfu2u+++G//4xz9w4MCBwHb8AePMaVVtec+7OpvNhsTExBbvO9sBYE1NDa677jr84he/CLyPZ053nDp1KubMmYP169dj3LhxyM3Nxc033xz0uXEuL7/8MgRBwF133RV0YO1XUFAQ+P8///lP3Hjjjbjkkkvwk5/8BFOnTsXu3buDyvv3Qd9//z1uvPFGDB06FFdffXVQHz+9vmuvvRbZ2dkYPnw4Zs2ahaNHjwbub8v+wt93CwsLUVBQgCFDhqC2trbNz19uL730EiwWC2bMmNHsvpkzZ8JiseCll14669+l3/bt23HttdciJycH119/fbPXqi3HCf73b/fu3S1+xrSG/ahjaOnYFgD+/ve/42c/+xmys7Nx2WWXYcWKFfB6vUH3Z2VlYdeuXbj55psxdOhQjBkzBm+//XZQ/f7PiM8++wyTJk1CdnY2PvnkEwBNx1A333wzcnJycNFFF+HOO+8MmvINAGvWrMEVV1yB7OxsjBgxAtOnT0d5eXmb7m9puqPP58Nf/vIXjBkzBoMHD8ZVV12FN998M2ibofS1c+FIWjvq27cvkpKSsHPnzhbvr6iowLBhw3DjjTdCq9Vix44duPfeeyFJEn7+858HlV22bBkmTpyIVatW4YsvvsCKFStgsVhw4403AgDKy8sxZcoU9OvXL/At1PPPP4/p06dj/fr10Gq1eOuttzB58mRMnTo1cKDUt29fAMAjjzyCtWvX4tZbb8XQoUOxY8cOPPHEE9DpdIFt/P73v8fx48dx7733Ij4+HseOHesSB8gej6fZbWd+g/3b3/4WO3bswB133IGMjAx89tln+N3vfgez2RyYWhbq+z1p0iQ8++yzEEURJpMJs2fPxrBhwwIfxuEYlRg1ahSef/55HD16FD179mx2/+rVq/Hmm29i8eLF6NevH2pqarB161a4XC4ATeH0lltuwalTp7BgwQIkJSXhvffew5w5cwI7ZaBp51dQUIAZM2ZAFEVs3rwZs2fPxksvvYThw4cDAB599FF8/vnnuPPOO9GzZ0+cOHEiKMhZrVb86le/QlRUFJYtWwaTyYRXXnkF06ZNw4YNG0Ka9tWR7dixA0ePHsUdd9yBvLw8xMTE4IMPPmj2TXmofeiTTz7B4cOHcd9996GmpgaPPvooHnroIaxYseKs9Z7JH+5KS0vxxBNPAADi4uJafC7nes8JGDRoEN58802kpKRg9OjRSEhIOOdjTpw4gRkzZiA6Ohpr1qyByWRqtey+fftQXV2NxYsXw+v14rHHHsPvfvc7vPXWW21q33/+8x8MHjy41ff4dEeOHMG1116LXr16weVyYd26dbjpppvw3nvvIS0tLVDO7XZj8eLFuPnmm3H77bejsLAQ8+fPxyeffILY2FgAwAsvvIA//elPuP7667Fw4UK43W78+9//RnV1NXr27BnS/mLDhg3o3bs3li5dClEUERUV1abnLjePx4OdO3di9OjRMBqNze43Go0YPnw4PvvsM9x///1n/bs8ceIEHn74YcyePRsmkwlPPvkk5s6di48//jgwSt+W4wSg6f278847MX36dCxcuBAxMTHnfC7sRx3Hmce2f/3rX/GnP/0J06ZNw913342SkpJASFu8eHHQYxctWoTJkydj1qxZKC4uxtKlS5GYmIj8/PxAmePHj+Phhx/Gbbfdhh49eiA5ORk7d+7E1KlTcfnll2PFihWw2+14+umncfvttwf2Vf/85z/x5z//GfPnz0dOTg7q6urw3//+Fw0NDW26vyWPP/44Xn75Zdx2223Izc3Fp59+ivvvvx8ejwe//vWvA+Xa0tfaRKKwWrlypZSTk9Pq/b/85S+lq666SpIkSSooKJAeeOCBFsv5fD7J7XZLy5YtkyZPnhy4/d///reUmZkp/e53vwsq/7vf/U667LLLJK/XK0mSJP3+97+Xxo4dKzkcjkCZU6dOSTk5OdKrr74auC0zM1N64YUXguo6fPiwlJWVJb355ptBt//pT3+SRo0aFdhGTk6O9PLLL7f6XDublStXSpmZma3+87/v27ZtkzIzM6XPP/886PELFiyQrrvuuhbrPtf7fd999zV7zNn6T2vKy8ulzMxM6cMPP2zx/jfeeEPKzMyUdu3aFXjOp/fn2bNnS3Pnzm21/rffflsaOHCgdODAgaDbb7jhBmn+/PktPsbr9Uput1uaMWOGtGjRosDtEydOlB599NFWt/XnP/9Zuuiii6STJ08GbnM6ndLo0aOlP/7xj60+rrNZvny5lJ2dLdlsNkmSJGnZsmXS0KFDpfr6ekmSzq8PFRQUSPn5+ZLT6QzctnLlSmnQoEGBv/9Q6r3rrrukiRMnNit35u3nes9Jkr7//nvpiiuuCOx3xowZIz300ENSeXl5UDn/e3D06FHpiiuukKZPny41NDQElTlz///rX/9aysnJkU6dOhW47Z133pEyMzOlY8eOtal92dnZ0sKFC0N+Xv79wLhx46Qnn3wycLt/v/vpp58GbvPvx/75z39KkiRJNptNGjp0qLRs2bJW62/r/qKgoEC65JJLmr1WHcHx48elzMxM6ZFHHmm1zCOPPCJlZmZKJ06cOOvfZVZWlrR///7Abf6/9//85z+SJLX9OMH//q1bty6k58J+pCxtPbatq6uTcnJygl57SZKk119/XRoyZIhUXV0tSdL/9itPP/10ULmbbrpJ+uUvfxn4/a677go6Jjm93OTJkyWfzxe47cCBA1JWVlbgPX7ggQekn//85622+Vz3n3m8dOrUKWnQoEHSE088EVRu0aJF0ogRIySPxyNJUtv6WltxumM7kySpxaF7oGlk4OGHH0ZBQQEGDRqEQYMG4a233kJZWVmzsldccUXQ7+PGjUNVVRUqKysBAFu3bsWYMWOgUqng8Xjg8XhgNpsxcODAc452ffHFFwCAK6+8MvBYj8eDSy+9FCdOnMCxY8cAAAMHDsSLL76I119/HYcPHw75teiI9Ho93n777Wb/fvnLXwbKbN26FTExMRgxYkSz12/fvn2BIf9Q3u/Ro0e3y/OTflzdsbU+OnDgQHz22WdYtWoVdu/e3WwEcevWrcjMzESfPn2aPffTV+OqrKzEXXfdhcsuuwwDBw7EoEGDsGXLlqDnPnDgQPzjH/9AUVER9u/f36wtW7duxfDhw2GxWALb8Z+X1VVW/vJ4PFi/fj0uv/zywOjIz372M9jtdnz88cdBZUPtQz/5yU+C5v1nZGTA7XY3m04Szr55rvecgMzMTHzwwQdYs2YNbr755sA3+ZMmTcK+ffuCyv7www+46aabkJGRgdWrV7fpm/z+/fsHjV74Z1f4P1vaorX9x5lKSkpwxx134NJLL8WAAQMwaNAglJWV4dChQ0HlRFHEyJEjA7+npKRAr9ejqqoKQNO0J7vdjuuvv77VbYWyvxg+fHinHfVoq8TERPTr1y/wu78f+F/zth4n+J3P4kTsRx2H/9h2586daGxsxFVXXdWsXzgcDhw4cCDocWcey1555ZX49ttvg6ZGxsTEYOjQoYHf7XY7duzYgauuugperzewjT59+qBHjx6B92HgwIHYu3cvHn30UXz11Vdwu91B2zrX/WfavXs33G43rrrqqqDbx48fj+rq6qD+dq6+1lac7tjOKisrW10p5u6778bOnTtxxx13oG/fvoiOjsYbb7yBDz/8sFnZM6cAdOvWDUDTFIXk5GTU1NTgpZdeCqzEc7qzLSgANJ27IEkSRowY0eL9x44dQ8+ePbFixQqsWLECTz/9NB544AGkpaVh0aJFuPLKK89af0cmiiKys7Ob3f7pp58G/l9TU4Pa2loMGjSoxTpOnDiB7t27h/R+t9fUPf+BmL8/nem2226DKIr4xz/+gWeeeQZxcXG46aabcMcdd0AQBNTU1GDv3r0tPneVSgWgaWrobbfdhrq6OsyfPx+9e/eGwWDAypUrgz7Yly1bBovFgr/+9a94/PHH0aNHD8yePRu/+tWvADS9zrt27WpxW11lQYqtW7eiuroaBQUFsNlsAJoO4hMSEvDBBx/g2muvDZQNtQ+dufKsP7A5nc6g28PZN8/1nlMTrVaLyy+/PHDg+/nnn2POnDl49tln8cwzzwTKffPNN6itrcXSpUvbfKL9me+7//PizPe9NUlJSaioqDhnufr6esyYMQNxcXG4++67kZycDJ1Oh3vvvbfZtvR6fbP2azSaQDn/uT6tnasHhLa/6KhTpWNjY6HVapsFpNMdO3YMOp3unFMOz9UP2nqcAAAGg6HF6Zdnw37UsfiPbWtqagCg2Skbfmf2zTNfo27dusHtdqOmpiZwHHLm8YjNZoPX68Wjjz6KRx99tNVt/OIXv0BDQwP+9re/4f/+7/9gMplw7bXXYvHixdDr9ee8/0xWq7XF9vh/P/2cw3P1tbZiSGtHBw4cQFVVVYud1+l04tNPP8Xdd9+NqVOnBm5//fXXW6zr9BP4AeDkyZMAEDg/wWKx4PLLL2/x4OZcO0uLxQJBEPD666+3GOj8c7wTExPx6KOPwufzYc+ePXjuueewcOFCrF+/PuIr/CiZxWJBXFwc1qxZ0+L9cXFxIb/fbf1G8UJt2bIFSUlJrS7LrdVqMW/ePMybNw+HDx/GO++8g1WrViElJQXXXnstLBYLsrKy8Mgjj7S6jcOHD2Pv3r149tln8dOf/jRwu8PhCCpnMpmwdOlSLF26FN9//z1efvllPPDAA8jMzMTFF18Mi8WCyy67LLBYxZnt7Ar8i9Hcc889uOeee4Luq6mpCRr1ilQfCme953rPqWWXXXYZ+vfv3+x6RRMnToRKpcKiRYuwevXqoG92I+WSSy7Be++9h9ra2rMGgV27dqGyshKrV69G//79A7fX1dWFvKKsfzvHjx9v9bGh7C/aa38bbmq1Grm5ufjyyy/R2NjYbBSnsbERX375JXJzcwOXWTlfbT1OAM7v9WQ/6jhOP7a1WCwAmi7D0tJrmJKSEvT7qVOnkJSUFPj95MmT0Gg0Qedtnfk6mkwmCIKAOXPmBB1D+PkfK4oipk2bhmnTpqGqqgrr1q3Dk08+idjYWNxxxx3nvP9M/v7RUptPvz+cGNLaidPpxEMPPQStVosbbrih2f0ulws+ny9oZ1dfXx9YxeZMH3/8cdAw8UcffYTExMTAH8XIkSNx4MABDBw4MDCC0ZKWkr3/g7y2trZNy/SKooghQ4ZgwYIFgcUGunJIu/TSS/HCCy9Ao9EEfWicrq6uLqT3uyXn863M2bz11lvYs2cP7rzzzjaV7927NxYtWoS33noLpaWlAJqe+2effYbExMSgndjp/G0+/bkfPXoUO3fubHWUOSsrC/fccw/efvttlJSU4OKLL8all16K9957DxkZGV1mSsnp7HY7Nm7ciJ/+9Ke4+eabg+47efIkFi1ahOLiYmRmZrZaR7j7UDi309J7Tk3v7Znf5DocDhw7diwwJe10S5cuhdPpxO23344XXngBF110UUTbN3XqVPzzn//EH//4xxa/5f70008xevTowJcyp+8H/IvgnD7Nri1yc3NhMBjwzjvvYMiQIS2W6Sr7i2nTpuH222/Hiy++iLlz5wbd9+KLL6K2thbTpk0DcGF//6EeJ4SK/ahjOPPY1mw2w2AwoLKystlUxpZ8/PHHQZds2bBhAwYNGnTW49aoqCjk5OSgtLS0xZlNLUlKSsKMGTPwwQcfBI5XQrkfALKzs6HRaLB+/fqgNn/44YeIj4+PyPXUGNIiwOfzYdeuXQCavrnyX/CvvLwcjz32WLNvEoCmbways7NRWFiIuLg4qNVqrFmzBtHR0c1GzQDg3//+N/74xz9i1KhR2Lp1K959913cd999gdXV5s+fj+uvvx4zZ87EL3/5S3Tr1g0nT57El19+iYsvvjiwmmN6ejo2btyIiy++GAaDAWlpaUhLS8NNN92E3//+95g5cyaGDh0Kt9uNQ4cOYfv27fjLX/6Curo6zJw5E9dccw3S0tLgdrvxyiuvBM5768pGjRqFgoIC/OY3v8FvfvMbZGVlwW634+DBgzh8+DAeeeSRkN/vlqSnp+Pf//43tm7dCrPZjJSUlDavGnT48GHs2rULHo8HFRUV+Ne//oWPPvoIV1xxBWbOnNnq426//XYMGjQIAwcOhMFgwKZNm2C1WgNTXq699lq8+eabuPnmmzFjxgz06dMHdXV12Lt3b2CFr/T0dHTv3h1PPvkkfD4fGhsbsXLlymZTTKZMmYIrrrgC/fr1g0qlwj//+U9oNJrAwfr06dPx/vvv49e//jVuvvlmJCcno7q6Gl9//TWSkpIwffr0Nr0WHdXGjRvR2NiIqVOnBlbEPN0LL7yADz74AIsWLWq1jgvpQ6HIyMjAO++8gw8++AC9e/dGbGxsi/vBc73n1HTOYUFBAfLy8pCYmIiqqiq8+uqrqKmpCRx8n+mBBx6A0+nE7Nmz8de//rXVA9Bw6N+/P5YsWYKHHnoIVVVVuO666wIXIV63bh2++uorfPnll8jJyUFUVBQeeOABzJ49G1VVVVi1alWrX+6cjclkwh133IEnnngCkiRh7Nix8Pl82L59OyZOnIjs7Owus78YO3Ysfv3rX+OZZ55BZWVl4PyZDRs24G9/+xt+/etfB0JVW/8uW9KW44QLwX6kPG09tp0/fz7+9Kc/obKyEpdccglUKhXKy8uxceNGrFq1CgaDIVDnu+++G7i2ZnFxMf7zn/+0OgvpdL///e8xbdo0LFiwABMnToTZbEZlZSW++OIL/OIXv8Dw4cNx3333wWw2IycnB2azGTt27MB3330XWHn0XPefKS4uDr/+9a9RVFQUuIbaZ599hg8++ADLli07a7A8XwxpEeBwODB58mQATYk/JSUFI0eOxDPPPIOMjIxWH/fkk0/ivvvuw913342YmBhMnToVjf/f3v28QteHcRz/GEINZWaSX/kxC6OmuyZTIis7a7JQdmJBI2UhUxSjxiSESU3CaIgGYaEsLVn7G0YWCgu/IjwLOT0eZoz7fp6nud3v1/Z7Omea8z2nc51zXdf35kZLS0vvtvX5fIpGo1pfX5fZbFZvb6/a2tqM8fLycm1ubhr1Yjc3N8rPz1dNTY3RBl16maR+v1+dnZ26u7tTJBJRbW2tBgcHZbfbFY1GNTc3J7PZLLvdbtzws7Ky5HA4tLKyotPTU2VnZ+vHjx9aXFxMqmXudzc7O6v5+Xmtr6/r5OREubm5qqysVHNzs7HNV873R/r6+jQ8PKyenh5dX19rbGzszf4TmZqakvSSnmG1WuV0OjUzM6PGxsaEKRput1v7+/sKh8N6fHyU3W7XxMSE6uvrjf1FIhEFg0GFQiGdnZ0pLy9PTqfTSL3NzMxUMBiUz+dTb2+vioqK1NXVpaOjozdNbdxut3Z3dxWLxWQymeRwOBQKhYxryGKxKBqNanp6WhMTE7q8vJTNZpPL5UrqDd7vbm9vT8XFxR8GaNJLwOz3+xOucfUrc+grWlpadHx8rNHRUV1eXqqpqUmBQODddp+dc0gej0cHBwcKBAI6Pz+XxWJRVVWVlpeX49YHpaWlye/36/7+Xh0dHYpEInG/8v8b2trajDXYfD6frq6uZLVaVVdXp3A4LOmljmNmZkbj4+Pq7u5WRUWFRkZGtLCw8FPH7OzslNVq1fLysra3t2U2m1VdXW3UvPxJ94uhoSG5XC6tra0ZC1o7HA4FAoE3darJXpfxfPac8KuYR6kl2Wfb9vZ2FRQUKBwOa3V1VRkZGSorK1NDQ8O71NjJyUlNTU1pbm5ONptNo6OjSTWZcbvdWltbUzAYlNfr1cPDgwoLC1VXV6fy8nJJL19GNzY2tLm5qdvbW5WWlsrr9RrZbJ+Nf6S/v1+5ubna2tpSKBRSSUmJRkZG1Nra+uX/Mxlpz6/t3AAAAADgP7S9vS2v16vDw0Ne7CdAC34AAAAASCGkOwLfxPPz85u1Rf7JZDIZNYsA8FVPT0/v1kb8u/T09D+mox1+HvMISA7pjsA38Zo+EI/H4zHqEwDgqwYGBrSzsxN3/LWmGUiEeQQkhyAN+CYuLi4Ui8Xijidqiw8An4nFYsZitR+x2+3Kycn5H38RfkfMIyA5BGkAAAAAkEIoUAEAAACAFEKQBgAAAAAphCANAAAAAFIIQRoAAAAApBCCNAAAAABIIQRpAAAAAJBCCNIAAAAAIIUQpAEAAABACvkL1q5Z3+G1zeQAAAAASUVORK5CYII="/>
          <p:cNvSpPr>
            <a:spLocks noChangeAspect="1" noChangeArrowheads="1"/>
          </p:cNvSpPr>
          <p:nvPr/>
        </p:nvSpPr>
        <p:spPr bwMode="auto">
          <a:xfrm>
            <a:off x="8891612" y="240178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853" y="2401789"/>
            <a:ext cx="3154275" cy="31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843" y="633047"/>
            <a:ext cx="4206240" cy="520505"/>
          </a:xfrm>
        </p:spPr>
        <p:txBody>
          <a:bodyPr>
            <a:noAutofit/>
          </a:bodyPr>
          <a:lstStyle/>
          <a:p>
            <a:r>
              <a:rPr lang="en-US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9806" y="1371600"/>
            <a:ext cx="10043210" cy="4902591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"Cardiovascular Diseases Risk Prediction Dataset," available on </a:t>
            </a:r>
            <a:r>
              <a:rPr lang="en-US" sz="1800" dirty="0" err="1"/>
              <a:t>Kaggle</a:t>
            </a:r>
            <a:r>
              <a:rPr lang="en-US" sz="1800" dirty="0"/>
              <a:t>, is a comprehensive resource designed to facilitate research and development in the field of cardiovascular risk assessment</a:t>
            </a:r>
            <a:r>
              <a:rPr lang="en-US" sz="1800" dirty="0" smtClean="0"/>
              <a:t>.</a:t>
            </a:r>
          </a:p>
          <a:p>
            <a:pPr marL="0" indent="0" algn="just">
              <a:buNone/>
            </a:pPr>
            <a:r>
              <a:rPr lang="en-US" sz="1600" dirty="0"/>
              <a:t>    </a:t>
            </a:r>
            <a:r>
              <a:rPr lang="en-US" sz="1600" dirty="0" smtClean="0"/>
              <a:t> 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www.kaggle.com/datasets/alphiree/cardiovascular-diseases-risk-prediction-dataset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800" dirty="0" smtClean="0"/>
              <a:t>This </a:t>
            </a:r>
            <a:r>
              <a:rPr lang="en-US" sz="1800" dirty="0"/>
              <a:t>dataset encompasses a range of features relevant to cardiovascular health, including demographic, </a:t>
            </a:r>
            <a:r>
              <a:rPr lang="en-US" sz="1800" dirty="0" smtClean="0"/>
              <a:t>lifestyle</a:t>
            </a:r>
            <a:r>
              <a:rPr lang="en-US" sz="1800" dirty="0"/>
              <a:t>, and medical history variables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/>
              <a:t>The Behavioral Risk Factor Surveillance System (BRFSS) is </a:t>
            </a:r>
            <a:r>
              <a:rPr lang="en-US" sz="1800" dirty="0" smtClean="0"/>
              <a:t>system </a:t>
            </a:r>
            <a:r>
              <a:rPr lang="en-US" sz="1800" dirty="0"/>
              <a:t>of health-related telephone surveys that collect state data about U.S. residents regarding their health-related risk behaviors, chronic health conditions, and use of preventive </a:t>
            </a:r>
            <a:r>
              <a:rPr lang="en-US" sz="1800" dirty="0" smtClean="0"/>
              <a:t>services. From their dataset 19 variables have been picked for this analysis. The dataset has over 300,000 respondents input.</a:t>
            </a:r>
          </a:p>
          <a:p>
            <a:pPr algn="just"/>
            <a:r>
              <a:rPr lang="en-US" sz="1800" dirty="0"/>
              <a:t>The dataset is clean from null and missing values. Only a small replacement has been made in the fields of Diabetes. 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</p:txBody>
      </p:sp>
      <p:sp>
        <p:nvSpPr>
          <p:cNvPr id="7" name="AutoShape 2" descr="data:image/png;base64,iVBORw0KGgoAAAANSUhEUgAAA2kAAAH/CAYAAADNKJXRAAAAOXRFWHRTb2Z0d2FyZQBNYXRwbG90bGliIHZlcnNpb24zLjcuMSwgaHR0cHM6Ly9tYXRwbG90bGliLm9yZy/bCgiHAAAACXBIWXMAAA9hAAAPYQGoP6dpAACF4klEQVR4nOzde3xT5eEG8Oec3Jsm6YW2UFqgLbTcCi06AamVwhQBh27qwDkEYYAXYIBsKojibTqn4kCnUOt+3nXoNi9UxCGKIMM5QERQoC1YKC2Xtkkvuef8/qjJCG2hgaTntH2+nw+f0uTNe94kb0/Ok/c97xEkSZJAREREREREiiDK3QAiIiIiIiL6H4Y0IiIiIiIiBWFIIyIiIiIiUhCGNCIiIiIiIgVhSCMiIiIiIlIQhjQiIiIiIiIFYUgjIiIiIiJSEIY0IiIiIiIiBWFIIyIiIiIiUhC13A3oDCRJgs8nyd0MAIAoCoppC3UM7DNt4/L44PZ45W6GIgiCAElin9GqVdCo+V1nW3A/Q6Fin6FQKaXPiKIAQRAuuB6GtDDw+SRUVzfI3Qyo1SJiY42w2Rrh8fjkbg51AOwzbeOVgE07ylHf6Ja7KbITRQEGgxZ2u0sRH4ZyMkfrcHlOMlRh+DDuzLifoVCxz1ColNRn4uKMUKku/HOBXwESEZ1Dvd3NgEbN1NU70eDwyN0MIiLqhBjSiIjOoabOIXcTSIEkADV1TrmbQUREnRBDGhHRWahUAo7X2OVuBinUiRo7RJHTHYmIKLwY0oiIzsLp8cFaz9ESalltvQMeL8+ZISKi8GJIIyI6C6fLh0YHz0ejljU6PHC4ueonERGFF0MaEdFZNDo94Grz1BqfT4LdyZBGREThxZBGRHQWdQ2c6khnV8eVP4mIKMwY0oiIWqFSCThp5cqOdHanrFw8hIiIwoshjYioFS6PDzaOpNE51NY74fVyTiwREYUPQxoRUSs8XgluN1fuo7Nzu71wc4VHIiIKI4Y0IqJWeH0+uD08+Kazc3t88HJ1GSIiCiOGNCKiVni8Enw8+KZz8PokeDzsJ0REFD4MaURErXBxFI3ayO3hMvxERBQ+DGlERK3ggTe1lYvnpBERURgxpBERtcLpYkijtnG52VeIiCh8GNKIiFogCICLKztSG7ncPgi8VBoREYUJQxoRUSu4Yh+1lc/HvkJEROHDkEZE1CIBEg+8qY24CigREYUTQxoRUSskHnhTG7GnEBFROIUc0g4fPoz77rsP11xzDQYOHIirr766xXJr167FuHHjkJ2djUmTJmHTpk3NytTV1WHJkiW45JJLkJubi/nz5+P48ePNyu3YsQOTJ0/GkCFDUFBQgDVr1jQ7eJIkCWvWrMHo0aMxZMgQTJ48Gbt27WpWV1VVFebNm4fc3FxccsklWLp0Kerr60N9GYioCxB4khG1EXsKERGFU8gh7cCBA/jss8/Qu3dvZGRktFhm3bp1WLZsGcaPH4/CwkLk5ORg7ty5zULTggULsHXrVixfvhxPPPEEysrKMGvWLHg8nkCZw4cPY+bMmUhISMDq1asxbdo0rFy5Ei+++GJQXYWFhVi5ciWmT5+O1atXIyEhATNmzEB5eXmgjNvtxm9+8xscOnQITz75JJYvX44tW7bgzjvvDPVlIKJOT4Ig8tCb2kZkoCciojBSh/qAMWPG4Kc//SkA4O6778aePXualVm5ciUmTpyIBQsWAABGjBiB/fv349lnn0VhYSEAYOfOndiyZQuKioqQl5cHAEhLS8OECROwYcMGTJgwAQBQVFSE2NhYPPXUU9BqtRg5ciSqq6vx/PPPY+rUqdBqtXA6nVi9ejVmzJiB6dOnAwAuuugiXHXVVSgqKsLy5csBAB999BEOHDiA4uJipKenAwDMZjNmzpyJ3bt3Y8iQIaG+HETUifHAm9qKXYWIiMIp5JE0UTz7Q8rLy3Ho0CGMHz8+6PYJEyZg27ZtcLlcAIDNmzfDbDZj1KhRgTLp6ekYMGAANm/eHLht8+bNGDt2LLRabVBdNpsNO3fuBNA0HbK+vj5om1qtFldccUWzurKysgIBDQBGjRqFmJgYfPbZZ6G8DETUyUkSoFHzyJvaRqtWgacwEhFRuIR94ZDS0lIATaNip8vIyIDb7Q5MPywtLUVaWlqzcz7S09MDdTQ2NuLYsWNBocpfRhCEQDn/zzPLZWRkoKKiAg6HI1DuzDKCICAtLS1QBxGRn14T8mQD6qJ0WpXcTSAiok4k7EcgVqsVQNM0wtP5f/ffb7PZYDKZmj3eYrEEplDW1dW1WJdWq4XBYAiqS6vVQqfTNdumJEmwWq3Q6/Vn3aa/rvOlVsu/UKZKJQb9JDoX9pmz02lVEHleWhD/68HXJZhOq1LE54AScT9DoWKfoVB1xj7Dr4nDQBQFxMYa5W5GgNlskLsJ1MGwz7TM7pFgMGjPXbAL0uk0cjdBUcwmnaI+B5SI+xkKFfsMhaoz9ZmwhzSLxQKgaRQsISEhcLvNZgu632w2o7KystnjrVZroIx/1Ms/oubncrlgt9uD6nK5XHA6nUGjaTabDYIgBJVrabl9q9WKHj16nN8TBuDzSbDZGs/78eGiUokwmw2w2ezwen1yN4c6APaZs/O4PXA4XDzX6DSiKECn08DpdMPHi30DaFpgxu3yoqamQe6mKBL3MxQq9hkKlZL6jNlsCMuIXthDmv+crzPP/yotLYVGo0Fqamqg3LZt2yBJUtB5aWVlZcjMzAQAREVFoUePHs3OFysrK4MkSYH6/T/LysrQv3//oG0mJydDr9cHyu3fvz+oLkmSUFZWFrSAyfnweJSzE/F6fYpqDykf+0zLREGAShTgcvO1OZPPJzGk/UijFSFAWZ8DSsT9DIWKfYZC1Zn6TNgnbqampqJPnz5Yv3590O3FxcUYOXJkYJXG/Px8WK1WbNu2LVCmrKwMe/fuRX5+fuC2/Px8bNy4EW63O6gus9mM3NxcAMCwYcMQHR2NDz/8MFDG7XZjw4YNzer67rvvcOjQocBt27ZtQ21tLS6//PLwvABE1GmoVQI0ai4IQWenUYlQq3iOHhERhU/II2l2uz2wXP3Ro0dRX18fCGSXXHIJ4uLiMG/ePCxevBi9evXC8OHDUVxcjN27d+PVV18N1JObm4u8vDwsWbIEd911F3Q6HVasWIGsrCxceeWVgXIzZ87E+++/jzvvvBM33ngj9u/fj6KiIixcuDAQ+HQ6HebMmYNVq1YhLi4OmZmZeOONN1BbW4uZM2cG6ho3bhxWr16NefPmYdGiRbDb7Xj88ccxevRoXiONiJpRq0REGTRosLvPXZi6rOgoLTQqkSOLREQUNoIkhXa2xZEjRzB27NgW73v55ZcxfPhwAMDatWtRWFiIiooKpKWlYdGiRSgoKAgqX1dXh0cffRQff/wxPB4P8vLycO+99yIpKSmo3I4dO/DYY49h3759iIuLw0033YRZs2YFTZOUJAlr1qzB66+/jurqagwYMAD33HNPYLTNr6qqCg8//DC2bNkCtVqNK664AkuWLEF0dHQoL0MQr9eH6mr5z0VQq0XExhpRU9PQaYZ6KbLYZ85OEIDvy63YW3ZK7qYohigKMBi0sNtdDCU/GpzRDf16mnnuYiu4n6FQsc9QqJTUZ+LijGE5Jy3kkEbNMaRRR8U+c25VtQ5s+6ZC7mYoBkNac6OGJiPBrJe7GYrF/QyFin2GQqWkPhOukNZ5LiZARBQBUXo1eLYRtUYQAIOWV7MhIqLwYkgjIjoLvUYFvY4H4dQyg04NvZaLyxARUXgxpBERnYVWIyLayAtaU8vMRh20an6UEhFRePGThYjobCQJiTEGuVtBCpUQawBP7SYionBjSCMiOgtJAuItXBSCWhZn1nNVRyIiCjuGNCKic4g2aGHgeWl0hii9GtEG9gsiIgo/hjQionPQa0QkxRvlbgYpTI94I3RqLhpCREThx5BGRHQOPp+EHgxpdIbu3Yy8VhwREUUEQxoRURuYjRpouIof/UirEWEyaORuBhERdVI84iAiaoMorZoLiFBAQkwUz1MkIqKIYUgjImoDSZLQu7tZ7maQQqR2N0HiVEciIooQhjQiojaKN+uh5+hJlxelVyPepJO7GURE1IkxpBERtZFOo0KfZI6mdXVpyRZouaojERFFEEMaEVEbSZKEnvHREEVB7qaQTFSigB7xRki8gjUREUUQQxoRUQhMUWokxXE5/q6qezcjV3UkIqKIY0gjIgqFBKT35JTHriot2cJRNCIiijiGNCKiEMWZdLBEc+GIribGpEMs33ciImoHDGlERCFSCQIGpsXL3QxqZwPT4qHi6YhERNQOGNKIiM5DN4sO8TEGuZtB7SQhNgoJZl7MnIiI2gdDGhHReVAJAgb0iQMHVjo/QUDTe803m4iI2glDGhHReepm0iGpG1d67OySE6IRG62VuxlERNSFMKQREV2A/r1jOcLSiYmigMzUWI6YEhFRu2JIIyK6ADFGLfr0sMjdDIqQPskWxBg5ikZERO2LIY2I6EJIQFbvWETpeYHjzsZo0CArNYbXRSMionbHkEZEdIH0ahE5/RI4Ja4TEQQgJzMBOjU/JomIqP3x04eIKAwSY/Xoncxpj51FWs8YLrlPRESyYUgjIgoHqWkREU577Pj80xyJiIjkwpBGRBQmnPbY8XGaIxERKQE/hYiIwighRo/M3rFyN4POU/8+8ejGaY5ERCQzhjQiojASAGSmxiCZF7nucFISTeibbOFIKBERyY4hjYgozFSCgKH9EmCO5vW1OgpLtA5D+sZDxU9FIiJSAH4cERFFgE4t4uL+SdBquJtVOp1GhYsHJEHLhEZERArBTyQiogixRGlwcf/uEAVOoFMqURRw8cAkmA1quZtCREQUwJBGRBQhktR0/bQhmd14npMCCQIwNDMBCRY9JEnu1hAREf0PQxoRUSRJQO9EEwb36yZ3S+g0AoAhfRPQOzEaYEAjIiKFYUgjIoowAUB6dzMGZzCoKYEAYHDfbujT3cSARkREisRJ+ERE7UAAkJFsBgB8W3KS2UAmAoDB/boho7tZ7qYQERG1iiNpRETtRADQN9mM7H4JPEdNBoIADMlMQDoDGhERKRxH0oiI2lladxM0KhG7DhyH18sxtfagVonIyUpASjcjpzgSEZHiMaQREbUzAUCvRCOM+mR8ua8KDqdH7iZ1alF6DS4ekIS4aC0DGhERdQic7khEJANJAuJMOuQPTUasRS93czqt+BgD8oYmNwU0IiKiDoIhjYhIRlE6NS4d1AO9eZ5U2PVJtmDEoO6I0qrkbgoREVFIIhLSNm3ahJ///OcYPHgwLr/8cqxcuRJer7dZuU8++QSTJk1CdnY2xo0bh3feeadZGZfLhT/+8Y8YNWoUcnJycMstt6C0tLRZuZKSEtxyyy3IycnBqFGj8Pjjj8PlcjUrt3btWowbNw7Z2dmYNGkSNm3aFJ4nTUR0njQqATl9uyG7bzeoRC4pcqFUKgFD+yVgSEY8NHw9iYioAwp7SNu1axduv/12ZGRk4LnnnsP06dNRVFSEJ554IqjcV199hblz5yInJweFhYUYP348li5divXr1weVe/jhh7F27VosXLgQq1atgsvlwvTp01FXVxcoY7VaMW3aNLjdbqxatQoLFy7E3/72Nzz22GNBda1btw7Lli3D+PHjUVhYiJycHMydOxe7du0K98tARBQSQWha+TE/N4XTHy9AnMWA/JwUpPcwcaoIERF1WIIkSWE9jXrmzJmoqanB3//+98BtL774Ip566il8+umn6NatW6BcQ0MD3nzzzUC5O++8E/v27UNxcTEAoLKyEmPGjMH999+PyZMnAwBqa2tRUFCA22+/HbNmzQIArF69Gs8//zw2bdqEmJgYAMBbb72FBx54AJs2bUJSUhIAYNy4cRg8eDCefPLJwDanTJkCk8mEwsLC837OXq8P1dUN5/34cFGrRcTGGlFT0wCPxyd3c6gDYJ9RJo8k4dCxOuwrOwWvT1krXYiiAINBC7vdBZ+C2qZSCRjYJx69u5ug5uiZonA/Q6Fin6FQKanPxMUZoVJd+NeEYf+icd++fRg1alTQbXl5eXC73diyZQuApimM27dvx1VXXRVUbsKECSgpKcGRI0cAAFu2bIHP5wsqFxMTg1GjRmHz5s2B2zZv3oyRI0cGAhoAjB8/Hj6fD1u3bgUAlJeX49ChQxg/fnyzbW7btq3FqZFERHJQCwL69eSoWlv5R8/69jQzoBERUacQ9pDmdDqh1QavouX/vaSkBADwww8/wO12Iz09PahcRkYGAATOOSstLUV8fDwsFkuzcqefl1ZaWtqsLrPZjISEhKC6ACAtLa1ZXW63G+Xl5aE/WSKiCJEkwBKlwajsHhjaLwE6Ln7RjE6rQk5mIi4d3B2WKA3COy+EiIhIPmG/Tlrv3r2xe/fuoNv853xZrdagn2Zz8Gpm/t/999tsNphMpmbbMJvNgTL+cmfWBQAWiyXkbZ4vtVr+sx/8Q6vhGGKlroF9RvnUADJTLeiZaMThY3U4eKQWbhmncog/jlSJMo5YadQi+qbGok+SCVF6FcOZwnE/Q6Fin6FQdcY+E/aQ9qtf/QpLly7FSy+9hGuuuQYHDx7E008/DZWq834LLIoCYmONcjcjwGw2yN0E6mDYZ5QvBkByohn9+sThYLkVhyttsp4TptNp2n2bKlFA7x5m9E2JQbcY9tmOhvsZChX7DIWqM/WZsIe0X/ziF9i/fz8ef/xx/OEPf4BGo8HcuXPx0ksvITExEQAC0xdPX6ERaBoRO/1+s9mM+vr6Ztuw2WxBUyDNZnOzuoCm0TF/udO3mZCQ0Oo2z4fPJ8Fmazzvx4eLSiXCbDbAZrPD6+WJtnRu7DMdjxpA/1QzuscaUHK0FkeP18PTju+dKArQ6TRwOt3tFhI1ahE9E03I6GmBxagBJB9qauRfrInahvsZChX7DIVKSX3GbDaEZUQv7CFNFEUsWbIE8+bNw9GjR5GcnAyPx4MVK1Zg6NChAIBevXpBo9GgtLQUl112WeCx/vPG/OeXpaen4+TJk0Fhy1/u9HPQ0tPTm107ra6uDidOnAiqq6XHlpaWQqPRIDU19YKet9wryZzO6/Upqj2kfOwzHU+0ToWcvvHol2JBVY0dpUesqGtsvwWQfD4p4iHNZNQio2cMEmP1MOrUkCTA42Y/7ai4n6FQsc9QqDpTn4nYxE2TyYT+/fvDbDbjlVdeQUpKCi699FIATQuJDB8+HB999FHQY4qLi5GRkYGUlBQATatCiqKIDRs2BMpYrVZs2bIF+fn5gdvy8/PxxRdfBEbFAGD9+vUQRTGw0mRqair69OnT7DpsxcXFGDlyZLPFToiIlE7yAVFaNdK7m3B5bk+MGpqMHt2iZT1f7EKpRAHJCdHIG9oTo3N7Iq17NKK0ap53RkREXUrYR9J2796NL7/8EgMGDIDD4cAnn3yCd999F4WFhUHnpd122224+eabsXz5cowfPx7bt2/HBx98gBUrVgTKdO/eHddffz0ef/xxiKKIpKQkrF69GiaTCVOmTAmUmzJlCl555RXccccdmDNnDqqqqvD4449jypQpgWukAcC8efOwePFi9OrVC8OHD0dxcTF2796NV199NdwvAxFRu5EkQC0KSDDrkWDRo97uQU2dE+XH61BtdbTrdMjzoVaJiI/RIyXRhNhoHUyG/4UyhjMiIuqKwn4x63379uH+++/HgQMHAABDhw7Fb3/7W+Tm5jYru3HjRjz99NMoKytDcnIyZs+ejeuvvz6ojMvlwooVK/Duu++ioaEBw4YNw7333htYrt+vpKQEDz30EHbu3Amj0YhrrrkGCxcubDZCtnbtWhQWFqKiogJpaWlYtGgRCgoKLug582LW1FGxz3RuggA0Or2wNrpQcaIBx2sa4XB6LqjOcF3M2qBTIykuCj26GWE2an8cLWMi64y4n6FQsc9QqJTUZ8J1Meuwh7SuiCGNOir2ma5DFAU43F40Oj1osHtQbXPglNWBBrsrpCX9zyekadQioqO0iDPrEW/WI8qgRpRODb1GJesKldQ+uJ+hULHPUKiU1GfCFdLCPt2RiIiUx+eToFWJ0EZpEROlRWqCET6fBIfb2xTe7B40ONw/hjg3nC4PXB4f3G7fOadLatQi1GoRWrUIvVaNKIMGUTo1jHoNogxNYUyvVUEUhKBQxoBGRETUMoY0IqIuyB+Q9BoV9BoVYqK0EARAEAQIggCvT4Lb44Xnx1UcfRIACYAAGKI0cNrd8EmAKDSNrqlFARq1CipRgCRJP/47bYMS4OPEDSIiojZhSCMiIgBNi3Q0zYBvClMalQiNKrjMWaeUSBK8XgYxIiKiCxWxJfiJiIiIiIgodAxpRERERERECsKQRkREREREpCAMaURERERERArCkEZERERERKQgDGlEREREREQKwpBGRERERESkIAxpRERERERECsKQRkREREREpCAMaURERERERArCkEZERERERKQgDGlEREREREQKwpBGRERERESkIAxpRERERERECsKQRkREREREpCAMaURERERERArCkEZERERERKQgDGlEREREREQKwpBGRERERESkIAxpRERERERECsKQRkREREREpCAMaURERERERArCkEZERERERKQgDGlEREREREQKwpBGRERERESkIAxpRERERERECsKQRkREREREpCAMaURERERERArCkEZERERERKQgDGlEREREREQKwpBGRERERESkIAxpRERERERECsKQRkREREREpCAMaURERERERArCkEZERERERKQgDGlEREREREQKwpBGRERERESkIAxpRERERERECsKQRkREREREpCARC2kbN27EDTfcgNzcXOTl5eG3v/0tysvLm5Vbu3Ytxo0bh+zsbEyaNAmbNm1qVqaurg5LlizBJZdcgtzcXMyfPx/Hjx9vVm7Hjh2YPHkyhgwZgoKCAqxZswaSJAWVkSQJa9aswejRozFkyBBMnjwZu3btCtvzJiIiIiIiuhARCWnbt2/H3Llz0bdvXzz77LNYsmQJvvvuO8yYMQMOhyNQbt26dVi2bBnGjx+PwsJC5OTkYO7cuc1C04IFC7B161YsX74cTzzxBMrKyjBr1ix4PJ5AmcOHD2PmzJlISEjA6tWrMW3aNKxcuRIvvvhiUF2FhYVYuXIlpk+fjtWrVyMhIQEzZsxoMUASERERERG1N3UkKl23bh2Sk5Pxhz/8AYIgAADi4uIwbdo07NmzBxdffDEAYOXKlZg4cSIWLFgAABgxYgT279+PZ599FoWFhQCAnTt3YsuWLSgqKkJeXh4AIC0tDRMmTMCGDRswYcIEAEBRURFiY2Px1FNPQavVYuTIkaiursbzzz+PqVOnQqvVwul0YvXq1ZgxYwamT58OALjoootw1VVXoaioCMuXL4/Ey0FERERERNRmERlJ83g8MBqNgYAGACaTCQAC0w/Ly8tx6NAhjB8/PuixEyZMwLZt2+ByuQAAmzdvhtlsxqhRowJl0tPTMWDAAGzevDlw2+bNmzF27Fhotdqgumw2G3bu3AmgaTpkfX190Da1Wi2uuOKKoLqIiIiIiIjkEpGQ9otf/AIlJSV47bXXUFdXh/Lycjz11FMYOHAghg0bBgAoLS0F0DQqdrqMjAy43e7A9MPS0lKkpaUFBT6gKaj562hsbMSxY8eQnp7erIwgCIFy/p9nlsvIyEBFRUXQVEwiIiIiIiI5RGS648UXX4xnnnkGd955Jx588EEAwIABA/DCCy9ApVIBAKxWKwDAbDYHPdb/u/9+m80WGIU7ncViwZ49ewA0LSzSUl1arRYGgyGoLq1WC51O12ybkiTBarVCr9ef13NWq+VfKFOlEoN+Ep0L+wyFin2GQsU+Q6Fin6FQdcY+E5GQtmPHDvz+97/HL3/5S4wePRq1tbX4y1/+gtmzZ+P1118/7yCkVKIoIDbWKHczAsxmg9xNoA6GfYZCxT5DoWKfoVCxz1CoOlOfiUhIe/jhhzFixAjcfffdgdtycnIwevRovPvuu5g8eTIsFguAplGwhISEQDmbzQYAgfvNZjMqKyubbcNqtQbK+Efa/CNqfi6XC3a7Pagul8sFp9MZNJpms9kgCEKgXKh8Pgk2W+N5PTacVCoRZrMBNpsdXq9P7uZQB8A+Q6Fin6FQsc9QqNhnKFRK6jNmsyEsI3oRCWklJSUYO3Zs0G3du3dHbGwsfvjhBwD/Oy+stLQ06Byx0tJSaDQapKamBspt27YNkiQFnZdWVlaGzMxMAEBUVBR69OgROOfs9DKSJAXq9/8sKytD//79g7aZnJx8QSN8Ho9ydiJer09R7SHlY5+hULHPUKjYZyhU7DMUqs7UZyIycTM5ORl79+4Nuu3o0aOoqalBz549AQCpqano06cP1q9fH1SuuLgYI0eODKzSmJ+fD6vVim3btgXKlJWVYe/evcjPzw/clp+fj40bN8LtdgfVZTabkZubCwAYNmwYoqOj8eGHHwbKuN1ubNiwIaguIiIiIiIiuURkJG3KlCn4wx/+gIcffhhjxoxBbW0tnnvuOcTHxwctfz9v3jwsXrwYvXr1wvDhw1FcXIzdu3fj1VdfDZTJzc1FXl4elixZgrvuugs6nQ4rVqxAVlYWrrzyykC5mTNn4v3338edd96JG2+8Efv370dRUREWLlwYCHw6nQ5z5szBqlWrEBcXh8zMTLzxxhuora3FzJkzI/FSEBERERERhUSQ/BcuCyNJkvDmm2/ijTfeQHl5OYxGI3JycrBw4UJkZGQElV27di0KCwtRUVGBtLQ0LFq0CAUFBUFl6urq8Oijj+Ljjz+Gx+NBXl4e7r33XiQlJQWV27FjBx577DHs27cPcXFxuOmmmzBr1qygaZKSJGHNmjV4/fXXUV1djQEDBuCee+4JjLadD6/Xh+rqhvN+fLio1SJiY42oqWnoNEO9FFnsMxQq9hkKFfsMhYp9hkKlpD4TF2cMyzlpEQlpXQ1DGnVU7DMUKvYZChX7DIWKfYZCpaQ+E66Q1nkuJkBERERERNQJMKQREREREREpCEMaERERERGRgjCkERERERERKQhDGhERERERkYIwpBERERERESkIQxoREREREZGCMKQREREREREpCEMaERERERGRgjCkERERERERKQhDGhERERERkYIwpBERERERESkIQxoREREREZGCMKQREREREREpCEMaERERERGRgjCkERERERERKQhDGhERERERkYIwpBERERERESkIQxoREREREZGCMKQREREREREpCEMaERERERGRgjCkERERERERKQhDGhERERERkYIwpBERERERESkIQxoREREREZGCMKQREREREREpCEMaERERERGRgjCkERERERERKQhDGhERERERkYIwpBERERERESkIQxoREREREZGCMKQREREREREpCEMaERERERGRgjCkERERERERKQhDGhERERERkYIwpBERERERESkIQxoREREREZGCqOVuABERERERUSgEAQCEH/8vBG4TBECS5GtXuDCkERERERGR4oiiAJ8EOFweuL0SPF4f3B4fXG4v7E4PXG4vfBIAATDoNXC5PBAEAVFaNbRaERq1Chq1CI1KgFatgk4jwuvtGAmOIY2IiIiIiGQniALsTg8cLi/q7W5U2xyotjnRYHfB7fG1+jhRFGAwaGG3u+DzNQ9hoiDAoFfDEq1DvEUPs1GHKJ0KBp0KKkFQ5MgbQxoREREREbU7QQAkAPV2D2rrnThyvB6nrPazBrLz4ZMkNNjdaLC7UXGiPrBtk1GHnglGJMQYEG3QQq8RWwx5cmBIIyIiIiKidiMIAurtblTV2FF+vA7WOid87TycJUmArd4JW70T+wAYdGokxRuRkhiN2Ggt1KK8I2wRWd1x6tSpyMrKavHfunXrAuXWrl2LcePGITs7G5MmTcKmTZua1VVXV4clS5bgkksuQW5uLubPn4/jx483K7djxw5MnjwZQ4YMQUFBAdasWQPpjFdWkiSsWbMGo0ePxpAhQzB58mTs2rUr7M+fiIiIiIiCeSXgVJ0TX35XhU/+W47dB0+gxuZo94DWErvTg0MVVmzZdRSf7azAoap62F3eHxcoaX+CdGaSCYODBw+ivr4+6LaXXnoJGzZswOeff464uDisW7cOd955J2699VaMGDECxcXFeOedd/Daa68hJycn8LiZM2fi4MGDuOuuu6DT6fD0009DFEW88847UKubBgIPHz6Ma6+9FqNGjcJNN92E77//Hk888QQWLlyImTNnBupas2YNVq5cicWLFyMrKwuvvfYavvjiC7z77rtITU097+fr9fpQXd1w3o8PF7VaRGysETU1DfCEeZiYOif2GQoV+wyFin2GQsU+0/m4fRIqqxtxsLwW1npn2Os/1zlp50ujFpGSZEJaDzMsUZo2jazFxRmhUl34OFhEQlpLxo4di4yMDKxZswYAMG7cOAwePBhPPvlkoMyUKVNgMplQWFgIANi5cyemTJmCoqIi5OXlAQBKS0sxYcIEPPXUU5gwYQIA4L777sOWLVuwfv16aLVaAMBTTz2FN954A1u3boVWq4XT6cSll16Km266CYsWLQIAuFwuXHXVVcjPz8fy5cvP+7kxpFFHxT5DoWKfoVCxz1Co2Gc6D68koarGjr1l1ahvdEVsO5EKaX4qUUCfZAvSk82I1qvPGtbCFdLa5WLWO3bswJEjR/Czn/0MAFBeXo5Dhw5h/PjxQeUmTJiAbdu2weVqehM3b94Ms9mMUaNGBcqkp6djwIAB2Lx5c+C2zZs3Y+zYsYGA5q/LZrNh586dgTbU19cHbVOr1eKKK64IqouIiIiIiM6fTwKOWx34/OsKfPltZUQDWnvw+iSUHKnFpzuOYF95LeweX8SnQbZLSPvggw8QFRWFsWPHAmgaDQOAtLS0oHIZGRlwu90oLy8PlEtLSwtcoM4vPT09UEdjYyOOHTuG9PT0ZmUEQQiU8/88s1xGRgYqKirgcDjC8VSJiIiIiLokQQAanB58+V0Vvthdgdq68E9tlJPb48N3ZdX49L/lOHqqEZGcjhjx1R09Hg8+/PBDjBkzBlFRUQAAq9UKADCbzUFl/b/777fZbDCZTM3qtFgs2LNnD4CmhUVaqkur1cJgMATVpdVqodPpmm1TkiRYrVbo9frzfp5qdbvk3bPyD62GY4iVugb2GQoV+wyFin2GQsU+0zF5JQlHjjdg98ETcHt8EMX2W3HDv6322qbb48NX+6qQkmjCoPQ4GHXhj1QRD2lbt25FdXU1rr766khvSjaiKCA21ih3MwLMZoPcTaAOhn2GQsU+Q6Fin6FQsc90HCdqGvF1ySkcr26EWqOGWiNPO3S69t3wqTontu89juy+3dCnhxlajSpsdUc8pH3wwQeIiYkJLPwBNI2EAU2jYAkJCYHbbTZb0P1msxmVlZXN6rRarYEy/pE2/4ian8vlgt1uD6rL5XLB6XQGjabZbDYIghAodz58Pgk2W+N5Pz5cVCoRZrMBNpsdXi9PtKVzY5+hULHPUKjYZyhU7DMdiABUVtvx1b4quNxe2ZohigJ0Og2cTne7X4zabgc+31GOoz0tGNgnDt3CtHBIREOaw+HAv/71L0yaNAkazf+Srf+8sNLS0qBzxEpLS6HRaALL4aenp2Pbtm2QJCnovLSysjJkZmYCAKKiotCjR4/AOWenl5EkKVC//2dZWRn69+8ftM3k5OQLmuoIQFGrD3m9PkW1h5SPfYZCxT5DoWKfoVCxzyibD8Dhyjp8U3Ky3YNRa3w+Sba2+C8vMPGyDIRjPC2ik30/+eQTNDY2BlZ19EtNTUWfPn2wfv36oNuLi4sxcuTIwCqN+fn5sFqt2LZtW6BMWVkZ9u7di/z8/MBt+fn52LhxI9xud1BdZrMZubm5AIBhw4YhOjoaH374YaCM2+3Ghg0bguoiIiIiIqLWeXwSvik5ha8PnFBMQFOCEzV2OFzhGVGM6Eja+++/j+TkZFx00UXN7ps3bx4WL16MXr16Yfjw4SguLsbu3bvx6quvBsrk5uYiLy8PS5YsCVzMesWKFcjKysKVV14ZKDdz5ky8//77uPPOO3HjjTdi//79KCoqwsKFCwOBT6fTYc6cOVi1ahXi4uKQmZmJN954A7W1tUEXvCYiIiIiopY5flw042StXe6mKFK4LkEdsZBmtVrx+eefY9q0ac2W0AeAq6++Gna7HYWFhVizZg3S0tLwzDPPBEa+/J5++mk8+uijuO++++DxeJCXl4d7770XavX/mt67d28UFRXhsccew+zZsxEXF4f58+djxowZQXXNmjULkiThxRdfRHV1NQYMGICioqLA9EoiIiIiImqZw+3F9m8rUdPJltZXIkEKV9zrwrxeH6qrG+RuBtRqEbGxRtTUNHAON7UJ+wyFin2GQsU+Q6Fin1Emh9uLbXsqYa1XXkATRQEGgxZ2u0v26ZeTx/WH2ag7d8Fz4AUoiIiIiIioVQ6PD9u/VWZA66wY0oiIiIiIqEVun4Sv9lVximM7Y0gjIiIiIqJmfAC+LavmIiEyYEgjIiIiIqJmDlXW4VCFVe5mdEkMaUREREREFCAIQFWtA3sOnpS7KV0WQxoREREREQXU2T3473eV8HEReNkwpBEREREREQDAK0n4puQkXG5e/kBODGlERERERARBEHDkRAOqqhvlbkqXx5BGRERERESos7uxp4TnoSkBQxoRERERURfnn+bo9nCaoxIwpBERERERdXEnah2c5qggDGlERERERF2Yxydhb9kpuZtBp2FIIyIiIiLqogQBOFbdCFuDS+6m0GkY0oiIiIiIuiinx8dRNAViSCMiIiIi6oIEAag42Qi7wyN3U+gMDGlERERERF2Q2yvh4JFauZtBLWBIIyIiIiLqgmrqnahv5LloSsSQRkRERETU1QhAyRGr3K2gVjCkERERERF1MXV2D47zumiKxZBGRERERNSFCAJw7FQDfJIkd1OoFQxpRERERERdiMcn4cjxermbQWfBkEZERERE1IU0ODyoa3DK3Qw6C4Y0IiIiIqIupKbOCc50VDaGNCIiIiKirkIAyjnVUfEY0oiIiIiIugi704sam13uZtA5MKQREREREXURjU4PvF7OdVQ6hjQiIiIioi6ivtEtdxOoDRjSiIiIiIi6AFEUcNLKqY4dAUMaEREREVEX4Pb6UFPnkLsZ1AYMaUREREREXYDT7YPd4ZG7GdQGDGlERERERF2A2+OD18dFQzoChjQiIiIioi7A7fHK3QRqI4Y0IiIiIqIuwO3xyd0EaiOGNCIiIiKiLsDh4khaR8GQRkRERETUyQmCgEYHr5HWUTCkERERERF1coIAuNyc7thRMKQREREREXUBXNmx42BIIyIiIiLqAiQwpHUUDGlEREREREQKwpBGRERERNQFiIIgdxOojRjSiIiIiIi6AJXIQ/+Ogu8UEREREVEnJ0kSovRquZtBbcSQRkRERETUyUkSYNAxpHUUEQ1p//jHP3DttdciOzsbw4cPx29+8xs4HI7A/Z988gkmTZqE7OxsjBs3Du+8806zOlwuF/74xz9i1KhRyMnJwS233ILS0tJm5UpKSnDLLbcgJycHo0aNwuOPPw6Xy9Ws3Nq1azFu3DhkZ2dj0qRJ2LRpU3ifNBERERGRAmk1HJ/pKCL2Tj333HN46KGHMGHCBBQVFeHBBx9ESkoKvF4vAOCrr77C3LlzkZOTg8LCQowfPx5Lly7F+vXrg+p5+OGHsXbtWixcuBCrVq2Cy+XC9OnTUVdXFyhjtVoxbdo0uN1urFq1CgsXLsTf/vY3PPbYY0F1rVu3DsuWLcP48eNRWFiInJwczJ07F7t27YrUy0BEREREpAgaFUNaRxGRMc/S0lI888wz+Mtf/oLLL788cPu4ceMC/3/uuecwZMgQPPjggwCAESNGoLy8HCtXrsRVV10FAKisrMTbb7+N+++/H9dffz0AIDs7GwUFBXjzzTcxa9YsAMCbb76JhoYGPPPMM4iJiQEAeL1ePPDAA5gzZw6SkpIAACtXrsTEiROxYMGCwDb379+PZ599FoWFhZF4KYiIiIiIFEGjUcndBGqjiMTpv//970hJSQkKaKdzuVzYvn17IIz5TZgwASUlJThy5AgAYMuWLfD5fEHlYmJiMGrUKGzevDlw2+bNmzFy5MhAQAOA8ePHw+fzYevWrQCA8vJyHDp0COPHj2+2zW3btrU4NZKIiIiIqLPQqkXoGNQ6hIiMpH399dfIzMzEX/7yF7zyyiuoq6vD4MGDcc8992Do0KH44Ycf4Ha7kZ6eHvS4jIwMAE0jcSkpKSgtLUV8fDwsFkuzcm+//Xbg99LSUlx33XVBZcxmMxISEgLnr/l/pqWlNavL7XajvLw8sP3zoVbLP3ys+nEIW8WhbGoj9hkKFfsMhYp9hkLFPhM5ao0Ik1ELt81x7sIdiCgKQT87g4iEtBMnTmDPnj3Yv38/7r//fhgMBjz//POYMWMGNmzYAKvVCqApSJ3O/7v/fpvNBpPJ1Kx+s9kcKOMvd2ZdAGCxWALl2rrN8yGKAmJjjef9+HAzmw1yN4E6GPYZChX7DIWKfYZCxT4TGT2TTLC7fXI3IyJ0Oo3cTQjbBcMjEtIkSUJjYyP+/Oc/o3///gCAoUOHYsyYMXj11VeRl5cXic3KxueTYLM1yt0MqFQizGYDbDY7vN7O+cdH4cU+Q6Fin6FQsc9QqNhnIsugVcFu71yn+YiiAJ1OA6fTDZ9PkrUtPik8249ISDObzYiJiQkENKDpXLKBAwfi4MGDmDhxIgAErdAINI2IAQhMbzSbzaivr29Wv81mC5oCaTabm9UFNI2O+cv5f9bV1SEhIaHVbZ4vj0c5OxGv16eo9pDysc9QqNhnKFTsMxQq9pnIiNKpZQ8ykeLzSZ3muUVksm/fvn1bvc/pdKJXr17QaDTNrnfm/91/rlp6ejpOnjzZbCpiaWlp0Pls6enpzeqqq6vDiRMnguo6fRun16XRaJCamhrKUyQiIiIi6nAMWjUMel7UWukiEtIKCgpQW1uLffv2BW6rqanBt99+i0GDBkGr1WL48OH46KOPgh5XXFyMjIwMpKSkAADy8vIgiiI2bNgQKGO1WrFlyxbk5+cHbsvPz8cXX3wRGBUDgPXr10MURYwaNQoAkJqaij59+jS7DltxcTFGjhwJrVYbvheAiIiIiEiBdBoR3eOUs5YCtSwiMfqnP/0psrOzMX/+fCxcuBA6nQ5r1qyBVqvFr371KwDAbbfdhptvvhnLly/H+PHjsX37dnzwwQdYsWJFoJ7u3bvj+uuvx+OPPw5RFJGUlITVq1fDZDJhypQpgXJTpkzBK6+8gjvuuANz5sxBVVUVHn/8cUyZMiVwjTQAmDdvHhYvXoxevXph+PDhKC4uxu7du/Hqq69G4mUgIiIiIlIUn09Cj25GlFWc/6J5FHmCJIXp7LYzVFdX49FHH8WmTZvgdrtx8cUX45577gmaCrlx40Y8/fTTKCsrQ3JyMmbPnh24aLWfy+XCihUr8O6776KhoQHDhg3Dvffe22y5/JKSEjz00EPYuXMnjEYjrrnmGixcuLDZCNnatWtRWFiIiooKpKWlYdGiRSgoKLig5+r1+lBd3XBBdYSDWi0iNtaImpoGzuGmNmGfoVCxz1Co2GcoVOwzkWd3e/HJV+Vwd5LXVxQFGAxa2O0u2c9JmzyuP8xG3QXXE7GQ1pUwpFFHxT5DoWKfoVCxz1Co2GciTxAEbPu2EpWn5D9+DYfOGNJ4lUAiIiIioi5EkiT07t78WsSkHAxpRERERERdTLxZD72OqzwqFUMaEREREVEXo9Oo0CfZLHczqBUMaUREREREXYwkSegZHw1RFORuCrWAIY2IiIiIqAsyRamRxGumKRJDGhERERFRVyQB/VJjwLE05WFIIyIiIiLqomKjteiREC13M+gMDGlERERERF2UACCzVyxEgeNpSsKQRkRERETUhcUYNejF66YpCkMaEREREVFXJgF9U2KgVjEaKAXfCSIiIiKiLs5kUGNgWrzczaAfMaQREREREXVxkgT07h6NbjEGuZtCYEgjIiIiIiIAKkHAkL7dOO1RAfgOEBERERERAMASpeG0RwVgSCMiIiIiIgD/m/bYo5tR7qZ0aQxpREREREQUoBIEDO2XAHOUVu6mdFkMaUREREREFESvFnHxwCRoNYwLcuCrTkREREREzViiNLiof3eIgiB3U7ochjQiIiIiImpGkoCkGD2y+3UDY1r7YkgjIiIiIqJW9UkyYXDfbnI3o0thSCMiIiIiolYJANJ7mDE4gyNq7YUhjYiIiIiIzkoA0DfZjOx+CeApapHHkEZERERERG2S1t2Ei/onQaViUoskhjQiIiIiImoTAUBqghGjhvRElF4jd3MURQCgUavCUhdDGhERERERtZkkAXHRWuQNTUacxSB3cxRBrRJx0YAkaNXhiVcMaUREREREFLIorQojByUhvaelSy8oEh2lxaVDkpHSzRi2OtVhq4mIiIiIiLoUjUrEkIx4dI8zYteBE2h0uOVuUrsRBKBvSiz6pVjCNoLmx5BGRERERETnTwISY/TIz+2J7w7X4HCFFZLcbYqw6CgtcjIT0M2sQySeLEMaERERERFdML1aRE7feCR3M2JPyUnYGlxyNyns1CoRGSkWZCT/OHoWoTTKkEZEREREROEhAYkWPfJzeuJYdSP2lp2C3eGRu1UXTBQF9OpuRt+eFpgMakgRHipkSCMiIiIiorBSiwJ6JRiRFGvAkRMN+P5wNZwur9zNCpkgAMndopHZKxYxRi0kSYp4QAMY0oiIiIiIKAIkCdCqRGT0MCM5PgonrA6UHKlFbZ1T7qadk1YjIjXJjF5JJpijNBAASO2Rzn7EkEZERERERBEjSRL0GhVSuxmRHB8Fa4MbZRU2HDtZD4/XJ3fzgliideibEoNuMXpEaVXtMmrWEoY0IiIiIiJqFypBQFy0FvH9E9DgiIG1wYWKEw04XtMoy3RIURBgMemQmhiNeIsBJoMaotB01Te5AhrAkEZERERERO1M8kmI0qoRpVWjZ3wU7C4f6uxunKix42RNI+rtbjjd4Q9tKlFAlF6DGJMO3eONsBi1iDaof5zOGPbNnTeGNCIiIiIiko3PB+jUInQmHRLMeqBPDBwuH5xuLxrsbtTWO1HX6Eajww23xwe3xwu3x9dqqFKrRGjUTf90WhWMei1izTpEGzQw6NTQaURoVCJ8vh8rkCK2kv55Y0gjIiIiIiJFkKSmxKRTi9CpRZgNGiTHGyEIgAQJHo8Ej0+CxyvB55MgQYIgCDBEaeC0uyFJgEolQC0KUKtEqFUiJEn6XyD70Zm/Kw1DGhERERERKdbpy96rRAEqUYDutBSjVouIjTWipqYBHk/wQiRehS1M0lai3A0gIiIiIiKi/2FIIyIiIiIiUhCGNCIiIiIiIgVhSCMiIiIiIlKQiIS0v//978jKymr274knnggqt3btWowbNw7Z2dmYNGkSNm3a1Kyuuro6LFmyBJdccglyc3Mxf/58HD9+vFm5HTt2YPLkyRgyZAgKCgqwZs2aptVhTiNJEtasWYPRo0djyJAhmDx5Mnbt2hXW505ERERERHQhIrq64wsvvACTyRT4PSkpKfD/devWYdmyZbj11lsxYsQIFBcXY+7cuXjttdeQk5MTKLdgwQIcPHgQy5cvh06nw9NPP41Zs2bhnXfegVrd1PzDhw9j5syZGDVqFBYsWIDvv/8eTzzxBFQqFWbOnBmoq7CwECtXrsTixYuRlZWF1157DTNmzMC7776L1NTUSL4UREREREREbRLRkDZo0CDExcW1eN/KlSsxceJELFiwAAAwYsQI7N+/H88++ywKCwsBADt37sSWLVtQVFSEvLw8AEBaWhomTJiADRs2YMKECQCAoqIixMbG4qmnnoJWq8XIkSNRXV2N559/HlOnToVWq4XT6cTq1asxY8YMTJ8+HQBw0UUX4aqrrkJRURGWL18eyZeCiIiIiIioTWQ5J628vByHDh3C+PHjg26fMGECtm3bBpfLBQDYvHkzzGYzRo0aFSiTnp6OAQMGYPPmzYHbNm/ejLFjx0Kr1QbVZbPZsHPnTgBN0yHr6+uDtqnVanHFFVcE1UVERERERCSniI6kXX311aipqUFycjJ++ctf4je/+Q1UKhVKS0sBNI2KnS4jIwNutxvl5eXIyMhAaWkp0tLSIAhCULn09PRAHY2NjTh27BjS09OblREEAaWlpRg+fHig/JnlMjIy8NJLL8HhcECv15/3c1Wr5V+DRaUSg34SnQv7DIWKfYZCxT5DoWKfoVB1xj4TkZCWkJCAefPmYejQoRAEAZ988gmefvppVFVV4b777oPVagUAmM3moMf5f/ffb7PZgs5p87NYLNizZw+ApoVFWqpLq9XCYDAE1aXVaqHT6ZptU5IkWK3W8w5poiggNtZ4Xo+NBLPZIHcTqINhn6FQsc9QqNhnKFTsMxSqztRnIhLSLrvsMlx22WWB3/Py8qDT6fDSSy/h1ltvjcQmZeXzSbDZGuVuBlQqEWazATabHV6vT+7mUAfAPkOhYp+hULHPUKjYZyhUSuozZrMhLCN6EZ3ueLrx48fjxRdfxL59+2CxWAA0jYIlJCQEythsNgAI3G82m1FZWdmsLqvVGijjH2nzj6j5uVwu2O32oLpcLhecTmfQaJrNZoMgCIFy58vjUc5OxOv1Kao9pHzsMxQq9hkKFfsMhYp9hkLVmfqMLBM3/eeF+c8T8ystLYVGowksh5+eno6ysrJm1zsrKysL1BEVFYUePXo0q8v/OH85/8+ysrJm20xOTr6g89GIiIiIiIjCpd1CWnFxMVQqFQYOHIjU1FT06dMH69evb1Zm5MiRgVUa8/PzYbVasW3btkCZsrIy7N27F/n5+YHb8vPzsXHjRrjd7qC6zGYzcnNzAQDDhg1DdHQ0Pvzww0AZt9uNDRs2BNVFREREREQkp4hMd5w5cyaGDx+OrKwsAMDGjRvxt7/9DTfffHNgeuO8efOwePFi9OrVC8OHD0dxcTF2796NV199NVBPbm4u8vLysGTJEtx1113Q6XRYsWIFsrKycOWVVwZt7/3338edd96JG2+8Efv370dRUREWLlwYCHw6nQ5z5szBqlWrEBcXh8zMTLzxxhuora0NuuA1ERERERGRnATpzLmEYfDwww/j888/R2VlJXw+H/r06YMbbrgBU6dODVpOf+3atSgsLERFRQXS0tKwaNEiFBQUBNVVV1eHRx99FB9//DE8Hg/y8vJw7733IikpKajcjh078Nhjj2Hfvn2Ii4vDTTfdhFmzZgVtT5IkrFmzBq+//jqqq6sxYMAA3HPPPYHRtvPl9fpQXd1wQXWEg1otIjbWiJqahk4zH5cii32GQsU+Q6Fin6FQsc9QqJTUZ+LijGFZOCQiIa2rYUijjop9hkLFPkOhYp+hULHPUKiU1GfCFdI6zxXfiIiIiIiIOgGGNCIiIiIiIgVpt+ukUfgIggD/qXZujwSPzwevT4Lo8cFntcPu9EDySVCJAjRqFVSiAEmS4PNxZisRERERkdIxpHUAggg4XD443V40OjyoqXeivsGFRqcHLrcXbo8PXp8PgiDAoNfC4XABaJqfq1WL0GvVMBo0iDXpEW3QQK9TQa9RQRSEZtegIyIiIiIieTGkKZAgCPD6fKh3eFBtc+Lo8TrYGl1wurxnfZwoAj5JgtfXNGrm9vhgB2CF68cSVgCAWiUiSq9G927RSIo1NAU3jQjmNSIiIiIi+TGkKYkA2BrdOHaqAUePN6CuwYlI5CaP1wdbgwu2hmrsPwzotSokxBrRq3s04kw6qEWBgY2IiIiISCYMaQrg8UmornOi5GgtTlTb4WvnhORweVFeZUN5lQ0moxYZPWOQGGuAUadiWCMiIiIiamcMaTLyShKqauzYV1aNukbXuR/QDuoaXNi1/zg0ahHpKTHok2RClE7Nc9eIiIiIiNoJQ5oMJAk4YXNgb9kp1NY55W5Oi9weH74/VI2yo1Zk9Y5FSkI0dGpesYGIiIiIKNIY0tqRIAios7uxp+wUKk82yN2cNnG5vfjm4EmUHLFiaL8EJMXqEZET5YiIiIiICABDWrvxShKOnqjHNwdPwu3xyd2ckDU63Pj3NxXonWxB/96x0HNUjYiIiIgoIhjS2oHd7cPXB090mNGz1kgADlVYcby6EblZCUiwcFSNiIiIiCjcOBwSQYIgoKbBhS1fH+3wAe10jQ43tn1zDGWVdVz9kYiIiIgozDiSFiESgIqTDdjx/XF4vB1veuO5+HwSvt5/AnWNbgzoHQuNKMjdJCIiIiKiToEhLQIkAKXHbNhTcrLTjzSVHqlFfaMLF/dPhFbFgVkiIiIiogvFo+owkyDhwFErvjnY+QOa3/HqRmzfWwVnB1wQhYiIiIhIaRjSwkgCUFJRh72lp+RuSrs7VWvHl/uq4OqEUzuJiIiIiNoTQ1q4CMChqjrsKTkpd0tkc6rWjv9+dxweXxcZQiQiIiIiigCGtDA5XuvANwe7bkDzq6puxHeHayBxbX4iIiIiovPCkBYGPknCf/dVwccRJADAwSO1+OF4AwQu+EhEREREFDKGtDBwurxwur1yN0NRdh84gRM2p9zNICIiIiLqcBjSwsDXVZZxDIHXJ2Hn98fh4oqPREREREQhYUijiGmwu/F9eS3PTiMiIiIiCgFDGkVU6dFanLI55G4GEREREVGHwZBGESVJwK4DJ+HmoipERERERG3CkEYRV9/oQsVJrvZIRERERNQWDGnULvYdqobDzUVEiIiIiIjOhSGN2oXD6UH58XoIHE4jIiIiIjorhjRqNwfKa+Dg9eSIiIiIiM6KIY3ajdPlxSkrV3okIiIiIjobhjRqVweP1ILX/iYiIiIiah1DGrWrapsDtY0uuZtBRERERKRYDGnU7o6dbOACIkRERERErWBIo3ZXcaIeHl7cmoiIiIioRQxp1O7q7W7U291yN4OIiIiISJEY0kgW1TYHOOORiIiIiKg5hjSSRcXJBjClERERERE1x5BGsqhvdMHp9sndDCIiIiIixWFII1nYnR443V65m0FEREREpDgMaSSbRgcXDyEiIiIiOhNDGsmmrtHN09KIiIiIiM7AkEayaXS4eVFrIiIiIqIzRDykNTQ0ID8/H1lZWfjmm2+C7lu7di3GjRuH7OxsTJo0CZs2bWr2+Lq6OixZsgSXXHIJcnNzMX/+fBw/frxZuR07dmDy5MkYMmQICgoKsGbNGkhS8AWTJUnCmjVrMHr0aAwZMgSTJ0/Grl27wvp8qe0aHR6OpBERERERnSHiIe0vf/kLvN7mC0SsW7cOy5Ytw/jx41FYWIicnBzMnTu3WWhasGABtm7diuXLl+OJJ55AWVkZZs2aBY/HEyhz+PBhzJw5EwkJCVi9ejWmTZuGlStX4sUXXwyqq7CwECtXrsT06dOxevVqJCQkYMaMGSgvL4/Ic6ezszs98PqkcxckIiIiIupCIhrSSkpK8Prrr2PevHnN7lu5ciUmTpyIBQsWYMSIEXjwwQeRnZ2NZ599NlBm586d2LJlCx555BFMmDABY8eOxZ///Gd8//332LBhQ6BcUVERYmNj8dRTT2HkyJGYPn06ZsyYgeeffx4ulwsA4HQ6sXr1asyYMQPTp0/HyJEj8dRTTyEmJgZFRUWRfBmoFW6PFx6GNCIiIiKiIBENaQ8//DCmTJmCtLS0oNvLy8tx6NAhjB8/Puj2CRMmYNu2bYFgtXnzZpjNZowaNSpQJj09HQMGDMDmzZsDt23evBljx46FVqsNqstms2Hnzp0AmqZD1tfXB21Tq9XiiiuuCKqL2o8kodmUVCIiIiKiri5iIW39+vXYv38/7rjjjmb3lZaWAkCz8JaRkQG32x2YflhaWoq0tLRmi0ukp6cH6mhsbMSxY8eQnp7erIwgCIFy/p9nlsvIyEBFRQUcDsf5PlU6TxIASeJJaUREREREp1NHolK73Y7HHnsMCxcuRHR0dLP7rVYrAMBsNgfd7v/df7/NZoPJZGr2eIvFgj179gBoWlikpbq0Wi0MBkNQXVqtFjqdrtk2JUmC1WqFXq8P+bn6iaL8YcPfBiW0pS1EUYBaJUCt5iKjclGpxKCfROfCPkOhYp+hULHPUKg6Y5+JSEh77rnnEB8fj+uuuy4S1SuOIAgwGLTnLthOdDqN3E1oE71WBWO0DtEKeu26KrPZIHcTqINhn6FQsc9QqNhnKFSdqc+EPaQdPXoUL774Ip599tnAKFdjY2PgZ0NDAywWC4CmUbCEhITAY202GwAE7jebzaisrGy2DavVGijjH2nzb8vP5XLBbrcH1eVyueB0OoNG02w2GwRBCJQ7H5IkwW53nffjw0UUBeh0Gjidbvg6wIIcakELp90Nt8Mtd1O6LJVKhNlsgM1mh9frk7s51AGwz1Co2GcoVOwzFCol9Rmz2RCWEb2wh7QjR47A7XZj9uzZze67+eabMXToUDz55JMAms4TO/0csdLSUmg0GqSmpgJoOn9s27ZtkCQp6Ly0srIyZGZmAgCioqLQo0ePwDlnp5eRJClQv/9nWVkZ+vfvH7TN5OTkC5rqCEBRocjnkxTVntaoVSIgSfB4ld/Wzs7r9cHj4QchtR37DIWKfYZCxT5DoepMfSbsEzcHDBiAl19+OejfPffcAwB44IEHcP/99yM1NRV9+vTB+vXrgx5bXFyMkSNHBlZpzM/Ph9VqxbZt2wJlysrKsHfvXuTn5wduy8/Px8aNG+F2u4PqMpvNyM3NBQAMGzYM0dHR+PDDDwNl3G43NmzYEFQXtR+jISKzbYmIiIiIOrSwHyWbzWYMHz68xfsGDRqEQYMGAQDmzZuHxYsXo1evXhg+fDiKi4uxe/duvPrqq4Hyubm5yMvLw5IlS3DXXXdBp9NhxYoVyMrKwpVXXhkoN3PmTLz//vu48847ceONN2L//v0oKirCwoULA4FPp9Nhzpw5WLVqFeLi4pCZmYk33ngDtbW1mDlzZrhfBmqDKL2GS/ATEREREZ1BtqGMq6++Gna7HYWFhVizZg3S0tLwzDPPBEa+/J5++mk8+uijuO++++DxeJCXl4d7770XavX/mt67d28UFRXhsccew+zZsxEXF4f58+djxowZQXXNmjULkiThxRdfRHV1NQYMGICioqLA9EpqX9EGDZjRiIiIiIiCCRKHMi6YrcGJtz76Tu5mQBSbVpm0210d4py0y4elINbIlR3lpFaLiI01oqamodPM4abIYp+hULHPUKjYZyhUSuozcXHGsCwc0nkuJkAdilolQq9Vyd0MIiIiIiLFYUgjWRgNahgY0oiIiIiImmFII1l0i4mCeNplFYiIiIiIqAlDGsmie1xUhzhvjoiIiIiovTGkUbvTqEWYojRyN4OIiIiISJEY0qjdJcRGwaDjhayJiIiIiFrCkEbtLiUxGhKnOhIRERERtYghjdqVTqtCvEkvdzOIiIiIiBSLIY3aVZ8eZhh0XHqfiIiIiKg1DGnUbgQB6JkQzVUdiYg6MVEUAAHwAfBKEtxeHxodbnh8EiQAgvhjGSIiahVXb6B20z3eCHOUBmBGIyLqFERRgNvrg9Pthd3pRX2jGyetdtgaXPBJUtP5xwKg12vhcrkBqekxsSY94i16GA0a6LUqGLQqiILAL/G6GEEQAEGCw+WDxys19RlJgiAIcHglOJ1uwAcIogCdRoRWLcLrZR+hroEhjdqFIABZvWMZ0IiIOgGr3Y1amxMnrXbU1jnR6HDD20rAEkUBkiDCbncHQlhtnRNlFVYAgFolwmhQI85sQLxFj5hoHUwGDSSJHxidiSAAEACHqynUNzjcqK1z4qTVgfpGF1wub+AQQRQFGAxa2O0u+HxS0+86NWKidYiP0cMUpUOUTg2dVoSOwY06KYY0ahepSWbEGLUMaUREHZAgCHB6vDhlc6LkqBWnahsRrgzl8fpgrXfBWu9CWYUVKlFA925GpCdbEBOtg4ozIzs0QRBQ53Cj6lQjKk41oL7RBafLG1IdPp+EBrsbDXY3jp6oBwCIggCDvim4pXY3Id6kh1YthK1fEsmNIY0iTiUK6Jcaw4BGRNTRCECd3YPKUw0oPWqF3emJ+Ca9PglHj9fj6PF6mKN1yOhpQWKsAVFaFQ/AOxCfBNTWO1F2zIaKk/VhH+3yScHBLUqvRnqyBT3ijYjmSCx1AgxpFHF9e8XCZFAzpBERdRCCAFgb3fj+cA0qTzW0OpUx0mz1Tuz8/jg0ahGp3c3ol2JhWFM4u9uHE7V2lByphbXe2W7bbXR4sKf0FPYdquZILHUKDGkUUeZoLfommxnQiIg6CK8k4fCxeuwtOwWP1yd3cwAAbo8PpUdqUXGiHjn9EpAUq4cAHn0riVeS8ENVPfYdOgWXW75+c/pIbIxJh6F9ExBr4ukW1PEwpFHEiIKAnH6J0Kh4pQciIqXzj57tPngSJ2vtcjenRQ6nB//ecwy9upsxoE8sR9UUQMn9prbOic+/PorMXrHI6GmBhpd+oA6EIS0M+CffsszesYiL1srdDCIiOgcljp6dzQ+VNhyvaeSomsy8koQfKuvxbaly+43PJ+G7Q9U4drIBOf04qkYdB0NaGGg0KrmboDhJ8Ub07WmRuxlERHQODS4vdn5/XHGjIOdy+qja4PR4aHnyUbtR8uhZa6z1HFWjjoXz0MJAoxKRkRIjdzMUwxSlRW6/blBzB0hEpFiCANjsbmz9uqLDHGi35IdKG/6zrxJOjzJHcjobQQDKTzRg886jHa7f+EfVtuyuQGM7rFRKdCEY0sJkQO9YJMQa5G6G7DRqERcPSIKeo4tERIolCEB1vQtbd1eg0eGWuzkX7ESNHdv2HIM9xOtvUejKKuvw3++qFDu9sS2sdU5s/eYY6h0MaqRcDGlhohYFXNQ/CTHROrmbIhuVSsBPBnZHjFEjd1OIiKgV/oC27ZuKkC8qrGS1dU5s+/YYHO7O85yURIKEgxU2fL3/RKdYrKXB7saWr4/C2uiGwIk/pEAMaWGkV4sYPrgHzF1wsQyV2BTQEi36TrHzJiLqrKyNbvx7zzFZl0mPFFu9C9v3VnHqY5hJAEqP1WFPyclOteaGw+XFF99UwNrY8UeTqfNhSAszg0bEyME9EGPqOiNqapWISwb1QA9O9yQiUrQGlxf/3lPZqUbQzlRjc+Cr76rg7sDT8ZTmh+P12HPwpNzNiAjnj38TDc7O+zdBHRNDWgQYNCqMGNwD3eONcjcl4vRaFUZk90D3WANH0IiIFMwrSdj5/fFOcQ7auZyosWN/uZXXyLlAggAcq7Zj1/7jnWoE7UyNjqbRZQdHYElBGNIiRK8WcXH/RPTrFSt3UyIm1qTDZTkpSDDrIDGhEREpliAAP1TVd7jV+C7EwSM1OGlzyt2MDq3B6W0KaF3gI76u0YXvDlV36jBKHQtDWgSpRQEDe8diWP9EqDrZcvS9upswMjsZRp2qS+y8iYg6MmujG9+WnpK7Ge1KkoCv95+Ai6Mj58UH4NuyU3B2oYVYDh+z4XitQ+5mEAFgSIs4AUDvxGjk56Yg1qyXuzkXTKtpWmI/p28CLxxKRNQBeCUJuw+e7NBLpp+vukYXDhzhtMdQCQJw7FQjjh6vl7sp7UoCsGv/ca4QSorAkNYOJAmwRGkwKrsHBmd067CjasndjLg8NwWpCUZ00KdARNSldMVpjmfitMfQNTi92H3ghNzNkIXd6cF3h2s47ZFkx5DWjtSigH49zcjPTUH3bsYO88We0aDFJYO64+L+iTDq1JzeSETUQXTFaY5n8k975LL8bdMVpzmeidMeSQkY0tqZf1Rt+IAkjMrpifgY5S5br9eqkJOViNG5yUiOi4LIqz0SEXUYgiDg+x9quuQ0xzPVNbpw9GQDL1rcBpXVXW+a45kkADv3H+/SQZXkp5a7AV2VAKCbSYdLB3fHKZsTJUdqcbymURGjVKYoLdJTLEiOi4Jey4VBiIg6ojq7G5UnG+RuhmKUHrWiV2I01Jyv3yqvD/j+cI3czVAEh9ODY9V2pHWP5nEQyYIhTWYqQUCiRY/EmO6wNbpx5Hg9Dlfa2v1CoypRQGKcEek9zYiN1kGjEiBJ4I6JiKgDEgSg8lQDvD7uxP3qG12oqXcioRMs4hUptQ1OWOt5/p5fydFapCYaoeIQLMmAIU0pJMBs0GBwWhz69rTAZnejqroRFSfq0WCPzIVHtRoVEmIM6JkYDYtRB6NeBf+ZsgxnREQdl8sroaTCKnczFKfkiBUJg/TgqhDNCYKAsgqb3M1QlLoGF2rqXOhm1sndFOqCGNIUxueToFWL6GbSIdGiR/9eMai3e9DgcKPG5sApqwP1djdcIc6TVqtEGHRqxJh06BZjQLRBg2i9BgadCj7/N6380CIi6hRO2RywOzxyN0Nxjlc3os7ugUnPw58z1TncOHaya5+L1pLSCisSLIn88praHfdSCubzSVAJAixRGliiNOgZb4QECU63D26vDx5P00/3j78DgE6vgcvpgSAAWrUIjVoFjVqEWiVApxGhFsX/hbIft0FERJ1LyRGOorXEJ0k4eqIeA3rFQuJRd0DT9NhGTo9tQdWpBtgY7EkG7HEdiP8DRacWoVOLwBmj72q1iNhYI2pqGuBpZalhhjIios7N2ujGydpGuZuhWIcqrEjvYYZWzQWu/VweCaVHa+VuhiJ5fRKOnayHOZXBntoX91BERESdiLXeyalZZ+FweVHviMy53h1VbYMTjZwe26pDx2xw8Tp71M4Y0oiIiDoJURRw0sqL8J5LfYQW5OqIBAGosXFFx7NpdHjgaOdVt4kY0oiIiDoJr09CjY0h7VxO1Tog8nppTQQBJ6x2uVuheI1OBntqXwxpRF2IIAAqlQBRJQAC4PMBTpcHEpq+gVepRPByMEQdl8PlRSOn8p1TdZ2Di2T8yOn2ob7BJXczFK+2zsnPR2pXXDiEqJMShKbr3jg9XjhdPjQ6PbDWO3HK6oDT5YFPkgAIP64I2nRQp1GLiLcYEGPSwajTQKcVodeoIEkSz3Eh6gDsLg/DRxs0OtxwuL0waFRyN0V2TrcXdifPRzuXk7V2oFcseL0iai8RCWmfffYZCgsLcfDgQdTX1yMpKQk//elPMXfuXJhMpkC5Tz75BE8//TTKysqQnJyM2bNn47rrrguqy+VyYcWKFXjvvffQ0NCA3NxcLFu2DOnp6UHlSkpK8PDDD2Pnzp0wGo245pprsGDBAmi12qBya9euxQsvvICKigqkpaVh4cKFKCgoiMTLQCQLHwBbowsnau04WWOHrdEFh8PT4seKKArwSIDd7gqs/Hmi5n/TXvRaFUxRWnSLMaBbjAEx0VqoRYGBjUih6hs5itYWXq8Eu9PDkAZw5LWN6uxuOD1eaFWchEbtIyIhrba2FkOGDMHUqVMRExODAwcOYNWqVThw4ABefPFFAMBXX32FuXPn4vrrr8eSJUvw73//G0uXLoXRaMRVV10VqOvhhx9GcXEx7r77biQlJeH555/H9OnTsW7dukDgs1qtmDZtGvr06YNVq1ahqqoKjz32GBwOB+67775AXevWrcOyZctw6623YsSIESguLsbcuXPx2muvIScnJxIvBVG7EAQBDrcXp2wOlBypRbXVEZbv+hwuLxwuO07UNgU3s1GHjBQLEmMMiNKpGNaIFISLhoSm3u5GXLTu3AU7MUEArPWc6tgWDqcHTpcPWgNDGrWPiIS0a665Juj34cOHQ6vVYtmyZaiqqkJSUhKee+45DBkyBA8++CAAYMSIESgvL8fKlSsDIa2yshJvv/027r//flx//fUAgOzsbBQUFODNN9/ErFmzAABvvvkmGhoa8MwzzyAmJgYA4PV68cADD2DOnDlISkoCAKxcuRITJ07EggULAtvcv38/nn32WRQWFkbipSCKKAlAvcODoyfqcajCGvHVp2wNTuz8/jg0ahEpSSb07m6CJUoLTtMnUgZbA1fpa6u6RjcEQejS174SuGhISBqdbpgMPFOI2ke7fR3gD09utxsulwvbt28PGjEDgAkTJqCkpARHjhwBAGzZsgU+ny+oXExMDEaNGoXNmzcHbtu8eTNGjhwZ2AYAjB8/Hj6fD1u3bgUAlJeX49ChQxg/fnyzbW7btg0uF79Joo7F4fHh65JT2PRVOb47VN2uywO7PT6UHbXis/8ewZf7qlDv9PCEaiKZ+SQEpi3TuXm9vi6/3/L5JLhcPB+trdxe/n1R+4loSPN6vXA6nfj222/x7LPPYsyYMUhJScEPP/wAt9vd7LyyjIwMAEBpaWngZ3x8PCwWS7Ny/jL+cmfWZTabkZCQEFQXAKSlpTWry+12o7y8PAzPmKgdCMDxWgc27zyKQxXWHxcAkYcE4NjJBny24wh+ON4AH0+oJpKNz+fjFOQQeHnADUlqWuWX2sbr5YtF7SeiY7YFBQWoqqoCAFx22WV48sknATSdQwY0BanT+X/332+z2YIWGjm9nL+Mv9yZdQGAxWIJlGvrNs+XWi3/HGXVjyezqnhSa6dld3mx73ANDldYA8vmXwj/4y+0Hq9Pws79x3HslBGDM+JhidLwYLGT4n5GuTxeCRAu/O853MK1nwk3ryRBrRa79Oij2+tjnwmB78c+Q8rTGT+bIhrS1qxZA7vdjoMHD+K5557Drbfeir/+9a+R3KQsRFFAbKxR7mYEmM0GuZtAYeb1+nC40oav95+A3eWF3qA994NCoNNpwlKPtdGNL/cdx+D0eKSnWKDTcO5+Z8X9jPLYnR7o9Rr4FHqWaLj2M+Gi12tgsUTJ3QxZNdjd0OnYZ9pKq1Ur6niPmutMn00RPYLq378/ACA3NxfZ2dm45ppr8PHHH6Nv374AgLq6uqDyNpsNAALTG81mM+rr65vVa7PZgqZAms3mZnUBTaNj/nL+n3V1dUhISGh1m+fD55NgszWe9+PDRaUSYTYbYLPZOSTfiUgASips+ObgibCPTomiAJ1OA6fTHbZvk+0Avvj6KE7UNGJg71ioFPZNKF0Y7meUyycBLqcHdruyzrGOxH4mHLwePWprG7v0wiFurw9Opxt2u7KW4Vdqn3G5PKipaZC7GdQCJX02mc2GsIzotdvX3FlZWdBoNPjhhx8wZswYaDQalJaW4rLLLguU8Z835j+/LD09HSdPngwKW/5yp5+Dlp6eHnSOGtAUxk6cOBFUV0uPLS0thUajQWpq6gU9P49HOQcrXq9PUe2h8ydJQMkxG74tORnRs718PinsH4TfH6qG0+XF4LQ4qBnUOh3uZxRIAIDw/y2HSyT2MxdCFAR4vT5FtandSU3/lPoaKLHPcL+nbJ3ps6ndJm5+/fXXcLvdSElJgVarxfDhw/HRRx8FlSkuLkZGRgZSUlIAAHl5eRBFERs2bAiUsVqt2LJlC/Lz8wO35efn44svvgiMigHA+vXrIYoiRo0aBQBITU1Fnz59sH79+mbbHDlyZLOLXhPJTYKE/Uet2BPhgBZJhyqs+PrgSXi78DfVRO1FFASoxM5zPkakqdVilz93VhAFsMu0HWeGUHuKyEja3LlzMXjwYGRlZUGv1+O7775DUVERsrKy8NOf/hQAcNttt+Hmm2/G8uXLMX78eGzfvh0ffPABVqxYEaine/fuuP766/H4449DFEUkJSVh9erVMJlMmDJlSqDclClT8Morr+COO+7AnDlzUFVVhccffxxTpkwJXCMNAObNm4fFixejV69eGD58OIqLi7F79268+uqrkXgZiM6bBKD0WB32lZ2SuykXrLyqDhq1iMFpcRC7+nrXRBEWa9aj2sYLWreFJUrbpac6AoAoAFqNSu5mdBgaLhpC7SgiIW3IkCEoLi7GmjVrIEkSevbsiRtuuAEzZ84MjFhdfPHFWLVqFZ5++mm8/fbbSE5OxsMPP9zsOmb33nsvjEYjnnzySTQ0NGDYsGH461//GrTqo8ViwUsvvYSHHnoId9xxB4xGI66//nosXLgwqK6rr74adrsdhYWFWLNmDdLS0vDMM88gNzc3Ei8D0XkRBOCH4/XYc/Ck3E0Jm9KjVmjUIgb0ipW7KUSdls8nIc6sR4ncDekgonhRYkiShG4WA07U8ILWbWHQsc9Q+xGkrv41Uhh4vT5UV8t/IqlaLSI21oiamoZOMx+3K7LZ3di88yg87XDiqygKMBi0sNtdEZ/3LwAYmZ2MxBh9RLdDkcX9jLLVNrrw6X+PyN2MIO25n2krrUbEmIt6Qa/hyEhVrR3bvjkmdzOCKLHP6LUqjLk4FdpOtMR7Z6Kkz6a4OGNYFg5hTyNSEK8k4euDJ9sloLU3CcCuAyfg4IE9UcToNSpOyWoDo0ELvZavEwBEKWyZe6WKjtJCz6mh1I64hyJSCEEADlfW41Rt55120uhw4/vDNVDoJXmIOjy9VgVjmK+j2BnFm/U8R/ZHOo0IPafxnVN8jKHLLzRD7YshjUghrI1u7O0EC4Wcy6EKK47XcGEDokgQBQHxFk4pPpdYs14x0+jkptOqYIriaNq5xJp0XX6hGWpfDGlECtCZpzmeidMeiSLHv3gInZ2Ri4b8jyShW0yU3K1QvCiONlI7Y0gjUoCKk42deprjmRodbpQcsULkNWeIwi4mWgc1FzdolcmohcnAkSM/SQLizDq5m6FoBp0aei1DGrUv7sWJZOaVgINHauVuRrs7XGlFg9MjdzOIOp1ogxrJCdFyN0Ox+qbEQM0viILEGLUw6BlCWtM72QwdF+ShdsYeRySz2nonrPVOuZvR7lxuH07W8tw0onCTfBL69DDL3QxF0qhFJHIBiGa0ahXSky1yN0ORRFFAz27RPB+N2h1DGpGMBEFAWYVN7mbI5uCRWvj4wUcUdhajBjEmTmE7U0qiCVE6LqN+JkmS0CPeCBVHGJtJjI2CiecwkgwY0ohkVGd349jJermbIRtrvRM1DW65m0HU6agEARkpMXI3Q1EEAL17mDiK1opogxrduxnlbobiZKRYmla8ImpnDGlEMhEEoPJUA7xdfBnoQxVWCLxeEVHYJVj00PLiuwFxFj3MUbyGXKskII1THoNER2kRG80RaZIHQxqRTNxeCWXHuu5UR7+Kk/VocHI0jSjconRqnpt2moyUWB70nENstBYmI4OsX0ZPCzQqfolI8uD+ikgmdpcXDXaGE69XQoPDK3cziDodn09Cek8LovRcbj4pLgrdY3n9uHNRiwL6946TuxmKoNOq0D0+itNjSTYMaUQyaXQwoPnVNXS91S2J2oNeLSKnXwK68liARi1icEY3iJxWfU6SBPSIMyCZ56YhJzMRUVpOFyb5MKQRyUAQAGu9S+5mKMZJqwMqTikhiojEWD16d+FzjQZndIOZF69uM1EQMCg9HlpN1z1ETE0yoXssL9VA8uq6f4FEchIEnLDa5W6FYljrnXB6fHI3g6hzkoD+vWO75LTHpLgopCYYeY2rEEXr1RjSN0HuZshCr1VhYFpclx59JmVgSCOSgdPtQ30DR9L8Gh1uOF08L40oUrritEdOczx/kgQkx0d1yWmPQ/pxmiMpA0MakQycbi/sTo/czVAMSQIanQxpRJGUGKtHny407ZHTHC9MV5z2mJpkQo84TnMkZeg6f3lECuJ0MaCdycHQShRZEjCwTywS46LkbknE9esVi9TEaE5zvEDRejWG9ktEVxiMNBo0nOZIisKQRiSDLn796hZ5fTwnjSjSNCoRF/dPRJzFIHdTIqZPsgX9e8XwACcMJAno2S2q05+fptepMWJwDxh48XdSEO7DiGTgY0prxsvXhKhdaFUiLhmQiJhondxNCbuURBMGp8VB1RWGftqLBKT1MGFgerzcLYkIrUaFkYN7wKRXy90UoiAMaUQykMBAciavV+oSU2qIlECvUWFEdg/Ed6IRtT7JFuT06wa1yB1J2ElA32QLBqR1rqCm+zGgxRh57iIpD0MakQwEznpvRuSBFVG70qtFDB+YhKT4jr+CX79eschOj2NAiyBRADJTLMju261TfKEWpdfg0qHJiDNpuVAIKRJDGpEMGEiaU4kCPyiJ2plWLeLirERk9Y7tkEvVa9QicrMSMaB3LKc4tgMBQHoPM3KyEqHqwJ9j5igtLh3SAxaDhp87pFicgEskAx5LNNeRP/CJOjKNSsDA3rFIijNi1/7jsHWQazgmxUUhO6MbTAYNV3FsRwKA3onRsBi1+Hr/CdTUOeVuUpsJAtA3NRb9UmKgVfEzh5SNIY1IBjquINWMjhcPJZKNJAFx0VpcNjQZB49aceCHWvgUGnz8F6lOSTBCJQgMaHKQgJgoLUYNSUZZZR2+Kzul+MWfTFFaDM1MQDezDjwtnDoChjQiGeg0Kug0KjjdvICzX5SeJ24TyU2jEhU9qsbRM2VRiwL69TQjIUav2FG1ZqNn7DbUQTCkEclArxURbdAwpP3IoFNDz9FFIkXwj6rlDU1GxalGlBypRZ2MYU0AEBdjQL+UGCTE6Dl6pjRnjKp9f6gaHq8yrntpNmoxpB9Hz6hjYkgjkoMkID7GgFM2h9wtUYRooxZajQhJ4dNliLoSrUpEWlI0UhOMqKlzoazCispTDe02rU2jFpGaZEKv7mZYojRcE1fh1KKAzJ5m9OwWhaoaO0qPWFHX2P7hXhQEJMZFISPFgthoXdOKn/xooQ6IIY1IBpIkIdbU+S4ke74SLAZwiS0i5ZEkQCUI6GbWoZslEXV2DypPNaD0qBV2pyci27QYdUhPsSAx1oAorYq7hg5EkoAorRrp3U1ITYhGTb0TpUdtqKpugC/C4V6vVaFPsgU9E6JhMqgZzKjDY0gjkonRwHOw/CzRvE4NkeJJgEmvhjklBn26m1Dv8KDB7sYpmwPVVjsaHR64PaFNc9NpVDAaNOgWY0CsSYcovQbRBg38C+9xv9AxSVLTyFqCWY9Eix42uwfHTjag4mQDGuyukPtJSwQAep0aZqMWvbubEW/RQ69RNU2FZb+hToAhjUgmOo0KOq0KTlfXPi9NELhoCFFHIkkSNCoRsUYtYo1a9EqMhk+SYHd54XB50WB3o87uhsfjg9crQYIEvV4Dj9sLQQA0ahXMURpE6TXQa1XQaUQI4HlmnZXkD/epMchMscDh9sLh9qLB7kG1zYFTVsc5g9vpgaxbjAFmow5RejX0WhE6tSowSsc+RJ0JQxqRTAxaFVKTTDhYXit3U2SVEBOFaD13RUQdlf8A2aBRwaBRIdao/fFakAIEAVCrRVgsUaitbYTH4wMgBY+QSYDEoY9Ozx+g9BoV9BoVYqK0SE0wwueT4HB74fZKkCSpqT8JAqIMWjidbkACBBHQaZoCmSQF959IT6MkkguPjIhk4vNJSE00oeRIbZee0pOeYuGCAESdTNM+relg+vRRDo500On8faMpuP3vdrVaRGysETU1DT8G++DyRF2BKHcDiLoyS5QG8TFRcjdDNlF6NeJNermbQURERKQoDGlEMsvoaZG7CbJJT7ZAq+Y4GhEREdHpGNKIZBZv1sGg63ozj1WigO7xxi491ZOIiIioJQxpRDLTqVVI74Kjad27GWHiZQiIiIiImmFII5KZJEnolWTqUtdN06hF9O8dx0UEiIiIiFrAkEakADq1iJzMhB+Xre78Bqd3g7kLhVIiIiKiUDCkESlEN7MeaT1j5G5GxCXGRSE1MZqjaEREREStYEgjUggBQFZqTKee9qhRi8jO6Aaxi4wYEhEREZ0PQeLX2RdMkiTFXGBRpRLh9frOXZAUy+uT4HB52m17oiDA1067AZ1GBbWK3w11dNzPUKjYZyhU7DMUKqX0GVEUIITh/BWGNCIiIiIiIgXhV9pEREREREQKwpBGRERERESkIAxpRERERERECsKQRkREREREpCAMaURERERERArCkEZERERERKQgDGlEREREREQKwpBGRERERESkIAxpRERERERECsKQRkREREREpCAMaURERERERArCkEZERERERKQgDGlhtmrVKmRlZSErKwv9+/fHRRddhJ/97Gd48MEHUVJSElR2zJgxePDBB0Oqf/v27cjKysI333wTtvbu2LEjLHV1dqtWrUJubm7I90XK//3f/+Gzzz4L6TFHjhwJ9M+srCwMGTIEo0ePxu23344PP/wQkiQFlZfjedH5mTRpErKysvDVV1+1+TGt9aHz2Ted7fH/+te/8NprrzUrd/fdd+Pqq68+7+10Ve+99x6uv/56XHTRRRg2bBjGjx+PpUuX4tSpU4EybXkPs7KyUFRUFJE2fvXVV7jtttswcuRIDB48GPn5+Vi8eHHYPrvo7N577z1MmTIFubm5yM3NxeTJk/HPf/4zqExH+LtkP1KGUI5tOwv/8dL69etla4Nati13Ynq9Hi+99BIAoKGhAfv378dbb72Fv/3tb3jkkUdwzTXXAACeeeYZmM1mOZuKZ555BlFRURg2bJis7aDQvfzyyxg9ejQuv/zykB+7aNEiDB8+HG63GxUVFdi4cSMWLFiAMWPGYNWqVVCrm3YNN9xww3nVT+3rwIED+P777wEA77//Pi6++OI2Pe5C+tDZnLlv+9e//oU9e/bgpptuCip3++23o7GxMazb7uwKCwvx5JNPYvr06Zg/fz4kScKBAwfw/vvv4/jx44iPj29zXW+99RaSk5PD3sbXXnsNDz30EEaMGIGlS5ciKSkJVVVVeP/99zFjxgz85z//Cfs26X8eeughvPbaa7juuutw++23QxAEfPTRR7j77rvxzTffYNmyZQBa/7tUCvYjZWnrsW1nkZiYiLfeegt9+vSRrQ0MaREgiiJycnICv48aNQq/+tWvMHv2bCxduhTDhg1DamoqBg4cKF8jqcNyOBzQ6/UXVEfv3r2D+ug111yDt956C/fddx8KCwtx2223AQC6d++O7t27X9C2KPLef/99iKKIn/zkJ1i/fj3uvfdeaDSaVsuHow+drd627tt69eoV9jZ0dq+88gp+/vOf4+677w7cdvnll+M3v/kNfD5fSHWdvg8Il++++w5/+MMfcM011+Cxxx6DIAiB+66++mps2rQp7NuMJJfLBbVaDVHsGBOPNm7ciFdffRVz587FvHnzArdfdtllSExMxLPPPotRo0ZhzJgxsrWxLfsf9iPlaeuxbSRJkgS32w2tVhvR7QCAVquNyD4yFB23t3QwOp0Oy5Ytg9vtxtq1awE0n46yc+dO3HrrrcjLy0NOTg6uueaaZtMT/KqrqzF37lzk5OQgLy8Pzz//fLMyJSUluO2223DRRRchJycHs2fPxg8//BC4PysrCwDw+OOPB4axt2/fDqDpD6GoqAjjxo3D4MGDMXbsWPzf//1fUP2VlZX47W9/i0svvRTZ2dkYM2YM/vCHP1zIy9RpuFwuPPXUUygoKMDgwYMxfvx4vP/++0Fl2vJ++6e3fvrpp5g/fz6GDRuG3/72txgzZgyOHj2K1157LfDe/f3vf7+gNk+ePBnZ2dlB01/OnO7odrvxxz/+EaNHj8bgwYORl5eHW2+9FXV1dYEyNpsNy5cvR15eHgYPHoxf/OIX2LJlS9C2Pv30U9xyyy0YOXIkhg0bhhtuuAGbN28OKmOz2XDvvffisssuQ3Z2Ni6//HIsXLgwqExlZSUWL16M4cOHY8iQIbjpppuwZ8+eC3odOhpJkvDBBx9gxIgRuOWWW1BbW4vPP/88cP+F9KHXXnsNBQUFuOiii3D77bejurr6nPUCwfu2u+++G//4xz9w4MCBwHb8AePMaVVtec+7OpvNhsTExBbvO9sBYE1NDa677jr84he/CLyPZ053nDp1KubMmYP169dj3LhxyM3Nxc033xz0uXEuL7/8MgRBwF133RV0YO1XUFAQ+P8///lP3Hjjjbjkkkvwk5/8BFOnTsXu3buDyvv3Qd9//z1uvPFGDB06FFdffXVQHz+9vmuvvRbZ2dkYPnw4Zs2ahaNHjwbub8v+wt93CwsLUVBQgCFDhqC2trbNz19uL730EiwWC2bMmNHsvpkzZ8JiseCll14669+l3/bt23HttdciJycH119/fbPXqi3HCf73b/fu3S1+xrSG/ahjaOnYFgD+/ve/42c/+xmys7Nx2WWXYcWKFfB6vUH3Z2VlYdeuXbj55psxdOhQjBkzBm+//XZQ/f7PiM8++wyTJk1CdnY2PvnkEwBNx1A333wzcnJycNFFF+HOO+8MmvINAGvWrMEVV1yB7OxsjBgxAtOnT0d5eXmb7m9puqPP58Nf/vIXjBkzBoMHD8ZVV12FN998M2ibofS1c+FIWjvq27cvkpKSsHPnzhbvr6iowLBhw3DjjTdCq9Vix44duPfeeyFJEn7+858HlV22bBkmTpyIVatW4YsvvsCKFStgsVhw4403AgDKy8sxZcoU9OvXL/At1PPPP4/p06dj/fr10Gq1eOuttzB58mRMnTo1cKDUt29fAMAjjzyCtWvX4tZbb8XQoUOxY8cOPPHEE9DpdIFt/P73v8fx48dx7733Ij4+HseOHesSB8gej6fZbWd+g/3b3/4WO3bswB133IGMjAx89tln+N3vfgez2RyYWhbq+z1p0iQ8++yzEEURJpMJs2fPxrBhwwIfxuEYlRg1ahSef/55HD16FD179mx2/+rVq/Hmm29i8eLF6NevH2pqarB161a4XC4ATeH0lltuwalTp7BgwQIkJSXhvffew5w5cwI7ZaBp51dQUIAZM2ZAFEVs3rwZs2fPxksvvYThw4cDAB599FF8/vnnuPPOO9GzZ0+cOHEiKMhZrVb86le/QlRUFJYtWwaTyYRXXnkF06ZNw4YNG0Ka9tWR7dixA0ePHsUdd9yBvLw8xMTE4IMPPmj2TXmofeiTTz7B4cOHcd9996GmpgaPPvooHnroIaxYseKs9Z7JH+5KS0vxxBNPAADi4uJafC7nes8JGDRoEN58802kpKRg9OjRSEhIOOdjTpw4gRkzZiA6Ohpr1qyByWRqtey+fftQXV2NxYsXw+v14rHHHsPvfvc7vPXWW21q33/+8x8MHjy41ff4dEeOHMG1116LXr16weVyYd26dbjpppvw3nvvIS0tLVDO7XZj8eLFuPnmm3H77bejsLAQ8+fPxyeffILY2FgAwAsvvIA//elPuP7667Fw4UK43W78+9//RnV1NXr27BnS/mLDhg3o3bs3li5dClEUERUV1abnLjePx4OdO3di9OjRMBqNze43Go0YPnw4PvvsM9x///1n/bs8ceIEHn74YcyePRsmkwlPPvkk5s6di48//jgwSt+W4wSg6f278847MX36dCxcuBAxMTHnfC7sRx3Hmce2f/3rX/GnP/0J06ZNw913342SkpJASFu8eHHQYxctWoTJkydj1qxZKC4uxtKlS5GYmIj8/PxAmePHj+Phhx/Gbbfdhh49eiA5ORk7d+7E1KlTcfnll2PFihWw2+14+umncfvttwf2Vf/85z/x5z//GfPnz0dOTg7q6urw3//+Fw0NDW26vyWPP/44Xn75Zdx2223Izc3Fp59+ivvvvx8ejwe//vWvA+Xa0tfaRKKwWrlypZSTk9Pq/b/85S+lq666SpIkSSooKJAeeOCBFsv5fD7J7XZLy5YtkyZPnhy4/d///reUmZkp/e53vwsq/7vf/U667LLLJK/XK0mSJP3+97+Xxo4dKzkcjkCZU6dOSTk5OdKrr74auC0zM1N64YUXguo6fPiwlJWVJb355ptBt//pT3+SRo0aFdhGTk6O9PLLL7f6XDublStXSpmZma3+87/v27ZtkzIzM6XPP/886PELFiyQrrvuuhbrPtf7fd999zV7zNn6T2vKy8ulzMxM6cMPP2zx/jfeeEPKzMyUdu3aFXjOp/fn2bNnS3Pnzm21/rffflsaOHCgdODAgaDbb7jhBmn+/PktPsbr9Uput1uaMWOGtGjRosDtEydOlB599NFWt/XnP/9Zuuiii6STJ08GbnM6ndLo0aOlP/7xj60+rrNZvny5lJ2dLdlsNkmSJGnZsmXS0KFDpfr6ekmSzq8PFRQUSPn5+ZLT6QzctnLlSmnQoEGBv/9Q6r3rrrukiRMnNit35u3nes9Jkr7//nvpiiuuCOx3xowZIz300ENSeXl5UDn/e3D06FHpiiuukKZPny41NDQElTlz///rX/9aysnJkU6dOhW47Z133pEyMzOlY8eOtal92dnZ0sKFC0N+Xv79wLhx46Qnn3wycLt/v/vpp58GbvPvx/75z39KkiRJNptNGjp0qLRs2bJW62/r/qKgoEC65JJLmr1WHcHx48elzMxM6ZFHHmm1zCOPPCJlZmZKJ06cOOvfZVZWlrR///7Abf6/9//85z+SJLX9OMH//q1bty6k58J+pCxtPbatq6uTcnJygl57SZKk119/XRoyZIhUXV0tSdL/9itPP/10ULmbbrpJ+uUvfxn4/a677go6Jjm93OTJkyWfzxe47cCBA1JWVlbgPX7ggQekn//85622+Vz3n3m8dOrUKWnQoEHSE088EVRu0aJF0ogRIySPxyNJUtv6WltxumM7kySpxaF7oGlk4OGHH0ZBQQEGDRqEQYMG4a233kJZWVmzsldccUXQ7+PGjUNVVRUqKysBAFu3bsWYMWOgUqng8Xjg8XhgNpsxcODAc452ffHFFwCAK6+8MvBYj8eDSy+9FCdOnMCxY8cAAAMHDsSLL76I119/HYcPHw75teiI9Ho93n777Wb/fvnLXwbKbN26FTExMRgxYkSz12/fvn2BIf9Q3u/Ro0e3y/OTflzdsbU+OnDgQHz22WdYtWoVdu/e3WwEcevWrcjMzESfPn2aPffTV+OqrKzEXXfdhcsuuwwDBw7EoEGDsGXLlqDnPnDgQPzjH/9AUVER9u/f36wtW7duxfDhw2GxWALb8Z+X1VVW/vJ4PFi/fj0uv/zywOjIz372M9jtdnz88cdBZUPtQz/5yU+C5v1nZGTA7XY3m04Szr55rvecgMzMTHzwwQdYs2YNbr755sA3+ZMmTcK+ffuCyv7www+46aabkJGRgdWrV7fpm/z+/fsHjV74Z1f4P1vaorX9x5lKSkpwxx134NJLL8WAAQMwaNAglJWV4dChQ0HlRFHEyJEjA7+npKRAr9ejqqoKQNO0J7vdjuuvv77VbYWyvxg+fHinHfVoq8TERPTr1y/wu78f+F/zth4n+J3P4kTsRx2H/9h2586daGxsxFVXXdWsXzgcDhw4cCDocWcey1555ZX49ttvg6ZGxsTEYOjQoYHf7XY7duzYgauuugperzewjT59+qBHjx6B92HgwIHYu3cvHn30UXz11Vdwu91B2zrX/WfavXs33G43rrrqqqDbx48fj+rq6qD+dq6+1lac7tjOKisrW10p5u6778bOnTtxxx13oG/fvoiOjsYbb7yBDz/8sFnZM6cAdOvWDUDTFIXk5GTU1NTgpZdeCqzEc7qzLSgANJ27IEkSRowY0eL9x44dQ8+ePbFixQqsWLECTz/9NB544AGkpaVh0aJFuPLKK89af0cmiiKys7Ob3f7pp58G/l9TU4Pa2loMGjSoxTpOnDiB7t27h/R+t9fUPf+BmL8/nem2226DKIr4xz/+gWeeeQZxcXG46aabcMcdd0AQBNTU1GDv3r0tPneVSgWgaWrobbfdhrq6OsyfPx+9e/eGwWDAypUrgz7Yly1bBovFgr/+9a94/PHH0aNHD8yePRu/+tWvADS9zrt27WpxW11lQYqtW7eiuroaBQUFsNlsAJoO4hMSEvDBBx/g2muvDZQNtQ+dufKsP7A5nc6g28PZN8/1nlMTrVaLyy+/PHDg+/nnn2POnDl49tln8cwzzwTKffPNN6itrcXSpUvbfKL9me+7//PizPe9NUlJSaioqDhnufr6esyYMQNxcXG4++67kZycDJ1Oh3vvvbfZtvR6fbP2azSaQDn/uT6tnasHhLa/6KhTpWNjY6HVapsFpNMdO3YMOp3unFMOz9UP2nqcAAAGg6HF6Zdnw37UsfiPbWtqagCg2Skbfmf2zTNfo27dusHtdqOmpiZwHHLm8YjNZoPX68Wjjz6KRx99tNVt/OIXv0BDQwP+9re/4f/+7/9gMplw7bXXYvHixdDr9ee8/0xWq7XF9vh/P/2cw3P1tbZiSGtHBw4cQFVVVYud1+l04tNPP8Xdd9+NqVOnBm5//fXXW6zr9BP4AeDkyZMAEDg/wWKx4PLLL2/x4OZcO0uLxQJBEPD666+3GOj8c7wTExPx6KOPwufzYc+ePXjuueewcOFCrF+/PuIr/CiZxWJBXFwc1qxZ0+L9cXFxIb/fbf1G8UJt2bIFSUlJrS7LrdVqMW/ePMybNw+HDx/GO++8g1WrViElJQXXXnstLBYLsrKy8Mgjj7S6jcOHD2Pv3r149tln8dOf/jRwu8PhCCpnMpmwdOlSLF26FN9//z1efvllPPDAA8jMzMTFF18Mi8WCyy67LLBYxZnt7Ar8i9Hcc889uOeee4Luq6mpCRr1ilQfCme953rPqWWXXXYZ+vfv3+x6RRMnToRKpcKiRYuwevXqoG92I+WSSy7Be++9h9ra2rMGgV27dqGyshKrV69G//79A7fX1dWFvKKsfzvHjx9v9bGh7C/aa38bbmq1Grm5ufjyyy/R2NjYbBSnsbERX375JXJzcwOXWTlfbT1OAM7v9WQ/6jhOP7a1WCwAmi7D0tJrmJKSEvT7qVOnkJSUFPj95MmT0Gg0Qedtnfk6mkwmCIKAOXPmBB1D+PkfK4oipk2bhmnTpqGqqgrr1q3Dk08+idjYWNxxxx3nvP9M/v7RUptPvz+cGNLaidPpxEMPPQStVosbbrih2f0ulws+ny9oZ1dfXx9YxeZMH3/8cdAw8UcffYTExMTAH8XIkSNx4MABDBw4MDCC0ZKWkr3/g7y2trZNy/SKooghQ4ZgwYIFgcUGunJIu/TSS/HCCy9Ao9EEfWicrq6uLqT3uyXn863M2bz11lvYs2cP7rzzzjaV7927NxYtWoS33noLpaWlAJqe+2effYbExMSgndjp/G0+/bkfPXoUO3fubHWUOSsrC/fccw/efvttlJSU4OKLL8all16K9957DxkZGV1mSsnp7HY7Nm7ciJ/+9Ke4+eabg+47efIkFi1ahOLiYmRmZrZaR7j7UDi309J7Tk3v7Znf5DocDhw7diwwJe10S5cuhdPpxO23344XXngBF110UUTbN3XqVPzzn//EH//4xxa/5f70008xevTowJcyp+8H/IvgnD7Nri1yc3NhMBjwzjvvYMiQIS2W6Sr7i2nTpuH222/Hiy++iLlz5wbd9+KLL6K2thbTpk0DcGF//6EeJ4SK/ahjOPPY1mw2w2AwoLKystlUxpZ8/PHHQZds2bBhAwYNGnTW49aoqCjk5OSgtLS0xZlNLUlKSsKMGTPwwQcfBI5XQrkfALKzs6HRaLB+/fqgNn/44YeIj4+PyPXUGNIiwOfzYdeuXQCavrnyX/CvvLwcjz32WLNvEoCmbways7NRWFiIuLg4qNVqrFmzBtHR0c1GzQDg3//+N/74xz9i1KhR2Lp1K959913cd999gdXV5s+fj+uvvx4zZ87EL3/5S3Tr1g0nT57El19+iYsvvjiwmmN6ejo2btyIiy++GAaDAWlpaUhLS8NNN92E3//+95g5cyaGDh0Kt9uNQ4cOYfv27fjLX/6Curo6zJw5E9dccw3S0tLgdrvxyiuvBM5768pGjRqFgoIC/OY3v8FvfvMbZGVlwW634+DBgzh8+DAeeeSRkN/vlqSnp+Pf//43tm7dCrPZjJSUlDavGnT48GHs2rULHo8HFRUV+Ne//oWPPvoIV1xxBWbOnNnq426//XYMGjQIAwcOhMFgwKZNm2C1WgNTXq699lq8+eabuPnmmzFjxgz06dMHdXV12Lt3b2CFr/T0dHTv3h1PPvkkfD4fGhsbsXLlymZTTKZMmYIrrrgC/fr1g0qlwj//+U9oNJrAwfr06dPx/vvv49e//jVuvvlmJCcno7q6Gl9//TWSkpIwffr0Nr0WHdXGjRvR2NiIqVOnBlbEPN0LL7yADz74AIsWLWq1jgvpQ6HIyMjAO++8gw8++AC9e/dGbGxsi/vBc73n1HTOYUFBAfLy8pCYmIiqqiq8+uqrqKmpCRx8n+mBBx6A0+nE7Nmz8de//rXVA9Bw6N+/P5YsWYKHHnoIVVVVuO666wIXIV63bh2++uorfPnll8jJyUFUVBQeeOABzJ49G1VVVVi1alWrX+6cjclkwh133IEnnngCkiRh7Nix8Pl82L59OyZOnIjs7Owus78YO3Ysfv3rX+OZZ55BZWVl4PyZDRs24G9/+xt+/etfB0JVW/8uW9KW44QLwX6kPG09tp0/fz7+9Kc/obKyEpdccglUKhXKy8uxceNGrFq1CgaDIVDnu+++G7i2ZnFxMf7zn/+0OgvpdL///e8xbdo0LFiwABMnToTZbEZlZSW++OIL/OIXv8Dw4cNx3333wWw2IycnB2azGTt27MB3330XWHn0XPefKS4uDr/+9a9RVFQUuIbaZ599hg8++ADLli07a7A8XwxpEeBwODB58mQATYk/JSUFI0eOxDPPPIOMjIxWH/fkk0/ivvvuw913342YmBhMnToVjf/f3v28QteHcRz/GEINZWaSX/kxC6OmuyZTIis7a7JQdmJBI2UhUxSjxiSESU3CaIgGYaEsLVn7G0YWCgu/IjwLOT0eZoz7fp6nud3v1/Z7Omea8z2nc51zXdf35kZLS0vvtvX5fIpGo1pfX5fZbFZvb6/a2tqM8fLycm1ubhr1Yjc3N8rPz1dNTY3RBl16maR+v1+dnZ26u7tTJBJRbW2tBgcHZbfbFY1GNTc3J7PZLLvdbtzws7Ky5HA4tLKyotPTU2VnZ+vHjx9aXFxMqmXudzc7O6v5+Xmtr6/r5OREubm5qqysVHNzs7HNV873R/r6+jQ8PKyenh5dX19rbGzszf4TmZqakvSSnmG1WuV0OjUzM6PGxsaEKRput1v7+/sKh8N6fHyU3W7XxMSE6uvrjf1FIhEFg0GFQiGdnZ0pLy9PTqfTSL3NzMxUMBiUz+dTb2+vioqK1NXVpaOjozdNbdxut3Z3dxWLxWQymeRwOBQKhYxryGKxKBqNanp6WhMTE7q8vJTNZpPL5UrqDd7vbm9vT8XFxR8GaNJLwOz3+xOucfUrc+grWlpadHx8rNHRUV1eXqqpqUmBQODddp+dc0gej0cHBwcKBAI6Pz+XxWJRVVWVlpeX49YHpaWlye/36/7+Xh0dHYpEInG/8v8b2trajDXYfD6frq6uZLVaVVdXp3A4LOmljmNmZkbj4+Pq7u5WRUWFRkZGtLCw8FPH7OzslNVq1fLysra3t2U2m1VdXW3UvPxJ94uhoSG5XC6tra0ZC1o7HA4FAoE3darJXpfxfPac8KuYR6kl2Wfb9vZ2FRQUKBwOa3V1VRkZGSorK1NDQ8O71NjJyUlNTU1pbm5ONptNo6OjSTWZcbvdWltbUzAYlNfr1cPDgwoLC1VXV6fy8nJJL19GNzY2tLm5qdvbW5WWlsrr9RrZbJ+Nf6S/v1+5ubna2tpSKBRSSUmJRkZG1Nra+uX/Mxlpz6/t3AAAAADgP7S9vS2v16vDw0Ne7CdAC34AAAAASCGkOwLfxPPz85u1Rf7JZDIZNYsA8FVPT0/v1kb8u/T09D+mox1+HvMISA7pjsA38Zo+EI/H4zHqEwDgqwYGBrSzsxN3/LWmGUiEeQQkhyAN+CYuLi4Ui8Xijidqiw8An4nFYsZitR+x2+3Kycn5H38RfkfMIyA5BGkAAAAAkEIoUAEAAACAFEKQBgAAAAAphCANAAAAAFIIQRoAAAAApBCCNAAAAABIIQRpAAAAAJBCCNIAAAAAIIUQpAEAAABACvkL1q5Z3+G1zeQAAAAASUVORK5CYII="/>
          <p:cNvSpPr>
            <a:spLocks noChangeAspect="1" noChangeArrowheads="1"/>
          </p:cNvSpPr>
          <p:nvPr/>
        </p:nvSpPr>
        <p:spPr bwMode="auto">
          <a:xfrm>
            <a:off x="8891612" y="240178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843" y="633047"/>
            <a:ext cx="4206240" cy="520505"/>
          </a:xfrm>
        </p:spPr>
        <p:txBody>
          <a:bodyPr>
            <a:noAutofit/>
          </a:bodyPr>
          <a:lstStyle/>
          <a:p>
            <a:r>
              <a:rPr lang="en-US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0843" y="1371600"/>
            <a:ext cx="5562822" cy="4937760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 smtClean="0"/>
              <a:t>The objective of this report is to analyze medical history of patients having cardiovascular disease and finding controllable and uncontrollable predictive factors. </a:t>
            </a:r>
          </a:p>
          <a:p>
            <a:pPr algn="just"/>
            <a:r>
              <a:rPr lang="en-US" sz="1800" dirty="0" smtClean="0"/>
              <a:t>Secondly, in depth analysis of impact of lifestyle practices of respondents on occurrence of diseases listed in the dataset.</a:t>
            </a:r>
          </a:p>
          <a:p>
            <a:pPr algn="just"/>
            <a:r>
              <a:rPr lang="en-US" sz="1800" dirty="0" smtClean="0"/>
              <a:t>The dataset has medical record regarding 6 diseases and 6 lifestyle habits plus other physical factors.</a:t>
            </a:r>
          </a:p>
          <a:p>
            <a:pPr algn="just"/>
            <a:r>
              <a:rPr lang="en-US" sz="1800" dirty="0" smtClean="0"/>
              <a:t>One of the vital part of this study is to highlight factors which strongly impact the occurrence of CVDs, so that precautionary measures can be defined.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434" y="1993608"/>
            <a:ext cx="4577715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843" y="633047"/>
            <a:ext cx="4206240" cy="520505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Variables</a:t>
            </a:r>
            <a:endParaRPr lang="en-US" sz="4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2196" y="2067951"/>
            <a:ext cx="4380156" cy="4902591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 smtClean="0"/>
              <a:t>General Health</a:t>
            </a:r>
            <a:endParaRPr lang="en-US" sz="1800" dirty="0"/>
          </a:p>
          <a:p>
            <a:pPr algn="just"/>
            <a:r>
              <a:rPr lang="en-US" sz="1800" dirty="0"/>
              <a:t>Checkup</a:t>
            </a:r>
          </a:p>
          <a:p>
            <a:pPr algn="just"/>
            <a:r>
              <a:rPr lang="en-US" sz="1800" dirty="0" smtClean="0"/>
              <a:t>Heart Disease</a:t>
            </a:r>
            <a:endParaRPr lang="en-US" sz="1800" dirty="0"/>
          </a:p>
          <a:p>
            <a:pPr algn="just"/>
            <a:r>
              <a:rPr lang="en-US" sz="1800" dirty="0" smtClean="0"/>
              <a:t>Skin Cancer</a:t>
            </a:r>
            <a:endParaRPr lang="en-US" sz="1800" dirty="0"/>
          </a:p>
          <a:p>
            <a:pPr algn="just"/>
            <a:r>
              <a:rPr lang="en-US" sz="1800" dirty="0" smtClean="0"/>
              <a:t>Other Cancer</a:t>
            </a:r>
            <a:endParaRPr lang="en-US" sz="1800" dirty="0"/>
          </a:p>
          <a:p>
            <a:pPr algn="just"/>
            <a:r>
              <a:rPr lang="en-US" sz="1800" dirty="0"/>
              <a:t>Depression</a:t>
            </a:r>
          </a:p>
          <a:p>
            <a:pPr algn="just"/>
            <a:r>
              <a:rPr lang="en-US" sz="1800" dirty="0"/>
              <a:t>Diabetes</a:t>
            </a:r>
          </a:p>
          <a:p>
            <a:pPr algn="just"/>
            <a:r>
              <a:rPr lang="en-US" sz="1800" dirty="0"/>
              <a:t>Arthritis</a:t>
            </a:r>
          </a:p>
          <a:p>
            <a:pPr algn="just"/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594252" y="2050698"/>
            <a:ext cx="4281268" cy="364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smtClean="0">
                <a:solidFill>
                  <a:prstClr val="white"/>
                </a:solidFill>
              </a:rPr>
              <a:t>Gender</a:t>
            </a:r>
            <a:endParaRPr lang="en-US" dirty="0">
              <a:solidFill>
                <a:prstClr val="white"/>
              </a:solidFill>
            </a:endParaRP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smtClean="0">
                <a:solidFill>
                  <a:prstClr val="white"/>
                </a:solidFill>
              </a:rPr>
              <a:t>Age Category</a:t>
            </a:r>
            <a:endParaRPr lang="en-US" dirty="0">
              <a:solidFill>
                <a:prstClr val="white"/>
              </a:solidFill>
            </a:endParaRP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prstClr val="white"/>
                </a:solidFill>
              </a:rPr>
              <a:t>Height_(cm)</a:t>
            </a: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prstClr val="white"/>
                </a:solidFill>
              </a:rPr>
              <a:t>Weight_(kg)</a:t>
            </a: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smtClean="0">
                <a:solidFill>
                  <a:prstClr val="white"/>
                </a:solidFill>
              </a:rPr>
              <a:t>BMI</a:t>
            </a:r>
          </a:p>
          <a:p>
            <a:pPr marL="28575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Exercise</a:t>
            </a: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smtClean="0">
                <a:solidFill>
                  <a:prstClr val="white"/>
                </a:solidFill>
              </a:rPr>
              <a:t>Smoking History</a:t>
            </a:r>
            <a:endParaRPr lang="en-US" dirty="0">
              <a:solidFill>
                <a:prstClr val="white"/>
              </a:solidFill>
            </a:endParaRP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smtClean="0">
                <a:solidFill>
                  <a:prstClr val="white"/>
                </a:solidFill>
              </a:rPr>
              <a:t>Alcohol Intake</a:t>
            </a:r>
            <a:endParaRPr lang="en-US" dirty="0">
              <a:solidFill>
                <a:prstClr val="white"/>
              </a:solidFill>
            </a:endParaRPr>
          </a:p>
          <a:p>
            <a:pPr marL="285750" lvl="0" indent="-285750" algn="just"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 smtClean="0">
                <a:solidFill>
                  <a:prstClr val="white"/>
                </a:solidFill>
              </a:rPr>
              <a:t>Fruit &amp; Vegetables Consumption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420836"/>
            <a:ext cx="2768958" cy="473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Medical History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2275" y="1432334"/>
            <a:ext cx="291670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Other Factors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842" y="633047"/>
            <a:ext cx="9186203" cy="520505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Identifying Stats for Different Diseases</a:t>
            </a:r>
            <a:endParaRPr lang="en-US" sz="4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9807" y="1371600"/>
            <a:ext cx="10448298" cy="1512277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 smtClean="0"/>
              <a:t>The objective of this report is to analyze medical history of patients having cardiovascular disease and finding any relationship present between heart disease and other diseases.</a:t>
            </a:r>
          </a:p>
          <a:p>
            <a:pPr algn="just"/>
            <a:r>
              <a:rPr lang="en-US" sz="1800" dirty="0" smtClean="0"/>
              <a:t>For 308,800 respondents, the following graph shows number of respondents suffering from stated health problems. </a:t>
            </a:r>
          </a:p>
          <a:p>
            <a:pPr algn="just"/>
            <a:endParaRPr lang="en-US" sz="1800" dirty="0" smtClean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56" y="2883877"/>
            <a:ext cx="4792675" cy="3117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05015" y="2883877"/>
            <a:ext cx="278540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Insights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560924" y="3632600"/>
            <a:ext cx="4536830" cy="18215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/>
              <a:t>As illustrated in graph, over 100,000 respondents are suffering from Arthritis, followed by depression and diabetes.</a:t>
            </a:r>
          </a:p>
          <a:p>
            <a:pPr algn="just"/>
            <a:r>
              <a:rPr lang="en-US" sz="1800" dirty="0" smtClean="0"/>
              <a:t>There are 24,971 respondents who have CVD. </a:t>
            </a:r>
          </a:p>
          <a:p>
            <a:pPr algn="just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996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842" y="633047"/>
            <a:ext cx="9186203" cy="520505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Relationship between Diabetes and CVD</a:t>
            </a:r>
            <a:endParaRPr lang="en-US" sz="4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9806" y="1371600"/>
            <a:ext cx="10222387" cy="1047013"/>
          </a:xfrm>
        </p:spPr>
        <p:txBody>
          <a:bodyPr anchor="t">
            <a:normAutofit/>
          </a:bodyPr>
          <a:lstStyle/>
          <a:p>
            <a:pPr algn="just"/>
            <a:r>
              <a:rPr lang="en-US" sz="1800" dirty="0" smtClean="0"/>
              <a:t>In the given dataset, a positive relationship can be seen between occurrence of diabetes and cardiovascular  disease. </a:t>
            </a:r>
          </a:p>
          <a:p>
            <a:pPr algn="just"/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694042" y="2388304"/>
            <a:ext cx="278540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Insights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683651" y="2940838"/>
            <a:ext cx="3992328" cy="9841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285750" indent="-285750" algn="just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cap="none"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cap="none"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cap="none">
                <a:effectLst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Among </a:t>
            </a:r>
            <a:r>
              <a:rPr lang="en-US" sz="1600" dirty="0"/>
              <a:t>24,971 respondents having CVDs, majority also suffer from Diabetes . </a:t>
            </a:r>
          </a:p>
          <a:p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71422"/>
              </p:ext>
            </p:extLst>
          </p:nvPr>
        </p:nvGraphicFramePr>
        <p:xfrm>
          <a:off x="6809953" y="4032153"/>
          <a:ext cx="3320985" cy="182273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1106995"/>
                <a:gridCol w="1106995"/>
                <a:gridCol w="1106995"/>
              </a:tblGrid>
              <a:tr h="4816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Diabetes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Heart Disease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9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94%</a:t>
                      </a:r>
                      <a:endParaRPr lang="en-US" sz="1600" dirty="0"/>
                    </a:p>
                  </a:txBody>
                  <a:tcPr/>
                </a:tc>
              </a:tr>
              <a:tr h="2992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6%</a:t>
                      </a:r>
                      <a:endParaRPr lang="en-US" sz="1600" dirty="0"/>
                    </a:p>
                  </a:txBody>
                  <a:tcPr/>
                </a:tc>
              </a:tr>
              <a:tr h="299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78%</a:t>
                      </a:r>
                      <a:endParaRPr lang="en-US" sz="1600" dirty="0"/>
                    </a:p>
                  </a:txBody>
                  <a:tcPr/>
                </a:tc>
              </a:tr>
              <a:tr h="2992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93" y="2365189"/>
            <a:ext cx="4512512" cy="36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99" y="821410"/>
            <a:ext cx="7590553" cy="5393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074" y="1535524"/>
            <a:ext cx="278540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Insights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336074" y="2209799"/>
            <a:ext cx="2996062" cy="2439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 smtClean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36074" y="2479524"/>
            <a:ext cx="2996062" cy="1821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Female percentage is higher among Arthritis and Depression patients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6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2454" y="1630016"/>
            <a:ext cx="10547380" cy="12523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In the following illustrations we can see that among individuals who eat vegetables and fruits on regular basis very less percentage suffer from CVDs.</a:t>
            </a:r>
          </a:p>
          <a:p>
            <a:pPr algn="just"/>
            <a:r>
              <a:rPr lang="en-US" dirty="0" smtClean="0"/>
              <a:t>Regular exercise and physical activities are mandatory to main overall as well as health of the heart.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90842" y="633047"/>
            <a:ext cx="9186203" cy="5205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Identification of Controllable Factors</a:t>
            </a:r>
            <a:endParaRPr lang="en-US" sz="4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1" y="3071986"/>
            <a:ext cx="8756184" cy="3205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9836" y="1101255"/>
            <a:ext cx="278540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Insights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05996" y="3381805"/>
            <a:ext cx="4527654" cy="9820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Out of total respondents  around 184,000 do not have smoking history.</a:t>
            </a:r>
          </a:p>
          <a:p>
            <a:pPr algn="just"/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90842" y="633047"/>
            <a:ext cx="9186203" cy="5205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Identification of Controllable Factors</a:t>
            </a:r>
            <a:endParaRPr lang="en-US" sz="4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25107"/>
              </p:ext>
            </p:extLst>
          </p:nvPr>
        </p:nvGraphicFramePr>
        <p:xfrm>
          <a:off x="6652893" y="4256286"/>
          <a:ext cx="3320985" cy="1822730"/>
        </p:xfrm>
        <a:graphic>
          <a:graphicData uri="http://schemas.openxmlformats.org/drawingml/2006/table">
            <a:tbl>
              <a:tblPr firstRow="1" firstCol="1">
                <a:tableStyleId>{68D230F3-CF80-4859-8CE7-A43EE81993B5}</a:tableStyleId>
              </a:tblPr>
              <a:tblGrid>
                <a:gridCol w="1106995"/>
                <a:gridCol w="1106995"/>
                <a:gridCol w="1106995"/>
              </a:tblGrid>
              <a:tr h="48161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Smoking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Heart Disease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9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94%</a:t>
                      </a:r>
                      <a:endParaRPr lang="en-US" sz="1600" dirty="0"/>
                    </a:p>
                  </a:txBody>
                  <a:tcPr/>
                </a:tc>
              </a:tr>
              <a:tr h="2992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6%</a:t>
                      </a:r>
                      <a:endParaRPr lang="en-US" sz="1600" dirty="0"/>
                    </a:p>
                  </a:txBody>
                  <a:tcPr/>
                </a:tc>
              </a:tr>
              <a:tr h="2992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88%</a:t>
                      </a:r>
                      <a:endParaRPr lang="en-US" sz="1600" dirty="0"/>
                    </a:p>
                  </a:txBody>
                  <a:tcPr/>
                </a:tc>
              </a:tr>
              <a:tr h="29928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01" y="2604599"/>
            <a:ext cx="4303636" cy="3679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45144" y="2640458"/>
            <a:ext cx="2785404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</a:rPr>
              <a:t>Insights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590842" y="1145213"/>
            <a:ext cx="10453676" cy="1208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Smokers are at significantly higher risk for coronary heart disease, heart attacks, and other heart-related conditions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/>
              <a:t>We can see from the stats that the percentage of heart disease is double in individuals who have smoking history</a:t>
            </a:r>
          </a:p>
        </p:txBody>
      </p:sp>
    </p:spTree>
    <p:extLst>
      <p:ext uri="{BB962C8B-B14F-4D97-AF65-F5344CB8AC3E}">
        <p14:creationId xmlns:p14="http://schemas.microsoft.com/office/powerpoint/2010/main" val="656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820</TotalTime>
  <Words>644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Cardiovascular Disease Risk Prediction Using Personal Lifestyle Factors</vt:lpstr>
      <vt:lpstr>Introduction</vt:lpstr>
      <vt:lpstr>Objective</vt:lpstr>
      <vt:lpstr>Dataset Variables</vt:lpstr>
      <vt:lpstr>Identifying Stats for Different Diseases</vt:lpstr>
      <vt:lpstr>Relationship between Diabetes and CVD</vt:lpstr>
      <vt:lpstr>PowerPoint Presentation</vt:lpstr>
      <vt:lpstr>PowerPoint Presentation</vt:lpstr>
      <vt:lpstr>PowerPoint Presentation</vt:lpstr>
      <vt:lpstr>Preventing Cardiovascular Diseases:  Key 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Diseases and its factors</dc:title>
  <dc:creator>Microsoft account</dc:creator>
  <cp:lastModifiedBy>Microsoft account</cp:lastModifiedBy>
  <cp:revision>38</cp:revision>
  <dcterms:created xsi:type="dcterms:W3CDTF">2024-08-19T07:45:29Z</dcterms:created>
  <dcterms:modified xsi:type="dcterms:W3CDTF">2024-08-20T14:15:32Z</dcterms:modified>
</cp:coreProperties>
</file>