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7" r:id="rId2"/>
    <p:sldId id="259" r:id="rId3"/>
    <p:sldId id="258" r:id="rId4"/>
    <p:sldId id="277" r:id="rId5"/>
    <p:sldId id="275" r:id="rId6"/>
    <p:sldId id="273" r:id="rId7"/>
    <p:sldId id="276" r:id="rId8"/>
    <p:sldId id="264" r:id="rId9"/>
    <p:sldId id="265" r:id="rId10"/>
    <p:sldId id="266" r:id="rId11"/>
    <p:sldId id="267" r:id="rId12"/>
    <p:sldId id="268" r:id="rId13"/>
    <p:sldId id="269" r:id="rId14"/>
    <p:sldId id="278" r:id="rId15"/>
    <p:sldId id="279" r:id="rId16"/>
    <p:sldId id="271" r:id="rId17"/>
    <p:sldId id="27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72673-D19D-1B11-CA8D-20430A490EBE}" v="72" dt="2024-06-01T06:55:43.101"/>
    <p1510:client id="{AB1ADD40-3239-08A3-F124-3103D008CCA5}" v="34" dt="2024-06-01T07:46:51.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4" d="100"/>
          <a:sy n="74" d="100"/>
        </p:scale>
        <p:origin x="582"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6/2/2024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6/2/2024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6/2/2024</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6/2/2024</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6/2/2024</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621804" y="836713"/>
            <a:ext cx="8293194" cy="2542221"/>
          </a:xfrm>
        </p:spPr>
        <p:txBody>
          <a:bodyPr>
            <a:normAutofit/>
          </a:bodyPr>
          <a:lstStyle/>
          <a:p>
            <a:pPr>
              <a:lnSpc>
                <a:spcPct val="120000"/>
              </a:lnSpc>
            </a:pPr>
            <a:r>
              <a:rPr lang="en-US" dirty="0">
                <a:solidFill>
                  <a:schemeClr val="bg1"/>
                </a:solidFill>
              </a:rPr>
              <a:t>Data Insights on Olist Store in Brazilian Ecommerce Platform</a:t>
            </a:r>
          </a:p>
        </p:txBody>
      </p:sp>
      <p:sp>
        <p:nvSpPr>
          <p:cNvPr id="3" name="Content Placeholder 2"/>
          <p:cNvSpPr>
            <a:spLocks noGrp="1"/>
          </p:cNvSpPr>
          <p:nvPr>
            <p:ph type="subTitle" idx="1"/>
          </p:nvPr>
        </p:nvSpPr>
        <p:spPr>
          <a:xfrm>
            <a:off x="619864" y="3672840"/>
            <a:ext cx="5029201" cy="1397000"/>
          </a:xfrm>
        </p:spPr>
        <p:txBody>
          <a:bodyPr vert="horz" lIns="91440" tIns="45720" rIns="91440" bIns="45720" rtlCol="0" anchor="t">
            <a:normAutofit/>
          </a:bodyPr>
          <a:lstStyle/>
          <a:p>
            <a:r>
              <a:rPr lang="en-US" dirty="0">
                <a:solidFill>
                  <a:schemeClr val="bg1"/>
                </a:solidFill>
                <a:latin typeface="+mj-lt"/>
              </a:rPr>
              <a:t>Portfolio Project 1</a:t>
            </a:r>
          </a:p>
          <a:p>
            <a:r>
              <a:rPr lang="en-US" dirty="0">
                <a:solidFill>
                  <a:schemeClr val="bg1"/>
                </a:solidFill>
                <a:latin typeface="+mj-lt"/>
              </a:rPr>
              <a:t>Cohort 12</a:t>
            </a:r>
          </a:p>
          <a:p>
            <a:r>
              <a:rPr lang="en-US" dirty="0">
                <a:solidFill>
                  <a:schemeClr val="bg1"/>
                </a:solidFill>
                <a:latin typeface="+mj-lt"/>
              </a:rPr>
              <a:t>Group E</a:t>
            </a:r>
          </a:p>
          <a:p>
            <a:endParaRPr lang="en-US" dirty="0">
              <a:solidFill>
                <a:schemeClr val="bg1"/>
              </a:solidFill>
              <a:latin typeface="+mj-lt"/>
            </a:endParaRPr>
          </a:p>
        </p:txBody>
      </p:sp>
      <p:sp>
        <p:nvSpPr>
          <p:cNvPr id="6" name="Half Frame 5">
            <a:extLst>
              <a:ext uri="{FF2B5EF4-FFF2-40B4-BE49-F238E27FC236}">
                <a16:creationId xmlns:a16="http://schemas.microsoft.com/office/drawing/2014/main" xmlns="" id="{27B927D9-36A4-ADCE-FCF8-25EBAC086BF5}"/>
              </a:ext>
            </a:extLst>
          </p:cNvPr>
          <p:cNvSpPr/>
          <p:nvPr/>
        </p:nvSpPr>
        <p:spPr>
          <a:xfrm rot="10800000">
            <a:off x="9834231" y="4659675"/>
            <a:ext cx="1791190" cy="1791418"/>
          </a:xfrm>
          <a:prstGeom prst="halfFram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nvGrpSpPr>
          <p:cNvPr id="10" name="Group 9">
            <a:extLst>
              <a:ext uri="{FF2B5EF4-FFF2-40B4-BE49-F238E27FC236}">
                <a16:creationId xmlns:a16="http://schemas.microsoft.com/office/drawing/2014/main" xmlns="" id="{669FAEF1-AB8B-FB16-7BBD-337FB426F365}"/>
              </a:ext>
            </a:extLst>
          </p:cNvPr>
          <p:cNvGrpSpPr/>
          <p:nvPr/>
        </p:nvGrpSpPr>
        <p:grpSpPr>
          <a:xfrm rot="10800000">
            <a:off x="194586" y="6101345"/>
            <a:ext cx="1583827" cy="319226"/>
            <a:chOff x="194586" y="6101345"/>
            <a:chExt cx="1583827" cy="319226"/>
          </a:xfrm>
        </p:grpSpPr>
        <p:sp>
          <p:nvSpPr>
            <p:cNvPr id="7" name="Arrow: Chevron 6">
              <a:extLst>
                <a:ext uri="{FF2B5EF4-FFF2-40B4-BE49-F238E27FC236}">
                  <a16:creationId xmlns:a16="http://schemas.microsoft.com/office/drawing/2014/main" xmlns="" id="{5FE89E85-A026-A278-0938-0B572F62121B}"/>
                </a:ext>
              </a:extLst>
            </p:cNvPr>
            <p:cNvSpPr/>
            <p:nvPr/>
          </p:nvSpPr>
          <p:spPr>
            <a:xfrm>
              <a:off x="194586" y="6101345"/>
              <a:ext cx="427138" cy="312104"/>
            </a:xfrm>
            <a:prstGeom prst="chevron">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8" name="Arrow: Chevron 7">
              <a:extLst>
                <a:ext uri="{FF2B5EF4-FFF2-40B4-BE49-F238E27FC236}">
                  <a16:creationId xmlns:a16="http://schemas.microsoft.com/office/drawing/2014/main" xmlns="" id="{C7F6CB7E-A944-BE28-D683-6C95996AB3F9}"/>
                </a:ext>
              </a:extLst>
            </p:cNvPr>
            <p:cNvSpPr/>
            <p:nvPr/>
          </p:nvSpPr>
          <p:spPr>
            <a:xfrm>
              <a:off x="758938" y="6104905"/>
              <a:ext cx="427138" cy="312104"/>
            </a:xfrm>
            <a:prstGeom prst="chevron">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
          <p:nvSpPr>
            <p:cNvPr id="9" name="Arrow: Chevron 8">
              <a:extLst>
                <a:ext uri="{FF2B5EF4-FFF2-40B4-BE49-F238E27FC236}">
                  <a16:creationId xmlns:a16="http://schemas.microsoft.com/office/drawing/2014/main" xmlns="" id="{7C94E532-98A7-AF56-8F1A-975F51A72F07}"/>
                </a:ext>
              </a:extLst>
            </p:cNvPr>
            <p:cNvSpPr/>
            <p:nvPr/>
          </p:nvSpPr>
          <p:spPr>
            <a:xfrm>
              <a:off x="1351275" y="6108467"/>
              <a:ext cx="427138" cy="312104"/>
            </a:xfrm>
            <a:prstGeom prst="chevron">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grpSp>
      <p:sp>
        <p:nvSpPr>
          <p:cNvPr id="2" name="Slide Number Placeholder 1">
            <a:extLst>
              <a:ext uri="{FF2B5EF4-FFF2-40B4-BE49-F238E27FC236}">
                <a16:creationId xmlns:a16="http://schemas.microsoft.com/office/drawing/2014/main" xmlns="" id="{6A8F4525-A593-D0C6-4BFA-FEA75D4568FF}"/>
              </a:ext>
            </a:extLst>
          </p:cNvPr>
          <p:cNvSpPr>
            <a:spLocks noGrp="1"/>
          </p:cNvSpPr>
          <p:nvPr>
            <p:ph type="sldNum" sz="quarter" idx="12"/>
          </p:nvPr>
        </p:nvSpPr>
        <p:spPr>
          <a:xfrm>
            <a:off x="11201720" y="165046"/>
            <a:ext cx="414280" cy="531841"/>
          </a:xfrm>
        </p:spPr>
        <p:txBody>
          <a:bodyPr/>
          <a:lstStyle/>
          <a:p>
            <a:fld id="{AAEAE4A8-A6E5-453E-B946-FB774B73F48C}" type="slidenum">
              <a:rPr lang="en-US" sz="1600" dirty="0" smtClean="0">
                <a:solidFill>
                  <a:schemeClr val="bg1"/>
                </a:solidFill>
              </a:rPr>
              <a:t>1</a:t>
            </a:fld>
            <a:endParaRPr lang="en-US" sz="1600" dirty="0">
              <a:solidFill>
                <a:schemeClr val="bg1"/>
              </a:solidFill>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765820" y="332656"/>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3200" dirty="0" smtClean="0">
                <a:solidFill>
                  <a:schemeClr val="bg1"/>
                </a:solidFill>
                <a:ea typeface="+mj-lt"/>
                <a:cs typeface="+mj-lt"/>
              </a:rPr>
              <a:t>Payment </a:t>
            </a:r>
            <a:r>
              <a:rPr lang="en-US" sz="3200" dirty="0">
                <a:solidFill>
                  <a:schemeClr val="bg1"/>
                </a:solidFill>
                <a:ea typeface="+mj-lt"/>
                <a:cs typeface="+mj-lt"/>
              </a:rPr>
              <a:t>Method Analysis</a:t>
            </a:r>
            <a:endParaRPr lang="en-US" sz="3200" dirty="0">
              <a:solidFill>
                <a:schemeClr val="bg1"/>
              </a:solidFill>
            </a:endParaRPr>
          </a:p>
        </p:txBody>
      </p:sp>
      <p:sp>
        <p:nvSpPr>
          <p:cNvPr id="2" name="Slide Number Placeholder 1">
            <a:extLst>
              <a:ext uri="{FF2B5EF4-FFF2-40B4-BE49-F238E27FC236}">
                <a16:creationId xmlns:a16="http://schemas.microsoft.com/office/drawing/2014/main" xmlns="" id="{38ADC3B8-9DEE-C71B-2E42-C8D3ED612FFC}"/>
              </a:ext>
            </a:extLst>
          </p:cNvPr>
          <p:cNvSpPr>
            <a:spLocks noGrp="1"/>
          </p:cNvSpPr>
          <p:nvPr>
            <p:ph type="sldNum" sz="quarter" idx="12"/>
          </p:nvPr>
        </p:nvSpPr>
        <p:spPr>
          <a:xfrm>
            <a:off x="10285013" y="322422"/>
            <a:ext cx="1219201" cy="273049"/>
          </a:xfrm>
        </p:spPr>
        <p:txBody>
          <a:bodyPr/>
          <a:lstStyle/>
          <a:p>
            <a:fld id="{AAEAE4A8-A6E5-453E-B946-FB774B73F48C}" type="slidenum">
              <a:rPr lang="en-US" sz="1600" smtClean="0">
                <a:solidFill>
                  <a:srgbClr val="FFFFFF"/>
                </a:solidFill>
              </a:rPr>
              <a:t>10</a:t>
            </a:fld>
            <a:endParaRPr lang="en-US" sz="160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90" y="1268760"/>
            <a:ext cx="9073938" cy="5040560"/>
          </a:xfrm>
          <a:prstGeom prst="rect">
            <a:avLst/>
          </a:prstGeom>
        </p:spPr>
      </p:pic>
    </p:spTree>
    <p:extLst>
      <p:ext uri="{BB962C8B-B14F-4D97-AF65-F5344CB8AC3E}">
        <p14:creationId xmlns:p14="http://schemas.microsoft.com/office/powerpoint/2010/main" val="214876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784" y="1572097"/>
            <a:ext cx="9434229" cy="754813"/>
          </a:xfrm>
        </p:spPr>
        <p:txBody>
          <a:bodyPr vert="horz" lIns="91440" tIns="45720" rIns="91440" bIns="45720" rtlCol="0" anchor="t">
            <a:noAutofit/>
          </a:bodyPr>
          <a:lstStyle/>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Different regions may have distinct preferences for payment methods but Credit cards have used in majority.</a:t>
            </a:r>
          </a:p>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Observing changes in payment method preferences over the years like Credit Card have grown 3 to 4 times and as </a:t>
            </a:r>
            <a:r>
              <a:rPr lang="en-US" sz="1800" dirty="0" err="1">
                <a:solidFill>
                  <a:schemeClr val="bg1"/>
                </a:solidFill>
                <a:latin typeface="+mj-lt"/>
                <a:ea typeface="+mn-lt"/>
                <a:cs typeface="+mn-lt"/>
              </a:rPr>
              <a:t>Boleto</a:t>
            </a:r>
            <a:r>
              <a:rPr lang="en-US" sz="1800" dirty="0">
                <a:solidFill>
                  <a:schemeClr val="bg1"/>
                </a:solidFill>
                <a:latin typeface="+mj-lt"/>
                <a:ea typeface="+mn-lt"/>
                <a:cs typeface="+mn-lt"/>
              </a:rPr>
              <a:t> payments have also increased.</a:t>
            </a: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p:txBody>
      </p:sp>
      <p:sp>
        <p:nvSpPr>
          <p:cNvPr id="2" name="Slide Number Placeholder 1">
            <a:extLst>
              <a:ext uri="{FF2B5EF4-FFF2-40B4-BE49-F238E27FC236}">
                <a16:creationId xmlns:a16="http://schemas.microsoft.com/office/drawing/2014/main" xmlns="" id="{67A6A3E4-7DF6-2449-20E1-4F32A2B6E6E5}"/>
              </a:ext>
            </a:extLst>
          </p:cNvPr>
          <p:cNvSpPr>
            <a:spLocks noGrp="1"/>
          </p:cNvSpPr>
          <p:nvPr>
            <p:ph type="sldNum" sz="quarter" idx="12"/>
          </p:nvPr>
        </p:nvSpPr>
        <p:spPr>
          <a:xfrm>
            <a:off x="10285013" y="322422"/>
            <a:ext cx="1219201" cy="273049"/>
          </a:xfrm>
        </p:spPr>
        <p:txBody>
          <a:bodyPr/>
          <a:lstStyle/>
          <a:p>
            <a:fld id="{AAEAE4A8-A6E5-453E-B946-FB774B73F48C}" type="slidenum">
              <a:rPr lang="en-US" sz="1600" smtClean="0">
                <a:solidFill>
                  <a:srgbClr val="FFFFFF"/>
                </a:solidFill>
              </a:rPr>
              <a:t>11</a:t>
            </a:fld>
            <a:endParaRPr lang="en-US" sz="1600">
              <a:solidFill>
                <a:srgbClr val="FFFFFF"/>
              </a:solidFill>
            </a:endParaRPr>
          </a:p>
        </p:txBody>
      </p:sp>
      <p:sp>
        <p:nvSpPr>
          <p:cNvPr id="11" name="Title 1"/>
          <p:cNvSpPr txBox="1">
            <a:spLocks/>
          </p:cNvSpPr>
          <p:nvPr/>
        </p:nvSpPr>
        <p:spPr bwMode="auto">
          <a:xfrm>
            <a:off x="981844" y="595471"/>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rPr>
              <a:t>Insights</a:t>
            </a:r>
            <a:endParaRPr lang="en-US" dirty="0">
              <a:solidFill>
                <a:schemeClr val="bg1"/>
              </a:solidFill>
            </a:endParaRPr>
          </a:p>
        </p:txBody>
      </p:sp>
    </p:spTree>
    <p:extLst>
      <p:ext uri="{BB962C8B-B14F-4D97-AF65-F5344CB8AC3E}">
        <p14:creationId xmlns:p14="http://schemas.microsoft.com/office/powerpoint/2010/main" val="67388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808180" y="260494"/>
            <a:ext cx="9606712" cy="792242"/>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3200" dirty="0" smtClean="0">
                <a:solidFill>
                  <a:schemeClr val="bg1"/>
                </a:solidFill>
                <a:ea typeface="+mj-lt"/>
                <a:cs typeface="+mj-lt"/>
              </a:rPr>
              <a:t>Analysis </a:t>
            </a:r>
            <a:r>
              <a:rPr lang="en-US" sz="3200" dirty="0">
                <a:solidFill>
                  <a:schemeClr val="bg1"/>
                </a:solidFill>
                <a:ea typeface="+mj-lt"/>
                <a:cs typeface="+mj-lt"/>
              </a:rPr>
              <a:t>by Seasons</a:t>
            </a:r>
            <a:endParaRPr lang="en-US" sz="3200" dirty="0">
              <a:solidFill>
                <a:schemeClr val="bg1"/>
              </a:solidFill>
            </a:endParaRPr>
          </a:p>
        </p:txBody>
      </p:sp>
      <p:sp>
        <p:nvSpPr>
          <p:cNvPr id="2" name="Slide Number Placeholder 1">
            <a:extLst>
              <a:ext uri="{FF2B5EF4-FFF2-40B4-BE49-F238E27FC236}">
                <a16:creationId xmlns:a16="http://schemas.microsoft.com/office/drawing/2014/main" xmlns="" id="{102D1754-82B5-8FD2-EC2C-678E238B58E9}"/>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12</a:t>
            </a:fld>
            <a:endParaRPr lang="en-US" sz="1600">
              <a:solidFill>
                <a:srgbClr val="FFFFFF"/>
              </a:solidFill>
            </a:endParaRPr>
          </a:p>
        </p:txBody>
      </p:sp>
      <p:pic>
        <p:nvPicPr>
          <p:cNvPr id="5" name="Picture 4" descr="A screenshot of a graph&#10;&#10;Description automatically generated">
            <a:extLst>
              <a:ext uri="{FF2B5EF4-FFF2-40B4-BE49-F238E27FC236}">
                <a16:creationId xmlns:a16="http://schemas.microsoft.com/office/drawing/2014/main" xmlns="" id="{FA3D7250-17CB-0BC7-4AC4-D0B2A74816E5}"/>
              </a:ext>
            </a:extLst>
          </p:cNvPr>
          <p:cNvPicPr>
            <a:picLocks noChangeAspect="1"/>
          </p:cNvPicPr>
          <p:nvPr/>
        </p:nvPicPr>
        <p:blipFill>
          <a:blip r:embed="rId2"/>
          <a:stretch>
            <a:fillRect/>
          </a:stretch>
        </p:blipFill>
        <p:spPr>
          <a:xfrm>
            <a:off x="808180" y="1114664"/>
            <a:ext cx="9728728" cy="5455122"/>
          </a:xfrm>
          <a:prstGeom prst="rect">
            <a:avLst/>
          </a:prstGeom>
        </p:spPr>
      </p:pic>
    </p:spTree>
    <p:extLst>
      <p:ext uri="{BB962C8B-B14F-4D97-AF65-F5344CB8AC3E}">
        <p14:creationId xmlns:p14="http://schemas.microsoft.com/office/powerpoint/2010/main" val="110381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836" y="1671575"/>
            <a:ext cx="9434229" cy="754813"/>
          </a:xfrm>
        </p:spPr>
        <p:txBody>
          <a:bodyPr vert="horz" lIns="91440" tIns="45720" rIns="91440" bIns="45720" rtlCol="0" anchor="t">
            <a:noAutofit/>
          </a:bodyPr>
          <a:lstStyle/>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Sales may spike during specific seasons due to regional cultural or climatic influences like we have seen  growth in spring and summer seasons.</a:t>
            </a:r>
          </a:p>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Average prices of products may vary by season, Summer and Spring usually have more product prices.</a:t>
            </a: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p:txBody>
      </p:sp>
      <p:sp>
        <p:nvSpPr>
          <p:cNvPr id="9" name="Content Placeholder 2">
            <a:extLst>
              <a:ext uri="{FF2B5EF4-FFF2-40B4-BE49-F238E27FC236}">
                <a16:creationId xmlns:a16="http://schemas.microsoft.com/office/drawing/2014/main" xmlns="" id="{33AEEF62-57AF-C8E7-C88C-6E5874ECCE7C}"/>
              </a:ext>
            </a:extLst>
          </p:cNvPr>
          <p:cNvSpPr txBox="1">
            <a:spLocks/>
          </p:cNvSpPr>
          <p:nvPr/>
        </p:nvSpPr>
        <p:spPr>
          <a:xfrm>
            <a:off x="616136" y="4039334"/>
            <a:ext cx="9434229" cy="754813"/>
          </a:xfrm>
          <a:prstGeom prst="rect">
            <a:avLst/>
          </a:prstGeom>
        </p:spPr>
        <p:txBody>
          <a:bodyPr vert="horz" lIns="91440" tIns="45720" rIns="91440" bIns="45720" rtlCol="0" anchor="t">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lnSpc>
                <a:spcPct val="120000"/>
              </a:lnSpc>
              <a:buClr>
                <a:srgbClr val="595959"/>
              </a:buClr>
              <a:buFont typeface="Wingdings,Sans-Serif"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p:txBody>
      </p:sp>
      <p:sp>
        <p:nvSpPr>
          <p:cNvPr id="2" name="Slide Number Placeholder 1">
            <a:extLst>
              <a:ext uri="{FF2B5EF4-FFF2-40B4-BE49-F238E27FC236}">
                <a16:creationId xmlns:a16="http://schemas.microsoft.com/office/drawing/2014/main" xmlns="" id="{9B5B8D29-50D2-0A8D-56B7-5F85398C682F}"/>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13</a:t>
            </a:fld>
            <a:endParaRPr lang="en-US" sz="1600">
              <a:solidFill>
                <a:srgbClr val="FFFFFF"/>
              </a:solidFill>
            </a:endParaRPr>
          </a:p>
        </p:txBody>
      </p:sp>
      <p:sp>
        <p:nvSpPr>
          <p:cNvPr id="8" name="Title 1"/>
          <p:cNvSpPr txBox="1">
            <a:spLocks/>
          </p:cNvSpPr>
          <p:nvPr/>
        </p:nvSpPr>
        <p:spPr bwMode="auto">
          <a:xfrm>
            <a:off x="981844" y="692420"/>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rPr>
              <a:t>Insights</a:t>
            </a:r>
            <a:endParaRPr lang="en-US" dirty="0">
              <a:solidFill>
                <a:schemeClr val="bg1"/>
              </a:solidFill>
            </a:endParaRPr>
          </a:p>
        </p:txBody>
      </p:sp>
    </p:spTree>
    <p:extLst>
      <p:ext uri="{BB962C8B-B14F-4D97-AF65-F5344CB8AC3E}">
        <p14:creationId xmlns:p14="http://schemas.microsoft.com/office/powerpoint/2010/main" val="406700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930" y="1026597"/>
            <a:ext cx="9434229" cy="754813"/>
          </a:xfrm>
        </p:spPr>
        <p:txBody>
          <a:bodyPr vert="horz" lIns="91440" tIns="45720" rIns="91440" bIns="45720" rtlCol="0" anchor="t">
            <a:noAutofit/>
          </a:bodyPr>
          <a:lstStyle/>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p:txBody>
      </p:sp>
      <p:sp>
        <p:nvSpPr>
          <p:cNvPr id="2" name="Slide Number Placeholder 1">
            <a:extLst>
              <a:ext uri="{FF2B5EF4-FFF2-40B4-BE49-F238E27FC236}">
                <a16:creationId xmlns:a16="http://schemas.microsoft.com/office/drawing/2014/main" xmlns="" id="{9B5B8D29-50D2-0A8D-56B7-5F85398C682F}"/>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14</a:t>
            </a:fld>
            <a:endParaRPr lang="en-US" sz="1600">
              <a:solidFill>
                <a:srgbClr val="FFFFFF"/>
              </a:solidFill>
            </a:endParaRPr>
          </a:p>
        </p:txBody>
      </p:sp>
      <p:sp>
        <p:nvSpPr>
          <p:cNvPr id="7" name="Rectangle 6"/>
          <p:cNvSpPr/>
          <p:nvPr/>
        </p:nvSpPr>
        <p:spPr>
          <a:xfrm>
            <a:off x="779993" y="1628800"/>
            <a:ext cx="8735045" cy="5441170"/>
          </a:xfrm>
          <a:prstGeom prst="rect">
            <a:avLst/>
          </a:prstGeom>
        </p:spPr>
        <p:txBody>
          <a:bodyPr wrap="square">
            <a:spAutoFit/>
          </a:bodyPr>
          <a:lstStyle/>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Increasing trend in sales indicates opportunities for further growth, hence Olist should strengthen its network across the country and adopt strategies to reach more number of customers.</a:t>
            </a:r>
          </a:p>
          <a:p>
            <a:pPr marL="285750" indent="-285750" algn="just">
              <a:lnSpc>
                <a:spcPct val="150000"/>
              </a:lnSpc>
              <a:buClr>
                <a:schemeClr val="bg1"/>
              </a:buClr>
              <a:buFont typeface="Wingdings" panose="05000000000000000000" pitchFamily="2" charset="2"/>
              <a:buChar char="v"/>
            </a:pPr>
            <a:r>
              <a:rPr lang="en-US" dirty="0" smtClean="0">
                <a:solidFill>
                  <a:schemeClr val="bg1"/>
                </a:solidFill>
                <a:latin typeface="+mj-lt"/>
                <a:ea typeface="+mn-lt"/>
                <a:cs typeface="+mn-lt"/>
              </a:rPr>
              <a:t>Olist </a:t>
            </a:r>
            <a:r>
              <a:rPr lang="en-US" dirty="0">
                <a:solidFill>
                  <a:schemeClr val="bg1"/>
                </a:solidFill>
                <a:latin typeface="+mj-lt"/>
                <a:ea typeface="+mn-lt"/>
                <a:cs typeface="+mn-lt"/>
              </a:rPr>
              <a:t>should focus on partnering with sellers who provide competitive products in the </a:t>
            </a:r>
            <a:r>
              <a:rPr lang="en-US" dirty="0" smtClean="0">
                <a:solidFill>
                  <a:schemeClr val="bg1"/>
                </a:solidFill>
                <a:latin typeface="+mj-lt"/>
                <a:ea typeface="+mn-lt"/>
                <a:cs typeface="+mn-lt"/>
              </a:rPr>
              <a:t>high selling categories </a:t>
            </a:r>
            <a:r>
              <a:rPr lang="en-US" dirty="0">
                <a:solidFill>
                  <a:schemeClr val="bg1"/>
                </a:solidFill>
                <a:latin typeface="+mj-lt"/>
                <a:ea typeface="+mn-lt"/>
                <a:cs typeface="+mn-lt"/>
              </a:rPr>
              <a:t>of bed &amp; bath, health &amp; beauty, sports leisure, and furniture decoration</a:t>
            </a:r>
            <a:r>
              <a:rPr lang="en-US" dirty="0" smtClean="0">
                <a:solidFill>
                  <a:schemeClr val="bg1"/>
                </a:solidFill>
                <a:latin typeface="+mj-lt"/>
                <a:ea typeface="+mn-lt"/>
                <a:cs typeface="+mn-lt"/>
              </a:rPr>
              <a:t>.</a:t>
            </a:r>
          </a:p>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For High Sales Regions, Explore opportunities for introducing new products or services in these regions.</a:t>
            </a:r>
          </a:p>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For Low Sales Regions, Implement targeted marketing campaigns to raise awareness and stimulate demand.</a:t>
            </a:r>
          </a:p>
          <a:p>
            <a:pPr algn="just">
              <a:lnSpc>
                <a:spcPct val="150000"/>
              </a:lnSpc>
              <a:buClr>
                <a:srgbClr val="595959"/>
              </a:buClr>
            </a:pPr>
            <a:endParaRPr lang="en-US" dirty="0" smtClean="0">
              <a:solidFill>
                <a:schemeClr val="bg1"/>
              </a:solidFill>
              <a:latin typeface="+mj-lt"/>
              <a:ea typeface="+mn-lt"/>
              <a:cs typeface="+mn-lt"/>
            </a:endParaRPr>
          </a:p>
          <a:p>
            <a:pPr algn="just">
              <a:lnSpc>
                <a:spcPct val="150000"/>
              </a:lnSpc>
              <a:buClr>
                <a:srgbClr val="595959"/>
              </a:buClr>
              <a:buFont typeface="Wingdings" pitchFamily="34" charset="0"/>
              <a:buChar char="Ø"/>
            </a:pPr>
            <a:endParaRPr lang="en-US" dirty="0">
              <a:solidFill>
                <a:schemeClr val="bg1"/>
              </a:solidFill>
              <a:latin typeface="+mj-lt"/>
              <a:ea typeface="+mn-lt"/>
              <a:cs typeface="+mn-lt"/>
            </a:endParaRPr>
          </a:p>
          <a:p>
            <a:pPr marL="45720" indent="0" algn="just">
              <a:lnSpc>
                <a:spcPct val="150000"/>
              </a:lnSpc>
              <a:buClr>
                <a:srgbClr val="595959"/>
              </a:buClr>
              <a:buNone/>
            </a:pPr>
            <a:endParaRPr lang="en-US" dirty="0">
              <a:solidFill>
                <a:schemeClr val="bg1"/>
              </a:solidFill>
              <a:latin typeface="+mj-lt"/>
            </a:endParaRPr>
          </a:p>
        </p:txBody>
      </p:sp>
      <p:sp>
        <p:nvSpPr>
          <p:cNvPr id="12" name="Title 1"/>
          <p:cNvSpPr txBox="1">
            <a:spLocks/>
          </p:cNvSpPr>
          <p:nvPr/>
        </p:nvSpPr>
        <p:spPr bwMode="auto">
          <a:xfrm>
            <a:off x="779993" y="692420"/>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ea typeface="+mj-lt"/>
                <a:cs typeface="+mj-lt"/>
              </a:rPr>
              <a:t>Recommendations</a:t>
            </a:r>
            <a:endParaRPr lang="en-US" dirty="0">
              <a:solidFill>
                <a:schemeClr val="bg1"/>
              </a:solidFill>
            </a:endParaRPr>
          </a:p>
        </p:txBody>
      </p:sp>
    </p:spTree>
    <p:extLst>
      <p:ext uri="{BB962C8B-B14F-4D97-AF65-F5344CB8AC3E}">
        <p14:creationId xmlns:p14="http://schemas.microsoft.com/office/powerpoint/2010/main" val="291708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930" y="1026597"/>
            <a:ext cx="9434229" cy="754813"/>
          </a:xfrm>
        </p:spPr>
        <p:txBody>
          <a:bodyPr vert="horz" lIns="91440" tIns="45720" rIns="91440" bIns="45720" rtlCol="0" anchor="t">
            <a:noAutofit/>
          </a:bodyPr>
          <a:lstStyle/>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p:txBody>
      </p:sp>
      <p:sp>
        <p:nvSpPr>
          <p:cNvPr id="2" name="Slide Number Placeholder 1">
            <a:extLst>
              <a:ext uri="{FF2B5EF4-FFF2-40B4-BE49-F238E27FC236}">
                <a16:creationId xmlns:a16="http://schemas.microsoft.com/office/drawing/2014/main" xmlns="" id="{9B5B8D29-50D2-0A8D-56B7-5F85398C682F}"/>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15</a:t>
            </a:fld>
            <a:endParaRPr lang="en-US" sz="1600">
              <a:solidFill>
                <a:srgbClr val="FFFFFF"/>
              </a:solidFill>
            </a:endParaRPr>
          </a:p>
        </p:txBody>
      </p:sp>
      <p:sp>
        <p:nvSpPr>
          <p:cNvPr id="7" name="Rectangle 6"/>
          <p:cNvSpPr/>
          <p:nvPr/>
        </p:nvSpPr>
        <p:spPr>
          <a:xfrm>
            <a:off x="801830" y="1565366"/>
            <a:ext cx="8735045" cy="5493812"/>
          </a:xfrm>
          <a:prstGeom prst="rect">
            <a:avLst/>
          </a:prstGeom>
        </p:spPr>
        <p:txBody>
          <a:bodyPr wrap="square">
            <a:spAutoFit/>
          </a:bodyPr>
          <a:lstStyle/>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Consider partnerships with local businesses or influencers to increase market presence</a:t>
            </a:r>
          </a:p>
          <a:p>
            <a:pPr marL="285750" indent="-285750" algn="just">
              <a:lnSpc>
                <a:spcPct val="150000"/>
              </a:lnSpc>
              <a:buClr>
                <a:schemeClr val="bg1"/>
              </a:buClr>
              <a:buFont typeface="Wingdings" panose="05000000000000000000" pitchFamily="2" charset="2"/>
              <a:buChar char="v"/>
            </a:pPr>
            <a:r>
              <a:rPr lang="en-US" dirty="0" smtClean="0">
                <a:solidFill>
                  <a:schemeClr val="bg1"/>
                </a:solidFill>
                <a:latin typeface="+mj-lt"/>
                <a:ea typeface="+mn-lt"/>
                <a:cs typeface="+mn-lt"/>
              </a:rPr>
              <a:t>Ensure </a:t>
            </a:r>
            <a:r>
              <a:rPr lang="en-US" dirty="0">
                <a:solidFill>
                  <a:schemeClr val="bg1"/>
                </a:solidFill>
                <a:latin typeface="+mj-lt"/>
                <a:ea typeface="+mn-lt"/>
                <a:cs typeface="+mn-lt"/>
              </a:rPr>
              <a:t>the availability of popular payment methods in each region.</a:t>
            </a:r>
          </a:p>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Continuously monitor shifts in payment preferences to stay ahead of consumer behavior changes.</a:t>
            </a:r>
          </a:p>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Adjust inventory levels based on seasonal demand patterns to avoid stock outs or overstock situations.</a:t>
            </a:r>
          </a:p>
          <a:p>
            <a:pPr marL="285750" indent="-285750" algn="just">
              <a:lnSpc>
                <a:spcPct val="150000"/>
              </a:lnSpc>
              <a:buClr>
                <a:schemeClr val="bg1"/>
              </a:buClr>
              <a:buFont typeface="Wingdings" panose="05000000000000000000" pitchFamily="2" charset="2"/>
              <a:buChar char="v"/>
            </a:pPr>
            <a:r>
              <a:rPr lang="en-US" dirty="0">
                <a:solidFill>
                  <a:schemeClr val="bg1"/>
                </a:solidFill>
                <a:latin typeface="+mj-lt"/>
                <a:ea typeface="+mn-lt"/>
                <a:cs typeface="+mn-lt"/>
              </a:rPr>
              <a:t>Launch marketing campaigns and promotions around high-demand seasons to maximize sales.</a:t>
            </a:r>
          </a:p>
          <a:p>
            <a:pPr algn="just">
              <a:lnSpc>
                <a:spcPct val="120000"/>
              </a:lnSpc>
              <a:buClr>
                <a:schemeClr val="bg1"/>
              </a:buClr>
            </a:pPr>
            <a:endParaRPr lang="en-US" dirty="0">
              <a:solidFill>
                <a:schemeClr val="bg1"/>
              </a:solidFill>
              <a:latin typeface="+mj-lt"/>
              <a:ea typeface="+mn-lt"/>
              <a:cs typeface="+mn-lt"/>
            </a:endParaRPr>
          </a:p>
          <a:p>
            <a:pPr marL="285750" indent="-285750" algn="just">
              <a:lnSpc>
                <a:spcPct val="120000"/>
              </a:lnSpc>
              <a:buClr>
                <a:schemeClr val="bg1"/>
              </a:buClr>
              <a:buFont typeface="Wingdings" panose="05000000000000000000" pitchFamily="2" charset="2"/>
              <a:buChar char="v"/>
            </a:pPr>
            <a:endParaRPr lang="en-US" dirty="0">
              <a:solidFill>
                <a:schemeClr val="bg1"/>
              </a:solidFill>
              <a:latin typeface="+mj-lt"/>
              <a:ea typeface="+mn-lt"/>
              <a:cs typeface="+mn-lt"/>
            </a:endParaRPr>
          </a:p>
          <a:p>
            <a:pPr marL="285750" indent="-285750" algn="just">
              <a:lnSpc>
                <a:spcPct val="120000"/>
              </a:lnSpc>
              <a:buClr>
                <a:schemeClr val="bg1"/>
              </a:buClr>
              <a:buFont typeface="Wingdings" panose="05000000000000000000" pitchFamily="2" charset="2"/>
              <a:buChar char="v"/>
            </a:pPr>
            <a:endParaRPr lang="en-US" dirty="0">
              <a:solidFill>
                <a:schemeClr val="bg1"/>
              </a:solidFill>
              <a:latin typeface="+mj-lt"/>
              <a:ea typeface="+mn-lt"/>
              <a:cs typeface="+mn-lt"/>
            </a:endParaRPr>
          </a:p>
          <a:p>
            <a:pPr marL="285750" indent="-285750" algn="just">
              <a:lnSpc>
                <a:spcPct val="120000"/>
              </a:lnSpc>
              <a:buClr>
                <a:schemeClr val="bg1"/>
              </a:buClr>
              <a:buFont typeface="Wingdings" panose="05000000000000000000" pitchFamily="2" charset="2"/>
              <a:buChar char="v"/>
            </a:pPr>
            <a:endParaRPr lang="en-US" dirty="0">
              <a:solidFill>
                <a:schemeClr val="bg1"/>
              </a:solidFill>
              <a:latin typeface="+mj-lt"/>
              <a:ea typeface="+mn-lt"/>
              <a:cs typeface="+mn-lt"/>
            </a:endParaRPr>
          </a:p>
          <a:p>
            <a:pPr marL="285750" indent="-285750" algn="just">
              <a:lnSpc>
                <a:spcPct val="120000"/>
              </a:lnSpc>
              <a:buClr>
                <a:schemeClr val="bg1"/>
              </a:buClr>
              <a:buFont typeface="Wingdings" panose="05000000000000000000" pitchFamily="2" charset="2"/>
              <a:buChar char="v"/>
            </a:pPr>
            <a:endParaRPr lang="en-US" dirty="0">
              <a:solidFill>
                <a:schemeClr val="bg1"/>
              </a:solidFill>
              <a:latin typeface="+mj-lt"/>
              <a:ea typeface="+mn-lt"/>
              <a:cs typeface="+mn-lt"/>
            </a:endParaRPr>
          </a:p>
        </p:txBody>
      </p:sp>
      <p:sp>
        <p:nvSpPr>
          <p:cNvPr id="6" name="Title 1"/>
          <p:cNvSpPr txBox="1">
            <a:spLocks/>
          </p:cNvSpPr>
          <p:nvPr/>
        </p:nvSpPr>
        <p:spPr bwMode="auto">
          <a:xfrm>
            <a:off x="779993" y="692420"/>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ea typeface="+mj-lt"/>
                <a:cs typeface="+mj-lt"/>
              </a:rPr>
              <a:t>Recommendations</a:t>
            </a:r>
            <a:endParaRPr lang="en-US" dirty="0">
              <a:solidFill>
                <a:schemeClr val="bg1"/>
              </a:solidFill>
            </a:endParaRPr>
          </a:p>
        </p:txBody>
      </p:sp>
    </p:spTree>
    <p:extLst>
      <p:ext uri="{BB962C8B-B14F-4D97-AF65-F5344CB8AC3E}">
        <p14:creationId xmlns:p14="http://schemas.microsoft.com/office/powerpoint/2010/main" val="86494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930" y="1026597"/>
            <a:ext cx="9434229" cy="754813"/>
          </a:xfrm>
        </p:spPr>
        <p:txBody>
          <a:bodyPr vert="horz" lIns="91440" tIns="45720" rIns="91440" bIns="45720" rtlCol="0" anchor="t">
            <a:noAutofit/>
          </a:bodyPr>
          <a:lstStyle/>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p:txBody>
      </p:sp>
      <p:sp>
        <p:nvSpPr>
          <p:cNvPr id="2" name="Slide Number Placeholder 1">
            <a:extLst>
              <a:ext uri="{FF2B5EF4-FFF2-40B4-BE49-F238E27FC236}">
                <a16:creationId xmlns:a16="http://schemas.microsoft.com/office/drawing/2014/main" xmlns="" id="{9B5B8D29-50D2-0A8D-56B7-5F85398C682F}"/>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16</a:t>
            </a:fld>
            <a:endParaRPr lang="en-US" sz="1600">
              <a:solidFill>
                <a:srgbClr val="FFFFFF"/>
              </a:solidFill>
            </a:endParaRPr>
          </a:p>
        </p:txBody>
      </p:sp>
      <p:sp>
        <p:nvSpPr>
          <p:cNvPr id="11" name="Title 1"/>
          <p:cNvSpPr txBox="1">
            <a:spLocks/>
          </p:cNvSpPr>
          <p:nvPr/>
        </p:nvSpPr>
        <p:spPr bwMode="auto">
          <a:xfrm>
            <a:off x="779993" y="692420"/>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ea typeface="+mj-lt"/>
                <a:cs typeface="+mj-lt"/>
              </a:rPr>
              <a:t>Conclusion</a:t>
            </a:r>
            <a:endParaRPr lang="en-US" dirty="0">
              <a:solidFill>
                <a:schemeClr val="bg1"/>
              </a:solidFill>
            </a:endParaRPr>
          </a:p>
        </p:txBody>
      </p:sp>
      <p:sp>
        <p:nvSpPr>
          <p:cNvPr id="8" name="Content Placeholder 2"/>
          <p:cNvSpPr txBox="1">
            <a:spLocks/>
          </p:cNvSpPr>
          <p:nvPr/>
        </p:nvSpPr>
        <p:spPr>
          <a:xfrm>
            <a:off x="765820" y="1628800"/>
            <a:ext cx="8424936" cy="4191000"/>
          </a:xfrm>
          <a:prstGeom prst="rect">
            <a:avLst/>
          </a:prstGeom>
        </p:spPr>
        <p:txBody>
          <a:bodyPr vert="horz" lIns="91440" tIns="45720" rIns="91440" bIns="45720" rtlCol="0" anchor="t">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lnSpc>
                <a:spcPct val="120000"/>
              </a:lnSpc>
              <a:buFont typeface="Arial"/>
              <a:buChar char="•"/>
            </a:pPr>
            <a:r>
              <a:rPr lang="en-US" sz="1800" dirty="0">
                <a:solidFill>
                  <a:schemeClr val="bg1"/>
                </a:solidFill>
                <a:latin typeface="+mj-lt"/>
              </a:rPr>
              <a:t> </a:t>
            </a:r>
            <a:r>
              <a:rPr lang="en-US" sz="1800" dirty="0" smtClean="0">
                <a:solidFill>
                  <a:schemeClr val="bg1"/>
                </a:solidFill>
                <a:latin typeface="+mj-lt"/>
              </a:rPr>
              <a:t>In analysis we observed that the </a:t>
            </a:r>
            <a:r>
              <a:rPr lang="en-US" sz="1800" dirty="0">
                <a:solidFill>
                  <a:schemeClr val="bg1"/>
                </a:solidFill>
                <a:latin typeface="+mj-lt"/>
              </a:rPr>
              <a:t>total revenue exhibits </a:t>
            </a:r>
            <a:r>
              <a:rPr lang="en-US" sz="1800" dirty="0" smtClean="0">
                <a:solidFill>
                  <a:schemeClr val="bg1"/>
                </a:solidFill>
                <a:latin typeface="+mj-lt"/>
              </a:rPr>
              <a:t>considerable </a:t>
            </a:r>
            <a:r>
              <a:rPr lang="en-US" sz="1800" dirty="0">
                <a:solidFill>
                  <a:schemeClr val="bg1"/>
                </a:solidFill>
                <a:latin typeface="+mj-lt"/>
              </a:rPr>
              <a:t>growth over </a:t>
            </a:r>
            <a:r>
              <a:rPr lang="en-US" sz="1800" dirty="0" smtClean="0">
                <a:solidFill>
                  <a:schemeClr val="bg1"/>
                </a:solidFill>
                <a:latin typeface="+mj-lt"/>
              </a:rPr>
              <a:t>time. Secondly</a:t>
            </a:r>
            <a:r>
              <a:rPr lang="en-US" sz="1800" dirty="0">
                <a:solidFill>
                  <a:schemeClr val="bg1"/>
                </a:solidFill>
                <a:latin typeface="+mj-lt"/>
              </a:rPr>
              <a:t>, São Paulo stands out as the top city in terms of customer distribution. </a:t>
            </a:r>
          </a:p>
          <a:p>
            <a:pPr algn="just">
              <a:lnSpc>
                <a:spcPct val="120000"/>
              </a:lnSpc>
              <a:buFont typeface="Arial"/>
              <a:buChar char="•"/>
            </a:pPr>
            <a:r>
              <a:rPr lang="en-US" sz="1800" dirty="0" smtClean="0">
                <a:solidFill>
                  <a:schemeClr val="bg1"/>
                </a:solidFill>
                <a:latin typeface="+mj-lt"/>
              </a:rPr>
              <a:t> Olist can tap on larger customer base by working on delivery days, logistic and better partnerships based on customer demographics. </a:t>
            </a:r>
          </a:p>
          <a:p>
            <a:pPr algn="just">
              <a:lnSpc>
                <a:spcPct val="120000"/>
              </a:lnSpc>
              <a:buFont typeface="Arial"/>
              <a:buChar char="•"/>
            </a:pPr>
            <a:r>
              <a:rPr lang="en-US" sz="1800" dirty="0" smtClean="0">
                <a:solidFill>
                  <a:schemeClr val="bg1"/>
                </a:solidFill>
                <a:latin typeface="+mj-lt"/>
              </a:rPr>
              <a:t>This </a:t>
            </a:r>
            <a:r>
              <a:rPr lang="en-US" sz="1800" dirty="0">
                <a:solidFill>
                  <a:schemeClr val="bg1"/>
                </a:solidFill>
                <a:latin typeface="+mj-lt"/>
              </a:rPr>
              <a:t>analysis will help the company to identify the right partners, cities to penetrate in and improvise customer experience of shopping from their store.</a:t>
            </a:r>
          </a:p>
          <a:p>
            <a:pPr>
              <a:lnSpc>
                <a:spcPct val="120000"/>
              </a:lnSpc>
            </a:pPr>
            <a:endParaRPr lang="en-US" sz="1800" dirty="0">
              <a:solidFill>
                <a:schemeClr val="bg1"/>
              </a:solidFill>
              <a:latin typeface="+mj-lt"/>
            </a:endParaRPr>
          </a:p>
        </p:txBody>
      </p:sp>
    </p:spTree>
    <p:extLst>
      <p:ext uri="{BB962C8B-B14F-4D97-AF65-F5344CB8AC3E}">
        <p14:creationId xmlns:p14="http://schemas.microsoft.com/office/powerpoint/2010/main" val="226756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930" y="1026597"/>
            <a:ext cx="9434229" cy="754813"/>
          </a:xfrm>
        </p:spPr>
        <p:txBody>
          <a:bodyPr vert="horz" lIns="91440" tIns="45720" rIns="91440" bIns="45720" rtlCol="0" anchor="t">
            <a:noAutofit/>
          </a:bodyPr>
          <a:lstStyle/>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a:p>
            <a:pPr algn="just">
              <a:lnSpc>
                <a:spcPct val="120000"/>
              </a:lnSpc>
              <a:buClr>
                <a:srgbClr val="595959"/>
              </a:buClr>
              <a:buFont typeface="Wingdings" pitchFamily="34" charset="0"/>
              <a:buChar char="Ø"/>
            </a:pPr>
            <a:endParaRPr lang="en-US" sz="1800" dirty="0">
              <a:solidFill>
                <a:schemeClr val="bg1"/>
              </a:solidFill>
            </a:endParaRPr>
          </a:p>
        </p:txBody>
      </p:sp>
      <p:sp>
        <p:nvSpPr>
          <p:cNvPr id="4" name="Title 1"/>
          <p:cNvSpPr txBox="1">
            <a:spLocks/>
          </p:cNvSpPr>
          <p:nvPr/>
        </p:nvSpPr>
        <p:spPr bwMode="auto">
          <a:xfrm>
            <a:off x="635977" y="620412"/>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solidFill>
                  <a:schemeClr val="bg1"/>
                </a:solidFill>
                <a:ea typeface="+mj-lt"/>
                <a:cs typeface="+mj-lt"/>
              </a:rPr>
              <a:t>Data Source</a:t>
            </a:r>
            <a:endParaRPr lang="en-US" dirty="0">
              <a:solidFill>
                <a:schemeClr val="bg1"/>
              </a:solidFill>
            </a:endParaRPr>
          </a:p>
        </p:txBody>
      </p:sp>
      <p:sp>
        <p:nvSpPr>
          <p:cNvPr id="9" name="Content Placeholder 2">
            <a:extLst>
              <a:ext uri="{FF2B5EF4-FFF2-40B4-BE49-F238E27FC236}">
                <a16:creationId xmlns:a16="http://schemas.microsoft.com/office/drawing/2014/main" xmlns="" id="{33AEEF62-57AF-C8E7-C88C-6E5874ECCE7C}"/>
              </a:ext>
            </a:extLst>
          </p:cNvPr>
          <p:cNvSpPr txBox="1">
            <a:spLocks/>
          </p:cNvSpPr>
          <p:nvPr/>
        </p:nvSpPr>
        <p:spPr>
          <a:xfrm>
            <a:off x="616136" y="4039334"/>
            <a:ext cx="9434229" cy="754813"/>
          </a:xfrm>
          <a:prstGeom prst="rect">
            <a:avLst/>
          </a:prstGeom>
        </p:spPr>
        <p:txBody>
          <a:bodyPr vert="horz" lIns="91440" tIns="45720" rIns="91440" bIns="45720" rtlCol="0" anchor="t">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lnSpc>
                <a:spcPct val="120000"/>
              </a:lnSpc>
              <a:buClr>
                <a:srgbClr val="595959"/>
              </a:buClr>
              <a:buFont typeface="Wingdings" pitchFamily="34" charset="0"/>
              <a:buChar char="Ø"/>
            </a:pPr>
            <a:r>
              <a:rPr lang="en-US" sz="1800" dirty="0">
                <a:solidFill>
                  <a:schemeClr val="bg1"/>
                </a:solidFill>
                <a:latin typeface="+mj-lt"/>
                <a:ea typeface="+mn-lt"/>
                <a:cs typeface="+mn-lt"/>
              </a:rPr>
              <a:t>Nazish Abdullah</a:t>
            </a:r>
          </a:p>
          <a:p>
            <a:pPr algn="just">
              <a:lnSpc>
                <a:spcPct val="120000"/>
              </a:lnSpc>
              <a:buClr>
                <a:srgbClr val="595959"/>
              </a:buClr>
              <a:buFont typeface="Wingdings" pitchFamily="34" charset="0"/>
              <a:buChar char="Ø"/>
            </a:pPr>
            <a:r>
              <a:rPr lang="en-US" sz="1800" dirty="0">
                <a:solidFill>
                  <a:schemeClr val="bg1"/>
                </a:solidFill>
                <a:latin typeface="+mj-lt"/>
                <a:ea typeface="+mn-lt"/>
                <a:cs typeface="+mn-lt"/>
              </a:rPr>
              <a:t>Muhammad Jawad Hassan</a:t>
            </a:r>
          </a:p>
          <a:p>
            <a:pPr algn="just">
              <a:lnSpc>
                <a:spcPct val="120000"/>
              </a:lnSpc>
              <a:buClr>
                <a:srgbClr val="595959"/>
              </a:buClr>
              <a:buFont typeface="Wingdings" pitchFamily="34" charset="0"/>
              <a:buChar char="Ø"/>
            </a:pPr>
            <a:r>
              <a:rPr lang="en-US" sz="1800" dirty="0">
                <a:solidFill>
                  <a:schemeClr val="bg1"/>
                </a:solidFill>
                <a:latin typeface="+mj-lt"/>
                <a:ea typeface="+mn-lt"/>
                <a:cs typeface="+mn-lt"/>
              </a:rPr>
              <a:t>Eyman Ameer</a:t>
            </a:r>
          </a:p>
        </p:txBody>
      </p:sp>
      <p:sp>
        <p:nvSpPr>
          <p:cNvPr id="10" name="Title 1">
            <a:extLst>
              <a:ext uri="{FF2B5EF4-FFF2-40B4-BE49-F238E27FC236}">
                <a16:creationId xmlns:a16="http://schemas.microsoft.com/office/drawing/2014/main" xmlns="" id="{8ADF3677-8304-007A-D81F-BC5C18262A17}"/>
              </a:ext>
            </a:extLst>
          </p:cNvPr>
          <p:cNvSpPr txBox="1">
            <a:spLocks/>
          </p:cNvSpPr>
          <p:nvPr/>
        </p:nvSpPr>
        <p:spPr bwMode="auto">
          <a:xfrm>
            <a:off x="620406" y="3344372"/>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a:solidFill>
                  <a:schemeClr val="bg1"/>
                </a:solidFill>
                <a:ea typeface="+mj-lt"/>
                <a:cs typeface="+mj-lt"/>
              </a:rPr>
              <a:t>Group E</a:t>
            </a:r>
            <a:endParaRPr lang="en-US" dirty="0">
              <a:solidFill>
                <a:schemeClr val="bg1"/>
              </a:solidFill>
            </a:endParaRPr>
          </a:p>
        </p:txBody>
      </p:sp>
      <p:sp>
        <p:nvSpPr>
          <p:cNvPr id="2" name="Slide Number Placeholder 1">
            <a:extLst>
              <a:ext uri="{FF2B5EF4-FFF2-40B4-BE49-F238E27FC236}">
                <a16:creationId xmlns:a16="http://schemas.microsoft.com/office/drawing/2014/main" xmlns="" id="{9B5B8D29-50D2-0A8D-56B7-5F85398C682F}"/>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17</a:t>
            </a:fld>
            <a:endParaRPr lang="en-US" sz="1600">
              <a:solidFill>
                <a:srgbClr val="FFFFFF"/>
              </a:solidFill>
            </a:endParaRPr>
          </a:p>
        </p:txBody>
      </p:sp>
      <p:sp>
        <p:nvSpPr>
          <p:cNvPr id="5" name="Content Placeholder 2">
            <a:extLst>
              <a:ext uri="{FF2B5EF4-FFF2-40B4-BE49-F238E27FC236}">
                <a16:creationId xmlns:a16="http://schemas.microsoft.com/office/drawing/2014/main" xmlns="" id="{38421364-DFDA-74E8-A677-AA191A070A5C}"/>
              </a:ext>
            </a:extLst>
          </p:cNvPr>
          <p:cNvSpPr txBox="1">
            <a:spLocks/>
          </p:cNvSpPr>
          <p:nvPr/>
        </p:nvSpPr>
        <p:spPr>
          <a:xfrm>
            <a:off x="619894" y="1594067"/>
            <a:ext cx="9434229" cy="754813"/>
          </a:xfrm>
          <a:prstGeom prst="rect">
            <a:avLst/>
          </a:prstGeom>
        </p:spPr>
        <p:txBody>
          <a:bodyPr vert="horz" lIns="91440" tIns="45720" rIns="91440" bIns="45720" rtlCol="0" anchor="t">
            <a:noAutofit/>
          </a:bodyPr>
          <a:lst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a:lstStyle>
          <a:p>
            <a:pPr algn="just">
              <a:lnSpc>
                <a:spcPct val="120000"/>
              </a:lnSpc>
              <a:buClr>
                <a:srgbClr val="595959"/>
              </a:buClr>
              <a:buFont typeface="Wingdings" pitchFamily="34" charset="0"/>
              <a:buChar char="Ø"/>
            </a:pPr>
            <a:r>
              <a:rPr lang="en-US" dirty="0">
                <a:solidFill>
                  <a:schemeClr val="bg1"/>
                </a:solidFill>
                <a:latin typeface="+mj-lt"/>
              </a:rPr>
              <a:t>Brazilian E-Commerce Public Dataset from 2016 to 2018 by Olist from Kaggle.</a:t>
            </a:r>
            <a:endParaRPr lang="en-US" sz="1800" dirty="0">
              <a:solidFill>
                <a:schemeClr val="bg1"/>
              </a:solidFill>
              <a:latin typeface="+mj-lt"/>
              <a:ea typeface="+mn-lt"/>
              <a:cs typeface="+mn-lt"/>
            </a:endParaRPr>
          </a:p>
        </p:txBody>
      </p:sp>
      <p:cxnSp>
        <p:nvCxnSpPr>
          <p:cNvPr id="7" name="Straight Arrow Connector 6">
            <a:extLst>
              <a:ext uri="{FF2B5EF4-FFF2-40B4-BE49-F238E27FC236}">
                <a16:creationId xmlns:a16="http://schemas.microsoft.com/office/drawing/2014/main" xmlns="" id="{E6CEF7EC-7640-F8C5-E191-C5182082E8D4}"/>
              </a:ext>
            </a:extLst>
          </p:cNvPr>
          <p:cNvCxnSpPr/>
          <p:nvPr/>
        </p:nvCxnSpPr>
        <p:spPr>
          <a:xfrm flipV="1">
            <a:off x="1497612" y="2980426"/>
            <a:ext cx="8704898" cy="34506"/>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E6C6D12F-090A-BC05-9D96-3AA8ACFAAAD3}"/>
              </a:ext>
            </a:extLst>
          </p:cNvPr>
          <p:cNvCxnSpPr>
            <a:cxnSpLocks/>
          </p:cNvCxnSpPr>
          <p:nvPr/>
        </p:nvCxnSpPr>
        <p:spPr>
          <a:xfrm flipV="1">
            <a:off x="1487582" y="5942473"/>
            <a:ext cx="8704898" cy="34506"/>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391CC5C0-F359-0E4D-3ED0-F7E698767A45}"/>
              </a:ext>
            </a:extLst>
          </p:cNvPr>
          <p:cNvCxnSpPr>
            <a:cxnSpLocks/>
          </p:cNvCxnSpPr>
          <p:nvPr/>
        </p:nvCxnSpPr>
        <p:spPr>
          <a:xfrm flipV="1">
            <a:off x="1937188" y="6042045"/>
            <a:ext cx="7756240" cy="5752"/>
          </a:xfrm>
          <a:prstGeom prst="straightConnector1">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7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2" y="548680"/>
            <a:ext cx="8686801" cy="763488"/>
          </a:xfrm>
        </p:spPr>
        <p:txBody>
          <a:bodyPr/>
          <a:lstStyle/>
          <a:p>
            <a:r>
              <a:rPr lang="en-US" dirty="0">
                <a:solidFill>
                  <a:schemeClr val="bg1"/>
                </a:solidFill>
              </a:rPr>
              <a:t>Introduction</a:t>
            </a:r>
          </a:p>
        </p:txBody>
      </p:sp>
      <p:sp>
        <p:nvSpPr>
          <p:cNvPr id="3" name="Content Placeholder 2"/>
          <p:cNvSpPr>
            <a:spLocks noGrp="1"/>
          </p:cNvSpPr>
          <p:nvPr>
            <p:ph idx="1"/>
          </p:nvPr>
        </p:nvSpPr>
        <p:spPr>
          <a:xfrm>
            <a:off x="765820" y="1628800"/>
            <a:ext cx="6416904" cy="4191000"/>
          </a:xfrm>
        </p:spPr>
        <p:txBody>
          <a:bodyPr vert="horz" lIns="91440" tIns="45720" rIns="91440" bIns="45720" rtlCol="0" anchor="t">
            <a:noAutofit/>
          </a:bodyPr>
          <a:lstStyle/>
          <a:p>
            <a:pPr algn="just">
              <a:lnSpc>
                <a:spcPct val="120000"/>
              </a:lnSpc>
              <a:buFont typeface="Arial"/>
              <a:buChar char="•"/>
            </a:pPr>
            <a:r>
              <a:rPr lang="en-US" sz="1800" dirty="0">
                <a:solidFill>
                  <a:schemeClr val="bg1"/>
                </a:solidFill>
                <a:latin typeface="+mj-lt"/>
              </a:rPr>
              <a:t>Olist is thriving over the recent years by building international partnerships as well as supporting local small businesses by providing strong network.</a:t>
            </a:r>
          </a:p>
          <a:p>
            <a:pPr algn="just">
              <a:lnSpc>
                <a:spcPct val="120000"/>
              </a:lnSpc>
              <a:buFont typeface="Arial"/>
              <a:buChar char="•"/>
            </a:pPr>
            <a:r>
              <a:rPr lang="en-US" sz="1800" dirty="0">
                <a:solidFill>
                  <a:schemeClr val="bg1"/>
                </a:solidFill>
                <a:latin typeface="+mj-lt"/>
              </a:rPr>
              <a:t>The dataset analyzed in this presentation has information of over 100,000 orders generated across different cities of Brazil during period of 2016 to 2018.</a:t>
            </a:r>
          </a:p>
          <a:p>
            <a:pPr>
              <a:lnSpc>
                <a:spcPct val="120000"/>
              </a:lnSpc>
              <a:buFont typeface="Arial"/>
              <a:buChar char="•"/>
            </a:pPr>
            <a:r>
              <a:rPr lang="en-US" sz="1800" dirty="0">
                <a:solidFill>
                  <a:schemeClr val="bg1"/>
                </a:solidFill>
                <a:latin typeface="+mj-lt"/>
              </a:rPr>
              <a:t>Olist store has sellers offering over 70 categories of products, ordered using multiple modes of payment.</a:t>
            </a:r>
          </a:p>
          <a:p>
            <a:pPr>
              <a:lnSpc>
                <a:spcPct val="120000"/>
              </a:lnSpc>
            </a:pPr>
            <a:endParaRPr lang="en-US" sz="1800" dirty="0">
              <a:solidFill>
                <a:schemeClr val="bg1"/>
              </a:solidFill>
              <a:latin typeface="+mj-lt"/>
            </a:endParaRPr>
          </a:p>
        </p:txBody>
      </p:sp>
      <p:sp>
        <p:nvSpPr>
          <p:cNvPr id="4" name="Slide Number Placeholder 3">
            <a:extLst>
              <a:ext uri="{FF2B5EF4-FFF2-40B4-BE49-F238E27FC236}">
                <a16:creationId xmlns:a16="http://schemas.microsoft.com/office/drawing/2014/main" xmlns="" id="{159B7033-2993-2302-8F03-2EB1A09E37EF}"/>
              </a:ext>
            </a:extLst>
          </p:cNvPr>
          <p:cNvSpPr>
            <a:spLocks noGrp="1"/>
          </p:cNvSpPr>
          <p:nvPr>
            <p:ph type="sldNum" sz="quarter" idx="12"/>
          </p:nvPr>
        </p:nvSpPr>
        <p:spPr>
          <a:xfrm>
            <a:off x="10425190" y="280358"/>
            <a:ext cx="1219201" cy="273049"/>
          </a:xfrm>
        </p:spPr>
        <p:txBody>
          <a:bodyPr/>
          <a:lstStyle/>
          <a:p>
            <a:fld id="{AAEAE4A8-A6E5-453E-B946-FB774B73F48C}" type="slidenum">
              <a:rPr lang="en-US" sz="1600" smtClean="0">
                <a:solidFill>
                  <a:srgbClr val="FFFFFF"/>
                </a:solidFill>
              </a:rPr>
              <a:t>2</a:t>
            </a:fld>
            <a:endParaRPr lang="en-US" sz="1600">
              <a:solidFill>
                <a:srgbClr val="FFFFFF"/>
              </a:solidFill>
            </a:endParaRPr>
          </a:p>
        </p:txBody>
      </p:sp>
      <p:pic>
        <p:nvPicPr>
          <p:cNvPr id="5" name="Picture 4" descr="A building with a sign on the front&#10;&#10;Description automatically generated">
            <a:extLst>
              <a:ext uri="{FF2B5EF4-FFF2-40B4-BE49-F238E27FC236}">
                <a16:creationId xmlns:a16="http://schemas.microsoft.com/office/drawing/2014/main" xmlns="" id="{6D095E9C-8164-BBB3-1AC3-20DA84C4C157}"/>
              </a:ext>
            </a:extLst>
          </p:cNvPr>
          <p:cNvPicPr>
            <a:picLocks noChangeAspect="1"/>
          </p:cNvPicPr>
          <p:nvPr/>
        </p:nvPicPr>
        <p:blipFill>
          <a:blip r:embed="rId2"/>
          <a:stretch>
            <a:fillRect/>
          </a:stretch>
        </p:blipFill>
        <p:spPr>
          <a:xfrm>
            <a:off x="7678588" y="1843283"/>
            <a:ext cx="3978147" cy="2935942"/>
          </a:xfrm>
          <a:prstGeom prst="rect">
            <a:avLst/>
          </a:prstGeom>
        </p:spPr>
      </p:pic>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011" y="548680"/>
            <a:ext cx="8686801" cy="763488"/>
          </a:xfrm>
        </p:spPr>
        <p:txBody>
          <a:bodyPr/>
          <a:lstStyle/>
          <a:p>
            <a:r>
              <a:rPr lang="en-US" dirty="0">
                <a:solidFill>
                  <a:schemeClr val="bg1"/>
                </a:solidFill>
              </a:rPr>
              <a:t>Overview of Dataset</a:t>
            </a:r>
          </a:p>
        </p:txBody>
      </p:sp>
      <p:sp>
        <p:nvSpPr>
          <p:cNvPr id="3" name="Content Placeholder 2"/>
          <p:cNvSpPr>
            <a:spLocks noGrp="1"/>
          </p:cNvSpPr>
          <p:nvPr>
            <p:ph idx="1"/>
          </p:nvPr>
        </p:nvSpPr>
        <p:spPr>
          <a:xfrm>
            <a:off x="1065212" y="1700808"/>
            <a:ext cx="8686801" cy="4191000"/>
          </a:xfrm>
        </p:spPr>
        <p:txBody>
          <a:bodyPr vert="horz" lIns="91440" tIns="45720" rIns="91440" bIns="45720" rtlCol="0" anchor="t">
            <a:normAutofit/>
          </a:bodyPr>
          <a:lstStyle/>
          <a:p>
            <a:pPr marL="45720" indent="0">
              <a:buNone/>
            </a:pPr>
            <a:r>
              <a:rPr lang="en-US" sz="1800" dirty="0">
                <a:solidFill>
                  <a:schemeClr val="bg1"/>
                </a:solidFill>
                <a:latin typeface="Century Gothic"/>
              </a:rPr>
              <a:t>The Olist Store has provided data covering </a:t>
            </a:r>
            <a:endParaRPr lang="en-US" sz="1800" dirty="0">
              <a:solidFill>
                <a:schemeClr val="bg1"/>
              </a:solidFill>
              <a:latin typeface="Century Gothic" panose="020B0502020202020204" pitchFamily="34" charset="0"/>
            </a:endParaRPr>
          </a:p>
          <a:p>
            <a:pPr lvl="1">
              <a:buClr>
                <a:schemeClr val="bg1"/>
              </a:buClr>
              <a:buFont typeface="Wingdings" panose="05000000000000000000" pitchFamily="2" charset="2"/>
              <a:buChar char="§"/>
            </a:pPr>
            <a:r>
              <a:rPr lang="en-US" dirty="0">
                <a:solidFill>
                  <a:schemeClr val="bg1"/>
                </a:solidFill>
                <a:latin typeface="Century Gothic"/>
              </a:rPr>
              <a:t>product categories</a:t>
            </a:r>
          </a:p>
          <a:p>
            <a:pPr lvl="1">
              <a:buClr>
                <a:schemeClr val="bg1"/>
              </a:buClr>
              <a:buFont typeface="Wingdings" panose="05000000000000000000" pitchFamily="2" charset="2"/>
              <a:buChar char="§"/>
            </a:pPr>
            <a:r>
              <a:rPr lang="en-US" dirty="0">
                <a:solidFill>
                  <a:schemeClr val="bg1"/>
                </a:solidFill>
                <a:latin typeface="Century Gothic"/>
              </a:rPr>
              <a:t>city wise information of its customers and sellers</a:t>
            </a:r>
          </a:p>
          <a:p>
            <a:pPr lvl="1">
              <a:buClr>
                <a:schemeClr val="bg1"/>
              </a:buClr>
              <a:buFont typeface="Wingdings" panose="05000000000000000000" pitchFamily="2" charset="2"/>
              <a:buChar char="§"/>
            </a:pPr>
            <a:r>
              <a:rPr lang="en-US" dirty="0">
                <a:solidFill>
                  <a:schemeClr val="bg1"/>
                </a:solidFill>
                <a:latin typeface="Century Gothic"/>
              </a:rPr>
              <a:t>delivery days details</a:t>
            </a:r>
          </a:p>
          <a:p>
            <a:pPr lvl="1">
              <a:buClr>
                <a:schemeClr val="bg1"/>
              </a:buClr>
              <a:buFont typeface="Wingdings" panose="05000000000000000000" pitchFamily="2" charset="2"/>
              <a:buChar char="§"/>
            </a:pPr>
            <a:r>
              <a:rPr lang="en-US" dirty="0">
                <a:solidFill>
                  <a:schemeClr val="bg1"/>
                </a:solidFill>
                <a:latin typeface="Century Gothic"/>
              </a:rPr>
              <a:t>mode of payments</a:t>
            </a:r>
          </a:p>
          <a:p>
            <a:pPr lvl="1">
              <a:buClr>
                <a:schemeClr val="bg1"/>
              </a:buClr>
              <a:buFont typeface="Wingdings" panose="05000000000000000000" pitchFamily="2" charset="2"/>
              <a:buChar char="§"/>
            </a:pPr>
            <a:r>
              <a:rPr lang="en-US" dirty="0">
                <a:solidFill>
                  <a:schemeClr val="bg1"/>
                </a:solidFill>
                <a:latin typeface="Century Gothic"/>
              </a:rPr>
              <a:t>customer ratings</a:t>
            </a:r>
          </a:p>
          <a:p>
            <a:pPr lvl="1">
              <a:buClr>
                <a:schemeClr val="bg1"/>
              </a:buClr>
              <a:buFont typeface="Wingdings" panose="05000000000000000000" pitchFamily="2" charset="2"/>
              <a:buChar char="§"/>
            </a:pPr>
            <a:r>
              <a:rPr lang="en-US" dirty="0">
                <a:solidFill>
                  <a:schemeClr val="bg1"/>
                </a:solidFill>
                <a:latin typeface="Century Gothic"/>
              </a:rPr>
              <a:t>order details for sales over the period of 2 years</a:t>
            </a:r>
          </a:p>
          <a:p>
            <a:pPr marL="45720" lvl="0" indent="0" algn="just">
              <a:lnSpc>
                <a:spcPct val="120000"/>
              </a:lnSpc>
              <a:buClr>
                <a:prstClr val="black">
                  <a:lumMod val="65000"/>
                  <a:lumOff val="35000"/>
                </a:prstClr>
              </a:buClr>
              <a:buNone/>
            </a:pPr>
            <a:r>
              <a:rPr lang="en-US" sz="1800" dirty="0">
                <a:solidFill>
                  <a:schemeClr val="bg1"/>
                </a:solidFill>
                <a:latin typeface="Century Gothic" panose="020B0502020202020204"/>
              </a:rPr>
              <a:t>Objective of this project is to analyze provided dataset and develop insights that can assist company management to expand its business and develop new strategies.</a:t>
            </a:r>
          </a:p>
          <a:p>
            <a:pPr marL="45720" indent="0">
              <a:buNone/>
            </a:pPr>
            <a:endParaRPr lang="en-US" dirty="0">
              <a:solidFill>
                <a:schemeClr val="bg1"/>
              </a:solidFill>
              <a:latin typeface="Century Gothic" panose="020B0502020202020204" pitchFamily="34" charset="0"/>
            </a:endParaRPr>
          </a:p>
        </p:txBody>
      </p:sp>
      <p:sp>
        <p:nvSpPr>
          <p:cNvPr id="4" name="Slide Number Placeholder 3">
            <a:extLst>
              <a:ext uri="{FF2B5EF4-FFF2-40B4-BE49-F238E27FC236}">
                <a16:creationId xmlns:a16="http://schemas.microsoft.com/office/drawing/2014/main" xmlns="" id="{06078520-9787-AF64-181E-3190A359ACC4}"/>
              </a:ext>
            </a:extLst>
          </p:cNvPr>
          <p:cNvSpPr>
            <a:spLocks noGrp="1"/>
          </p:cNvSpPr>
          <p:nvPr>
            <p:ph type="sldNum" sz="quarter" idx="12"/>
          </p:nvPr>
        </p:nvSpPr>
        <p:spPr>
          <a:xfrm>
            <a:off x="10439207" y="280358"/>
            <a:ext cx="1219201" cy="273049"/>
          </a:xfrm>
        </p:spPr>
        <p:txBody>
          <a:bodyPr/>
          <a:lstStyle/>
          <a:p>
            <a:fld id="{AAEAE4A8-A6E5-453E-B946-FB774B73F48C}" type="slidenum">
              <a:rPr lang="en-US" sz="1600" smtClean="0">
                <a:solidFill>
                  <a:srgbClr val="FFFFFF"/>
                </a:solidFill>
              </a:rPr>
              <a:t>3</a:t>
            </a:fld>
            <a:endParaRPr lang="en-US" sz="1600">
              <a:solidFill>
                <a:srgbClr val="FFFFFF"/>
              </a:solidFill>
            </a:endParaRPr>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8011" y="548680"/>
            <a:ext cx="8686801" cy="763488"/>
          </a:xfrm>
        </p:spPr>
        <p:txBody>
          <a:bodyPr/>
          <a:lstStyle/>
          <a:p>
            <a:r>
              <a:rPr lang="en-US" dirty="0" smtClean="0">
                <a:solidFill>
                  <a:schemeClr val="bg1"/>
                </a:solidFill>
              </a:rPr>
              <a:t>Objective </a:t>
            </a:r>
            <a:endParaRPr lang="en-US" dirty="0">
              <a:solidFill>
                <a:schemeClr val="bg1"/>
              </a:solidFill>
            </a:endParaRPr>
          </a:p>
        </p:txBody>
      </p:sp>
      <p:sp>
        <p:nvSpPr>
          <p:cNvPr id="3" name="Content Placeholder 2"/>
          <p:cNvSpPr>
            <a:spLocks noGrp="1"/>
          </p:cNvSpPr>
          <p:nvPr>
            <p:ph idx="1"/>
          </p:nvPr>
        </p:nvSpPr>
        <p:spPr>
          <a:xfrm>
            <a:off x="1065212" y="1700808"/>
            <a:ext cx="8686801" cy="4191000"/>
          </a:xfrm>
        </p:spPr>
        <p:txBody>
          <a:bodyPr vert="horz" lIns="91440" tIns="45720" rIns="91440" bIns="45720" rtlCol="0" anchor="t">
            <a:normAutofit/>
          </a:bodyPr>
          <a:lstStyle/>
          <a:p>
            <a:pPr marL="45720" indent="0">
              <a:buNone/>
            </a:pPr>
            <a:r>
              <a:rPr lang="en-US" sz="1800" dirty="0" smtClean="0">
                <a:solidFill>
                  <a:schemeClr val="bg1"/>
                </a:solidFill>
                <a:latin typeface="Century Gothic" panose="020B0502020202020204"/>
              </a:rPr>
              <a:t>To </a:t>
            </a:r>
            <a:r>
              <a:rPr lang="en-US" sz="1800" dirty="0">
                <a:solidFill>
                  <a:schemeClr val="bg1"/>
                </a:solidFill>
                <a:latin typeface="Century Gothic" panose="020B0502020202020204"/>
              </a:rPr>
              <a:t>have a clear picture of how and which factors affect the sales of </a:t>
            </a:r>
            <a:r>
              <a:rPr lang="en-US" sz="1800" dirty="0" smtClean="0">
                <a:solidFill>
                  <a:schemeClr val="bg1"/>
                </a:solidFill>
                <a:latin typeface="Century Gothic" panose="020B0502020202020204"/>
              </a:rPr>
              <a:t>Olist store, </a:t>
            </a:r>
            <a:r>
              <a:rPr lang="en-US" sz="1800" dirty="0">
                <a:solidFill>
                  <a:schemeClr val="bg1"/>
                </a:solidFill>
                <a:latin typeface="Century Gothic" panose="020B0502020202020204"/>
              </a:rPr>
              <a:t>we look into following four dimensions	</a:t>
            </a:r>
          </a:p>
          <a:p>
            <a:pPr lvl="1">
              <a:lnSpc>
                <a:spcPct val="150000"/>
              </a:lnSpc>
              <a:buClr>
                <a:schemeClr val="bg1"/>
              </a:buClr>
              <a:buFont typeface="Wingdings" panose="05000000000000000000" pitchFamily="2" charset="2"/>
              <a:buChar char="§"/>
            </a:pPr>
            <a:r>
              <a:rPr lang="en-US" sz="1600" dirty="0" smtClean="0">
                <a:solidFill>
                  <a:schemeClr val="bg1"/>
                </a:solidFill>
                <a:latin typeface="Century Gothic"/>
              </a:rPr>
              <a:t>How </a:t>
            </a:r>
            <a:r>
              <a:rPr lang="en-US" sz="1600" dirty="0">
                <a:solidFill>
                  <a:schemeClr val="bg1"/>
                </a:solidFill>
                <a:latin typeface="Century Gothic"/>
              </a:rPr>
              <a:t>many product categories and products does the store offer? Which are the most selling product categories and generate high sales revenues? </a:t>
            </a:r>
          </a:p>
          <a:p>
            <a:pPr lvl="1">
              <a:lnSpc>
                <a:spcPct val="150000"/>
              </a:lnSpc>
              <a:buClr>
                <a:schemeClr val="bg1"/>
              </a:buClr>
              <a:buFont typeface="Wingdings" panose="05000000000000000000" pitchFamily="2" charset="2"/>
              <a:buChar char="§"/>
            </a:pPr>
            <a:r>
              <a:rPr lang="en-US" sz="1600" dirty="0">
                <a:solidFill>
                  <a:schemeClr val="bg1"/>
                </a:solidFill>
                <a:latin typeface="Century Gothic"/>
              </a:rPr>
              <a:t>What is the pattern in sales generated across different states in Brazil? How do customer demographics affect the sales?   </a:t>
            </a:r>
          </a:p>
          <a:p>
            <a:pPr lvl="1">
              <a:lnSpc>
                <a:spcPct val="150000"/>
              </a:lnSpc>
              <a:buClr>
                <a:schemeClr val="bg1"/>
              </a:buClr>
              <a:buFont typeface="Wingdings" panose="05000000000000000000" pitchFamily="2" charset="2"/>
              <a:buChar char="§"/>
            </a:pPr>
            <a:r>
              <a:rPr lang="en-US" sz="1600" dirty="0">
                <a:solidFill>
                  <a:schemeClr val="bg1"/>
                </a:solidFill>
                <a:latin typeface="Century Gothic"/>
              </a:rPr>
              <a:t>Which payment methods are used while purchasing from the Olist platform? And how does it impact sales?</a:t>
            </a:r>
          </a:p>
          <a:p>
            <a:pPr lvl="1">
              <a:lnSpc>
                <a:spcPct val="150000"/>
              </a:lnSpc>
              <a:buClr>
                <a:schemeClr val="bg1"/>
              </a:buClr>
              <a:buFont typeface="Wingdings" panose="05000000000000000000" pitchFamily="2" charset="2"/>
              <a:buChar char="§"/>
            </a:pPr>
            <a:r>
              <a:rPr lang="en-US" sz="1600" dirty="0" smtClean="0">
                <a:solidFill>
                  <a:schemeClr val="bg1"/>
                </a:solidFill>
                <a:latin typeface="Century Gothic"/>
              </a:rPr>
              <a:t>What </a:t>
            </a:r>
            <a:r>
              <a:rPr lang="en-US" sz="1600" dirty="0">
                <a:solidFill>
                  <a:schemeClr val="bg1"/>
                </a:solidFill>
                <a:latin typeface="Century Gothic"/>
              </a:rPr>
              <a:t>are the seasonal trends in sales? In which season do customer are more inclined towards purchasing and what are their product preferences? </a:t>
            </a:r>
          </a:p>
        </p:txBody>
      </p:sp>
      <p:sp>
        <p:nvSpPr>
          <p:cNvPr id="4" name="Slide Number Placeholder 3">
            <a:extLst>
              <a:ext uri="{FF2B5EF4-FFF2-40B4-BE49-F238E27FC236}">
                <a16:creationId xmlns:a16="http://schemas.microsoft.com/office/drawing/2014/main" xmlns="" id="{06078520-9787-AF64-181E-3190A359ACC4}"/>
              </a:ext>
            </a:extLst>
          </p:cNvPr>
          <p:cNvSpPr>
            <a:spLocks noGrp="1"/>
          </p:cNvSpPr>
          <p:nvPr>
            <p:ph type="sldNum" sz="quarter" idx="12"/>
          </p:nvPr>
        </p:nvSpPr>
        <p:spPr>
          <a:xfrm>
            <a:off x="10439207" y="280358"/>
            <a:ext cx="1219201" cy="273049"/>
          </a:xfrm>
        </p:spPr>
        <p:txBody>
          <a:bodyPr/>
          <a:lstStyle/>
          <a:p>
            <a:fld id="{AAEAE4A8-A6E5-453E-B946-FB774B73F48C}" type="slidenum">
              <a:rPr lang="en-US" sz="1600" smtClean="0">
                <a:solidFill>
                  <a:srgbClr val="FFFFFF"/>
                </a:solidFill>
              </a:rPr>
              <a:t>4</a:t>
            </a:fld>
            <a:endParaRPr lang="en-US" sz="1600">
              <a:solidFill>
                <a:srgbClr val="FFFFFF"/>
              </a:solidFill>
            </a:endParaRPr>
          </a:p>
        </p:txBody>
      </p:sp>
    </p:spTree>
    <p:extLst>
      <p:ext uri="{BB962C8B-B14F-4D97-AF65-F5344CB8AC3E}">
        <p14:creationId xmlns:p14="http://schemas.microsoft.com/office/powerpoint/2010/main" val="412756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20" y="1686272"/>
            <a:ext cx="8686801" cy="4191000"/>
          </a:xfrm>
        </p:spPr>
        <p:txBody>
          <a:bodyPr vert="horz" lIns="91440" tIns="45720" rIns="91440" bIns="45720" rtlCol="0" anchor="t">
            <a:noAutofit/>
          </a:bodyPr>
          <a:lstStyle/>
          <a:p>
            <a:pPr algn="just">
              <a:lnSpc>
                <a:spcPct val="100000"/>
              </a:lnSpc>
            </a:pPr>
            <a:r>
              <a:rPr lang="en-US" sz="1800" dirty="0" smtClean="0">
                <a:solidFill>
                  <a:schemeClr val="bg1"/>
                </a:solidFill>
                <a:latin typeface="+mj-lt"/>
              </a:rPr>
              <a:t>We </a:t>
            </a:r>
            <a:r>
              <a:rPr lang="en-US" sz="1800" dirty="0">
                <a:solidFill>
                  <a:schemeClr val="bg1"/>
                </a:solidFill>
                <a:latin typeface="+mj-lt"/>
              </a:rPr>
              <a:t>determine the product categories which have the highest sales, and further find its customer concentration along with its sales value. </a:t>
            </a:r>
          </a:p>
          <a:p>
            <a:pPr algn="just">
              <a:lnSpc>
                <a:spcPct val="100000"/>
              </a:lnSpc>
            </a:pPr>
            <a:r>
              <a:rPr lang="en-US" sz="1800" dirty="0" smtClean="0">
                <a:solidFill>
                  <a:schemeClr val="bg1"/>
                </a:solidFill>
                <a:latin typeface="+mj-lt"/>
              </a:rPr>
              <a:t>Average customer review ratings particularly </a:t>
            </a:r>
            <a:r>
              <a:rPr lang="en-US" sz="1800" dirty="0">
                <a:solidFill>
                  <a:schemeClr val="bg1"/>
                </a:solidFill>
                <a:latin typeface="+mj-lt"/>
              </a:rPr>
              <a:t>for high selling product </a:t>
            </a:r>
            <a:r>
              <a:rPr lang="en-US" sz="1800" dirty="0" smtClean="0">
                <a:solidFill>
                  <a:schemeClr val="bg1"/>
                </a:solidFill>
                <a:latin typeface="+mj-lt"/>
              </a:rPr>
              <a:t>categories</a:t>
            </a:r>
            <a:r>
              <a:rPr lang="en-US" sz="1800" dirty="0">
                <a:solidFill>
                  <a:schemeClr val="bg1"/>
                </a:solidFill>
                <a:latin typeface="+mj-lt"/>
              </a:rPr>
              <a:t> </a:t>
            </a:r>
            <a:r>
              <a:rPr lang="en-US" sz="1800" dirty="0" smtClean="0">
                <a:solidFill>
                  <a:schemeClr val="bg1"/>
                </a:solidFill>
                <a:latin typeface="+mj-lt"/>
              </a:rPr>
              <a:t>is visualized.</a:t>
            </a:r>
            <a:endParaRPr lang="en-US" sz="1800" dirty="0">
              <a:solidFill>
                <a:schemeClr val="bg1"/>
              </a:solidFill>
              <a:latin typeface="+mj-lt"/>
            </a:endParaRPr>
          </a:p>
          <a:p>
            <a:pPr algn="just">
              <a:lnSpc>
                <a:spcPct val="100000"/>
              </a:lnSpc>
            </a:pPr>
            <a:r>
              <a:rPr lang="en-US" sz="1800" dirty="0" smtClean="0">
                <a:solidFill>
                  <a:schemeClr val="bg1"/>
                </a:solidFill>
                <a:latin typeface="+mj-lt"/>
              </a:rPr>
              <a:t>Trend in quarter over quarter growth for the two years reflects magnified growth in product portfolio as well  as sales revenue</a:t>
            </a:r>
          </a:p>
          <a:p>
            <a:pPr algn="just">
              <a:lnSpc>
                <a:spcPct val="100000"/>
              </a:lnSpc>
            </a:pPr>
            <a:r>
              <a:rPr lang="en-US" sz="1800" dirty="0" smtClean="0">
                <a:solidFill>
                  <a:schemeClr val="bg1"/>
                </a:solidFill>
                <a:latin typeface="+mj-lt"/>
              </a:rPr>
              <a:t>As Brazil has 27 states having diversified culture and population, number of sales in different states gives geographical overview of Olist customer base.</a:t>
            </a:r>
            <a:endParaRPr lang="en-US" sz="1800" dirty="0">
              <a:solidFill>
                <a:schemeClr val="bg1"/>
              </a:solidFill>
              <a:latin typeface="+mj-lt"/>
            </a:endParaRPr>
          </a:p>
        </p:txBody>
      </p:sp>
      <p:sp>
        <p:nvSpPr>
          <p:cNvPr id="4" name="Title 1"/>
          <p:cNvSpPr txBox="1">
            <a:spLocks/>
          </p:cNvSpPr>
          <p:nvPr/>
        </p:nvSpPr>
        <p:spPr bwMode="auto">
          <a:xfrm>
            <a:off x="981844" y="620688"/>
            <a:ext cx="8686801" cy="763488"/>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prstClr val="white"/>
                </a:solidFill>
              </a:rPr>
              <a:t>Sales Analysis </a:t>
            </a:r>
            <a:endParaRPr lang="en-US" dirty="0">
              <a:solidFill>
                <a:prstClr val="white"/>
              </a:solidFill>
            </a:endParaRPr>
          </a:p>
        </p:txBody>
      </p:sp>
      <p:sp>
        <p:nvSpPr>
          <p:cNvPr id="2" name="Slide Number Placeholder 1">
            <a:extLst>
              <a:ext uri="{FF2B5EF4-FFF2-40B4-BE49-F238E27FC236}">
                <a16:creationId xmlns="" xmlns:a16="http://schemas.microsoft.com/office/drawing/2014/main" id="{66FE8CA7-61B6-55DA-57EF-62E404B94F25}"/>
              </a:ext>
            </a:extLst>
          </p:cNvPr>
          <p:cNvSpPr>
            <a:spLocks noGrp="1"/>
          </p:cNvSpPr>
          <p:nvPr>
            <p:ph type="sldNum" sz="quarter" idx="12"/>
          </p:nvPr>
        </p:nvSpPr>
        <p:spPr>
          <a:xfrm>
            <a:off x="10327066" y="350464"/>
            <a:ext cx="1219201" cy="273049"/>
          </a:xfrm>
        </p:spPr>
        <p:txBody>
          <a:bodyPr/>
          <a:lstStyle/>
          <a:p>
            <a:fld id="{AAEAE4A8-A6E5-453E-B946-FB774B73F48C}" type="slidenum">
              <a:rPr lang="en-US" sz="1600" smtClean="0">
                <a:solidFill>
                  <a:srgbClr val="FFFFFF"/>
                </a:solidFill>
              </a:rPr>
              <a:pPr/>
              <a:t>5</a:t>
            </a:fld>
            <a:endParaRPr lang="en-US" sz="1600">
              <a:solidFill>
                <a:srgbClr val="FFFFFF"/>
              </a:solidFill>
            </a:endParaRPr>
          </a:p>
        </p:txBody>
      </p:sp>
    </p:spTree>
    <p:extLst>
      <p:ext uri="{BB962C8B-B14F-4D97-AF65-F5344CB8AC3E}">
        <p14:creationId xmlns:p14="http://schemas.microsoft.com/office/powerpoint/2010/main" val="392601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506894" y="390133"/>
            <a:ext cx="10196030" cy="806619"/>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3200" dirty="0" smtClean="0">
                <a:solidFill>
                  <a:schemeClr val="bg1"/>
                </a:solidFill>
                <a:ea typeface="+mj-lt"/>
                <a:cs typeface="+mj-lt"/>
              </a:rPr>
              <a:t> </a:t>
            </a:r>
            <a:r>
              <a:rPr lang="en-US" sz="3200" dirty="0">
                <a:solidFill>
                  <a:schemeClr val="bg1"/>
                </a:solidFill>
                <a:ea typeface="+mj-lt"/>
                <a:cs typeface="+mj-lt"/>
              </a:rPr>
              <a:t>Analysis by Product Category</a:t>
            </a:r>
            <a:endParaRPr lang="en-US" sz="3200" dirty="0">
              <a:solidFill>
                <a:schemeClr val="bg1"/>
              </a:solidFill>
            </a:endParaRPr>
          </a:p>
        </p:txBody>
      </p:sp>
      <p:sp>
        <p:nvSpPr>
          <p:cNvPr id="2" name="Slide Number Placeholder 1">
            <a:extLst>
              <a:ext uri="{FF2B5EF4-FFF2-40B4-BE49-F238E27FC236}">
                <a16:creationId xmlns:a16="http://schemas.microsoft.com/office/drawing/2014/main" xmlns="" id="{102D1754-82B5-8FD2-EC2C-678E238B58E9}"/>
              </a:ext>
            </a:extLst>
          </p:cNvPr>
          <p:cNvSpPr>
            <a:spLocks noGrp="1"/>
          </p:cNvSpPr>
          <p:nvPr>
            <p:ph type="sldNum" sz="quarter" idx="12"/>
          </p:nvPr>
        </p:nvSpPr>
        <p:spPr>
          <a:xfrm>
            <a:off x="10313049" y="322422"/>
            <a:ext cx="1219201" cy="273049"/>
          </a:xfrm>
        </p:spPr>
        <p:txBody>
          <a:bodyPr/>
          <a:lstStyle/>
          <a:p>
            <a:fld id="{AAEAE4A8-A6E5-453E-B946-FB774B73F48C}" type="slidenum">
              <a:rPr lang="en-US" sz="1600" smtClean="0">
                <a:solidFill>
                  <a:srgbClr val="FFFFFF"/>
                </a:solidFill>
              </a:rPr>
              <a:t>6</a:t>
            </a:fld>
            <a:endParaRPr lang="en-US" sz="1600">
              <a:solidFill>
                <a:srgbClr val="FFFFFF"/>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1340768"/>
            <a:ext cx="9209473" cy="4982270"/>
          </a:xfrm>
          <a:prstGeom prst="rect">
            <a:avLst/>
          </a:prstGeom>
        </p:spPr>
      </p:pic>
    </p:spTree>
    <p:extLst>
      <p:ext uri="{BB962C8B-B14F-4D97-AF65-F5344CB8AC3E}">
        <p14:creationId xmlns:p14="http://schemas.microsoft.com/office/powerpoint/2010/main" val="428202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836" y="1700808"/>
            <a:ext cx="9434229" cy="754813"/>
          </a:xfrm>
        </p:spPr>
        <p:txBody>
          <a:bodyPr vert="horz" lIns="91440" tIns="45720" rIns="91440" bIns="45720" rtlCol="0" anchor="t">
            <a:noAutofit/>
          </a:bodyPr>
          <a:lstStyle/>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Health &amp; beauty products have brought in the highest revenue of 12.5 MN BRL, whereas watches and gifts have relatively fewer orders but have bought a high revenue of almost 1.2 MN BRL.</a:t>
            </a:r>
          </a:p>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The maximum average review rate is 4.3, which means there are areas where customers' expectations are not met. The underlying reason may be delayed delivery time or high freight charges for low- priced products</a:t>
            </a:r>
            <a:endParaRPr lang="en-US" sz="1800" dirty="0">
              <a:solidFill>
                <a:schemeClr val="bg1"/>
              </a:solidFill>
              <a:latin typeface="+mj-lt"/>
            </a:endParaRPr>
          </a:p>
        </p:txBody>
      </p:sp>
      <p:sp>
        <p:nvSpPr>
          <p:cNvPr id="4" name="Title 1"/>
          <p:cNvSpPr txBox="1">
            <a:spLocks/>
          </p:cNvSpPr>
          <p:nvPr/>
        </p:nvSpPr>
        <p:spPr bwMode="auto">
          <a:xfrm>
            <a:off x="981844" y="595471"/>
            <a:ext cx="9922931" cy="720356"/>
          </a:xfrm>
          <a:prstGeom prst="rect">
            <a:avLst/>
          </a:prstGeom>
        </p:spPr>
        <p:txBody>
          <a:bodyPr vert="horz" lIns="91440" tIns="45720" rIns="91440" bIns="45720" rtlCol="0" anchor="b">
            <a:normAutofit/>
          </a:bodyPr>
          <a:lstStyle>
            <a:defPPr>
              <a:defRPr lang="en-US"/>
            </a:defPPr>
            <a:lvl1pPr>
              <a:lnSpc>
                <a:spcPct val="80000"/>
              </a:lnSpc>
              <a:spcBef>
                <a:spcPct val="0"/>
              </a:spcBef>
              <a:buNone/>
              <a:defRPr sz="3600" b="1">
                <a:solidFill>
                  <a:prstClr val="white"/>
                </a:solidFill>
                <a:latin typeface="+mj-lt"/>
                <a:ea typeface="+mj-ea"/>
                <a:cs typeface="+mj-cs"/>
              </a:defRPr>
            </a:lvl1pPr>
          </a:lstStyle>
          <a:p>
            <a:r>
              <a:rPr lang="en-US" dirty="0"/>
              <a:t>Insights</a:t>
            </a:r>
          </a:p>
        </p:txBody>
      </p:sp>
      <p:sp>
        <p:nvSpPr>
          <p:cNvPr id="2" name="Slide Number Placeholder 1">
            <a:extLst>
              <a:ext uri="{FF2B5EF4-FFF2-40B4-BE49-F238E27FC236}">
                <a16:creationId xmlns:a16="http://schemas.microsoft.com/office/drawing/2014/main" xmlns="" id="{C2899023-59C6-0D6A-C8DB-75CA34FDD22C}"/>
              </a:ext>
            </a:extLst>
          </p:cNvPr>
          <p:cNvSpPr>
            <a:spLocks noGrp="1"/>
          </p:cNvSpPr>
          <p:nvPr>
            <p:ph type="sldNum" sz="quarter" idx="12"/>
          </p:nvPr>
        </p:nvSpPr>
        <p:spPr>
          <a:xfrm>
            <a:off x="10313048" y="322422"/>
            <a:ext cx="1219201" cy="273049"/>
          </a:xfrm>
        </p:spPr>
        <p:txBody>
          <a:bodyPr/>
          <a:lstStyle/>
          <a:p>
            <a:fld id="{AAEAE4A8-A6E5-453E-B946-FB774B73F48C}" type="slidenum">
              <a:rPr lang="en-US" sz="1600" smtClean="0">
                <a:solidFill>
                  <a:srgbClr val="FFFFFF"/>
                </a:solidFill>
              </a:rPr>
              <a:t>7</a:t>
            </a:fld>
            <a:endParaRPr lang="en-US" sz="1600">
              <a:solidFill>
                <a:srgbClr val="FFFFFF"/>
              </a:solidFill>
            </a:endParaRPr>
          </a:p>
        </p:txBody>
      </p:sp>
    </p:spTree>
    <p:extLst>
      <p:ext uri="{BB962C8B-B14F-4D97-AF65-F5344CB8AC3E}">
        <p14:creationId xmlns:p14="http://schemas.microsoft.com/office/powerpoint/2010/main" val="70275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1"/>
          <p:cNvSpPr txBox="1">
            <a:spLocks/>
          </p:cNvSpPr>
          <p:nvPr/>
        </p:nvSpPr>
        <p:spPr bwMode="auto">
          <a:xfrm>
            <a:off x="621804" y="260372"/>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sz="3200" dirty="0" smtClean="0">
                <a:solidFill>
                  <a:schemeClr val="bg1"/>
                </a:solidFill>
              </a:rPr>
              <a:t>Regional </a:t>
            </a:r>
            <a:r>
              <a:rPr lang="en-US" sz="3200" dirty="0">
                <a:solidFill>
                  <a:schemeClr val="bg1"/>
                </a:solidFill>
              </a:rPr>
              <a:t>Disparity Analysis </a:t>
            </a:r>
          </a:p>
        </p:txBody>
      </p:sp>
      <p:sp>
        <p:nvSpPr>
          <p:cNvPr id="5" name="Slide Number Placeholder 4">
            <a:extLst>
              <a:ext uri="{FF2B5EF4-FFF2-40B4-BE49-F238E27FC236}">
                <a16:creationId xmlns:a16="http://schemas.microsoft.com/office/drawing/2014/main" xmlns="" id="{DF1B7F7C-23A8-094F-097E-F3DC72BFD7B8}"/>
              </a:ext>
            </a:extLst>
          </p:cNvPr>
          <p:cNvSpPr>
            <a:spLocks noGrp="1"/>
          </p:cNvSpPr>
          <p:nvPr>
            <p:ph type="sldNum" sz="quarter" idx="12"/>
          </p:nvPr>
        </p:nvSpPr>
        <p:spPr>
          <a:xfrm>
            <a:off x="10481260" y="322421"/>
            <a:ext cx="1219201" cy="273049"/>
          </a:xfrm>
        </p:spPr>
        <p:txBody>
          <a:bodyPr/>
          <a:lstStyle/>
          <a:p>
            <a:fld id="{AAEAE4A8-A6E5-453E-B946-FB774B73F48C}" type="slidenum">
              <a:rPr lang="en-US" sz="1600" smtClean="0">
                <a:solidFill>
                  <a:srgbClr val="FFFFFF"/>
                </a:solidFill>
              </a:rPr>
              <a:t>8</a:t>
            </a:fld>
            <a:endParaRPr lang="en-US" sz="1600">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1196752"/>
            <a:ext cx="9145016" cy="5148378"/>
          </a:xfrm>
          <a:prstGeom prst="rect">
            <a:avLst/>
          </a:prstGeom>
        </p:spPr>
      </p:pic>
    </p:spTree>
    <p:extLst>
      <p:ext uri="{BB962C8B-B14F-4D97-AF65-F5344CB8AC3E}">
        <p14:creationId xmlns:p14="http://schemas.microsoft.com/office/powerpoint/2010/main" val="391991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20" y="1700808"/>
            <a:ext cx="9434229" cy="754813"/>
          </a:xfrm>
        </p:spPr>
        <p:txBody>
          <a:bodyPr vert="horz" lIns="91440" tIns="45720" rIns="91440" bIns="45720" rtlCol="0" anchor="t">
            <a:noAutofit/>
          </a:bodyPr>
          <a:lstStyle/>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Regions with high sales (SP, RJ and MG) performance are likely benefiting from effective marketing strategies, robust distribution networks, or higher regional demand.</a:t>
            </a:r>
          </a:p>
          <a:p>
            <a:pPr algn="just">
              <a:lnSpc>
                <a:spcPct val="120000"/>
              </a:lnSpc>
              <a:buClr>
                <a:schemeClr val="bg1"/>
              </a:buClr>
              <a:buFont typeface="Wingdings" panose="05000000000000000000" pitchFamily="2" charset="2"/>
              <a:buChar char="§"/>
            </a:pPr>
            <a:r>
              <a:rPr lang="en-US" sz="1800" dirty="0">
                <a:solidFill>
                  <a:schemeClr val="bg1"/>
                </a:solidFill>
                <a:latin typeface="+mj-lt"/>
                <a:ea typeface="+mn-lt"/>
                <a:cs typeface="+mn-lt"/>
              </a:rPr>
              <a:t>Regions with low sales performance may suffer from lack of awareness, poor distribution channels, or unfavorable economic conditions.</a:t>
            </a: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a:p>
            <a:pPr algn="just">
              <a:lnSpc>
                <a:spcPct val="120000"/>
              </a:lnSpc>
              <a:buClr>
                <a:schemeClr val="bg1"/>
              </a:buClr>
              <a:buFont typeface="Wingdings" panose="05000000000000000000" pitchFamily="2" charset="2"/>
              <a:buChar char="§"/>
            </a:pPr>
            <a:endParaRPr lang="en-US" sz="1800" dirty="0">
              <a:solidFill>
                <a:schemeClr val="bg1"/>
              </a:solidFill>
              <a:latin typeface="+mj-lt"/>
              <a:ea typeface="+mn-lt"/>
              <a:cs typeface="+mn-lt"/>
            </a:endParaRPr>
          </a:p>
        </p:txBody>
      </p:sp>
      <p:sp>
        <p:nvSpPr>
          <p:cNvPr id="10" name="Title 1">
            <a:extLst>
              <a:ext uri="{FF2B5EF4-FFF2-40B4-BE49-F238E27FC236}">
                <a16:creationId xmlns:a16="http://schemas.microsoft.com/office/drawing/2014/main" xmlns="" id="{8ADF3677-8304-007A-D81F-BC5C18262A17}"/>
              </a:ext>
            </a:extLst>
          </p:cNvPr>
          <p:cNvSpPr txBox="1">
            <a:spLocks/>
          </p:cNvSpPr>
          <p:nvPr/>
        </p:nvSpPr>
        <p:spPr bwMode="auto">
          <a:xfrm>
            <a:off x="620406" y="3344372"/>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endParaRPr lang="en-US" dirty="0">
              <a:solidFill>
                <a:schemeClr val="bg1"/>
              </a:solidFill>
            </a:endParaRPr>
          </a:p>
        </p:txBody>
      </p:sp>
      <p:sp>
        <p:nvSpPr>
          <p:cNvPr id="2" name="Slide Number Placeholder 1">
            <a:extLst>
              <a:ext uri="{FF2B5EF4-FFF2-40B4-BE49-F238E27FC236}">
                <a16:creationId xmlns:a16="http://schemas.microsoft.com/office/drawing/2014/main" xmlns="" id="{C2899023-59C6-0D6A-C8DB-75CA34FDD22C}"/>
              </a:ext>
            </a:extLst>
          </p:cNvPr>
          <p:cNvSpPr>
            <a:spLocks noGrp="1"/>
          </p:cNvSpPr>
          <p:nvPr>
            <p:ph type="sldNum" sz="quarter" idx="12"/>
          </p:nvPr>
        </p:nvSpPr>
        <p:spPr>
          <a:xfrm>
            <a:off x="10313048" y="322422"/>
            <a:ext cx="1219201" cy="273049"/>
          </a:xfrm>
        </p:spPr>
        <p:txBody>
          <a:bodyPr/>
          <a:lstStyle/>
          <a:p>
            <a:fld id="{AAEAE4A8-A6E5-453E-B946-FB774B73F48C}" type="slidenum">
              <a:rPr lang="en-US" sz="1600" smtClean="0">
                <a:solidFill>
                  <a:srgbClr val="FFFFFF"/>
                </a:solidFill>
              </a:rPr>
              <a:t>9</a:t>
            </a:fld>
            <a:endParaRPr lang="en-US" sz="1600">
              <a:solidFill>
                <a:srgbClr val="FFFFFF"/>
              </a:solidFill>
            </a:endParaRPr>
          </a:p>
        </p:txBody>
      </p:sp>
      <p:sp>
        <p:nvSpPr>
          <p:cNvPr id="7" name="Title 1"/>
          <p:cNvSpPr txBox="1">
            <a:spLocks/>
          </p:cNvSpPr>
          <p:nvPr/>
        </p:nvSpPr>
        <p:spPr bwMode="auto">
          <a:xfrm>
            <a:off x="981844" y="595471"/>
            <a:ext cx="9922931" cy="720356"/>
          </a:xfrm>
          <a:prstGeom prst="rect">
            <a:avLst/>
          </a:prstGeom>
        </p:spPr>
        <p:txBody>
          <a:bodyPr vert="horz" lIns="91440" tIns="45720" rIns="91440" bIns="45720" rtlCol="0" anchor="b">
            <a:normAutofit/>
          </a:bodyPr>
          <a:lst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a:lstStyle>
          <a:p>
            <a:r>
              <a:rPr lang="en-US" dirty="0" smtClean="0">
                <a:solidFill>
                  <a:schemeClr val="bg1"/>
                </a:solidFill>
              </a:rPr>
              <a:t>Insights</a:t>
            </a:r>
            <a:endParaRPr lang="en-US" dirty="0">
              <a:solidFill>
                <a:schemeClr val="bg1"/>
              </a:solidFill>
            </a:endParaRPr>
          </a:p>
        </p:txBody>
      </p:sp>
    </p:spTree>
    <p:extLst>
      <p:ext uri="{BB962C8B-B14F-4D97-AF65-F5344CB8AC3E}">
        <p14:creationId xmlns:p14="http://schemas.microsoft.com/office/powerpoint/2010/main" val="274956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355</TotalTime>
  <Words>609</Words>
  <Application>Microsoft Office PowerPoint</Application>
  <PresentationFormat>Custom</PresentationFormat>
  <Paragraphs>92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Palatino Linotype</vt:lpstr>
      <vt:lpstr>Wingdings</vt:lpstr>
      <vt:lpstr>Wingdings,Sans-Serif</vt:lpstr>
      <vt:lpstr>Business strategy presentation</vt:lpstr>
      <vt:lpstr>Data Insights on Olist Store in Brazilian Ecommerce Platform</vt:lpstr>
      <vt:lpstr>Introduction</vt:lpstr>
      <vt:lpstr>Overview of Dataset</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Microsoft account</dc:creator>
  <cp:lastModifiedBy>Microsoft account</cp:lastModifiedBy>
  <cp:revision>428</cp:revision>
  <dcterms:created xsi:type="dcterms:W3CDTF">2024-05-24T20:05:53Z</dcterms:created>
  <dcterms:modified xsi:type="dcterms:W3CDTF">2024-06-02T01:52:22Z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