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71" r:id="rId5"/>
    <p:sldId id="259" r:id="rId6"/>
    <p:sldId id="260" r:id="rId7"/>
    <p:sldId id="261" r:id="rId8"/>
    <p:sldId id="266" r:id="rId9"/>
    <p:sldId id="269" r:id="rId10"/>
    <p:sldId id="262" r:id="rId11"/>
    <p:sldId id="268" r:id="rId12"/>
    <p:sldId id="263" r:id="rId13"/>
    <p:sldId id="264" r:id="rId14"/>
    <p:sldId id="265" r:id="rId15"/>
  </p:sldIdLst>
  <p:sldSz cx="18288000" cy="10287000"/>
  <p:notesSz cx="6858000" cy="9144000"/>
  <p:embeddedFontLst>
    <p:embeddedFont>
      <p:font typeface="Aharoni" panose="02010803020104030203" pitchFamily="2" charset="-79"/>
      <p:bold r:id="rId17"/>
    </p:embeddedFont>
    <p:embeddedFont>
      <p:font typeface="Arial Black" panose="020B0604020202020204" pitchFamily="34" charset="0"/>
      <p:bold r:id="rId18"/>
    </p:embeddedFont>
    <p:embeddedFont>
      <p:font typeface="Canva Sans" panose="020B0503030501040103" pitchFamily="34" charset="0"/>
      <p:regular r:id="rId19"/>
    </p:embeddedFont>
    <p:embeddedFont>
      <p:font typeface="Canva Sans Bold" panose="020B0803030501040103" pitchFamily="34" charset="0"/>
      <p:regular r:id="rId20"/>
    </p:embeddedFont>
    <p:embeddedFont>
      <p:font typeface="DG Jory" panose="02000000000000000000" pitchFamily="2" charset="-78"/>
      <p:regular r:id="rId21"/>
    </p:embeddedFont>
    <p:embeddedFont>
      <p:font typeface="League Spartan"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4" d="100"/>
          <a:sy n="54" d="100"/>
        </p:scale>
        <p:origin x="245" y="-144"/>
      </p:cViewPr>
      <p:guideLst>
        <p:guide orient="horz" pos="170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98F94-1C47-4BFA-909D-DBFE593D6362}"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CA031-100E-484C-8BFC-8D6EECD31F4E}" type="slidenum">
              <a:rPr lang="en-US" smtClean="0"/>
              <a:t>‹#›</a:t>
            </a:fld>
            <a:endParaRPr lang="en-US"/>
          </a:p>
        </p:txBody>
      </p:sp>
    </p:spTree>
    <p:extLst>
      <p:ext uri="{BB962C8B-B14F-4D97-AF65-F5344CB8AC3E}">
        <p14:creationId xmlns:p14="http://schemas.microsoft.com/office/powerpoint/2010/main" val="165754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CA031-100E-484C-8BFC-8D6EECD31F4E}" type="slidenum">
              <a:rPr lang="en-US" smtClean="0"/>
              <a:t>8</a:t>
            </a:fld>
            <a:endParaRPr lang="en-US"/>
          </a:p>
        </p:txBody>
      </p:sp>
    </p:spTree>
    <p:extLst>
      <p:ext uri="{BB962C8B-B14F-4D97-AF65-F5344CB8AC3E}">
        <p14:creationId xmlns:p14="http://schemas.microsoft.com/office/powerpoint/2010/main" val="27439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CA031-100E-484C-8BFC-8D6EECD31F4E}" type="slidenum">
              <a:rPr lang="en-US" smtClean="0"/>
              <a:t>10</a:t>
            </a:fld>
            <a:endParaRPr lang="en-US"/>
          </a:p>
        </p:txBody>
      </p:sp>
    </p:spTree>
    <p:extLst>
      <p:ext uri="{BB962C8B-B14F-4D97-AF65-F5344CB8AC3E}">
        <p14:creationId xmlns:p14="http://schemas.microsoft.com/office/powerpoint/2010/main" val="304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5.png" /><Relationship Id="rId2" Type="http://schemas.openxmlformats.org/officeDocument/2006/relationships/notesSlide" Target="../notesSlides/notesSlide2.xml" /><Relationship Id="rId1" Type="http://schemas.openxmlformats.org/officeDocument/2006/relationships/slideLayout" Target="../slideLayouts/slideLayout7.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2.svg" /></Relationships>
</file>

<file path=ppt/slides/_rels/slide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svg" /><Relationship Id="rId7"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jpe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8.png" /><Relationship Id="rId4" Type="http://schemas.openxmlformats.org/officeDocument/2006/relationships/image" Target="../media/image2.svg" /></Relationships>
</file>

<file path=ppt/slides/_rels/slide9.xml.rels><?xml version="1.0" encoding="UTF-8" standalone="yes"?>
<Relationships xmlns="http://schemas.openxmlformats.org/package/2006/relationships"><Relationship Id="rId3" Type="http://schemas.openxmlformats.org/officeDocument/2006/relationships/image" Target="../media/image2.svg" /><Relationship Id="rId7"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2910426" y="1443346"/>
            <a:ext cx="12467148" cy="5419725"/>
          </a:xfrm>
          <a:prstGeom prst="rect">
            <a:avLst/>
          </a:prstGeom>
        </p:spPr>
        <p:txBody>
          <a:bodyPr lIns="0" tIns="0" rIns="0" bIns="0" rtlCol="0" anchor="t">
            <a:spAutoFit/>
          </a:bodyPr>
          <a:lstStyle/>
          <a:p>
            <a:pPr algn="ctr">
              <a:lnSpc>
                <a:spcPts val="8590"/>
              </a:lnSpc>
            </a:pPr>
            <a:r>
              <a:rPr lang="en-US" sz="7159" dirty="0">
                <a:solidFill>
                  <a:srgbClr val="000000"/>
                </a:solidFill>
                <a:latin typeface="League Spartan"/>
                <a:ea typeface="League Spartan"/>
                <a:cs typeface="League Spartan"/>
                <a:sym typeface="League Spartan"/>
              </a:rPr>
              <a:t>DESIGN AND SIMULATION OF A COMPUTER NETWORK FOR A RAILWAY PLATFORM USING CISCO</a:t>
            </a:r>
          </a:p>
        </p:txBody>
      </p:sp>
      <p:sp>
        <p:nvSpPr>
          <p:cNvPr id="7" name="TextBox 6">
            <a:extLst>
              <a:ext uri="{FF2B5EF4-FFF2-40B4-BE49-F238E27FC236}">
                <a16:creationId xmlns:a16="http://schemas.microsoft.com/office/drawing/2014/main" id="{4DD353AE-499B-FD0F-A1D8-2B5693B0464E}"/>
              </a:ext>
            </a:extLst>
          </p:cNvPr>
          <p:cNvSpPr txBox="1"/>
          <p:nvPr/>
        </p:nvSpPr>
        <p:spPr>
          <a:xfrm rot="10800000" flipV="1">
            <a:off x="13564270" y="7352437"/>
            <a:ext cx="7822109" cy="1754326"/>
          </a:xfrm>
          <a:prstGeom prst="rect">
            <a:avLst/>
          </a:prstGeom>
          <a:noFill/>
        </p:spPr>
        <p:txBody>
          <a:bodyPr wrap="square" rtlCol="0">
            <a:spAutoFit/>
          </a:bodyPr>
          <a:lstStyle/>
          <a:p>
            <a:pPr algn="l"/>
            <a:r>
              <a:rPr lang="en-US" dirty="0"/>
              <a:t>Submitted to </a:t>
            </a:r>
          </a:p>
          <a:p>
            <a:pPr algn="l"/>
            <a:r>
              <a:rPr lang="en-US" dirty="0" err="1"/>
              <a:t>Shumona</a:t>
            </a:r>
            <a:r>
              <a:rPr lang="en-US" dirty="0"/>
              <a:t> </a:t>
            </a:r>
            <a:r>
              <a:rPr lang="en-US" dirty="0" err="1"/>
              <a:t>Afroz</a:t>
            </a:r>
            <a:r>
              <a:rPr lang="en-US" dirty="0"/>
              <a:t> </a:t>
            </a:r>
          </a:p>
          <a:p>
            <a:pPr algn="l"/>
            <a:r>
              <a:rPr lang="en-US" dirty="0"/>
              <a:t>Lecturer</a:t>
            </a:r>
          </a:p>
          <a:p>
            <a:pPr algn="l"/>
            <a:r>
              <a:rPr lang="en-US" dirty="0" err="1"/>
              <a:t>Dept</a:t>
            </a:r>
            <a:r>
              <a:rPr lang="en-US" dirty="0"/>
              <a:t> of CSE </a:t>
            </a:r>
          </a:p>
          <a:p>
            <a:pPr algn="l"/>
            <a:r>
              <a:rPr lang="en-US" dirty="0"/>
              <a:t>CSE 322</a:t>
            </a:r>
          </a:p>
          <a:p>
            <a:pPr algn="l"/>
            <a:r>
              <a:rPr lang="en-US" dirty="0"/>
              <a:t>Computer Network Lab</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3994418364"/>
              </p:ext>
            </p:extLst>
          </p:nvPr>
        </p:nvGraphicFramePr>
        <p:xfrm>
          <a:off x="15087600" y="5200345"/>
          <a:ext cx="2013162" cy="1670143"/>
        </p:xfrm>
        <a:graphic>
          <a:graphicData uri="http://schemas.openxmlformats.org/drawingml/2006/table">
            <a:tbl>
              <a:tblPr firstRow="1" firstCol="1" bandRow="1">
                <a:tableStyleId>{5C22544A-7EE6-4342-B048-85BDC9FD1C3A}</a:tableStyleId>
              </a:tblPr>
              <a:tblGrid>
                <a:gridCol w="162560">
                  <a:extLst>
                    <a:ext uri="{9D8B030D-6E8A-4147-A177-3AD203B41FA5}">
                      <a16:colId xmlns:a16="http://schemas.microsoft.com/office/drawing/2014/main" val="3415825006"/>
                    </a:ext>
                  </a:extLst>
                </a:gridCol>
                <a:gridCol w="1850602">
                  <a:extLst>
                    <a:ext uri="{9D8B030D-6E8A-4147-A177-3AD203B41FA5}">
                      <a16:colId xmlns:a16="http://schemas.microsoft.com/office/drawing/2014/main" val="1221197667"/>
                    </a:ext>
                  </a:extLst>
                </a:gridCol>
              </a:tblGrid>
              <a:tr h="12543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50370">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85299">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248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417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2841998704"/>
              </p:ext>
            </p:extLst>
          </p:nvPr>
        </p:nvGraphicFramePr>
        <p:xfrm>
          <a:off x="660768" y="5327773"/>
          <a:ext cx="3802758" cy="1674878"/>
        </p:xfrm>
        <a:graphic>
          <a:graphicData uri="http://schemas.openxmlformats.org/drawingml/2006/table">
            <a:tbl>
              <a:tblPr firstRow="1" firstCol="1" bandRow="1">
                <a:tableStyleId>{5C22544A-7EE6-4342-B048-85BDC9FD1C3A}</a:tableStyleId>
              </a:tblPr>
              <a:tblGrid>
                <a:gridCol w="406032">
                  <a:extLst>
                    <a:ext uri="{9D8B030D-6E8A-4147-A177-3AD203B41FA5}">
                      <a16:colId xmlns:a16="http://schemas.microsoft.com/office/drawing/2014/main" val="3415825006"/>
                    </a:ext>
                  </a:extLst>
                </a:gridCol>
                <a:gridCol w="3396726">
                  <a:extLst>
                    <a:ext uri="{9D8B030D-6E8A-4147-A177-3AD203B41FA5}">
                      <a16:colId xmlns:a16="http://schemas.microsoft.com/office/drawing/2014/main" val="1221197667"/>
                    </a:ext>
                  </a:extLst>
                </a:gridCol>
              </a:tblGrid>
              <a:tr h="28180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44289">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786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42376">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1808">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PCs </a:t>
                      </a: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5578143" y="69353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a:off x="14452950"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80360" y="803547"/>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pic>
        <p:nvPicPr>
          <p:cNvPr id="16" name="Picture 15">
            <a:extLst>
              <a:ext uri="{FF2B5EF4-FFF2-40B4-BE49-F238E27FC236}">
                <a16:creationId xmlns:a16="http://schemas.microsoft.com/office/drawing/2014/main" id="{F705F65A-C755-4092-8743-F348184EEB6A}"/>
              </a:ext>
            </a:extLst>
          </p:cNvPr>
          <p:cNvPicPr>
            <a:picLocks noChangeAspect="1"/>
          </p:cNvPicPr>
          <p:nvPr/>
        </p:nvPicPr>
        <p:blipFill rotWithShape="1">
          <a:blip r:embed="rId5">
            <a:extLst>
              <a:ext uri="{28A0092B-C50C-407E-A947-70E740481C1C}">
                <a14:useLocalDpi xmlns:a14="http://schemas.microsoft.com/office/drawing/2010/main" val="0"/>
              </a:ext>
            </a:extLst>
          </a:blip>
          <a:srcRect l="20254" t="24142" r="21704" b="83"/>
          <a:stretch/>
        </p:blipFill>
        <p:spPr>
          <a:xfrm>
            <a:off x="6981052" y="4898443"/>
            <a:ext cx="852844" cy="1191512"/>
          </a:xfrm>
          <a:prstGeom prst="rect">
            <a:avLst/>
          </a:prstGeom>
        </p:spPr>
      </p:pic>
      <p:pic>
        <p:nvPicPr>
          <p:cNvPr id="30" name="Picture 29">
            <a:extLst>
              <a:ext uri="{FF2B5EF4-FFF2-40B4-BE49-F238E27FC236}">
                <a16:creationId xmlns:a16="http://schemas.microsoft.com/office/drawing/2014/main" id="{D082FA19-795B-4556-AE7A-3EDB4A1E4897}"/>
              </a:ext>
            </a:extLst>
          </p:cNvPr>
          <p:cNvPicPr>
            <a:picLocks noChangeAspect="1"/>
          </p:cNvPicPr>
          <p:nvPr/>
        </p:nvPicPr>
        <p:blipFill rotWithShape="1">
          <a:blip r:embed="rId6">
            <a:extLst>
              <a:ext uri="{28A0092B-C50C-407E-A947-70E740481C1C}">
                <a14:useLocalDpi xmlns:a14="http://schemas.microsoft.com/office/drawing/2010/main" val="0"/>
              </a:ext>
            </a:extLst>
          </a:blip>
          <a:srcRect l="24660" t="29432" r="16812"/>
          <a:stretch/>
        </p:blipFill>
        <p:spPr>
          <a:xfrm>
            <a:off x="6848144" y="7546730"/>
            <a:ext cx="927882" cy="1191513"/>
          </a:xfrm>
          <a:prstGeom prst="rect">
            <a:avLst/>
          </a:prstGeom>
        </p:spPr>
      </p:pic>
      <p:pic>
        <p:nvPicPr>
          <p:cNvPr id="32" name="Picture 31">
            <a:extLst>
              <a:ext uri="{FF2B5EF4-FFF2-40B4-BE49-F238E27FC236}">
                <a16:creationId xmlns:a16="http://schemas.microsoft.com/office/drawing/2014/main" id="{BECF30F0-CEB7-4898-B86C-083A90DDD667}"/>
              </a:ext>
            </a:extLst>
          </p:cNvPr>
          <p:cNvPicPr>
            <a:picLocks noChangeAspect="1"/>
          </p:cNvPicPr>
          <p:nvPr/>
        </p:nvPicPr>
        <p:blipFill rotWithShape="1">
          <a:blip r:embed="rId7">
            <a:extLst>
              <a:ext uri="{28A0092B-C50C-407E-A947-70E740481C1C}">
                <a14:useLocalDpi xmlns:a14="http://schemas.microsoft.com/office/drawing/2010/main" val="0"/>
              </a:ext>
            </a:extLst>
          </a:blip>
          <a:srcRect l="30273" t="13940" r="27848" b="4968"/>
          <a:stretch/>
        </p:blipFill>
        <p:spPr>
          <a:xfrm>
            <a:off x="6967583" y="6120143"/>
            <a:ext cx="852843" cy="1191513"/>
          </a:xfrm>
          <a:prstGeom prst="rect">
            <a:avLst/>
          </a:prstGeom>
        </p:spPr>
      </p:pic>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1767227131"/>
              </p:ext>
            </p:extLst>
          </p:nvPr>
        </p:nvGraphicFramePr>
        <p:xfrm>
          <a:off x="5518012" y="3613627"/>
          <a:ext cx="8762656" cy="5730933"/>
        </p:xfrm>
        <a:graphic>
          <a:graphicData uri="http://schemas.openxmlformats.org/drawingml/2006/table">
            <a:tbl>
              <a:tblPr firstRow="1" firstCol="1" bandRow="1">
                <a:tableStyleId>{5C22544A-7EE6-4342-B048-85BDC9FD1C3A}</a:tableStyleId>
              </a:tblPr>
              <a:tblGrid>
                <a:gridCol w="4377734">
                  <a:extLst>
                    <a:ext uri="{9D8B030D-6E8A-4147-A177-3AD203B41FA5}">
                      <a16:colId xmlns:a16="http://schemas.microsoft.com/office/drawing/2014/main" val="3415825006"/>
                    </a:ext>
                  </a:extLst>
                </a:gridCol>
                <a:gridCol w="4384922">
                  <a:extLst>
                    <a:ext uri="{9D8B030D-6E8A-4147-A177-3AD203B41FA5}">
                      <a16:colId xmlns:a16="http://schemas.microsoft.com/office/drawing/2014/main" val="1221197667"/>
                    </a:ext>
                  </a:extLst>
                </a:gridCol>
              </a:tblGrid>
              <a:tr h="1300313">
                <a:tc>
                  <a:txBody>
                    <a:bodyPr/>
                    <a:lstStyle/>
                    <a:p>
                      <a:pPr marL="0" marR="0" indent="-228600" algn="ctr">
                        <a:spcBef>
                          <a:spcPts val="600"/>
                        </a:spcBef>
                        <a:spcAft>
                          <a:spcPts val="1400"/>
                        </a:spcAft>
                        <a:buNone/>
                      </a:pPr>
                      <a:r>
                        <a:rPr lang="en-US" sz="2000" dirty="0">
                          <a:effectLst/>
                        </a:rPr>
                        <a:t>Images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13003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3003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300313">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529681">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pic>
        <p:nvPicPr>
          <p:cNvPr id="37" name="Picture 36">
            <a:extLst>
              <a:ext uri="{FF2B5EF4-FFF2-40B4-BE49-F238E27FC236}">
                <a16:creationId xmlns:a16="http://schemas.microsoft.com/office/drawing/2014/main" id="{07012762-6EBF-4FDD-B9A9-6BC86D73B215}"/>
              </a:ext>
            </a:extLst>
          </p:cNvPr>
          <p:cNvPicPr>
            <a:picLocks noChangeAspect="1"/>
          </p:cNvPicPr>
          <p:nvPr/>
        </p:nvPicPr>
        <p:blipFill rotWithShape="1">
          <a:blip r:embed="rId5">
            <a:extLst>
              <a:ext uri="{28A0092B-C50C-407E-A947-70E740481C1C}">
                <a14:useLocalDpi xmlns:a14="http://schemas.microsoft.com/office/drawing/2010/main" val="0"/>
              </a:ext>
            </a:extLst>
          </a:blip>
          <a:srcRect l="20254" t="24142" r="21704" b="83"/>
          <a:stretch/>
        </p:blipFill>
        <p:spPr>
          <a:xfrm>
            <a:off x="7198588" y="4967513"/>
            <a:ext cx="852844" cy="1191512"/>
          </a:xfrm>
          <a:prstGeom prst="rect">
            <a:avLst/>
          </a:prstGeom>
        </p:spPr>
      </p:pic>
      <p:pic>
        <p:nvPicPr>
          <p:cNvPr id="38" name="Picture 37">
            <a:extLst>
              <a:ext uri="{FF2B5EF4-FFF2-40B4-BE49-F238E27FC236}">
                <a16:creationId xmlns:a16="http://schemas.microsoft.com/office/drawing/2014/main" id="{CC4A05E5-B9DD-4FA8-B09F-0168C4AC6ACE}"/>
              </a:ext>
            </a:extLst>
          </p:cNvPr>
          <p:cNvPicPr>
            <a:picLocks noChangeAspect="1"/>
          </p:cNvPicPr>
          <p:nvPr/>
        </p:nvPicPr>
        <p:blipFill rotWithShape="1">
          <a:blip r:embed="rId6">
            <a:extLst>
              <a:ext uri="{28A0092B-C50C-407E-A947-70E740481C1C}">
                <a14:useLocalDpi xmlns:a14="http://schemas.microsoft.com/office/drawing/2010/main" val="0"/>
              </a:ext>
            </a:extLst>
          </a:blip>
          <a:srcRect l="24660" t="29432" r="16812"/>
          <a:stretch/>
        </p:blipFill>
        <p:spPr>
          <a:xfrm>
            <a:off x="7175409" y="7633912"/>
            <a:ext cx="927882" cy="1191513"/>
          </a:xfrm>
          <a:prstGeom prst="rect">
            <a:avLst/>
          </a:prstGeom>
        </p:spPr>
      </p:pic>
      <p:pic>
        <p:nvPicPr>
          <p:cNvPr id="39" name="Picture 38">
            <a:extLst>
              <a:ext uri="{FF2B5EF4-FFF2-40B4-BE49-F238E27FC236}">
                <a16:creationId xmlns:a16="http://schemas.microsoft.com/office/drawing/2014/main" id="{24DD48A4-806B-4AD5-9153-6DF190C02C4A}"/>
              </a:ext>
            </a:extLst>
          </p:cNvPr>
          <p:cNvPicPr>
            <a:picLocks noChangeAspect="1"/>
          </p:cNvPicPr>
          <p:nvPr/>
        </p:nvPicPr>
        <p:blipFill rotWithShape="1">
          <a:blip r:embed="rId7">
            <a:extLst>
              <a:ext uri="{28A0092B-C50C-407E-A947-70E740481C1C}">
                <a14:useLocalDpi xmlns:a14="http://schemas.microsoft.com/office/drawing/2010/main" val="0"/>
              </a:ext>
            </a:extLst>
          </a:blip>
          <a:srcRect l="30273" t="13940" r="27848" b="4968"/>
          <a:stretch/>
        </p:blipFill>
        <p:spPr>
          <a:xfrm>
            <a:off x="7212928" y="6330765"/>
            <a:ext cx="852843" cy="119151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481290152"/>
              </p:ext>
            </p:extLst>
          </p:nvPr>
        </p:nvGraphicFramePr>
        <p:xfrm>
          <a:off x="14859000" y="4837817"/>
          <a:ext cx="2133601" cy="1703375"/>
        </p:xfrm>
        <a:graphic>
          <a:graphicData uri="http://schemas.openxmlformats.org/drawingml/2006/table">
            <a:tbl>
              <a:tblPr firstRow="1" firstCol="1" bandRow="1">
                <a:tableStyleId>{5C22544A-7EE6-4342-B048-85BDC9FD1C3A}</a:tableStyleId>
              </a:tblPr>
              <a:tblGrid>
                <a:gridCol w="302592">
                  <a:extLst>
                    <a:ext uri="{9D8B030D-6E8A-4147-A177-3AD203B41FA5}">
                      <a16:colId xmlns:a16="http://schemas.microsoft.com/office/drawing/2014/main" val="3415825006"/>
                    </a:ext>
                  </a:extLst>
                </a:gridCol>
                <a:gridCol w="1831009">
                  <a:extLst>
                    <a:ext uri="{9D8B030D-6E8A-4147-A177-3AD203B41FA5}">
                      <a16:colId xmlns:a16="http://schemas.microsoft.com/office/drawing/2014/main" val="1221197667"/>
                    </a:ext>
                  </a:extLst>
                </a:gridCol>
              </a:tblGrid>
              <a:tr h="31033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7312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410317">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65537">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3325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PCs </a:t>
                      </a:r>
                    </a:p>
                  </a:txBody>
                  <a:tcPr marL="68580" marR="68580" marT="0" marB="0"/>
                </a:tc>
                <a:extLst>
                  <a:ext uri="{0D108BD9-81ED-4DB2-BD59-A6C34878D82A}">
                    <a16:rowId xmlns:a16="http://schemas.microsoft.com/office/drawing/2014/main" val="1480666378"/>
                  </a:ext>
                </a:extLst>
              </a:tr>
            </a:tbl>
          </a:graphicData>
        </a:graphic>
      </p:graphicFrame>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505566478"/>
              </p:ext>
            </p:extLst>
          </p:nvPr>
        </p:nvGraphicFramePr>
        <p:xfrm>
          <a:off x="952082" y="5383900"/>
          <a:ext cx="2019718" cy="1524000"/>
        </p:xfrm>
        <a:graphic>
          <a:graphicData uri="http://schemas.openxmlformats.org/drawingml/2006/table">
            <a:tbl>
              <a:tblPr firstRow="1" firstCol="1" bandRow="1">
                <a:tableStyleId>{5C22544A-7EE6-4342-B048-85BDC9FD1C3A}</a:tableStyleId>
              </a:tblPr>
              <a:tblGrid>
                <a:gridCol w="190918">
                  <a:extLst>
                    <a:ext uri="{9D8B030D-6E8A-4147-A177-3AD203B41FA5}">
                      <a16:colId xmlns:a16="http://schemas.microsoft.com/office/drawing/2014/main" val="3415825006"/>
                    </a:ext>
                  </a:extLst>
                </a:gridCol>
                <a:gridCol w="1828800">
                  <a:extLst>
                    <a:ext uri="{9D8B030D-6E8A-4147-A177-3AD203B41FA5}">
                      <a16:colId xmlns:a16="http://schemas.microsoft.com/office/drawing/2014/main" val="1221197667"/>
                    </a:ext>
                  </a:extLst>
                </a:gridCol>
              </a:tblGrid>
              <a:tr h="211774">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117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11774">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4565086" y="-1716927"/>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7499691" y="7272369"/>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80360" y="803547"/>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3702205244"/>
              </p:ext>
            </p:extLst>
          </p:nvPr>
        </p:nvGraphicFramePr>
        <p:xfrm>
          <a:off x="4543586" y="3224701"/>
          <a:ext cx="8390394" cy="5842399"/>
        </p:xfrm>
        <a:graphic>
          <a:graphicData uri="http://schemas.openxmlformats.org/drawingml/2006/table">
            <a:tbl>
              <a:tblPr firstRow="1" firstCol="1" bandRow="1">
                <a:tableStyleId>{5C22544A-7EE6-4342-B048-85BDC9FD1C3A}</a:tableStyleId>
              </a:tblPr>
              <a:tblGrid>
                <a:gridCol w="295352">
                  <a:extLst>
                    <a:ext uri="{9D8B030D-6E8A-4147-A177-3AD203B41FA5}">
                      <a16:colId xmlns:a16="http://schemas.microsoft.com/office/drawing/2014/main" val="3415825006"/>
                    </a:ext>
                  </a:extLst>
                </a:gridCol>
                <a:gridCol w="8095042">
                  <a:extLst>
                    <a:ext uri="{9D8B030D-6E8A-4147-A177-3AD203B41FA5}">
                      <a16:colId xmlns:a16="http://schemas.microsoft.com/office/drawing/2014/main" val="1221197667"/>
                    </a:ext>
                  </a:extLst>
                </a:gridCol>
              </a:tblGrid>
              <a:tr h="119194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Techniques </a:t>
                      </a:r>
                    </a:p>
                  </a:txBody>
                  <a:tcPr marL="68580" marR="68580" marT="0" marB="0"/>
                </a:tc>
                <a:extLst>
                  <a:ext uri="{0D108BD9-81ED-4DB2-BD59-A6C34878D82A}">
                    <a16:rowId xmlns:a16="http://schemas.microsoft.com/office/drawing/2014/main" val="4119102186"/>
                  </a:ext>
                </a:extLst>
              </a:tr>
              <a:tr h="137015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506745">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17279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VLAN</a:t>
                      </a:r>
                    </a:p>
                  </a:txBody>
                  <a:tcPr marL="68580" marR="68580" marT="0" marB="0"/>
                </a:tc>
                <a:extLst>
                  <a:ext uri="{0D108BD9-81ED-4DB2-BD59-A6C34878D82A}">
                    <a16:rowId xmlns:a16="http://schemas.microsoft.com/office/drawing/2014/main" val="2244307822"/>
                  </a:ext>
                </a:extLst>
              </a:tr>
              <a:tr h="600763">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Tree>
    <p:extLst>
      <p:ext uri="{BB962C8B-B14F-4D97-AF65-F5344CB8AC3E}">
        <p14:creationId xmlns:p14="http://schemas.microsoft.com/office/powerpoint/2010/main" val="2347949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4218934" y="2206455"/>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361118" y="2348639"/>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680067" y="4609744"/>
            <a:ext cx="8042744" cy="3047580"/>
          </a:xfrm>
          <a:prstGeom prst="rect">
            <a:avLst/>
          </a:prstGeom>
        </p:spPr>
        <p:txBody>
          <a:bodyPr lIns="0" tIns="0" rIns="0" bIns="0" rtlCol="0" anchor="t">
            <a:spAutoFit/>
          </a:bodyPr>
          <a:lstStyle/>
          <a:p>
            <a:pPr marL="920000" lvl="1" indent="-460000" algn="l">
              <a:lnSpc>
                <a:spcPts val="8266"/>
              </a:lnSpc>
              <a:buFont typeface="Arial"/>
              <a:buChar char="•"/>
            </a:pPr>
            <a:r>
              <a:rPr lang="en-US" sz="4261">
                <a:solidFill>
                  <a:srgbClr val="000000"/>
                </a:solidFill>
                <a:latin typeface="DG Jory"/>
                <a:ea typeface="DG Jory"/>
                <a:cs typeface="DG Jory"/>
                <a:sym typeface="DG Jory"/>
              </a:rPr>
              <a:t>Network Design Documentation</a:t>
            </a:r>
          </a:p>
          <a:p>
            <a:pPr marL="920000" lvl="1" indent="-460000" algn="l">
              <a:lnSpc>
                <a:spcPts val="8266"/>
              </a:lnSpc>
              <a:buFont typeface="Arial"/>
              <a:buChar char="•"/>
            </a:pPr>
            <a:r>
              <a:rPr lang="en-US" sz="4261">
                <a:solidFill>
                  <a:srgbClr val="000000"/>
                </a:solidFill>
                <a:latin typeface="DG Jory"/>
                <a:ea typeface="DG Jory"/>
                <a:cs typeface="DG Jory"/>
                <a:sym typeface="DG Jory"/>
              </a:rPr>
              <a:t>Network Configuration Files</a:t>
            </a:r>
          </a:p>
          <a:p>
            <a:pPr marL="920000" lvl="1" indent="-460000" algn="l">
              <a:lnSpc>
                <a:spcPts val="8266"/>
              </a:lnSpc>
              <a:buFont typeface="Arial"/>
              <a:buChar char="•"/>
            </a:pPr>
            <a:r>
              <a:rPr lang="en-US" sz="4261">
                <a:solidFill>
                  <a:srgbClr val="000000"/>
                </a:solidFill>
                <a:latin typeface="DG Jory"/>
                <a:ea typeface="DG Jory"/>
                <a:cs typeface="DG Jory"/>
                <a:sym typeface="DG Jory"/>
              </a:rPr>
              <a:t>Simulation Results</a:t>
            </a:r>
          </a:p>
        </p:txBody>
      </p:sp>
      <p:sp>
        <p:nvSpPr>
          <p:cNvPr id="12" name="TextBox 12"/>
          <p:cNvSpPr txBox="1"/>
          <p:nvPr/>
        </p:nvSpPr>
        <p:spPr>
          <a:xfrm>
            <a:off x="4218934" y="2812128"/>
            <a:ext cx="6027748" cy="571500"/>
          </a:xfrm>
          <a:prstGeom prst="rect">
            <a:avLst/>
          </a:prstGeom>
        </p:spPr>
        <p:txBody>
          <a:bodyPr lIns="0" tIns="0" rIns="0" bIns="0" rtlCol="0" anchor="t">
            <a:spAutoFit/>
          </a:bodyPr>
          <a:lstStyle/>
          <a:p>
            <a:pPr algn="ctr">
              <a:lnSpc>
                <a:spcPts val="4597"/>
              </a:lnSpc>
            </a:pPr>
            <a:r>
              <a:rPr lang="en-US" sz="3830">
                <a:solidFill>
                  <a:srgbClr val="000000"/>
                </a:solidFill>
                <a:latin typeface="League Spartan"/>
                <a:ea typeface="League Spartan"/>
                <a:cs typeface="League Spartan"/>
                <a:sym typeface="League Spartan"/>
              </a:rPr>
              <a:t> EXPECTED OUTCOMES</a:t>
            </a:r>
          </a:p>
        </p:txBody>
      </p:sp>
      <p:sp>
        <p:nvSpPr>
          <p:cNvPr id="13" name="Freeform 13"/>
          <p:cNvSpPr/>
          <p:nvPr/>
        </p:nvSpPr>
        <p:spPr>
          <a:xfrm flipH="1" flipV="1">
            <a:off x="-39811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3940675" y="4190346"/>
            <a:ext cx="10406650" cy="27494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This project will create a reliable, efficient network for a railway platform using Cisco devices and VLSM for network segmentation. The network will provide secure communication for staff, Wi-Fi access for passengers, and real-time information updates, all while ensuring optimal use of IP addresses</a:t>
            </a: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9" name="TextBox 9"/>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63750"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2" name="TextBox 12"/>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dirty="0">
                <a:solidFill>
                  <a:srgbClr val="000000"/>
                </a:solidFill>
                <a:latin typeface="League Spartan"/>
                <a:ea typeface="League Spartan"/>
                <a:cs typeface="League Spartan"/>
                <a:sym typeface="League Spartan"/>
              </a:rPr>
              <a:t>THANK YOU</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dirty="0"/>
          </a:p>
        </p:txBody>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6" name="Group 6"/>
          <p:cNvGrpSpPr/>
          <p:nvPr/>
        </p:nvGrpSpPr>
        <p:grpSpPr>
          <a:xfrm>
            <a:off x="2610182" y="250013"/>
            <a:ext cx="2884240" cy="3640731"/>
            <a:chOff x="0" y="0"/>
            <a:chExt cx="547578" cy="691199"/>
          </a:xfrm>
        </p:grpSpPr>
        <p:sp>
          <p:nvSpPr>
            <p:cNvPr id="7" name="Freeform 7"/>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4"/>
              <a:stretch>
                <a:fillRect t="-9453" b="-9453"/>
              </a:stretch>
            </a:blipFill>
          </p:spPr>
          <p:txBody>
            <a:bodyPr/>
            <a:lstStyle/>
            <a:p>
              <a:endParaRPr lang="en-US"/>
            </a:p>
          </p:txBody>
        </p:sp>
      </p:grpSp>
      <p:grpSp>
        <p:nvGrpSpPr>
          <p:cNvPr id="8" name="Group 8"/>
          <p:cNvGrpSpPr/>
          <p:nvPr/>
        </p:nvGrpSpPr>
        <p:grpSpPr>
          <a:xfrm>
            <a:off x="7718227" y="5472074"/>
            <a:ext cx="3022193" cy="3194682"/>
            <a:chOff x="0" y="0"/>
            <a:chExt cx="547578" cy="691199"/>
          </a:xfrm>
        </p:grpSpPr>
        <p:sp>
          <p:nvSpPr>
            <p:cNvPr id="9" name="Freeform 9"/>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5"/>
              <a:stretch>
                <a:fillRect t="-2814" b="-2814"/>
              </a:stretch>
            </a:blipFill>
          </p:spPr>
          <p:txBody>
            <a:bodyPr/>
            <a:lstStyle/>
            <a:p>
              <a:endParaRPr lang="en-US"/>
            </a:p>
          </p:txBody>
        </p:sp>
      </p:grpSp>
      <p:grpSp>
        <p:nvGrpSpPr>
          <p:cNvPr id="12" name="Group 12"/>
          <p:cNvGrpSpPr/>
          <p:nvPr/>
        </p:nvGrpSpPr>
        <p:grpSpPr>
          <a:xfrm>
            <a:off x="7701879" y="250012"/>
            <a:ext cx="2884240" cy="3640731"/>
            <a:chOff x="0" y="0"/>
            <a:chExt cx="547578" cy="691199"/>
          </a:xfrm>
        </p:grpSpPr>
        <p:sp>
          <p:nvSpPr>
            <p:cNvPr id="13" name="Freeform 13"/>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6"/>
              <a:stretch>
                <a:fillRect t="-2726" b="-2726"/>
              </a:stretch>
            </a:blipFill>
          </p:spPr>
          <p:txBody>
            <a:bodyPr/>
            <a:lstStyle/>
            <a:p>
              <a:endParaRPr lang="en-US"/>
            </a:p>
          </p:txBody>
        </p:sp>
      </p:grpSp>
      <p:sp>
        <p:nvSpPr>
          <p:cNvPr id="16" name="TextBox 16"/>
          <p:cNvSpPr txBox="1"/>
          <p:nvPr/>
        </p:nvSpPr>
        <p:spPr>
          <a:xfrm rot="10800000" flipV="1">
            <a:off x="11691751" y="3879716"/>
            <a:ext cx="5108549" cy="1189749"/>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Md </a:t>
            </a:r>
            <a:r>
              <a:rPr lang="en-US" sz="3399" dirty="0" err="1">
                <a:solidFill>
                  <a:srgbClr val="000000"/>
                </a:solidFill>
                <a:latin typeface="Canva Sans"/>
                <a:ea typeface="Canva Sans"/>
                <a:cs typeface="Canva Sans"/>
                <a:sym typeface="Canva Sans"/>
              </a:rPr>
              <a:t>Nazmul</a:t>
            </a:r>
            <a:r>
              <a:rPr lang="en-US" sz="3399" dirty="0">
                <a:solidFill>
                  <a:srgbClr val="000000"/>
                </a:solidFill>
                <a:latin typeface="Canva Sans"/>
                <a:ea typeface="Canva Sans"/>
                <a:cs typeface="Canva Sans"/>
                <a:sym typeface="Canva Sans"/>
              </a:rPr>
              <a:t> Islam</a:t>
            </a:r>
          </a:p>
          <a:p>
            <a:pPr algn="ctr">
              <a:lnSpc>
                <a:spcPts val="4759"/>
              </a:lnSpc>
            </a:pPr>
            <a:r>
              <a:rPr lang="en-US" sz="3399" dirty="0">
                <a:solidFill>
                  <a:srgbClr val="000000"/>
                </a:solidFill>
                <a:latin typeface="Canva Sans"/>
                <a:ea typeface="Canva Sans"/>
                <a:cs typeface="Canva Sans"/>
                <a:sym typeface="Canva Sans"/>
              </a:rPr>
              <a:t>0242310005101183 </a:t>
            </a:r>
          </a:p>
        </p:txBody>
      </p:sp>
      <p:sp>
        <p:nvSpPr>
          <p:cNvPr id="17" name="TextBox 17"/>
          <p:cNvSpPr txBox="1"/>
          <p:nvPr/>
        </p:nvSpPr>
        <p:spPr>
          <a:xfrm rot="10800000" flipV="1">
            <a:off x="7008365" y="8663425"/>
            <a:ext cx="4957490" cy="1189749"/>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Md. </a:t>
            </a:r>
            <a:r>
              <a:rPr lang="en-US" sz="3399" dirty="0" err="1">
                <a:solidFill>
                  <a:srgbClr val="000000"/>
                </a:solidFill>
                <a:latin typeface="Canva Sans"/>
                <a:ea typeface="Canva Sans"/>
                <a:cs typeface="Canva Sans"/>
                <a:sym typeface="Canva Sans"/>
              </a:rPr>
              <a:t>Sakib</a:t>
            </a:r>
            <a:r>
              <a:rPr lang="en-US" sz="3399" dirty="0">
                <a:solidFill>
                  <a:srgbClr val="000000"/>
                </a:solidFill>
                <a:latin typeface="Canva Sans"/>
                <a:ea typeface="Canva Sans"/>
                <a:cs typeface="Canva Sans"/>
                <a:sym typeface="Canva Sans"/>
              </a:rPr>
              <a:t> Hossain</a:t>
            </a:r>
          </a:p>
          <a:p>
            <a:pPr algn="ctr">
              <a:lnSpc>
                <a:spcPts val="4759"/>
              </a:lnSpc>
            </a:pPr>
            <a:r>
              <a:rPr lang="en-US" sz="3399" dirty="0">
                <a:solidFill>
                  <a:srgbClr val="000000"/>
                </a:solidFill>
                <a:latin typeface="Canva Sans"/>
                <a:ea typeface="Canva Sans"/>
                <a:cs typeface="Canva Sans"/>
                <a:sym typeface="Canva Sans"/>
              </a:rPr>
              <a:t>0242310005101266</a:t>
            </a:r>
          </a:p>
        </p:txBody>
      </p:sp>
      <p:sp>
        <p:nvSpPr>
          <p:cNvPr id="18" name="TextBox 18"/>
          <p:cNvSpPr txBox="1"/>
          <p:nvPr/>
        </p:nvSpPr>
        <p:spPr>
          <a:xfrm>
            <a:off x="6979735" y="4086534"/>
            <a:ext cx="4677717" cy="1189749"/>
          </a:xfrm>
          <a:prstGeom prst="rect">
            <a:avLst/>
          </a:prstGeom>
        </p:spPr>
        <p:txBody>
          <a:bodyPr lIns="0" tIns="0" rIns="0" bIns="0" rtlCol="0" anchor="t">
            <a:spAutoFit/>
          </a:bodyPr>
          <a:lstStyle/>
          <a:p>
            <a:pPr algn="ctr">
              <a:lnSpc>
                <a:spcPts val="4759"/>
              </a:lnSpc>
            </a:pPr>
            <a:r>
              <a:rPr lang="en-US" sz="3399" dirty="0" err="1">
                <a:solidFill>
                  <a:srgbClr val="000000"/>
                </a:solidFill>
                <a:latin typeface="Canva Sans"/>
                <a:ea typeface="Canva Sans"/>
                <a:cs typeface="Canva Sans"/>
                <a:sym typeface="Canva Sans"/>
              </a:rPr>
              <a:t>Masud</a:t>
            </a:r>
            <a:r>
              <a:rPr lang="en-US" sz="3399" dirty="0">
                <a:solidFill>
                  <a:srgbClr val="000000"/>
                </a:solidFill>
                <a:latin typeface="Canva Sans"/>
                <a:ea typeface="Canva Sans"/>
                <a:cs typeface="Canva Sans"/>
                <a:sym typeface="Canva Sans"/>
              </a:rPr>
              <a:t> </a:t>
            </a:r>
            <a:r>
              <a:rPr lang="en-US" sz="3399" dirty="0" err="1">
                <a:solidFill>
                  <a:srgbClr val="000000"/>
                </a:solidFill>
                <a:latin typeface="Canva Sans"/>
                <a:ea typeface="Canva Sans"/>
                <a:cs typeface="Canva Sans"/>
                <a:sym typeface="Canva Sans"/>
              </a:rPr>
              <a:t>Rana</a:t>
            </a:r>
            <a:r>
              <a:rPr lang="en-US" sz="3399" dirty="0">
                <a:solidFill>
                  <a:srgbClr val="000000"/>
                </a:solidFill>
                <a:latin typeface="Canva Sans"/>
                <a:ea typeface="Canva Sans"/>
                <a:cs typeface="Canva Sans"/>
                <a:sym typeface="Canva Sans"/>
              </a:rPr>
              <a:t> </a:t>
            </a:r>
            <a:r>
              <a:rPr lang="en-US" sz="3399" dirty="0" err="1">
                <a:solidFill>
                  <a:srgbClr val="000000"/>
                </a:solidFill>
                <a:latin typeface="Canva Sans"/>
                <a:ea typeface="Canva Sans"/>
                <a:cs typeface="Canva Sans"/>
                <a:sym typeface="Canva Sans"/>
              </a:rPr>
              <a:t>Nayeem</a:t>
            </a:r>
            <a:endParaRPr lang="en-US" sz="3399" dirty="0">
              <a:solidFill>
                <a:srgbClr val="000000"/>
              </a:solidFill>
              <a:latin typeface="Canva Sans"/>
              <a:ea typeface="Canva Sans"/>
              <a:cs typeface="Canva Sans"/>
              <a:sym typeface="Canva Sans"/>
            </a:endParaRPr>
          </a:p>
          <a:p>
            <a:pPr algn="ctr">
              <a:lnSpc>
                <a:spcPts val="4759"/>
              </a:lnSpc>
            </a:pPr>
            <a:r>
              <a:rPr lang="en-US" sz="3399" dirty="0">
                <a:solidFill>
                  <a:srgbClr val="000000"/>
                </a:solidFill>
                <a:latin typeface="Canva Sans"/>
                <a:ea typeface="Canva Sans"/>
                <a:cs typeface="Canva Sans"/>
                <a:sym typeface="Canva Sans"/>
              </a:rPr>
              <a:t>0242310005101849</a:t>
            </a:r>
          </a:p>
        </p:txBody>
      </p:sp>
      <p:sp>
        <p:nvSpPr>
          <p:cNvPr id="19" name="TextBox 19"/>
          <p:cNvSpPr txBox="1"/>
          <p:nvPr/>
        </p:nvSpPr>
        <p:spPr>
          <a:xfrm>
            <a:off x="1713444" y="4086534"/>
            <a:ext cx="4677717" cy="1189749"/>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SM </a:t>
            </a:r>
            <a:r>
              <a:rPr lang="en-US" sz="3399" dirty="0" err="1">
                <a:solidFill>
                  <a:srgbClr val="000000"/>
                </a:solidFill>
                <a:latin typeface="Canva Sans"/>
                <a:ea typeface="Canva Sans"/>
                <a:cs typeface="Canva Sans"/>
                <a:sym typeface="Canva Sans"/>
              </a:rPr>
              <a:t>Sadman</a:t>
            </a:r>
            <a:r>
              <a:rPr lang="en-US" sz="3399" dirty="0">
                <a:solidFill>
                  <a:srgbClr val="000000"/>
                </a:solidFill>
                <a:latin typeface="Canva Sans"/>
                <a:ea typeface="Canva Sans"/>
                <a:cs typeface="Canva Sans"/>
                <a:sym typeface="Canva Sans"/>
              </a:rPr>
              <a:t> Al Siam</a:t>
            </a:r>
          </a:p>
          <a:p>
            <a:pPr algn="ctr">
              <a:lnSpc>
                <a:spcPts val="4759"/>
              </a:lnSpc>
            </a:pPr>
            <a:r>
              <a:rPr lang="en-US" sz="3399" dirty="0">
                <a:solidFill>
                  <a:srgbClr val="000000"/>
                </a:solidFill>
                <a:latin typeface="Canva Sans"/>
                <a:ea typeface="Canva Sans"/>
                <a:cs typeface="Canva Sans"/>
                <a:sym typeface="Canva Sans"/>
              </a:rPr>
              <a:t>0242310005101123</a:t>
            </a:r>
          </a:p>
        </p:txBody>
      </p:sp>
      <p:pic>
        <p:nvPicPr>
          <p:cNvPr id="21" name="Picture 20">
            <a:extLst>
              <a:ext uri="{FF2B5EF4-FFF2-40B4-BE49-F238E27FC236}">
                <a16:creationId xmlns:a16="http://schemas.microsoft.com/office/drawing/2014/main" id="{452FF14F-C705-43AD-8442-7326CA5387E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903" t="16181" r="25132" b="-676"/>
          <a:stretch/>
        </p:blipFill>
        <p:spPr>
          <a:xfrm>
            <a:off x="12731820" y="217922"/>
            <a:ext cx="2889180" cy="3672821"/>
          </a:xfrm>
          <a:prstGeom prst="rect">
            <a:avLst/>
          </a:prstGeom>
        </p:spPr>
      </p:pic>
      <p:sp>
        <p:nvSpPr>
          <p:cNvPr id="10" name="TextBox 9">
            <a:extLst>
              <a:ext uri="{FF2B5EF4-FFF2-40B4-BE49-F238E27FC236}">
                <a16:creationId xmlns:a16="http://schemas.microsoft.com/office/drawing/2014/main" id="{8143C00C-54CD-E5B2-335D-C0486E8F5199}"/>
              </a:ext>
            </a:extLst>
          </p:cNvPr>
          <p:cNvSpPr txBox="1"/>
          <p:nvPr/>
        </p:nvSpPr>
        <p:spPr>
          <a:xfrm>
            <a:off x="11673501" y="1522147"/>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680068" y="-1867271"/>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dirty="0"/>
          </a:p>
        </p:txBody>
      </p:sp>
      <p:grpSp>
        <p:nvGrpSpPr>
          <p:cNvPr id="6" name="Group 6"/>
          <p:cNvGrpSpPr/>
          <p:nvPr/>
        </p:nvGrpSpPr>
        <p:grpSpPr>
          <a:xfrm>
            <a:off x="3829155" y="952500"/>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8" name="TextBox 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3971339" y="1094684"/>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1" name="TextBox 1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937716" y="1464862"/>
            <a:ext cx="6027748" cy="757130"/>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Table of Content</a:t>
            </a:r>
          </a:p>
        </p:txBody>
      </p:sp>
      <p:sp>
        <p:nvSpPr>
          <p:cNvPr id="15" name="TextBox 14">
            <a:extLst>
              <a:ext uri="{FF2B5EF4-FFF2-40B4-BE49-F238E27FC236}">
                <a16:creationId xmlns:a16="http://schemas.microsoft.com/office/drawing/2014/main" id="{980017EA-8CD8-01E0-8188-003B68F8B5E4}"/>
              </a:ext>
            </a:extLst>
          </p:cNvPr>
          <p:cNvSpPr txBox="1"/>
          <p:nvPr/>
        </p:nvSpPr>
        <p:spPr>
          <a:xfrm>
            <a:off x="3829155" y="2926467"/>
            <a:ext cx="9744661" cy="8217634"/>
          </a:xfrm>
          <a:prstGeom prst="rect">
            <a:avLst/>
          </a:prstGeom>
          <a:noFill/>
        </p:spPr>
        <p:txBody>
          <a:bodyPr wrap="square" rtlCol="0">
            <a:spAutoFit/>
          </a:bodyPr>
          <a:lstStyle/>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Introduction</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Goals &amp; Objective</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Background Study</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Network Diagram</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Tools &amp; Technologies </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Expected Outcomes</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Conclusion</a:t>
            </a:r>
          </a:p>
          <a:p>
            <a:endParaRPr lang="en-US" sz="6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DFDB-C67A-7C5A-F3DC-64338156962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5D5D16E-69DF-CB86-ADA3-503FB6DCD052}"/>
              </a:ext>
            </a:extLst>
          </p:cNvPr>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6AF585F-351D-2106-3448-B29F9C9F2AEF}"/>
              </a:ext>
            </a:extLst>
          </p:cNvPr>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159108DC-3750-CDB4-1FF4-B54577A5BAE9}"/>
              </a:ext>
            </a:extLst>
          </p:cNvPr>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a:extLst>
              <a:ext uri="{FF2B5EF4-FFF2-40B4-BE49-F238E27FC236}">
                <a16:creationId xmlns:a16="http://schemas.microsoft.com/office/drawing/2014/main" id="{19CE5FDE-4CF0-740A-29A0-2D69C4CF3627}"/>
              </a:ext>
            </a:extLst>
          </p:cNvPr>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6" name="Group 6">
            <a:extLst>
              <a:ext uri="{FF2B5EF4-FFF2-40B4-BE49-F238E27FC236}">
                <a16:creationId xmlns:a16="http://schemas.microsoft.com/office/drawing/2014/main" id="{599E9957-02BA-2EF1-73E6-EE7936662CC8}"/>
              </a:ext>
            </a:extLst>
          </p:cNvPr>
          <p:cNvGrpSpPr/>
          <p:nvPr/>
        </p:nvGrpSpPr>
        <p:grpSpPr>
          <a:xfrm>
            <a:off x="5371451" y="625244"/>
            <a:ext cx="5994124" cy="1773322"/>
            <a:chOff x="0" y="0"/>
            <a:chExt cx="2747400" cy="812800"/>
          </a:xfrm>
        </p:grpSpPr>
        <p:sp>
          <p:nvSpPr>
            <p:cNvPr id="7" name="Freeform 7">
              <a:extLst>
                <a:ext uri="{FF2B5EF4-FFF2-40B4-BE49-F238E27FC236}">
                  <a16:creationId xmlns:a16="http://schemas.microsoft.com/office/drawing/2014/main" id="{08C1D411-DB3D-CFA8-2DFD-DBEA7602E81A}"/>
                </a:ext>
              </a:extLst>
            </p:cNvPr>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8" name="TextBox 8">
              <a:extLst>
                <a:ext uri="{FF2B5EF4-FFF2-40B4-BE49-F238E27FC236}">
                  <a16:creationId xmlns:a16="http://schemas.microsoft.com/office/drawing/2014/main" id="{A9C4B5DA-1C6A-3111-5B1F-C379A90183C9}"/>
                </a:ext>
              </a:extLst>
            </p:cNvPr>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BB250E04-3A2F-96C7-19AF-20E056D1B0B8}"/>
              </a:ext>
            </a:extLst>
          </p:cNvPr>
          <p:cNvGrpSpPr/>
          <p:nvPr/>
        </p:nvGrpSpPr>
        <p:grpSpPr>
          <a:xfrm>
            <a:off x="5513635" y="767428"/>
            <a:ext cx="5994124" cy="1773322"/>
            <a:chOff x="0" y="0"/>
            <a:chExt cx="2747400" cy="812800"/>
          </a:xfrm>
        </p:grpSpPr>
        <p:sp>
          <p:nvSpPr>
            <p:cNvPr id="10" name="Freeform 10">
              <a:extLst>
                <a:ext uri="{FF2B5EF4-FFF2-40B4-BE49-F238E27FC236}">
                  <a16:creationId xmlns:a16="http://schemas.microsoft.com/office/drawing/2014/main" id="{89BFCAE2-9D7F-D335-E3E8-F729B6CFACE6}"/>
                </a:ext>
              </a:extLst>
            </p:cNvPr>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1" name="TextBox 11">
              <a:extLst>
                <a:ext uri="{FF2B5EF4-FFF2-40B4-BE49-F238E27FC236}">
                  <a16:creationId xmlns:a16="http://schemas.microsoft.com/office/drawing/2014/main" id="{F31CDAB9-2113-1814-1AAB-98977AC217E7}"/>
                </a:ext>
              </a:extLst>
            </p:cNvPr>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346CA0A4-520D-7B1A-ED6A-96B322DAB06F}"/>
              </a:ext>
            </a:extLst>
          </p:cNvPr>
          <p:cNvSpPr txBox="1"/>
          <p:nvPr/>
        </p:nvSpPr>
        <p:spPr>
          <a:xfrm>
            <a:off x="4806135" y="3062381"/>
            <a:ext cx="9385571" cy="6195919"/>
          </a:xfrm>
          <a:prstGeom prst="rect">
            <a:avLst/>
          </a:prstGeom>
        </p:spPr>
        <p:txBody>
          <a:bodyPr lIns="0" tIns="0" rIns="0" bIns="0" rtlCol="0" anchor="t">
            <a:spAutoFit/>
          </a:bodyPr>
          <a:lstStyle/>
          <a:p>
            <a:pPr algn="l">
              <a:lnSpc>
                <a:spcPts val="5471"/>
              </a:lnSpc>
            </a:pPr>
            <a:r>
              <a:rPr lang="en-US" sz="3908" dirty="0">
                <a:solidFill>
                  <a:srgbClr val="000000"/>
                </a:solidFill>
                <a:latin typeface="DG Jory"/>
                <a:ea typeface="DG Jory"/>
                <a:cs typeface="DG Jory"/>
                <a:sym typeface="DG Jory"/>
              </a:rPr>
              <a:t>The purpose of this project is to create a reliable, secure, and efficient computer network for a railway platform using Cisco devices. The network will be divided into sections such as authority, passenger, VIP zone, and the platform. We will be using VLSM to segment the network into smaller parts for better organization and control</a:t>
            </a:r>
          </a:p>
          <a:p>
            <a:pPr algn="l">
              <a:lnSpc>
                <a:spcPts val="5471"/>
              </a:lnSpc>
            </a:pPr>
            <a:endParaRPr lang="en-US" sz="3908" dirty="0">
              <a:solidFill>
                <a:srgbClr val="000000"/>
              </a:solidFill>
              <a:latin typeface="DG Jory"/>
              <a:ea typeface="DG Jory"/>
              <a:cs typeface="DG Jory"/>
              <a:sym typeface="DG Jory"/>
            </a:endParaRPr>
          </a:p>
        </p:txBody>
      </p:sp>
      <p:sp>
        <p:nvSpPr>
          <p:cNvPr id="13" name="TextBox 13">
            <a:extLst>
              <a:ext uri="{FF2B5EF4-FFF2-40B4-BE49-F238E27FC236}">
                <a16:creationId xmlns:a16="http://schemas.microsoft.com/office/drawing/2014/main" id="{56CF2AF4-AA78-D5B9-2CAF-C35E094111C6}"/>
              </a:ext>
            </a:extLst>
          </p:cNvPr>
          <p:cNvSpPr txBox="1"/>
          <p:nvPr/>
        </p:nvSpPr>
        <p:spPr>
          <a:xfrm>
            <a:off x="5480012" y="1137606"/>
            <a:ext cx="6027748" cy="74859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INTRODUCTION</a:t>
            </a:r>
          </a:p>
        </p:txBody>
      </p:sp>
    </p:spTree>
    <p:extLst>
      <p:ext uri="{BB962C8B-B14F-4D97-AF65-F5344CB8AC3E}">
        <p14:creationId xmlns:p14="http://schemas.microsoft.com/office/powerpoint/2010/main" val="356723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3834580" y="3617553"/>
            <a:ext cx="5303996" cy="5263546"/>
            <a:chOff x="0" y="0"/>
            <a:chExt cx="1396937" cy="1386284"/>
          </a:xfrm>
        </p:grpSpPr>
        <p:sp>
          <p:nvSpPr>
            <p:cNvPr id="4" name="Freeform 4"/>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txBody>
            <a:bodyPr/>
            <a:lstStyle/>
            <a:p>
              <a:endParaRPr lang="en-US"/>
            </a:p>
          </p:txBody>
        </p:sp>
        <p:sp>
          <p:nvSpPr>
            <p:cNvPr id="5" name="TextBox 5"/>
            <p:cNvSpPr txBox="1"/>
            <p:nvPr/>
          </p:nvSpPr>
          <p:spPr>
            <a:xfrm>
              <a:off x="0" y="-47625"/>
              <a:ext cx="1396937" cy="143390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453026" y="3617553"/>
            <a:ext cx="5303996" cy="5263546"/>
            <a:chOff x="0" y="0"/>
            <a:chExt cx="1396937" cy="1386284"/>
          </a:xfrm>
        </p:grpSpPr>
        <p:sp>
          <p:nvSpPr>
            <p:cNvPr id="7" name="Freeform 7"/>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txBody>
            <a:bodyPr/>
            <a:lstStyle/>
            <a:p>
              <a:endParaRPr lang="en-US"/>
            </a:p>
          </p:txBody>
        </p:sp>
        <p:sp>
          <p:nvSpPr>
            <p:cNvPr id="8" name="TextBox 8"/>
            <p:cNvSpPr txBox="1"/>
            <p:nvPr/>
          </p:nvSpPr>
          <p:spPr>
            <a:xfrm>
              <a:off x="0" y="-47625"/>
              <a:ext cx="1396937" cy="143390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2" name="TextBox 12"/>
          <p:cNvSpPr txBox="1"/>
          <p:nvPr/>
        </p:nvSpPr>
        <p:spPr>
          <a:xfrm>
            <a:off x="5126492" y="4057063"/>
            <a:ext cx="2848535"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MAIN GOAL</a:t>
            </a:r>
          </a:p>
        </p:txBody>
      </p:sp>
      <p:sp>
        <p:nvSpPr>
          <p:cNvPr id="13" name="TextBox 13"/>
          <p:cNvSpPr txBox="1"/>
          <p:nvPr/>
        </p:nvSpPr>
        <p:spPr>
          <a:xfrm>
            <a:off x="10134018" y="3900307"/>
            <a:ext cx="4027899"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KEY OBJECTIVE</a:t>
            </a:r>
          </a:p>
        </p:txBody>
      </p:sp>
      <p:sp>
        <p:nvSpPr>
          <p:cNvPr id="14" name="TextBox 14"/>
          <p:cNvSpPr txBox="1"/>
          <p:nvPr/>
        </p:nvSpPr>
        <p:spPr>
          <a:xfrm>
            <a:off x="4364923" y="4840317"/>
            <a:ext cx="4371675" cy="3277925"/>
          </a:xfrm>
          <a:prstGeom prst="rect">
            <a:avLst/>
          </a:prstGeom>
        </p:spPr>
        <p:txBody>
          <a:bodyPr lIns="0" tIns="0" rIns="0" bIns="0" rtlCol="0" anchor="t">
            <a:spAutoFit/>
          </a:bodyPr>
          <a:lstStyle/>
          <a:p>
            <a:pPr algn="ctr">
              <a:lnSpc>
                <a:spcPts val="3725"/>
              </a:lnSpc>
            </a:pPr>
            <a:r>
              <a:rPr lang="en-US" sz="2661" dirty="0">
                <a:solidFill>
                  <a:srgbClr val="000000"/>
                </a:solidFill>
                <a:latin typeface="DG Jory"/>
                <a:ea typeface="DG Jory"/>
                <a:cs typeface="DG Jory"/>
                <a:sym typeface="DG Jory"/>
              </a:rPr>
              <a:t>To design and set up a functional network for a railway platform using Cisco routers, switches, wireless access points, PCs, and laptops while ensuring security and efficient data  management.</a:t>
            </a:r>
          </a:p>
        </p:txBody>
      </p:sp>
      <p:sp>
        <p:nvSpPr>
          <p:cNvPr id="15" name="TextBox 15"/>
          <p:cNvSpPr txBox="1"/>
          <p:nvPr/>
        </p:nvSpPr>
        <p:spPr>
          <a:xfrm>
            <a:off x="9535258" y="4654021"/>
            <a:ext cx="5245231" cy="3301887"/>
          </a:xfrm>
          <a:prstGeom prst="rect">
            <a:avLst/>
          </a:prstGeom>
        </p:spPr>
        <p:txBody>
          <a:bodyPr lIns="0" tIns="0" rIns="0" bIns="0" rtlCol="0" anchor="t">
            <a:spAutoFit/>
          </a:bodyPr>
          <a:lstStyle/>
          <a:p>
            <a:pPr marL="675648" lvl="1" indent="-337824" algn="l">
              <a:lnSpc>
                <a:spcPts val="4381"/>
              </a:lnSpc>
              <a:buFont typeface="Arial"/>
              <a:buChar char="•"/>
            </a:pPr>
            <a:r>
              <a:rPr lang="en-US" sz="3129">
                <a:solidFill>
                  <a:srgbClr val="000000"/>
                </a:solidFill>
                <a:latin typeface="DG Jory"/>
                <a:ea typeface="DG Jory"/>
                <a:cs typeface="DG Jory"/>
                <a:sym typeface="DG Jory"/>
              </a:rPr>
              <a:t>Create Network Segments,</a:t>
            </a:r>
          </a:p>
          <a:p>
            <a:pPr marL="675648" lvl="1" indent="-337824" algn="l">
              <a:lnSpc>
                <a:spcPts val="4381"/>
              </a:lnSpc>
              <a:buFont typeface="Arial"/>
              <a:buChar char="•"/>
            </a:pPr>
            <a:r>
              <a:rPr lang="en-US" sz="3129">
                <a:solidFill>
                  <a:srgbClr val="000000"/>
                </a:solidFill>
                <a:latin typeface="DG Jory"/>
                <a:ea typeface="DG Jory"/>
                <a:cs typeface="DG Jory"/>
                <a:sym typeface="DG Jory"/>
              </a:rPr>
              <a:t>Internet Access,</a:t>
            </a:r>
          </a:p>
          <a:p>
            <a:pPr marL="675648" lvl="1" indent="-337824" algn="l">
              <a:lnSpc>
                <a:spcPts val="4381"/>
              </a:lnSpc>
              <a:buFont typeface="Arial"/>
              <a:buChar char="•"/>
            </a:pPr>
            <a:r>
              <a:rPr lang="en-US" sz="3129">
                <a:solidFill>
                  <a:srgbClr val="000000"/>
                </a:solidFill>
                <a:latin typeface="DG Jory"/>
                <a:ea typeface="DG Jory"/>
                <a:cs typeface="DG Jory"/>
                <a:sym typeface="DG Jory"/>
              </a:rPr>
              <a:t>Dynamic IP Addressing,</a:t>
            </a:r>
          </a:p>
          <a:p>
            <a:pPr marL="675648" lvl="1" indent="-337824" algn="l">
              <a:lnSpc>
                <a:spcPts val="4381"/>
              </a:lnSpc>
              <a:buFont typeface="Arial"/>
              <a:buChar char="•"/>
            </a:pPr>
            <a:r>
              <a:rPr lang="en-US" sz="3129">
                <a:solidFill>
                  <a:srgbClr val="000000"/>
                </a:solidFill>
                <a:latin typeface="DG Jory"/>
                <a:ea typeface="DG Jory"/>
                <a:cs typeface="DG Jory"/>
                <a:sym typeface="DG Jory"/>
              </a:rPr>
              <a:t>DNS Configuration,</a:t>
            </a:r>
          </a:p>
          <a:p>
            <a:pPr marL="675648" lvl="1" indent="-337824" algn="l">
              <a:lnSpc>
                <a:spcPts val="4381"/>
              </a:lnSpc>
              <a:buFont typeface="Arial"/>
              <a:buChar char="•"/>
            </a:pPr>
            <a:r>
              <a:rPr lang="en-US" sz="3129">
                <a:solidFill>
                  <a:srgbClr val="000000"/>
                </a:solidFill>
                <a:latin typeface="DG Jory"/>
                <a:ea typeface="DG Jory"/>
                <a:cs typeface="DG Jory"/>
                <a:sym typeface="DG Jory"/>
              </a:rPr>
              <a:t>Web Services,</a:t>
            </a:r>
          </a:p>
          <a:p>
            <a:pPr marL="675648" lvl="1" indent="-337824" algn="l">
              <a:lnSpc>
                <a:spcPts val="4381"/>
              </a:lnSpc>
              <a:buFont typeface="Arial"/>
              <a:buChar char="•"/>
            </a:pPr>
            <a:r>
              <a:rPr lang="en-US" sz="3129">
                <a:solidFill>
                  <a:srgbClr val="000000"/>
                </a:solidFill>
                <a:latin typeface="DG Jory"/>
                <a:ea typeface="DG Jory"/>
                <a:cs typeface="DG Jory"/>
                <a:sym typeface="DG Jory"/>
              </a:rPr>
              <a:t>Prioritize Traffic.</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18" name="TextBox 1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21" name="TextBox 2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1028700" y="1028700"/>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70884" y="1170884"/>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44921" y="5851797"/>
            <a:ext cx="4882567" cy="1390314"/>
            <a:chOff x="0" y="-47625"/>
            <a:chExt cx="1285944" cy="366174"/>
          </a:xfrm>
        </p:grpSpPr>
        <p:sp>
          <p:nvSpPr>
            <p:cNvPr id="12" name="Freeform 12"/>
            <p:cNvSpPr/>
            <p:nvPr/>
          </p:nvSpPr>
          <p:spPr>
            <a:xfrm>
              <a:off x="0" y="94320"/>
              <a:ext cx="1285944" cy="224229"/>
            </a:xfrm>
            <a:custGeom>
              <a:avLst/>
              <a:gdLst/>
              <a:ahLst/>
              <a:cxnLst/>
              <a:rect l="l" t="t" r="r" b="b"/>
              <a:pathLst>
                <a:path w="1285944" h="224229">
                  <a:moveTo>
                    <a:pt x="0" y="0"/>
                  </a:moveTo>
                  <a:lnTo>
                    <a:pt x="1285944" y="0"/>
                  </a:lnTo>
                  <a:lnTo>
                    <a:pt x="1285944" y="224229"/>
                  </a:lnTo>
                  <a:lnTo>
                    <a:pt x="0" y="224229"/>
                  </a:lnTo>
                  <a:close/>
                </a:path>
              </a:pathLst>
            </a:custGeom>
            <a:solidFill>
              <a:srgbClr val="9BDAE9">
                <a:alpha val="49804"/>
              </a:srgbClr>
            </a:solidFill>
          </p:spPr>
          <p:txBody>
            <a:bodyPr/>
            <a:lstStyle/>
            <a:p>
              <a:endParaRPr lang="en-US" dirty="0"/>
            </a:p>
          </p:txBody>
        </p:sp>
        <p:sp>
          <p:nvSpPr>
            <p:cNvPr id="13" name="TextBox 13"/>
            <p:cNvSpPr txBox="1"/>
            <p:nvPr/>
          </p:nvSpPr>
          <p:spPr>
            <a:xfrm>
              <a:off x="0" y="-47625"/>
              <a:ext cx="1285944" cy="27185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170884" y="3002561"/>
            <a:ext cx="2380506" cy="1032194"/>
          </a:xfrm>
          <a:prstGeom prst="rect">
            <a:avLst/>
          </a:prstGeom>
        </p:spPr>
        <p:txBody>
          <a:bodyPr lIns="50800" tIns="50800" rIns="50800" bIns="50800" rtlCol="0" anchor="ctr"/>
          <a:lstStyle/>
          <a:p>
            <a:pPr algn="ctr">
              <a:lnSpc>
                <a:spcPts val="2659"/>
              </a:lnSpc>
            </a:pPr>
            <a:endParaRPr/>
          </a:p>
        </p:txBody>
      </p:sp>
      <p:sp>
        <p:nvSpPr>
          <p:cNvPr id="17" name="TextBox 17"/>
          <p:cNvSpPr txBox="1"/>
          <p:nvPr/>
        </p:nvSpPr>
        <p:spPr>
          <a:xfrm>
            <a:off x="1043029" y="3234346"/>
            <a:ext cx="14000845" cy="2205732"/>
          </a:xfrm>
          <a:prstGeom prst="rect">
            <a:avLst/>
          </a:prstGeom>
        </p:spPr>
        <p:txBody>
          <a:bodyPr lIns="0" tIns="0" rIns="0" bIns="0" rtlCol="0" anchor="t">
            <a:spAutoFit/>
          </a:bodyPr>
          <a:lstStyle/>
          <a:p>
            <a:pPr algn="l">
              <a:lnSpc>
                <a:spcPts val="4323"/>
              </a:lnSpc>
            </a:pPr>
            <a:r>
              <a:rPr lang="en-US" sz="3088" dirty="0">
                <a:solidFill>
                  <a:srgbClr val="000000"/>
                </a:solidFill>
                <a:latin typeface="DG Jory"/>
                <a:ea typeface="DG Jory"/>
                <a:cs typeface="DG Jory"/>
                <a:sym typeface="DG Jory"/>
              </a:rPr>
              <a:t>The railway platform needs a stable and secure network to handle various tasks like passenger ticketing, real-time information boards, and staff communication. With Cisco routers, switches, wireless access points, and services like DHCP, DNS, and HTTP, we can build a network that is both scalable and secure.</a:t>
            </a:r>
          </a:p>
        </p:txBody>
      </p:sp>
      <p:sp>
        <p:nvSpPr>
          <p:cNvPr id="18" name="TextBox 18"/>
          <p:cNvSpPr txBox="1"/>
          <p:nvPr/>
        </p:nvSpPr>
        <p:spPr>
          <a:xfrm>
            <a:off x="1144921" y="7242111"/>
            <a:ext cx="11764373" cy="2205732"/>
          </a:xfrm>
          <a:prstGeom prst="rect">
            <a:avLst/>
          </a:prstGeom>
        </p:spPr>
        <p:txBody>
          <a:bodyPr lIns="0" tIns="0" rIns="0" bIns="0" rtlCol="0" anchor="t">
            <a:spAutoFit/>
          </a:bodyPr>
          <a:lstStyle/>
          <a:p>
            <a:pPr algn="l">
              <a:lnSpc>
                <a:spcPts val="4323"/>
              </a:lnSpc>
            </a:pPr>
            <a:r>
              <a:rPr lang="en-US" sz="3200" dirty="0">
                <a:solidFill>
                  <a:srgbClr val="000000"/>
                </a:solidFill>
                <a:latin typeface="DG Jory"/>
                <a:ea typeface="DG Jory"/>
                <a:cs typeface="DG Jory"/>
                <a:sym typeface="DG Jory"/>
              </a:rPr>
              <a:t>In this project, we will focus on VLSM instead of VLANs to segment the network efficiently. This method will allow us to allocate the exact number of IP addresses needed for each section (authority, passenger, VIP, and platform) based on the network’s requirements.</a:t>
            </a:r>
          </a:p>
        </p:txBody>
      </p:sp>
      <p:sp>
        <p:nvSpPr>
          <p:cNvPr id="19" name="TextBox 19"/>
          <p:cNvSpPr txBox="1"/>
          <p:nvPr/>
        </p:nvSpPr>
        <p:spPr>
          <a:xfrm>
            <a:off x="1114122" y="6561338"/>
            <a:ext cx="4740383" cy="537764"/>
          </a:xfrm>
          <a:prstGeom prst="rect">
            <a:avLst/>
          </a:prstGeom>
        </p:spPr>
        <p:txBody>
          <a:bodyPr lIns="0" tIns="0" rIns="0" bIns="0" rtlCol="0" anchor="t">
            <a:spAutoFit/>
          </a:bodyPr>
          <a:lstStyle/>
          <a:p>
            <a:pPr algn="ctr">
              <a:lnSpc>
                <a:spcPts val="4479"/>
              </a:lnSpc>
            </a:pPr>
            <a:r>
              <a:rPr lang="en-US" sz="3199" dirty="0">
                <a:solidFill>
                  <a:srgbClr val="000000"/>
                </a:solidFill>
                <a:latin typeface="League Spartan"/>
                <a:ea typeface="League Spartan"/>
                <a:cs typeface="League Spartan"/>
                <a:sym typeface="League Spartan"/>
              </a:rPr>
              <a:t>GENERAL OVERVIEW</a:t>
            </a:r>
          </a:p>
        </p:txBody>
      </p:sp>
      <p:sp>
        <p:nvSpPr>
          <p:cNvPr id="21" name="TextBox 21"/>
          <p:cNvSpPr txBox="1"/>
          <p:nvPr/>
        </p:nvSpPr>
        <p:spPr>
          <a:xfrm>
            <a:off x="1137260" y="1541062"/>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BACKGROUND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5341948" y="190500"/>
            <a:ext cx="9420517"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Network Design </a:t>
            </a:r>
          </a:p>
        </p:txBody>
      </p:sp>
      <p:pic>
        <p:nvPicPr>
          <p:cNvPr id="9" name="Picture 8">
            <a:extLst>
              <a:ext uri="{FF2B5EF4-FFF2-40B4-BE49-F238E27FC236}">
                <a16:creationId xmlns:a16="http://schemas.microsoft.com/office/drawing/2014/main" id="{887F81B8-B44D-4A52-A4D6-53A373702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 y="1672406"/>
            <a:ext cx="20452034" cy="7566650"/>
          </a:xfrm>
          <a:prstGeom prst="rect">
            <a:avLst/>
          </a:prstGeom>
        </p:spPr>
      </p:pic>
      <p:sp>
        <p:nvSpPr>
          <p:cNvPr id="10" name="TextBox 9">
            <a:extLst>
              <a:ext uri="{FF2B5EF4-FFF2-40B4-BE49-F238E27FC236}">
                <a16:creationId xmlns:a16="http://schemas.microsoft.com/office/drawing/2014/main" id="{4B4EAF7F-B76B-4FC9-80CB-147AD1951220}"/>
              </a:ext>
            </a:extLst>
          </p:cNvPr>
          <p:cNvSpPr txBox="1"/>
          <p:nvPr/>
        </p:nvSpPr>
        <p:spPr>
          <a:xfrm>
            <a:off x="9293089" y="4003218"/>
            <a:ext cx="3798812" cy="707886"/>
          </a:xfrm>
          <a:prstGeom prst="rect">
            <a:avLst/>
          </a:prstGeom>
          <a:noFill/>
        </p:spPr>
        <p:txBody>
          <a:bodyPr wrap="square" rtlCol="0">
            <a:spAutoFit/>
          </a:bodyPr>
          <a:lstStyle/>
          <a:p>
            <a:r>
              <a:rPr lang="en-US" sz="4000" dirty="0">
                <a:solidFill>
                  <a:schemeClr val="bg1">
                    <a:lumMod val="95000"/>
                  </a:schemeClr>
                </a:solidFill>
                <a:latin typeface="Aharoni" panose="02010803020104030203" pitchFamily="2" charset="-79"/>
                <a:cs typeface="Aharoni" panose="02010803020104030203" pitchFamily="2" charset="-79"/>
              </a:rPr>
              <a:t>Authority </a:t>
            </a:r>
          </a:p>
        </p:txBody>
      </p:sp>
      <p:sp>
        <p:nvSpPr>
          <p:cNvPr id="12" name="TextBox 11">
            <a:extLst>
              <a:ext uri="{FF2B5EF4-FFF2-40B4-BE49-F238E27FC236}">
                <a16:creationId xmlns:a16="http://schemas.microsoft.com/office/drawing/2014/main" id="{E77931A2-4D37-47BF-AC61-5EAF40E3AC92}"/>
              </a:ext>
            </a:extLst>
          </p:cNvPr>
          <p:cNvSpPr txBox="1"/>
          <p:nvPr/>
        </p:nvSpPr>
        <p:spPr>
          <a:xfrm rot="10800000" flipH="1" flipV="1">
            <a:off x="9753600" y="6574423"/>
            <a:ext cx="4191000" cy="707886"/>
          </a:xfrm>
          <a:prstGeom prst="rect">
            <a:avLst/>
          </a:prstGeom>
          <a:noFill/>
        </p:spPr>
        <p:txBody>
          <a:bodyPr wrap="square" rtlCol="0">
            <a:spAutoFit/>
          </a:bodyPr>
          <a:lstStyle/>
          <a:p>
            <a:r>
              <a:rPr lang="en-US" sz="4000" dirty="0">
                <a:latin typeface="Arial Black" panose="020B0A04020102020204" pitchFamily="34" charset="0"/>
              </a:rPr>
              <a:t>VIP</a:t>
            </a:r>
          </a:p>
        </p:txBody>
      </p:sp>
      <p:sp>
        <p:nvSpPr>
          <p:cNvPr id="13" name="TextBox 12">
            <a:extLst>
              <a:ext uri="{FF2B5EF4-FFF2-40B4-BE49-F238E27FC236}">
                <a16:creationId xmlns:a16="http://schemas.microsoft.com/office/drawing/2014/main" id="{D5F95013-06C4-46FB-A211-54F63FE2F3D0}"/>
              </a:ext>
            </a:extLst>
          </p:cNvPr>
          <p:cNvSpPr txBox="1"/>
          <p:nvPr/>
        </p:nvSpPr>
        <p:spPr>
          <a:xfrm>
            <a:off x="3542663" y="5455731"/>
            <a:ext cx="3558933" cy="584775"/>
          </a:xfrm>
          <a:prstGeom prst="rect">
            <a:avLst/>
          </a:prstGeom>
          <a:noFill/>
        </p:spPr>
        <p:txBody>
          <a:bodyPr wrap="square" rtlCol="0">
            <a:spAutoFit/>
          </a:bodyPr>
          <a:lstStyle/>
          <a:p>
            <a:r>
              <a:rPr lang="en-US" sz="3200" dirty="0">
                <a:latin typeface="Arial Black" panose="020B0A04020102020204" pitchFamily="34" charset="0"/>
              </a:rPr>
              <a:t>PASSENGERS </a:t>
            </a:r>
          </a:p>
        </p:txBody>
      </p:sp>
      <p:sp>
        <p:nvSpPr>
          <p:cNvPr id="14" name="TextBox 13">
            <a:extLst>
              <a:ext uri="{FF2B5EF4-FFF2-40B4-BE49-F238E27FC236}">
                <a16:creationId xmlns:a16="http://schemas.microsoft.com/office/drawing/2014/main" id="{458940B8-F25F-40B1-9329-BEFF459AA167}"/>
              </a:ext>
            </a:extLst>
          </p:cNvPr>
          <p:cNvSpPr txBox="1"/>
          <p:nvPr/>
        </p:nvSpPr>
        <p:spPr>
          <a:xfrm>
            <a:off x="13563600" y="5402511"/>
            <a:ext cx="3558933" cy="584775"/>
          </a:xfrm>
          <a:prstGeom prst="rect">
            <a:avLst/>
          </a:prstGeom>
          <a:noFill/>
        </p:spPr>
        <p:txBody>
          <a:bodyPr wrap="square" rtlCol="0">
            <a:spAutoFit/>
          </a:bodyPr>
          <a:lstStyle/>
          <a:p>
            <a:r>
              <a:rPr lang="en-US" sz="3200" dirty="0">
                <a:latin typeface="Arial Black" panose="020B0A04020102020204" pitchFamily="34" charset="0"/>
              </a:rPr>
              <a:t>PASSENGERS </a:t>
            </a:r>
          </a:p>
        </p:txBody>
      </p:sp>
      <p:sp>
        <p:nvSpPr>
          <p:cNvPr id="15" name="TextBox 14">
            <a:extLst>
              <a:ext uri="{FF2B5EF4-FFF2-40B4-BE49-F238E27FC236}">
                <a16:creationId xmlns:a16="http://schemas.microsoft.com/office/drawing/2014/main" id="{7BDC9215-F293-4071-94A0-6E3E50C5CDBE}"/>
              </a:ext>
            </a:extLst>
          </p:cNvPr>
          <p:cNvSpPr txBox="1"/>
          <p:nvPr/>
        </p:nvSpPr>
        <p:spPr>
          <a:xfrm>
            <a:off x="2590800" y="2583180"/>
            <a:ext cx="533400" cy="5016758"/>
          </a:xfrm>
          <a:prstGeom prst="rect">
            <a:avLst/>
          </a:prstGeom>
          <a:noFill/>
        </p:spPr>
        <p:txBody>
          <a:bodyPr wrap="square" rtlCol="0">
            <a:spAutoFit/>
          </a:bodyPr>
          <a:lstStyle/>
          <a:p>
            <a:r>
              <a:rPr lang="en-US" sz="4000" b="1" dirty="0">
                <a:highlight>
                  <a:srgbClr val="FFFF00"/>
                </a:highlight>
              </a:rPr>
              <a:t>Plat</a:t>
            </a:r>
          </a:p>
          <a:p>
            <a:r>
              <a:rPr lang="en-US" sz="4000" b="1" dirty="0">
                <a:highlight>
                  <a:srgbClr val="FFFF00"/>
                </a:highlight>
              </a:rPr>
              <a:t>form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TextBox 6"/>
          <p:cNvSpPr txBox="1"/>
          <p:nvPr/>
        </p:nvSpPr>
        <p:spPr>
          <a:xfrm>
            <a:off x="5341948" y="190500"/>
            <a:ext cx="9420517"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Network Design </a:t>
            </a:r>
          </a:p>
        </p:txBody>
      </p:sp>
      <p:pic>
        <p:nvPicPr>
          <p:cNvPr id="9" name="Picture 8">
            <a:extLst>
              <a:ext uri="{FF2B5EF4-FFF2-40B4-BE49-F238E27FC236}">
                <a16:creationId xmlns:a16="http://schemas.microsoft.com/office/drawing/2014/main" id="{887F81B8-B44D-4A52-A4D6-53A3737021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01" y="1830336"/>
            <a:ext cx="20452034" cy="7144349"/>
          </a:xfrm>
          <a:prstGeom prst="rect">
            <a:avLst/>
          </a:prstGeom>
        </p:spPr>
      </p:pic>
      <p:sp>
        <p:nvSpPr>
          <p:cNvPr id="10" name="TextBox 9">
            <a:extLst>
              <a:ext uri="{FF2B5EF4-FFF2-40B4-BE49-F238E27FC236}">
                <a16:creationId xmlns:a16="http://schemas.microsoft.com/office/drawing/2014/main" id="{4B4EAF7F-B76B-4FC9-80CB-147AD1951220}"/>
              </a:ext>
            </a:extLst>
          </p:cNvPr>
          <p:cNvSpPr txBox="1"/>
          <p:nvPr/>
        </p:nvSpPr>
        <p:spPr>
          <a:xfrm>
            <a:off x="9448800" y="2400300"/>
            <a:ext cx="3798812" cy="707886"/>
          </a:xfrm>
          <a:prstGeom prst="rect">
            <a:avLst/>
          </a:prstGeom>
          <a:noFill/>
        </p:spPr>
        <p:txBody>
          <a:bodyPr wrap="square" rtlCol="0">
            <a:spAutoFit/>
          </a:bodyPr>
          <a:lstStyle/>
          <a:p>
            <a:r>
              <a:rPr lang="en-US" sz="4000" dirty="0">
                <a:solidFill>
                  <a:schemeClr val="bg1">
                    <a:lumMod val="95000"/>
                  </a:schemeClr>
                </a:solidFill>
                <a:latin typeface="Aharoni" panose="02010803020104030203" pitchFamily="2" charset="-79"/>
                <a:cs typeface="Aharoni" panose="02010803020104030203" pitchFamily="2" charset="-79"/>
              </a:rPr>
              <a:t>Authority </a:t>
            </a:r>
          </a:p>
        </p:txBody>
      </p:sp>
      <p:sp>
        <p:nvSpPr>
          <p:cNvPr id="12" name="TextBox 11">
            <a:extLst>
              <a:ext uri="{FF2B5EF4-FFF2-40B4-BE49-F238E27FC236}">
                <a16:creationId xmlns:a16="http://schemas.microsoft.com/office/drawing/2014/main" id="{E77931A2-4D37-47BF-AC61-5EAF40E3AC92}"/>
              </a:ext>
            </a:extLst>
          </p:cNvPr>
          <p:cNvSpPr txBox="1"/>
          <p:nvPr/>
        </p:nvSpPr>
        <p:spPr>
          <a:xfrm rot="10800000" flipH="1" flipV="1">
            <a:off x="10756263" y="8456664"/>
            <a:ext cx="4191000" cy="307777"/>
          </a:xfrm>
          <a:prstGeom prst="rect">
            <a:avLst/>
          </a:prstGeom>
          <a:noFill/>
        </p:spPr>
        <p:txBody>
          <a:bodyPr wrap="square" rtlCol="0">
            <a:spAutoFit/>
          </a:bodyPr>
          <a:lstStyle/>
          <a:p>
            <a:r>
              <a:rPr lang="en-US" sz="1400" dirty="0">
                <a:latin typeface="Arial Black" panose="020B0A04020102020204" pitchFamily="34" charset="0"/>
              </a:rPr>
              <a:t>VIP</a:t>
            </a:r>
          </a:p>
        </p:txBody>
      </p:sp>
      <p:sp>
        <p:nvSpPr>
          <p:cNvPr id="13" name="TextBox 12">
            <a:extLst>
              <a:ext uri="{FF2B5EF4-FFF2-40B4-BE49-F238E27FC236}">
                <a16:creationId xmlns:a16="http://schemas.microsoft.com/office/drawing/2014/main" id="{D5F95013-06C4-46FB-A211-54F63FE2F3D0}"/>
              </a:ext>
            </a:extLst>
          </p:cNvPr>
          <p:cNvSpPr txBox="1"/>
          <p:nvPr/>
        </p:nvSpPr>
        <p:spPr>
          <a:xfrm>
            <a:off x="3705466" y="8229600"/>
            <a:ext cx="3391537" cy="261610"/>
          </a:xfrm>
          <a:prstGeom prst="rect">
            <a:avLst/>
          </a:prstGeom>
          <a:noFill/>
        </p:spPr>
        <p:txBody>
          <a:bodyPr wrap="square" rtlCol="0">
            <a:spAutoFit/>
          </a:bodyPr>
          <a:lstStyle/>
          <a:p>
            <a:r>
              <a:rPr lang="en-US" sz="1100" dirty="0">
                <a:latin typeface="Arial Black" panose="020B0A04020102020204" pitchFamily="34" charset="0"/>
              </a:rPr>
              <a:t>PASSENGERS </a:t>
            </a:r>
          </a:p>
        </p:txBody>
      </p:sp>
      <p:sp>
        <p:nvSpPr>
          <p:cNvPr id="14" name="TextBox 13">
            <a:extLst>
              <a:ext uri="{FF2B5EF4-FFF2-40B4-BE49-F238E27FC236}">
                <a16:creationId xmlns:a16="http://schemas.microsoft.com/office/drawing/2014/main" id="{458940B8-F25F-40B1-9329-BEFF459AA167}"/>
              </a:ext>
            </a:extLst>
          </p:cNvPr>
          <p:cNvSpPr txBox="1"/>
          <p:nvPr/>
        </p:nvSpPr>
        <p:spPr>
          <a:xfrm>
            <a:off x="14173200" y="8198822"/>
            <a:ext cx="3558933" cy="276999"/>
          </a:xfrm>
          <a:prstGeom prst="rect">
            <a:avLst/>
          </a:prstGeom>
          <a:noFill/>
        </p:spPr>
        <p:txBody>
          <a:bodyPr wrap="square" rtlCol="0">
            <a:spAutoFit/>
          </a:bodyPr>
          <a:lstStyle/>
          <a:p>
            <a:r>
              <a:rPr lang="en-US" sz="1200" dirty="0">
                <a:latin typeface="Arial Black" panose="020B0A04020102020204" pitchFamily="34" charset="0"/>
              </a:rPr>
              <a:t>PASSENGERS </a:t>
            </a:r>
          </a:p>
        </p:txBody>
      </p:sp>
    </p:spTree>
    <p:extLst>
      <p:ext uri="{BB962C8B-B14F-4D97-AF65-F5344CB8AC3E}">
        <p14:creationId xmlns:p14="http://schemas.microsoft.com/office/powerpoint/2010/main" val="2585774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119373110"/>
              </p:ext>
            </p:extLst>
          </p:nvPr>
        </p:nvGraphicFramePr>
        <p:xfrm>
          <a:off x="446472" y="5240241"/>
          <a:ext cx="3276446" cy="1732059"/>
        </p:xfrm>
        <a:graphic>
          <a:graphicData uri="http://schemas.openxmlformats.org/drawingml/2006/table">
            <a:tbl>
              <a:tblPr firstRow="1" firstCol="1" bandRow="1">
                <a:tableStyleId>{5C22544A-7EE6-4342-B048-85BDC9FD1C3A}</a:tableStyleId>
              </a:tblPr>
              <a:tblGrid>
                <a:gridCol w="163128">
                  <a:extLst>
                    <a:ext uri="{9D8B030D-6E8A-4147-A177-3AD203B41FA5}">
                      <a16:colId xmlns:a16="http://schemas.microsoft.com/office/drawing/2014/main" val="3415825006"/>
                    </a:ext>
                  </a:extLst>
                </a:gridCol>
                <a:gridCol w="3113318">
                  <a:extLst>
                    <a:ext uri="{9D8B030D-6E8A-4147-A177-3AD203B41FA5}">
                      <a16:colId xmlns:a16="http://schemas.microsoft.com/office/drawing/2014/main" val="1221197667"/>
                    </a:ext>
                  </a:extLst>
                </a:gridCol>
              </a:tblGrid>
              <a:tr h="366716">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Technique </a:t>
                      </a:r>
                    </a:p>
                  </a:txBody>
                  <a:tcPr marL="68580" marR="68580" marT="0" marB="0"/>
                </a:tc>
                <a:extLst>
                  <a:ext uri="{0D108BD9-81ED-4DB2-BD59-A6C34878D82A}">
                    <a16:rowId xmlns:a16="http://schemas.microsoft.com/office/drawing/2014/main" val="4119102186"/>
                  </a:ext>
                </a:extLst>
              </a:tr>
              <a:tr h="35037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85299">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248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417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354708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452950"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4266831327"/>
              </p:ext>
            </p:extLst>
          </p:nvPr>
        </p:nvGraphicFramePr>
        <p:xfrm>
          <a:off x="15080144" y="4768515"/>
          <a:ext cx="1828800" cy="1524000"/>
        </p:xfrm>
        <a:graphic>
          <a:graphicData uri="http://schemas.openxmlformats.org/drawingml/2006/table">
            <a:tbl>
              <a:tblPr firstRow="1" firstCol="1" bandRow="1">
                <a:tableStyleId>{5C22544A-7EE6-4342-B048-85BDC9FD1C3A}</a:tableStyleId>
              </a:tblPr>
              <a:tblGrid>
                <a:gridCol w="625325">
                  <a:extLst>
                    <a:ext uri="{9D8B030D-6E8A-4147-A177-3AD203B41FA5}">
                      <a16:colId xmlns:a16="http://schemas.microsoft.com/office/drawing/2014/main" val="3415825006"/>
                    </a:ext>
                  </a:extLst>
                </a:gridCol>
                <a:gridCol w="1203475">
                  <a:extLst>
                    <a:ext uri="{9D8B030D-6E8A-4147-A177-3AD203B41FA5}">
                      <a16:colId xmlns:a16="http://schemas.microsoft.com/office/drawing/2014/main" val="1221197667"/>
                    </a:ext>
                  </a:extLst>
                </a:gridCol>
              </a:tblGrid>
              <a:tr h="207941">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269578">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117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11774">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11" name="TextBox 11"/>
          <p:cNvSpPr txBox="1"/>
          <p:nvPr/>
        </p:nvSpPr>
        <p:spPr>
          <a:xfrm>
            <a:off x="3080360" y="822030"/>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pic>
        <p:nvPicPr>
          <p:cNvPr id="23" name="Picture 35">
            <a:extLst>
              <a:ext uri="{FF2B5EF4-FFF2-40B4-BE49-F238E27FC236}">
                <a16:creationId xmlns:a16="http://schemas.microsoft.com/office/drawing/2014/main" id="{C531EC6B-1158-4020-8A35-B3C953FCF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468" y="4790910"/>
            <a:ext cx="807779" cy="8077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1056730861"/>
              </p:ext>
            </p:extLst>
          </p:nvPr>
        </p:nvGraphicFramePr>
        <p:xfrm>
          <a:off x="4482182" y="3176442"/>
          <a:ext cx="9287960" cy="6005658"/>
        </p:xfrm>
        <a:graphic>
          <a:graphicData uri="http://schemas.openxmlformats.org/drawingml/2006/table">
            <a:tbl>
              <a:tblPr firstRow="1" firstCol="1" bandRow="1">
                <a:tableStyleId>{5C22544A-7EE6-4342-B048-85BDC9FD1C3A}</a:tableStyleId>
              </a:tblPr>
              <a:tblGrid>
                <a:gridCol w="4643980">
                  <a:extLst>
                    <a:ext uri="{9D8B030D-6E8A-4147-A177-3AD203B41FA5}">
                      <a16:colId xmlns:a16="http://schemas.microsoft.com/office/drawing/2014/main" val="3415825006"/>
                    </a:ext>
                  </a:extLst>
                </a:gridCol>
                <a:gridCol w="4643980">
                  <a:extLst>
                    <a:ext uri="{9D8B030D-6E8A-4147-A177-3AD203B41FA5}">
                      <a16:colId xmlns:a16="http://schemas.microsoft.com/office/drawing/2014/main" val="1221197667"/>
                    </a:ext>
                  </a:extLst>
                </a:gridCol>
              </a:tblGrid>
              <a:tr h="1057375">
                <a:tc>
                  <a:txBody>
                    <a:bodyPr/>
                    <a:lstStyle/>
                    <a:p>
                      <a:pPr marL="0" marR="0" indent="-228600" algn="ctr">
                        <a:spcBef>
                          <a:spcPts val="600"/>
                        </a:spcBef>
                        <a:spcAft>
                          <a:spcPts val="1400"/>
                        </a:spcAft>
                        <a:buNone/>
                      </a:pPr>
                      <a:r>
                        <a:rPr lang="en-US" sz="2000" dirty="0">
                          <a:effectLst/>
                        </a:rPr>
                        <a:t>Images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1444325">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294158">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a:effectLst/>
                        </a:rPr>
                        <a:t>Router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14300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1066800">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Laptop and PCs</a:t>
                      </a:r>
                    </a:p>
                  </a:txBody>
                  <a:tcPr marL="68580" marR="68580" marT="0" marB="0"/>
                </a:tc>
                <a:extLst>
                  <a:ext uri="{0D108BD9-81ED-4DB2-BD59-A6C34878D82A}">
                    <a16:rowId xmlns:a16="http://schemas.microsoft.com/office/drawing/2014/main" val="1480666378"/>
                  </a:ext>
                </a:extLst>
              </a:tr>
            </a:tbl>
          </a:graphicData>
        </a:graphic>
      </p:graphicFrame>
      <p:pic>
        <p:nvPicPr>
          <p:cNvPr id="1027" name="Picture 36">
            <a:extLst>
              <a:ext uri="{FF2B5EF4-FFF2-40B4-BE49-F238E27FC236}">
                <a16:creationId xmlns:a16="http://schemas.microsoft.com/office/drawing/2014/main" id="{89D8C856-9CA4-076D-73D9-41DCBD550B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700" y="5888625"/>
            <a:ext cx="807782" cy="80778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0">
            <a:extLst>
              <a:ext uri="{FF2B5EF4-FFF2-40B4-BE49-F238E27FC236}">
                <a16:creationId xmlns:a16="http://schemas.microsoft.com/office/drawing/2014/main" id="{20C89A52-0ADF-E0E6-302A-B4B97CDD4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832" y="8269601"/>
            <a:ext cx="807782" cy="8077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A2DC6AD-91A8-4293-BC10-12DF61B1D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8538" y="7069451"/>
            <a:ext cx="1034105" cy="763827"/>
          </a:xfrm>
          <a:prstGeom prst="rect">
            <a:avLst/>
          </a:prstGeom>
        </p:spPr>
      </p:pic>
      <p:pic>
        <p:nvPicPr>
          <p:cNvPr id="29" name="Picture 35">
            <a:extLst>
              <a:ext uri="{FF2B5EF4-FFF2-40B4-BE49-F238E27FC236}">
                <a16:creationId xmlns:a16="http://schemas.microsoft.com/office/drawing/2014/main" id="{86B17974-5DA8-4A58-81F8-50CB67152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700" y="4508443"/>
            <a:ext cx="654842" cy="65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48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413</Words>
  <Application>Microsoft Office PowerPoint</Application>
  <PresentationFormat>Custom</PresentationFormat>
  <Paragraphs>94</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Minimalist Project Presentation</dc:title>
  <dc:creator>LaPu</dc:creator>
  <cp:lastModifiedBy>sadman siam</cp:lastModifiedBy>
  <cp:revision>6</cp:revision>
  <dcterms:created xsi:type="dcterms:W3CDTF">2006-08-16T00:00:00Z</dcterms:created>
  <dcterms:modified xsi:type="dcterms:W3CDTF">2025-03-19T03:08:07Z</dcterms:modified>
  <dc:identifier>DAGhrkuPYo0</dc:identifier>
</cp:coreProperties>
</file>