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71" r:id="rId5"/>
    <p:sldId id="259" r:id="rId6"/>
    <p:sldId id="260" r:id="rId7"/>
    <p:sldId id="261" r:id="rId8"/>
    <p:sldId id="266" r:id="rId9"/>
    <p:sldId id="269" r:id="rId10"/>
    <p:sldId id="262" r:id="rId11"/>
    <p:sldId id="268" r:id="rId12"/>
    <p:sldId id="263" r:id="rId13"/>
    <p:sldId id="264" r:id="rId14"/>
    <p:sldId id="265" r:id="rId15"/>
  </p:sldIdLst>
  <p:sldSz cx="18288000" cy="10287000"/>
  <p:notesSz cx="6858000" cy="9144000"/>
  <p:embeddedFontLst>
    <p:embeddedFont>
      <p:font typeface="Aharoni" panose="02010803020104030203" pitchFamily="2" charset="-79"/>
      <p:bold r:id="rId17"/>
    </p:embeddedFont>
    <p:embeddedFont>
      <p:font typeface="Arial Black" panose="020B0A04020102020204" pitchFamily="34" charset="0"/>
      <p:bold r:id="rId18"/>
    </p:embeddedFont>
    <p:embeddedFont>
      <p:font typeface="Canva Sans" panose="020B0604020202020204" charset="0"/>
      <p:regular r:id="rId19"/>
    </p:embeddedFont>
    <p:embeddedFont>
      <p:font typeface="Canva Sans Bold" panose="020B0604020202020204" charset="0"/>
      <p:regular r:id="rId20"/>
    </p:embeddedFont>
    <p:embeddedFont>
      <p:font typeface="DG Jory" panose="020B0604020202020204" charset="-78"/>
      <p:regular r:id="rId21"/>
    </p:embeddedFont>
    <p:embeddedFont>
      <p:font typeface="League Spartan"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2" autoAdjust="0"/>
  </p:normalViewPr>
  <p:slideViewPr>
    <p:cSldViewPr>
      <p:cViewPr varScale="1">
        <p:scale>
          <a:sx n="54" d="100"/>
          <a:sy n="54" d="100"/>
        </p:scale>
        <p:origin x="245" y="-144"/>
      </p:cViewPr>
      <p:guideLst>
        <p:guide orient="horz" pos="170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98F94-1C47-4BFA-909D-DBFE593D6362}"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BCA031-100E-484C-8BFC-8D6EECD31F4E}" type="slidenum">
              <a:rPr lang="en-US" smtClean="0"/>
              <a:t>‹#›</a:t>
            </a:fld>
            <a:endParaRPr lang="en-US"/>
          </a:p>
        </p:txBody>
      </p:sp>
    </p:spTree>
    <p:extLst>
      <p:ext uri="{BB962C8B-B14F-4D97-AF65-F5344CB8AC3E}">
        <p14:creationId xmlns:p14="http://schemas.microsoft.com/office/powerpoint/2010/main" val="1657543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CA031-100E-484C-8BFC-8D6EECD31F4E}" type="slidenum">
              <a:rPr lang="en-US" smtClean="0"/>
              <a:t>8</a:t>
            </a:fld>
            <a:endParaRPr lang="en-US"/>
          </a:p>
        </p:txBody>
      </p:sp>
    </p:spTree>
    <p:extLst>
      <p:ext uri="{BB962C8B-B14F-4D97-AF65-F5344CB8AC3E}">
        <p14:creationId xmlns:p14="http://schemas.microsoft.com/office/powerpoint/2010/main" val="2743967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BCA031-100E-484C-8BFC-8D6EECD31F4E}" type="slidenum">
              <a:rPr lang="en-US" smtClean="0"/>
              <a:t>10</a:t>
            </a:fld>
            <a:endParaRPr lang="en-US"/>
          </a:p>
        </p:txBody>
      </p:sp>
    </p:spTree>
    <p:extLst>
      <p:ext uri="{BB962C8B-B14F-4D97-AF65-F5344CB8AC3E}">
        <p14:creationId xmlns:p14="http://schemas.microsoft.com/office/powerpoint/2010/main" val="304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607933" y="59261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flipV="1">
            <a:off x="-3680067" y="-2511057"/>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6" name="TextBox 6"/>
          <p:cNvSpPr txBox="1"/>
          <p:nvPr/>
        </p:nvSpPr>
        <p:spPr>
          <a:xfrm>
            <a:off x="2910426" y="2697412"/>
            <a:ext cx="12467148" cy="5419725"/>
          </a:xfrm>
          <a:prstGeom prst="rect">
            <a:avLst/>
          </a:prstGeom>
        </p:spPr>
        <p:txBody>
          <a:bodyPr lIns="0" tIns="0" rIns="0" bIns="0" rtlCol="0" anchor="t">
            <a:spAutoFit/>
          </a:bodyPr>
          <a:lstStyle/>
          <a:p>
            <a:pPr algn="ctr">
              <a:lnSpc>
                <a:spcPts val="8590"/>
              </a:lnSpc>
            </a:pPr>
            <a:r>
              <a:rPr lang="en-US" sz="7159" dirty="0">
                <a:solidFill>
                  <a:srgbClr val="000000"/>
                </a:solidFill>
                <a:latin typeface="League Spartan"/>
                <a:ea typeface="League Spartan"/>
                <a:cs typeface="League Spartan"/>
                <a:sym typeface="League Spartan"/>
              </a:rPr>
              <a:t>DESIGN AND SIMULATION OF A COMPUTER NETWORK FOR A RAILWAY PLATFORM USING CISCO</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a:extLst>
              <a:ext uri="{FF2B5EF4-FFF2-40B4-BE49-F238E27FC236}">
                <a16:creationId xmlns:a16="http://schemas.microsoft.com/office/drawing/2014/main" id="{8B9BF6A5-553A-469A-9FC0-5A007C3BE3BF}"/>
              </a:ext>
            </a:extLst>
          </p:cNvPr>
          <p:cNvGraphicFramePr>
            <a:graphicFrameLocks noGrp="1"/>
          </p:cNvGraphicFramePr>
          <p:nvPr>
            <p:extLst>
              <p:ext uri="{D42A27DB-BD31-4B8C-83A1-F6EECF244321}">
                <p14:modId xmlns:p14="http://schemas.microsoft.com/office/powerpoint/2010/main" val="3994418364"/>
              </p:ext>
            </p:extLst>
          </p:nvPr>
        </p:nvGraphicFramePr>
        <p:xfrm>
          <a:off x="15087600" y="5200345"/>
          <a:ext cx="2013162" cy="1670143"/>
        </p:xfrm>
        <a:graphic>
          <a:graphicData uri="http://schemas.openxmlformats.org/drawingml/2006/table">
            <a:tbl>
              <a:tblPr firstRow="1" firstCol="1" bandRow="1">
                <a:tableStyleId>{5C22544A-7EE6-4342-B048-85BDC9FD1C3A}</a:tableStyleId>
              </a:tblPr>
              <a:tblGrid>
                <a:gridCol w="162560">
                  <a:extLst>
                    <a:ext uri="{9D8B030D-6E8A-4147-A177-3AD203B41FA5}">
                      <a16:colId xmlns:a16="http://schemas.microsoft.com/office/drawing/2014/main" val="3415825006"/>
                    </a:ext>
                  </a:extLst>
                </a:gridCol>
                <a:gridCol w="1850602">
                  <a:extLst>
                    <a:ext uri="{9D8B030D-6E8A-4147-A177-3AD203B41FA5}">
                      <a16:colId xmlns:a16="http://schemas.microsoft.com/office/drawing/2014/main" val="1221197667"/>
                    </a:ext>
                  </a:extLst>
                </a:gridCol>
              </a:tblGrid>
              <a:tr h="125438">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350370">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VLSM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385299">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b="0" dirty="0"/>
                        <a:t>QoS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324874">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84175">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graphicFrame>
        <p:nvGraphicFramePr>
          <p:cNvPr id="28" name="Table 27">
            <a:extLst>
              <a:ext uri="{FF2B5EF4-FFF2-40B4-BE49-F238E27FC236}">
                <a16:creationId xmlns:a16="http://schemas.microsoft.com/office/drawing/2014/main" id="{FEA08E63-2405-4EA5-BDA6-61DF65BEE37B}"/>
              </a:ext>
            </a:extLst>
          </p:cNvPr>
          <p:cNvGraphicFramePr>
            <a:graphicFrameLocks noGrp="1"/>
          </p:cNvGraphicFramePr>
          <p:nvPr>
            <p:extLst>
              <p:ext uri="{D42A27DB-BD31-4B8C-83A1-F6EECF244321}">
                <p14:modId xmlns:p14="http://schemas.microsoft.com/office/powerpoint/2010/main" val="2841998704"/>
              </p:ext>
            </p:extLst>
          </p:nvPr>
        </p:nvGraphicFramePr>
        <p:xfrm>
          <a:off x="660768" y="5327773"/>
          <a:ext cx="3802758" cy="1674878"/>
        </p:xfrm>
        <a:graphic>
          <a:graphicData uri="http://schemas.openxmlformats.org/drawingml/2006/table">
            <a:tbl>
              <a:tblPr firstRow="1" firstCol="1" bandRow="1">
                <a:tableStyleId>{5C22544A-7EE6-4342-B048-85BDC9FD1C3A}</a:tableStyleId>
              </a:tblPr>
              <a:tblGrid>
                <a:gridCol w="406032">
                  <a:extLst>
                    <a:ext uri="{9D8B030D-6E8A-4147-A177-3AD203B41FA5}">
                      <a16:colId xmlns:a16="http://schemas.microsoft.com/office/drawing/2014/main" val="3415825006"/>
                    </a:ext>
                  </a:extLst>
                </a:gridCol>
                <a:gridCol w="3396726">
                  <a:extLst>
                    <a:ext uri="{9D8B030D-6E8A-4147-A177-3AD203B41FA5}">
                      <a16:colId xmlns:a16="http://schemas.microsoft.com/office/drawing/2014/main" val="1221197667"/>
                    </a:ext>
                  </a:extLst>
                </a:gridCol>
              </a:tblGrid>
              <a:tr h="281808">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344289">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Switch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378613">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342376">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81808">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PCs </a:t>
                      </a:r>
                    </a:p>
                  </a:txBody>
                  <a:tcPr marL="68580" marR="68580" marT="0" marB="0"/>
                </a:tc>
                <a:extLst>
                  <a:ext uri="{0D108BD9-81ED-4DB2-BD59-A6C34878D82A}">
                    <a16:rowId xmlns:a16="http://schemas.microsoft.com/office/drawing/2014/main" val="1480666378"/>
                  </a:ext>
                </a:extLst>
              </a:tr>
            </a:tbl>
          </a:graphicData>
        </a:graphic>
      </p:graphicFrame>
      <p:sp>
        <p:nvSpPr>
          <p:cNvPr id="2" name="Freeform 2"/>
          <p:cNvSpPr/>
          <p:nvPr/>
        </p:nvSpPr>
        <p:spPr>
          <a:xfrm flipH="1" flipV="1">
            <a:off x="15578143" y="69353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3" name="Freeform 3"/>
          <p:cNvSpPr/>
          <p:nvPr/>
        </p:nvSpPr>
        <p:spPr>
          <a:xfrm>
            <a:off x="14452950"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grpSp>
        <p:nvGrpSpPr>
          <p:cNvPr id="5" name="Group 5"/>
          <p:cNvGrpSpPr/>
          <p:nvPr/>
        </p:nvGrpSpPr>
        <p:grpSpPr>
          <a:xfrm>
            <a:off x="3080360" y="634951"/>
            <a:ext cx="6263567" cy="1853035"/>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971800" y="625644"/>
            <a:ext cx="6680185" cy="1976289"/>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3080360" y="803547"/>
            <a:ext cx="5373897" cy="1497228"/>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TOOLS AND TECHNOLOGY</a:t>
            </a:r>
          </a:p>
        </p:txBody>
      </p:sp>
      <p:pic>
        <p:nvPicPr>
          <p:cNvPr id="16" name="Picture 15">
            <a:extLst>
              <a:ext uri="{FF2B5EF4-FFF2-40B4-BE49-F238E27FC236}">
                <a16:creationId xmlns:a16="http://schemas.microsoft.com/office/drawing/2014/main" id="{F705F65A-C755-4092-8743-F348184EEB6A}"/>
              </a:ext>
            </a:extLst>
          </p:cNvPr>
          <p:cNvPicPr>
            <a:picLocks noChangeAspect="1"/>
          </p:cNvPicPr>
          <p:nvPr/>
        </p:nvPicPr>
        <p:blipFill rotWithShape="1">
          <a:blip r:embed="rId5">
            <a:extLst>
              <a:ext uri="{28A0092B-C50C-407E-A947-70E740481C1C}">
                <a14:useLocalDpi xmlns:a14="http://schemas.microsoft.com/office/drawing/2010/main" val="0"/>
              </a:ext>
            </a:extLst>
          </a:blip>
          <a:srcRect l="20254" t="24142" r="21704" b="83"/>
          <a:stretch/>
        </p:blipFill>
        <p:spPr>
          <a:xfrm>
            <a:off x="6981052" y="4898443"/>
            <a:ext cx="852844" cy="1191512"/>
          </a:xfrm>
          <a:prstGeom prst="rect">
            <a:avLst/>
          </a:prstGeom>
        </p:spPr>
      </p:pic>
      <p:pic>
        <p:nvPicPr>
          <p:cNvPr id="30" name="Picture 29">
            <a:extLst>
              <a:ext uri="{FF2B5EF4-FFF2-40B4-BE49-F238E27FC236}">
                <a16:creationId xmlns:a16="http://schemas.microsoft.com/office/drawing/2014/main" id="{D082FA19-795B-4556-AE7A-3EDB4A1E4897}"/>
              </a:ext>
            </a:extLst>
          </p:cNvPr>
          <p:cNvPicPr>
            <a:picLocks noChangeAspect="1"/>
          </p:cNvPicPr>
          <p:nvPr/>
        </p:nvPicPr>
        <p:blipFill rotWithShape="1">
          <a:blip r:embed="rId6">
            <a:extLst>
              <a:ext uri="{28A0092B-C50C-407E-A947-70E740481C1C}">
                <a14:useLocalDpi xmlns:a14="http://schemas.microsoft.com/office/drawing/2010/main" val="0"/>
              </a:ext>
            </a:extLst>
          </a:blip>
          <a:srcRect l="24660" t="29432" r="16812"/>
          <a:stretch/>
        </p:blipFill>
        <p:spPr>
          <a:xfrm>
            <a:off x="6848144" y="7546730"/>
            <a:ext cx="927882" cy="1191513"/>
          </a:xfrm>
          <a:prstGeom prst="rect">
            <a:avLst/>
          </a:prstGeom>
        </p:spPr>
      </p:pic>
      <p:pic>
        <p:nvPicPr>
          <p:cNvPr id="32" name="Picture 31">
            <a:extLst>
              <a:ext uri="{FF2B5EF4-FFF2-40B4-BE49-F238E27FC236}">
                <a16:creationId xmlns:a16="http://schemas.microsoft.com/office/drawing/2014/main" id="{BECF30F0-CEB7-4898-B86C-083A90DDD667}"/>
              </a:ext>
            </a:extLst>
          </p:cNvPr>
          <p:cNvPicPr>
            <a:picLocks noChangeAspect="1"/>
          </p:cNvPicPr>
          <p:nvPr/>
        </p:nvPicPr>
        <p:blipFill rotWithShape="1">
          <a:blip r:embed="rId7">
            <a:extLst>
              <a:ext uri="{28A0092B-C50C-407E-A947-70E740481C1C}">
                <a14:useLocalDpi xmlns:a14="http://schemas.microsoft.com/office/drawing/2010/main" val="0"/>
              </a:ext>
            </a:extLst>
          </a:blip>
          <a:srcRect l="30273" t="13940" r="27848" b="4968"/>
          <a:stretch/>
        </p:blipFill>
        <p:spPr>
          <a:xfrm>
            <a:off x="6967583" y="6120143"/>
            <a:ext cx="852843" cy="1191513"/>
          </a:xfrm>
          <a:prstGeom prst="rect">
            <a:avLst/>
          </a:prstGeom>
        </p:spPr>
      </p:pic>
      <p:graphicFrame>
        <p:nvGraphicFramePr>
          <p:cNvPr id="27" name="Table 26">
            <a:extLst>
              <a:ext uri="{FF2B5EF4-FFF2-40B4-BE49-F238E27FC236}">
                <a16:creationId xmlns:a16="http://schemas.microsoft.com/office/drawing/2014/main" id="{38C1C60D-D915-477B-BE0B-A08C38978C0E}"/>
              </a:ext>
            </a:extLst>
          </p:cNvPr>
          <p:cNvGraphicFramePr>
            <a:graphicFrameLocks noGrp="1"/>
          </p:cNvGraphicFramePr>
          <p:nvPr>
            <p:extLst>
              <p:ext uri="{D42A27DB-BD31-4B8C-83A1-F6EECF244321}">
                <p14:modId xmlns:p14="http://schemas.microsoft.com/office/powerpoint/2010/main" val="1767227131"/>
              </p:ext>
            </p:extLst>
          </p:nvPr>
        </p:nvGraphicFramePr>
        <p:xfrm>
          <a:off x="5518012" y="3613627"/>
          <a:ext cx="8762656" cy="5730933"/>
        </p:xfrm>
        <a:graphic>
          <a:graphicData uri="http://schemas.openxmlformats.org/drawingml/2006/table">
            <a:tbl>
              <a:tblPr firstRow="1" firstCol="1" bandRow="1">
                <a:tableStyleId>{5C22544A-7EE6-4342-B048-85BDC9FD1C3A}</a:tableStyleId>
              </a:tblPr>
              <a:tblGrid>
                <a:gridCol w="4377734">
                  <a:extLst>
                    <a:ext uri="{9D8B030D-6E8A-4147-A177-3AD203B41FA5}">
                      <a16:colId xmlns:a16="http://schemas.microsoft.com/office/drawing/2014/main" val="3415825006"/>
                    </a:ext>
                  </a:extLst>
                </a:gridCol>
                <a:gridCol w="4384922">
                  <a:extLst>
                    <a:ext uri="{9D8B030D-6E8A-4147-A177-3AD203B41FA5}">
                      <a16:colId xmlns:a16="http://schemas.microsoft.com/office/drawing/2014/main" val="1221197667"/>
                    </a:ext>
                  </a:extLst>
                </a:gridCol>
              </a:tblGrid>
              <a:tr h="1300313">
                <a:tc>
                  <a:txBody>
                    <a:bodyPr/>
                    <a:lstStyle/>
                    <a:p>
                      <a:pPr marL="0" marR="0" indent="-228600" algn="ctr">
                        <a:spcBef>
                          <a:spcPts val="600"/>
                        </a:spcBef>
                        <a:spcAft>
                          <a:spcPts val="1400"/>
                        </a:spcAft>
                        <a:buNone/>
                      </a:pPr>
                      <a:r>
                        <a:rPr lang="en-US" sz="2000" dirty="0">
                          <a:effectLst/>
                        </a:rPr>
                        <a:t>Images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1300313">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DHCP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1300313">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DNS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1300313">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HTTP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529681">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pic>
        <p:nvPicPr>
          <p:cNvPr id="37" name="Picture 36">
            <a:extLst>
              <a:ext uri="{FF2B5EF4-FFF2-40B4-BE49-F238E27FC236}">
                <a16:creationId xmlns:a16="http://schemas.microsoft.com/office/drawing/2014/main" id="{07012762-6EBF-4FDD-B9A9-6BC86D73B215}"/>
              </a:ext>
            </a:extLst>
          </p:cNvPr>
          <p:cNvPicPr>
            <a:picLocks noChangeAspect="1"/>
          </p:cNvPicPr>
          <p:nvPr/>
        </p:nvPicPr>
        <p:blipFill rotWithShape="1">
          <a:blip r:embed="rId5">
            <a:extLst>
              <a:ext uri="{28A0092B-C50C-407E-A947-70E740481C1C}">
                <a14:useLocalDpi xmlns:a14="http://schemas.microsoft.com/office/drawing/2010/main" val="0"/>
              </a:ext>
            </a:extLst>
          </a:blip>
          <a:srcRect l="20254" t="24142" r="21704" b="83"/>
          <a:stretch/>
        </p:blipFill>
        <p:spPr>
          <a:xfrm>
            <a:off x="7198588" y="4967513"/>
            <a:ext cx="852844" cy="1191512"/>
          </a:xfrm>
          <a:prstGeom prst="rect">
            <a:avLst/>
          </a:prstGeom>
        </p:spPr>
      </p:pic>
      <p:pic>
        <p:nvPicPr>
          <p:cNvPr id="38" name="Picture 37">
            <a:extLst>
              <a:ext uri="{FF2B5EF4-FFF2-40B4-BE49-F238E27FC236}">
                <a16:creationId xmlns:a16="http://schemas.microsoft.com/office/drawing/2014/main" id="{CC4A05E5-B9DD-4FA8-B09F-0168C4AC6ACE}"/>
              </a:ext>
            </a:extLst>
          </p:cNvPr>
          <p:cNvPicPr>
            <a:picLocks noChangeAspect="1"/>
          </p:cNvPicPr>
          <p:nvPr/>
        </p:nvPicPr>
        <p:blipFill rotWithShape="1">
          <a:blip r:embed="rId6">
            <a:extLst>
              <a:ext uri="{28A0092B-C50C-407E-A947-70E740481C1C}">
                <a14:useLocalDpi xmlns:a14="http://schemas.microsoft.com/office/drawing/2010/main" val="0"/>
              </a:ext>
            </a:extLst>
          </a:blip>
          <a:srcRect l="24660" t="29432" r="16812"/>
          <a:stretch/>
        </p:blipFill>
        <p:spPr>
          <a:xfrm>
            <a:off x="7175409" y="7633912"/>
            <a:ext cx="927882" cy="1191513"/>
          </a:xfrm>
          <a:prstGeom prst="rect">
            <a:avLst/>
          </a:prstGeom>
        </p:spPr>
      </p:pic>
      <p:pic>
        <p:nvPicPr>
          <p:cNvPr id="39" name="Picture 38">
            <a:extLst>
              <a:ext uri="{FF2B5EF4-FFF2-40B4-BE49-F238E27FC236}">
                <a16:creationId xmlns:a16="http://schemas.microsoft.com/office/drawing/2014/main" id="{24DD48A4-806B-4AD5-9153-6DF190C02C4A}"/>
              </a:ext>
            </a:extLst>
          </p:cNvPr>
          <p:cNvPicPr>
            <a:picLocks noChangeAspect="1"/>
          </p:cNvPicPr>
          <p:nvPr/>
        </p:nvPicPr>
        <p:blipFill rotWithShape="1">
          <a:blip r:embed="rId7">
            <a:extLst>
              <a:ext uri="{28A0092B-C50C-407E-A947-70E740481C1C}">
                <a14:useLocalDpi xmlns:a14="http://schemas.microsoft.com/office/drawing/2010/main" val="0"/>
              </a:ext>
            </a:extLst>
          </a:blip>
          <a:srcRect l="30273" t="13940" r="27848" b="4968"/>
          <a:stretch/>
        </p:blipFill>
        <p:spPr>
          <a:xfrm>
            <a:off x="7212928" y="6330765"/>
            <a:ext cx="852843" cy="119151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FEA08E63-2405-4EA5-BDA6-61DF65BEE37B}"/>
              </a:ext>
            </a:extLst>
          </p:cNvPr>
          <p:cNvGraphicFramePr>
            <a:graphicFrameLocks noGrp="1"/>
          </p:cNvGraphicFramePr>
          <p:nvPr>
            <p:extLst>
              <p:ext uri="{D42A27DB-BD31-4B8C-83A1-F6EECF244321}">
                <p14:modId xmlns:p14="http://schemas.microsoft.com/office/powerpoint/2010/main" val="481290152"/>
              </p:ext>
            </p:extLst>
          </p:nvPr>
        </p:nvGraphicFramePr>
        <p:xfrm>
          <a:off x="14859000" y="4837817"/>
          <a:ext cx="2133601" cy="1703375"/>
        </p:xfrm>
        <a:graphic>
          <a:graphicData uri="http://schemas.openxmlformats.org/drawingml/2006/table">
            <a:tbl>
              <a:tblPr firstRow="1" firstCol="1" bandRow="1">
                <a:tableStyleId>{5C22544A-7EE6-4342-B048-85BDC9FD1C3A}</a:tableStyleId>
              </a:tblPr>
              <a:tblGrid>
                <a:gridCol w="302592">
                  <a:extLst>
                    <a:ext uri="{9D8B030D-6E8A-4147-A177-3AD203B41FA5}">
                      <a16:colId xmlns:a16="http://schemas.microsoft.com/office/drawing/2014/main" val="3415825006"/>
                    </a:ext>
                  </a:extLst>
                </a:gridCol>
                <a:gridCol w="1831009">
                  <a:extLst>
                    <a:ext uri="{9D8B030D-6E8A-4147-A177-3AD203B41FA5}">
                      <a16:colId xmlns:a16="http://schemas.microsoft.com/office/drawing/2014/main" val="1221197667"/>
                    </a:ext>
                  </a:extLst>
                </a:gridCol>
              </a:tblGrid>
              <a:tr h="310338">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373120">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Switch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410317">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265537">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33255">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PCs </a:t>
                      </a:r>
                    </a:p>
                  </a:txBody>
                  <a:tcPr marL="68580" marR="68580" marT="0" marB="0"/>
                </a:tc>
                <a:extLst>
                  <a:ext uri="{0D108BD9-81ED-4DB2-BD59-A6C34878D82A}">
                    <a16:rowId xmlns:a16="http://schemas.microsoft.com/office/drawing/2014/main" val="1480666378"/>
                  </a:ext>
                </a:extLst>
              </a:tr>
            </a:tbl>
          </a:graphicData>
        </a:graphic>
      </p:graphicFrame>
      <p:graphicFrame>
        <p:nvGraphicFramePr>
          <p:cNvPr id="27" name="Table 26">
            <a:extLst>
              <a:ext uri="{FF2B5EF4-FFF2-40B4-BE49-F238E27FC236}">
                <a16:creationId xmlns:a16="http://schemas.microsoft.com/office/drawing/2014/main" id="{38C1C60D-D915-477B-BE0B-A08C38978C0E}"/>
              </a:ext>
            </a:extLst>
          </p:cNvPr>
          <p:cNvGraphicFramePr>
            <a:graphicFrameLocks noGrp="1"/>
          </p:cNvGraphicFramePr>
          <p:nvPr>
            <p:extLst>
              <p:ext uri="{D42A27DB-BD31-4B8C-83A1-F6EECF244321}">
                <p14:modId xmlns:p14="http://schemas.microsoft.com/office/powerpoint/2010/main" val="505566478"/>
              </p:ext>
            </p:extLst>
          </p:nvPr>
        </p:nvGraphicFramePr>
        <p:xfrm>
          <a:off x="952082" y="5383900"/>
          <a:ext cx="2019718" cy="1524000"/>
        </p:xfrm>
        <a:graphic>
          <a:graphicData uri="http://schemas.openxmlformats.org/drawingml/2006/table">
            <a:tbl>
              <a:tblPr firstRow="1" firstCol="1" bandRow="1">
                <a:tableStyleId>{5C22544A-7EE6-4342-B048-85BDC9FD1C3A}</a:tableStyleId>
              </a:tblPr>
              <a:tblGrid>
                <a:gridCol w="190918">
                  <a:extLst>
                    <a:ext uri="{9D8B030D-6E8A-4147-A177-3AD203B41FA5}">
                      <a16:colId xmlns:a16="http://schemas.microsoft.com/office/drawing/2014/main" val="3415825006"/>
                    </a:ext>
                  </a:extLst>
                </a:gridCol>
                <a:gridCol w="1828800">
                  <a:extLst>
                    <a:ext uri="{9D8B030D-6E8A-4147-A177-3AD203B41FA5}">
                      <a16:colId xmlns:a16="http://schemas.microsoft.com/office/drawing/2014/main" val="1221197667"/>
                    </a:ext>
                  </a:extLst>
                </a:gridCol>
              </a:tblGrid>
              <a:tr h="211774">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211774">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DHCP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211774">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DNS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211774">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HTTP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11774">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sp>
        <p:nvSpPr>
          <p:cNvPr id="2" name="Freeform 2"/>
          <p:cNvSpPr/>
          <p:nvPr/>
        </p:nvSpPr>
        <p:spPr>
          <a:xfrm flipH="1" flipV="1">
            <a:off x="14565086" y="-1716927"/>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p:cNvSpPr/>
          <p:nvPr/>
        </p:nvSpPr>
        <p:spPr>
          <a:xfrm flipH="1">
            <a:off x="7499691" y="7272369"/>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5" name="Group 5"/>
          <p:cNvGrpSpPr/>
          <p:nvPr/>
        </p:nvGrpSpPr>
        <p:grpSpPr>
          <a:xfrm>
            <a:off x="3080360" y="634951"/>
            <a:ext cx="6263567" cy="1853035"/>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971800" y="625644"/>
            <a:ext cx="6680185" cy="1976289"/>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3080360" y="803547"/>
            <a:ext cx="5373897" cy="1497228"/>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TOOLS AND TECHNOLOGY</a:t>
            </a:r>
          </a:p>
        </p:txBody>
      </p:sp>
      <p:graphicFrame>
        <p:nvGraphicFramePr>
          <p:cNvPr id="22" name="Table 21">
            <a:extLst>
              <a:ext uri="{FF2B5EF4-FFF2-40B4-BE49-F238E27FC236}">
                <a16:creationId xmlns:a16="http://schemas.microsoft.com/office/drawing/2014/main" id="{8B9BF6A5-553A-469A-9FC0-5A007C3BE3BF}"/>
              </a:ext>
            </a:extLst>
          </p:cNvPr>
          <p:cNvGraphicFramePr>
            <a:graphicFrameLocks noGrp="1"/>
          </p:cNvGraphicFramePr>
          <p:nvPr>
            <p:extLst>
              <p:ext uri="{D42A27DB-BD31-4B8C-83A1-F6EECF244321}">
                <p14:modId xmlns:p14="http://schemas.microsoft.com/office/powerpoint/2010/main" val="3702205244"/>
              </p:ext>
            </p:extLst>
          </p:nvPr>
        </p:nvGraphicFramePr>
        <p:xfrm>
          <a:off x="4543586" y="3224701"/>
          <a:ext cx="8390394" cy="5842399"/>
        </p:xfrm>
        <a:graphic>
          <a:graphicData uri="http://schemas.openxmlformats.org/drawingml/2006/table">
            <a:tbl>
              <a:tblPr firstRow="1" firstCol="1" bandRow="1">
                <a:tableStyleId>{5C22544A-7EE6-4342-B048-85BDC9FD1C3A}</a:tableStyleId>
              </a:tblPr>
              <a:tblGrid>
                <a:gridCol w="295352">
                  <a:extLst>
                    <a:ext uri="{9D8B030D-6E8A-4147-A177-3AD203B41FA5}">
                      <a16:colId xmlns:a16="http://schemas.microsoft.com/office/drawing/2014/main" val="3415825006"/>
                    </a:ext>
                  </a:extLst>
                </a:gridCol>
                <a:gridCol w="8095042">
                  <a:extLst>
                    <a:ext uri="{9D8B030D-6E8A-4147-A177-3AD203B41FA5}">
                      <a16:colId xmlns:a16="http://schemas.microsoft.com/office/drawing/2014/main" val="1221197667"/>
                    </a:ext>
                  </a:extLst>
                </a:gridCol>
              </a:tblGrid>
              <a:tr h="1191948">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Techniques </a:t>
                      </a:r>
                    </a:p>
                  </a:txBody>
                  <a:tcPr marL="68580" marR="68580" marT="0" marB="0"/>
                </a:tc>
                <a:extLst>
                  <a:ext uri="{0D108BD9-81ED-4DB2-BD59-A6C34878D82A}">
                    <a16:rowId xmlns:a16="http://schemas.microsoft.com/office/drawing/2014/main" val="4119102186"/>
                  </a:ext>
                </a:extLst>
              </a:tr>
              <a:tr h="1370153">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VLSM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1506745">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b="0" dirty="0"/>
                        <a:t>QoS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1172790">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VLAN</a:t>
                      </a:r>
                    </a:p>
                  </a:txBody>
                  <a:tcPr marL="68580" marR="68580" marT="0" marB="0"/>
                </a:tc>
                <a:extLst>
                  <a:ext uri="{0D108BD9-81ED-4DB2-BD59-A6C34878D82A}">
                    <a16:rowId xmlns:a16="http://schemas.microsoft.com/office/drawing/2014/main" val="2244307822"/>
                  </a:ext>
                </a:extLst>
              </a:tr>
              <a:tr h="600763">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spTree>
    <p:extLst>
      <p:ext uri="{BB962C8B-B14F-4D97-AF65-F5344CB8AC3E}">
        <p14:creationId xmlns:p14="http://schemas.microsoft.com/office/powerpoint/2010/main" val="23479499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5" name="Group 5"/>
          <p:cNvGrpSpPr/>
          <p:nvPr/>
        </p:nvGrpSpPr>
        <p:grpSpPr>
          <a:xfrm>
            <a:off x="4218934" y="2206455"/>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4361118" y="2348639"/>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3680067" y="4609744"/>
            <a:ext cx="8042744" cy="3047580"/>
          </a:xfrm>
          <a:prstGeom prst="rect">
            <a:avLst/>
          </a:prstGeom>
        </p:spPr>
        <p:txBody>
          <a:bodyPr lIns="0" tIns="0" rIns="0" bIns="0" rtlCol="0" anchor="t">
            <a:spAutoFit/>
          </a:bodyPr>
          <a:lstStyle/>
          <a:p>
            <a:pPr marL="920000" lvl="1" indent="-460000" algn="l">
              <a:lnSpc>
                <a:spcPts val="8266"/>
              </a:lnSpc>
              <a:buFont typeface="Arial"/>
              <a:buChar char="•"/>
            </a:pPr>
            <a:r>
              <a:rPr lang="en-US" sz="4261">
                <a:solidFill>
                  <a:srgbClr val="000000"/>
                </a:solidFill>
                <a:latin typeface="DG Jory"/>
                <a:ea typeface="DG Jory"/>
                <a:cs typeface="DG Jory"/>
                <a:sym typeface="DG Jory"/>
              </a:rPr>
              <a:t>Network Design Documentation</a:t>
            </a:r>
          </a:p>
          <a:p>
            <a:pPr marL="920000" lvl="1" indent="-460000" algn="l">
              <a:lnSpc>
                <a:spcPts val="8266"/>
              </a:lnSpc>
              <a:buFont typeface="Arial"/>
              <a:buChar char="•"/>
            </a:pPr>
            <a:r>
              <a:rPr lang="en-US" sz="4261">
                <a:solidFill>
                  <a:srgbClr val="000000"/>
                </a:solidFill>
                <a:latin typeface="DG Jory"/>
                <a:ea typeface="DG Jory"/>
                <a:cs typeface="DG Jory"/>
                <a:sym typeface="DG Jory"/>
              </a:rPr>
              <a:t>Network Configuration Files</a:t>
            </a:r>
          </a:p>
          <a:p>
            <a:pPr marL="920000" lvl="1" indent="-460000" algn="l">
              <a:lnSpc>
                <a:spcPts val="8266"/>
              </a:lnSpc>
              <a:buFont typeface="Arial"/>
              <a:buChar char="•"/>
            </a:pPr>
            <a:r>
              <a:rPr lang="en-US" sz="4261">
                <a:solidFill>
                  <a:srgbClr val="000000"/>
                </a:solidFill>
                <a:latin typeface="DG Jory"/>
                <a:ea typeface="DG Jory"/>
                <a:cs typeface="DG Jory"/>
                <a:sym typeface="DG Jory"/>
              </a:rPr>
              <a:t>Simulation Results</a:t>
            </a:r>
          </a:p>
        </p:txBody>
      </p:sp>
      <p:sp>
        <p:nvSpPr>
          <p:cNvPr id="12" name="TextBox 12"/>
          <p:cNvSpPr txBox="1"/>
          <p:nvPr/>
        </p:nvSpPr>
        <p:spPr>
          <a:xfrm>
            <a:off x="4218934" y="2812128"/>
            <a:ext cx="6027748" cy="571500"/>
          </a:xfrm>
          <a:prstGeom prst="rect">
            <a:avLst/>
          </a:prstGeom>
        </p:spPr>
        <p:txBody>
          <a:bodyPr lIns="0" tIns="0" rIns="0" bIns="0" rtlCol="0" anchor="t">
            <a:spAutoFit/>
          </a:bodyPr>
          <a:lstStyle/>
          <a:p>
            <a:pPr algn="ctr">
              <a:lnSpc>
                <a:spcPts val="4597"/>
              </a:lnSpc>
            </a:pPr>
            <a:r>
              <a:rPr lang="en-US" sz="3830">
                <a:solidFill>
                  <a:srgbClr val="000000"/>
                </a:solidFill>
                <a:latin typeface="League Spartan"/>
                <a:ea typeface="League Spartan"/>
                <a:cs typeface="League Spartan"/>
                <a:sym typeface="League Spartan"/>
              </a:rPr>
              <a:t> EXPECTED OUTCOMES</a:t>
            </a:r>
          </a:p>
        </p:txBody>
      </p:sp>
      <p:sp>
        <p:nvSpPr>
          <p:cNvPr id="13" name="Freeform 13"/>
          <p:cNvSpPr/>
          <p:nvPr/>
        </p:nvSpPr>
        <p:spPr>
          <a:xfrm flipH="1" flipV="1">
            <a:off x="-3981178" y="-240724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6" name="TextBox 6"/>
          <p:cNvSpPr txBox="1"/>
          <p:nvPr/>
        </p:nvSpPr>
        <p:spPr>
          <a:xfrm>
            <a:off x="3940675" y="4190346"/>
            <a:ext cx="10406650" cy="2749437"/>
          </a:xfrm>
          <a:prstGeom prst="rect">
            <a:avLst/>
          </a:prstGeom>
        </p:spPr>
        <p:txBody>
          <a:bodyPr lIns="0" tIns="0" rIns="0" bIns="0" rtlCol="0" anchor="t">
            <a:spAutoFit/>
          </a:bodyPr>
          <a:lstStyle/>
          <a:p>
            <a:pPr algn="ctr">
              <a:lnSpc>
                <a:spcPts val="4381"/>
              </a:lnSpc>
            </a:pPr>
            <a:r>
              <a:rPr lang="en-US" sz="3129">
                <a:solidFill>
                  <a:srgbClr val="000000"/>
                </a:solidFill>
                <a:latin typeface="DG Jory"/>
                <a:ea typeface="DG Jory"/>
                <a:cs typeface="DG Jory"/>
                <a:sym typeface="DG Jory"/>
              </a:rPr>
              <a:t>This project will create a reliable, efficient network for a railway platform using Cisco devices and VLSM for network segmentation. The network will provide secure communication for staff, Wi-Fi access for passengers, and real-time information updates, all while ensuring optimal use of IP addresses</a:t>
            </a:r>
          </a:p>
        </p:txBody>
      </p:sp>
      <p:grpSp>
        <p:nvGrpSpPr>
          <p:cNvPr id="7" name="Group 7"/>
          <p:cNvGrpSpPr/>
          <p:nvPr/>
        </p:nvGrpSpPr>
        <p:grpSpPr>
          <a:xfrm>
            <a:off x="6021566" y="1558017"/>
            <a:ext cx="5994124" cy="1773322"/>
            <a:chOff x="0" y="0"/>
            <a:chExt cx="2747400" cy="812800"/>
          </a:xfrm>
        </p:grpSpPr>
        <p:sp>
          <p:nvSpPr>
            <p:cNvPr id="8" name="Freeform 8"/>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9" name="TextBox 9"/>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163750" y="1700201"/>
            <a:ext cx="5994124" cy="1773322"/>
            <a:chOff x="0" y="0"/>
            <a:chExt cx="2747400" cy="812800"/>
          </a:xfrm>
        </p:grpSpPr>
        <p:sp>
          <p:nvSpPr>
            <p:cNvPr id="11" name="Freeform 11"/>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2" name="TextBox 12"/>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6" name="TextBox 6"/>
          <p:cNvSpPr txBox="1"/>
          <p:nvPr/>
        </p:nvSpPr>
        <p:spPr>
          <a:xfrm>
            <a:off x="4751838" y="4153209"/>
            <a:ext cx="8784324" cy="1261363"/>
          </a:xfrm>
          <a:prstGeom prst="rect">
            <a:avLst/>
          </a:prstGeom>
        </p:spPr>
        <p:txBody>
          <a:bodyPr lIns="0" tIns="0" rIns="0" bIns="0" rtlCol="0" anchor="t">
            <a:spAutoFit/>
          </a:bodyPr>
          <a:lstStyle/>
          <a:p>
            <a:pPr marL="0" lvl="0" indent="0" algn="ctr">
              <a:lnSpc>
                <a:spcPts val="10012"/>
              </a:lnSpc>
              <a:spcBef>
                <a:spcPct val="0"/>
              </a:spcBef>
            </a:pPr>
            <a:r>
              <a:rPr lang="en-US" sz="8344" b="1" u="none" strike="noStrike" dirty="0">
                <a:solidFill>
                  <a:srgbClr val="000000"/>
                </a:solidFill>
                <a:latin typeface="League Spartan"/>
                <a:ea typeface="League Spartan"/>
                <a:cs typeface="League Spartan"/>
                <a:sym typeface="League Spartan"/>
              </a:rPr>
              <a:t>THANK YOU</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607933" y="59261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flipV="1">
            <a:off x="-3680067" y="-2511057"/>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6" name="Group 6"/>
          <p:cNvGrpSpPr/>
          <p:nvPr/>
        </p:nvGrpSpPr>
        <p:grpSpPr>
          <a:xfrm>
            <a:off x="2610182" y="250013"/>
            <a:ext cx="2884240" cy="3640731"/>
            <a:chOff x="0" y="0"/>
            <a:chExt cx="547578" cy="691199"/>
          </a:xfrm>
        </p:grpSpPr>
        <p:sp>
          <p:nvSpPr>
            <p:cNvPr id="7" name="Freeform 7"/>
            <p:cNvSpPr/>
            <p:nvPr/>
          </p:nvSpPr>
          <p:spPr>
            <a:xfrm>
              <a:off x="0" y="0"/>
              <a:ext cx="547578" cy="691199"/>
            </a:xfrm>
            <a:custGeom>
              <a:avLst/>
              <a:gdLst/>
              <a:ahLst/>
              <a:cxnLst/>
              <a:rect l="l" t="t" r="r" b="b"/>
              <a:pathLst>
                <a:path w="547578" h="691199">
                  <a:moveTo>
                    <a:pt x="0" y="0"/>
                  </a:moveTo>
                  <a:lnTo>
                    <a:pt x="547578" y="0"/>
                  </a:lnTo>
                  <a:lnTo>
                    <a:pt x="547578" y="691199"/>
                  </a:lnTo>
                  <a:lnTo>
                    <a:pt x="0" y="691199"/>
                  </a:lnTo>
                  <a:close/>
                </a:path>
              </a:pathLst>
            </a:custGeom>
            <a:blipFill>
              <a:blip r:embed="rId4"/>
              <a:stretch>
                <a:fillRect t="-9453" b="-9453"/>
              </a:stretch>
            </a:blipFill>
          </p:spPr>
          <p:txBody>
            <a:bodyPr/>
            <a:lstStyle/>
            <a:p>
              <a:endParaRPr lang="en-US"/>
            </a:p>
          </p:txBody>
        </p:sp>
      </p:grpSp>
      <p:grpSp>
        <p:nvGrpSpPr>
          <p:cNvPr id="8" name="Group 8"/>
          <p:cNvGrpSpPr/>
          <p:nvPr/>
        </p:nvGrpSpPr>
        <p:grpSpPr>
          <a:xfrm>
            <a:off x="7718228" y="5067300"/>
            <a:ext cx="2851542" cy="3599456"/>
            <a:chOff x="0" y="0"/>
            <a:chExt cx="547578" cy="691199"/>
          </a:xfrm>
        </p:grpSpPr>
        <p:sp>
          <p:nvSpPr>
            <p:cNvPr id="9" name="Freeform 9"/>
            <p:cNvSpPr/>
            <p:nvPr/>
          </p:nvSpPr>
          <p:spPr>
            <a:xfrm>
              <a:off x="0" y="0"/>
              <a:ext cx="547578" cy="691199"/>
            </a:xfrm>
            <a:custGeom>
              <a:avLst/>
              <a:gdLst/>
              <a:ahLst/>
              <a:cxnLst/>
              <a:rect l="l" t="t" r="r" b="b"/>
              <a:pathLst>
                <a:path w="547578" h="691199">
                  <a:moveTo>
                    <a:pt x="0" y="0"/>
                  </a:moveTo>
                  <a:lnTo>
                    <a:pt x="547578" y="0"/>
                  </a:lnTo>
                  <a:lnTo>
                    <a:pt x="547578" y="691199"/>
                  </a:lnTo>
                  <a:lnTo>
                    <a:pt x="0" y="691199"/>
                  </a:lnTo>
                  <a:close/>
                </a:path>
              </a:pathLst>
            </a:custGeom>
            <a:blipFill>
              <a:blip r:embed="rId5"/>
              <a:stretch>
                <a:fillRect t="-2814" b="-2814"/>
              </a:stretch>
            </a:blipFill>
          </p:spPr>
          <p:txBody>
            <a:bodyPr/>
            <a:lstStyle/>
            <a:p>
              <a:endParaRPr lang="en-US"/>
            </a:p>
          </p:txBody>
        </p:sp>
      </p:grpSp>
      <p:grpSp>
        <p:nvGrpSpPr>
          <p:cNvPr id="12" name="Group 12"/>
          <p:cNvGrpSpPr/>
          <p:nvPr/>
        </p:nvGrpSpPr>
        <p:grpSpPr>
          <a:xfrm>
            <a:off x="7701879" y="250012"/>
            <a:ext cx="2884240" cy="3640731"/>
            <a:chOff x="0" y="0"/>
            <a:chExt cx="547578" cy="691199"/>
          </a:xfrm>
        </p:grpSpPr>
        <p:sp>
          <p:nvSpPr>
            <p:cNvPr id="13" name="Freeform 13"/>
            <p:cNvSpPr/>
            <p:nvPr/>
          </p:nvSpPr>
          <p:spPr>
            <a:xfrm>
              <a:off x="0" y="0"/>
              <a:ext cx="547578" cy="691199"/>
            </a:xfrm>
            <a:custGeom>
              <a:avLst/>
              <a:gdLst/>
              <a:ahLst/>
              <a:cxnLst/>
              <a:rect l="l" t="t" r="r" b="b"/>
              <a:pathLst>
                <a:path w="547578" h="691199">
                  <a:moveTo>
                    <a:pt x="0" y="0"/>
                  </a:moveTo>
                  <a:lnTo>
                    <a:pt x="547578" y="0"/>
                  </a:lnTo>
                  <a:lnTo>
                    <a:pt x="547578" y="691199"/>
                  </a:lnTo>
                  <a:lnTo>
                    <a:pt x="0" y="691199"/>
                  </a:lnTo>
                  <a:close/>
                </a:path>
              </a:pathLst>
            </a:custGeom>
            <a:blipFill>
              <a:blip r:embed="rId6"/>
              <a:stretch>
                <a:fillRect t="-2726" b="-2726"/>
              </a:stretch>
            </a:blipFill>
          </p:spPr>
          <p:txBody>
            <a:bodyPr/>
            <a:lstStyle/>
            <a:p>
              <a:endParaRPr lang="en-US"/>
            </a:p>
          </p:txBody>
        </p:sp>
      </p:grpSp>
      <p:sp>
        <p:nvSpPr>
          <p:cNvPr id="16" name="TextBox 16"/>
          <p:cNvSpPr txBox="1"/>
          <p:nvPr/>
        </p:nvSpPr>
        <p:spPr>
          <a:xfrm>
            <a:off x="12210479" y="4086534"/>
            <a:ext cx="4089916"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Md Nazmul Islam </a:t>
            </a:r>
          </a:p>
        </p:txBody>
      </p:sp>
      <p:sp>
        <p:nvSpPr>
          <p:cNvPr id="17" name="TextBox 17"/>
          <p:cNvSpPr txBox="1"/>
          <p:nvPr/>
        </p:nvSpPr>
        <p:spPr>
          <a:xfrm>
            <a:off x="7252989" y="8968105"/>
            <a:ext cx="3753445"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Md. Sakib Hossain</a:t>
            </a:r>
          </a:p>
        </p:txBody>
      </p:sp>
      <p:sp>
        <p:nvSpPr>
          <p:cNvPr id="18" name="TextBox 18"/>
          <p:cNvSpPr txBox="1"/>
          <p:nvPr/>
        </p:nvSpPr>
        <p:spPr>
          <a:xfrm>
            <a:off x="6979735" y="4086534"/>
            <a:ext cx="467771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Masud Rana Nayeem</a:t>
            </a:r>
          </a:p>
        </p:txBody>
      </p:sp>
      <p:sp>
        <p:nvSpPr>
          <p:cNvPr id="19" name="TextBox 19"/>
          <p:cNvSpPr txBox="1"/>
          <p:nvPr/>
        </p:nvSpPr>
        <p:spPr>
          <a:xfrm>
            <a:off x="1713444" y="4086534"/>
            <a:ext cx="467771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SM Sadman Al Siam</a:t>
            </a:r>
          </a:p>
        </p:txBody>
      </p:sp>
      <p:pic>
        <p:nvPicPr>
          <p:cNvPr id="21" name="Picture 20">
            <a:extLst>
              <a:ext uri="{FF2B5EF4-FFF2-40B4-BE49-F238E27FC236}">
                <a16:creationId xmlns:a16="http://schemas.microsoft.com/office/drawing/2014/main" id="{452FF14F-C705-43AD-8442-7326CA5387E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8903" t="16181" r="25132" b="-676"/>
          <a:stretch/>
        </p:blipFill>
        <p:spPr>
          <a:xfrm>
            <a:off x="12731820" y="217922"/>
            <a:ext cx="2889180" cy="367282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p:cNvSpPr/>
          <p:nvPr/>
        </p:nvSpPr>
        <p:spPr>
          <a:xfrm flipH="1" flipV="1">
            <a:off x="-3680068" y="-1867271"/>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dirty="0"/>
          </a:p>
        </p:txBody>
      </p:sp>
      <p:grpSp>
        <p:nvGrpSpPr>
          <p:cNvPr id="6" name="Group 6"/>
          <p:cNvGrpSpPr/>
          <p:nvPr/>
        </p:nvGrpSpPr>
        <p:grpSpPr>
          <a:xfrm>
            <a:off x="3829155" y="952500"/>
            <a:ext cx="5994124" cy="1773322"/>
            <a:chOff x="0" y="0"/>
            <a:chExt cx="2747400" cy="812800"/>
          </a:xfrm>
        </p:grpSpPr>
        <p:sp>
          <p:nvSpPr>
            <p:cNvPr id="7" name="Freeform 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8" name="TextBox 8"/>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3971339" y="1094684"/>
            <a:ext cx="5994124" cy="1773322"/>
            <a:chOff x="0" y="0"/>
            <a:chExt cx="2747400" cy="812800"/>
          </a:xfrm>
        </p:grpSpPr>
        <p:sp>
          <p:nvSpPr>
            <p:cNvPr id="10" name="Freeform 1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1" name="TextBox 11"/>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3937716" y="1464862"/>
            <a:ext cx="6027748" cy="757130"/>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Table of Content</a:t>
            </a:r>
          </a:p>
        </p:txBody>
      </p:sp>
      <p:sp>
        <p:nvSpPr>
          <p:cNvPr id="15" name="TextBox 14">
            <a:extLst>
              <a:ext uri="{FF2B5EF4-FFF2-40B4-BE49-F238E27FC236}">
                <a16:creationId xmlns:a16="http://schemas.microsoft.com/office/drawing/2014/main" id="{980017EA-8CD8-01E0-8188-003B68F8B5E4}"/>
              </a:ext>
            </a:extLst>
          </p:cNvPr>
          <p:cNvSpPr txBox="1"/>
          <p:nvPr/>
        </p:nvSpPr>
        <p:spPr>
          <a:xfrm>
            <a:off x="3829155" y="2926467"/>
            <a:ext cx="9744661" cy="8217634"/>
          </a:xfrm>
          <a:prstGeom prst="rect">
            <a:avLst/>
          </a:prstGeom>
          <a:noFill/>
        </p:spPr>
        <p:txBody>
          <a:bodyPr wrap="square" rtlCol="0">
            <a:spAutoFit/>
          </a:bodyPr>
          <a:lstStyle/>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Introduction</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Goals &amp; Objective</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Background Study</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Network Diagram</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Tools &amp; Technologies </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Expected Outcomes</a:t>
            </a:r>
          </a:p>
          <a:p>
            <a:pPr marL="857250" indent="-857250">
              <a:buFont typeface="Arial" panose="020B0604020202020204" pitchFamily="34" charset="0"/>
              <a:buChar char="•"/>
            </a:pPr>
            <a:r>
              <a:rPr lang="en-US" sz="6600" dirty="0">
                <a:latin typeface="Times New Roman" panose="02020603050405020304" pitchFamily="18" charset="0"/>
                <a:cs typeface="Times New Roman" panose="02020603050405020304" pitchFamily="18" charset="0"/>
              </a:rPr>
              <a:t>Conclusion</a:t>
            </a:r>
          </a:p>
          <a:p>
            <a:endParaRPr lang="en-US" sz="6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6DFDB-C67A-7C5A-F3DC-64338156962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5D5D16E-69DF-CB86-ADA3-503FB6DCD052}"/>
              </a:ext>
            </a:extLst>
          </p:cNvPr>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26AF585F-351D-2106-3448-B29F9C9F2AEF}"/>
              </a:ext>
            </a:extLst>
          </p:cNvPr>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a:extLst>
              <a:ext uri="{FF2B5EF4-FFF2-40B4-BE49-F238E27FC236}">
                <a16:creationId xmlns:a16="http://schemas.microsoft.com/office/drawing/2014/main" id="{159108DC-3750-CDB4-1FF4-B54577A5BAE9}"/>
              </a:ext>
            </a:extLst>
          </p:cNvPr>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5" name="Freeform 5">
            <a:extLst>
              <a:ext uri="{FF2B5EF4-FFF2-40B4-BE49-F238E27FC236}">
                <a16:creationId xmlns:a16="http://schemas.microsoft.com/office/drawing/2014/main" id="{19CE5FDE-4CF0-740A-29A0-2D69C4CF3627}"/>
              </a:ext>
            </a:extLst>
          </p:cNvPr>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6" name="Group 6">
            <a:extLst>
              <a:ext uri="{FF2B5EF4-FFF2-40B4-BE49-F238E27FC236}">
                <a16:creationId xmlns:a16="http://schemas.microsoft.com/office/drawing/2014/main" id="{599E9957-02BA-2EF1-73E6-EE7936662CC8}"/>
              </a:ext>
            </a:extLst>
          </p:cNvPr>
          <p:cNvGrpSpPr/>
          <p:nvPr/>
        </p:nvGrpSpPr>
        <p:grpSpPr>
          <a:xfrm>
            <a:off x="5371451" y="625244"/>
            <a:ext cx="5994124" cy="1773322"/>
            <a:chOff x="0" y="0"/>
            <a:chExt cx="2747400" cy="812800"/>
          </a:xfrm>
        </p:grpSpPr>
        <p:sp>
          <p:nvSpPr>
            <p:cNvPr id="7" name="Freeform 7">
              <a:extLst>
                <a:ext uri="{FF2B5EF4-FFF2-40B4-BE49-F238E27FC236}">
                  <a16:creationId xmlns:a16="http://schemas.microsoft.com/office/drawing/2014/main" id="{08C1D411-DB3D-CFA8-2DFD-DBEA7602E81A}"/>
                </a:ext>
              </a:extLst>
            </p:cNvPr>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8" name="TextBox 8">
              <a:extLst>
                <a:ext uri="{FF2B5EF4-FFF2-40B4-BE49-F238E27FC236}">
                  <a16:creationId xmlns:a16="http://schemas.microsoft.com/office/drawing/2014/main" id="{A9C4B5DA-1C6A-3111-5B1F-C379A90183C9}"/>
                </a:ext>
              </a:extLst>
            </p:cNvPr>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BB250E04-3A2F-96C7-19AF-20E056D1B0B8}"/>
              </a:ext>
            </a:extLst>
          </p:cNvPr>
          <p:cNvGrpSpPr/>
          <p:nvPr/>
        </p:nvGrpSpPr>
        <p:grpSpPr>
          <a:xfrm>
            <a:off x="5513635" y="767428"/>
            <a:ext cx="5994124" cy="1773322"/>
            <a:chOff x="0" y="0"/>
            <a:chExt cx="2747400" cy="812800"/>
          </a:xfrm>
        </p:grpSpPr>
        <p:sp>
          <p:nvSpPr>
            <p:cNvPr id="10" name="Freeform 10">
              <a:extLst>
                <a:ext uri="{FF2B5EF4-FFF2-40B4-BE49-F238E27FC236}">
                  <a16:creationId xmlns:a16="http://schemas.microsoft.com/office/drawing/2014/main" id="{89BFCAE2-9D7F-D335-E3E8-F729B6CFACE6}"/>
                </a:ext>
              </a:extLst>
            </p:cNvPr>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1" name="TextBox 11">
              <a:extLst>
                <a:ext uri="{FF2B5EF4-FFF2-40B4-BE49-F238E27FC236}">
                  <a16:creationId xmlns:a16="http://schemas.microsoft.com/office/drawing/2014/main" id="{F31CDAB9-2113-1814-1AAB-98977AC217E7}"/>
                </a:ext>
              </a:extLst>
            </p:cNvPr>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346CA0A4-520D-7B1A-ED6A-96B322DAB06F}"/>
              </a:ext>
            </a:extLst>
          </p:cNvPr>
          <p:cNvSpPr txBox="1"/>
          <p:nvPr/>
        </p:nvSpPr>
        <p:spPr>
          <a:xfrm>
            <a:off x="4806135" y="3062381"/>
            <a:ext cx="9385571" cy="6195919"/>
          </a:xfrm>
          <a:prstGeom prst="rect">
            <a:avLst/>
          </a:prstGeom>
        </p:spPr>
        <p:txBody>
          <a:bodyPr lIns="0" tIns="0" rIns="0" bIns="0" rtlCol="0" anchor="t">
            <a:spAutoFit/>
          </a:bodyPr>
          <a:lstStyle/>
          <a:p>
            <a:pPr algn="l">
              <a:lnSpc>
                <a:spcPts val="5471"/>
              </a:lnSpc>
            </a:pPr>
            <a:r>
              <a:rPr lang="en-US" sz="3908" dirty="0">
                <a:solidFill>
                  <a:srgbClr val="000000"/>
                </a:solidFill>
                <a:latin typeface="DG Jory"/>
                <a:ea typeface="DG Jory"/>
                <a:cs typeface="DG Jory"/>
                <a:sym typeface="DG Jory"/>
              </a:rPr>
              <a:t>The purpose of this project is to create a reliable, secure, and efficient computer network for a railway platform using Cisco devices. The network will be divided into sections such as authority, passenger, VIP zone, and the platform. We will be using VLSM to segment the network into smaller parts for better organization and control</a:t>
            </a:r>
          </a:p>
          <a:p>
            <a:pPr algn="l">
              <a:lnSpc>
                <a:spcPts val="5471"/>
              </a:lnSpc>
            </a:pPr>
            <a:endParaRPr lang="en-US" sz="3908" dirty="0">
              <a:solidFill>
                <a:srgbClr val="000000"/>
              </a:solidFill>
              <a:latin typeface="DG Jory"/>
              <a:ea typeface="DG Jory"/>
              <a:cs typeface="DG Jory"/>
              <a:sym typeface="DG Jory"/>
            </a:endParaRPr>
          </a:p>
        </p:txBody>
      </p:sp>
      <p:sp>
        <p:nvSpPr>
          <p:cNvPr id="13" name="TextBox 13">
            <a:extLst>
              <a:ext uri="{FF2B5EF4-FFF2-40B4-BE49-F238E27FC236}">
                <a16:creationId xmlns:a16="http://schemas.microsoft.com/office/drawing/2014/main" id="{56CF2AF4-AA78-D5B9-2CAF-C35E094111C6}"/>
              </a:ext>
            </a:extLst>
          </p:cNvPr>
          <p:cNvSpPr txBox="1"/>
          <p:nvPr/>
        </p:nvSpPr>
        <p:spPr>
          <a:xfrm>
            <a:off x="5480012" y="1137606"/>
            <a:ext cx="6027748" cy="748598"/>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INTRODUCTION</a:t>
            </a:r>
          </a:p>
        </p:txBody>
      </p:sp>
    </p:spTree>
    <p:extLst>
      <p:ext uri="{BB962C8B-B14F-4D97-AF65-F5344CB8AC3E}">
        <p14:creationId xmlns:p14="http://schemas.microsoft.com/office/powerpoint/2010/main" val="3567231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3834580" y="3617553"/>
            <a:ext cx="5303996" cy="5263546"/>
            <a:chOff x="0" y="0"/>
            <a:chExt cx="1396937" cy="1386284"/>
          </a:xfrm>
        </p:grpSpPr>
        <p:sp>
          <p:nvSpPr>
            <p:cNvPr id="4" name="Freeform 4"/>
            <p:cNvSpPr/>
            <p:nvPr/>
          </p:nvSpPr>
          <p:spPr>
            <a:xfrm>
              <a:off x="0" y="0"/>
              <a:ext cx="1396937" cy="1386284"/>
            </a:xfrm>
            <a:custGeom>
              <a:avLst/>
              <a:gdLst/>
              <a:ahLst/>
              <a:cxnLst/>
              <a:rect l="l" t="t" r="r" b="b"/>
              <a:pathLst>
                <a:path w="1396937" h="1386284">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txBody>
            <a:bodyPr/>
            <a:lstStyle/>
            <a:p>
              <a:endParaRPr lang="en-US"/>
            </a:p>
          </p:txBody>
        </p:sp>
        <p:sp>
          <p:nvSpPr>
            <p:cNvPr id="5" name="TextBox 5"/>
            <p:cNvSpPr txBox="1"/>
            <p:nvPr/>
          </p:nvSpPr>
          <p:spPr>
            <a:xfrm>
              <a:off x="0" y="-47625"/>
              <a:ext cx="1396937" cy="143390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453026" y="3617553"/>
            <a:ext cx="5303996" cy="5263546"/>
            <a:chOff x="0" y="0"/>
            <a:chExt cx="1396937" cy="1386284"/>
          </a:xfrm>
        </p:grpSpPr>
        <p:sp>
          <p:nvSpPr>
            <p:cNvPr id="7" name="Freeform 7"/>
            <p:cNvSpPr/>
            <p:nvPr/>
          </p:nvSpPr>
          <p:spPr>
            <a:xfrm>
              <a:off x="0" y="0"/>
              <a:ext cx="1396937" cy="1386284"/>
            </a:xfrm>
            <a:custGeom>
              <a:avLst/>
              <a:gdLst/>
              <a:ahLst/>
              <a:cxnLst/>
              <a:rect l="l" t="t" r="r" b="b"/>
              <a:pathLst>
                <a:path w="1396937" h="1386284">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txBody>
            <a:bodyPr/>
            <a:lstStyle/>
            <a:p>
              <a:endParaRPr lang="en-US"/>
            </a:p>
          </p:txBody>
        </p:sp>
        <p:sp>
          <p:nvSpPr>
            <p:cNvPr id="8" name="TextBox 8"/>
            <p:cNvSpPr txBox="1"/>
            <p:nvPr/>
          </p:nvSpPr>
          <p:spPr>
            <a:xfrm>
              <a:off x="0" y="-47625"/>
              <a:ext cx="1396937" cy="143390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1" name="Freeform 11"/>
          <p:cNvSpPr/>
          <p:nvPr/>
        </p:nvSpPr>
        <p:spPr>
          <a:xfrm flipH="1" flipV="1">
            <a:off x="-3530978" y="-2407245"/>
            <a:ext cx="7360133" cy="6664266"/>
          </a:xfrm>
          <a:custGeom>
            <a:avLst/>
            <a:gdLst/>
            <a:ahLst/>
            <a:cxnLst/>
            <a:rect l="l" t="t" r="r" b="b"/>
            <a:pathLst>
              <a:path w="7360133" h="6664266">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2" name="TextBox 12"/>
          <p:cNvSpPr txBox="1"/>
          <p:nvPr/>
        </p:nvSpPr>
        <p:spPr>
          <a:xfrm>
            <a:off x="5126492" y="4057063"/>
            <a:ext cx="2848535"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MAIN GOAL</a:t>
            </a:r>
          </a:p>
        </p:txBody>
      </p:sp>
      <p:sp>
        <p:nvSpPr>
          <p:cNvPr id="13" name="TextBox 13"/>
          <p:cNvSpPr txBox="1"/>
          <p:nvPr/>
        </p:nvSpPr>
        <p:spPr>
          <a:xfrm>
            <a:off x="10134018" y="3900307"/>
            <a:ext cx="4027899" cy="460375"/>
          </a:xfrm>
          <a:prstGeom prst="rect">
            <a:avLst/>
          </a:prstGeom>
        </p:spPr>
        <p:txBody>
          <a:bodyPr lIns="0" tIns="0" rIns="0" bIns="0" rtlCol="0" anchor="t">
            <a:spAutoFit/>
          </a:bodyPr>
          <a:lstStyle/>
          <a:p>
            <a:pPr algn="ctr">
              <a:lnSpc>
                <a:spcPts val="3500"/>
              </a:lnSpc>
            </a:pPr>
            <a:r>
              <a:rPr lang="en-US" sz="3500">
                <a:solidFill>
                  <a:srgbClr val="000000"/>
                </a:solidFill>
                <a:latin typeface="League Spartan"/>
                <a:ea typeface="League Spartan"/>
                <a:cs typeface="League Spartan"/>
                <a:sym typeface="League Spartan"/>
              </a:rPr>
              <a:t>KEY OBJECTIVE</a:t>
            </a:r>
          </a:p>
        </p:txBody>
      </p:sp>
      <p:sp>
        <p:nvSpPr>
          <p:cNvPr id="14" name="TextBox 14"/>
          <p:cNvSpPr txBox="1"/>
          <p:nvPr/>
        </p:nvSpPr>
        <p:spPr>
          <a:xfrm>
            <a:off x="4364923" y="4840317"/>
            <a:ext cx="4371675" cy="3277925"/>
          </a:xfrm>
          <a:prstGeom prst="rect">
            <a:avLst/>
          </a:prstGeom>
        </p:spPr>
        <p:txBody>
          <a:bodyPr lIns="0" tIns="0" rIns="0" bIns="0" rtlCol="0" anchor="t">
            <a:spAutoFit/>
          </a:bodyPr>
          <a:lstStyle/>
          <a:p>
            <a:pPr algn="ctr">
              <a:lnSpc>
                <a:spcPts val="3725"/>
              </a:lnSpc>
            </a:pPr>
            <a:r>
              <a:rPr lang="en-US" sz="2661" dirty="0">
                <a:solidFill>
                  <a:srgbClr val="000000"/>
                </a:solidFill>
                <a:latin typeface="DG Jory"/>
                <a:ea typeface="DG Jory"/>
                <a:cs typeface="DG Jory"/>
                <a:sym typeface="DG Jory"/>
              </a:rPr>
              <a:t>To design and set up a functional network for a railway platform using Cisco routers, switches, wireless access points, PCs, and laptops while ensuring security and efficient data  management.</a:t>
            </a:r>
          </a:p>
        </p:txBody>
      </p:sp>
      <p:sp>
        <p:nvSpPr>
          <p:cNvPr id="15" name="TextBox 15"/>
          <p:cNvSpPr txBox="1"/>
          <p:nvPr/>
        </p:nvSpPr>
        <p:spPr>
          <a:xfrm>
            <a:off x="9535258" y="4654021"/>
            <a:ext cx="5245231" cy="3301887"/>
          </a:xfrm>
          <a:prstGeom prst="rect">
            <a:avLst/>
          </a:prstGeom>
        </p:spPr>
        <p:txBody>
          <a:bodyPr lIns="0" tIns="0" rIns="0" bIns="0" rtlCol="0" anchor="t">
            <a:spAutoFit/>
          </a:bodyPr>
          <a:lstStyle/>
          <a:p>
            <a:pPr marL="675648" lvl="1" indent="-337824" algn="l">
              <a:lnSpc>
                <a:spcPts val="4381"/>
              </a:lnSpc>
              <a:buFont typeface="Arial"/>
              <a:buChar char="•"/>
            </a:pPr>
            <a:r>
              <a:rPr lang="en-US" sz="3129">
                <a:solidFill>
                  <a:srgbClr val="000000"/>
                </a:solidFill>
                <a:latin typeface="DG Jory"/>
                <a:ea typeface="DG Jory"/>
                <a:cs typeface="DG Jory"/>
                <a:sym typeface="DG Jory"/>
              </a:rPr>
              <a:t>Create Network Segments,</a:t>
            </a:r>
          </a:p>
          <a:p>
            <a:pPr marL="675648" lvl="1" indent="-337824" algn="l">
              <a:lnSpc>
                <a:spcPts val="4381"/>
              </a:lnSpc>
              <a:buFont typeface="Arial"/>
              <a:buChar char="•"/>
            </a:pPr>
            <a:r>
              <a:rPr lang="en-US" sz="3129">
                <a:solidFill>
                  <a:srgbClr val="000000"/>
                </a:solidFill>
                <a:latin typeface="DG Jory"/>
                <a:ea typeface="DG Jory"/>
                <a:cs typeface="DG Jory"/>
                <a:sym typeface="DG Jory"/>
              </a:rPr>
              <a:t>Internet Access,</a:t>
            </a:r>
          </a:p>
          <a:p>
            <a:pPr marL="675648" lvl="1" indent="-337824" algn="l">
              <a:lnSpc>
                <a:spcPts val="4381"/>
              </a:lnSpc>
              <a:buFont typeface="Arial"/>
              <a:buChar char="•"/>
            </a:pPr>
            <a:r>
              <a:rPr lang="en-US" sz="3129">
                <a:solidFill>
                  <a:srgbClr val="000000"/>
                </a:solidFill>
                <a:latin typeface="DG Jory"/>
                <a:ea typeface="DG Jory"/>
                <a:cs typeface="DG Jory"/>
                <a:sym typeface="DG Jory"/>
              </a:rPr>
              <a:t>Dynamic IP Addressing,</a:t>
            </a:r>
          </a:p>
          <a:p>
            <a:pPr marL="675648" lvl="1" indent="-337824" algn="l">
              <a:lnSpc>
                <a:spcPts val="4381"/>
              </a:lnSpc>
              <a:buFont typeface="Arial"/>
              <a:buChar char="•"/>
            </a:pPr>
            <a:r>
              <a:rPr lang="en-US" sz="3129">
                <a:solidFill>
                  <a:srgbClr val="000000"/>
                </a:solidFill>
                <a:latin typeface="DG Jory"/>
                <a:ea typeface="DG Jory"/>
                <a:cs typeface="DG Jory"/>
                <a:sym typeface="DG Jory"/>
              </a:rPr>
              <a:t>DNS Configuration,</a:t>
            </a:r>
          </a:p>
          <a:p>
            <a:pPr marL="675648" lvl="1" indent="-337824" algn="l">
              <a:lnSpc>
                <a:spcPts val="4381"/>
              </a:lnSpc>
              <a:buFont typeface="Arial"/>
              <a:buChar char="•"/>
            </a:pPr>
            <a:r>
              <a:rPr lang="en-US" sz="3129">
                <a:solidFill>
                  <a:srgbClr val="000000"/>
                </a:solidFill>
                <a:latin typeface="DG Jory"/>
                <a:ea typeface="DG Jory"/>
                <a:cs typeface="DG Jory"/>
                <a:sym typeface="DG Jory"/>
              </a:rPr>
              <a:t>Web Services,</a:t>
            </a:r>
          </a:p>
          <a:p>
            <a:pPr marL="675648" lvl="1" indent="-337824" algn="l">
              <a:lnSpc>
                <a:spcPts val="4381"/>
              </a:lnSpc>
              <a:buFont typeface="Arial"/>
              <a:buChar char="•"/>
            </a:pPr>
            <a:r>
              <a:rPr lang="en-US" sz="3129">
                <a:solidFill>
                  <a:srgbClr val="000000"/>
                </a:solidFill>
                <a:latin typeface="DG Jory"/>
                <a:ea typeface="DG Jory"/>
                <a:cs typeface="DG Jory"/>
                <a:sym typeface="DG Jory"/>
              </a:rPr>
              <a:t>Prioritize Traffic.</a:t>
            </a:r>
          </a:p>
        </p:txBody>
      </p:sp>
      <p:grpSp>
        <p:nvGrpSpPr>
          <p:cNvPr id="16" name="Group 16"/>
          <p:cNvGrpSpPr/>
          <p:nvPr/>
        </p:nvGrpSpPr>
        <p:grpSpPr>
          <a:xfrm>
            <a:off x="6021566" y="1558017"/>
            <a:ext cx="5994124" cy="1773322"/>
            <a:chOff x="0" y="0"/>
            <a:chExt cx="2747400" cy="812800"/>
          </a:xfrm>
        </p:grpSpPr>
        <p:sp>
          <p:nvSpPr>
            <p:cNvPr id="17" name="Freeform 17"/>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18" name="TextBox 18"/>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6163750" y="1700201"/>
            <a:ext cx="5994124" cy="1773322"/>
            <a:chOff x="0" y="0"/>
            <a:chExt cx="2747400" cy="812800"/>
          </a:xfrm>
        </p:grpSpPr>
        <p:sp>
          <p:nvSpPr>
            <p:cNvPr id="20" name="Freeform 20"/>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21" name="TextBox 21"/>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6130126" y="2070379"/>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GOALS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607933"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5" name="Group 5"/>
          <p:cNvGrpSpPr/>
          <p:nvPr/>
        </p:nvGrpSpPr>
        <p:grpSpPr>
          <a:xfrm>
            <a:off x="1028700" y="1028700"/>
            <a:ext cx="5994124" cy="1773322"/>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170884" y="1170884"/>
            <a:ext cx="5994124" cy="1773322"/>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144921" y="5851797"/>
            <a:ext cx="4882567" cy="1390314"/>
            <a:chOff x="0" y="-47625"/>
            <a:chExt cx="1285944" cy="366174"/>
          </a:xfrm>
        </p:grpSpPr>
        <p:sp>
          <p:nvSpPr>
            <p:cNvPr id="12" name="Freeform 12"/>
            <p:cNvSpPr/>
            <p:nvPr/>
          </p:nvSpPr>
          <p:spPr>
            <a:xfrm>
              <a:off x="0" y="94320"/>
              <a:ext cx="1285944" cy="224229"/>
            </a:xfrm>
            <a:custGeom>
              <a:avLst/>
              <a:gdLst/>
              <a:ahLst/>
              <a:cxnLst/>
              <a:rect l="l" t="t" r="r" b="b"/>
              <a:pathLst>
                <a:path w="1285944" h="224229">
                  <a:moveTo>
                    <a:pt x="0" y="0"/>
                  </a:moveTo>
                  <a:lnTo>
                    <a:pt x="1285944" y="0"/>
                  </a:lnTo>
                  <a:lnTo>
                    <a:pt x="1285944" y="224229"/>
                  </a:lnTo>
                  <a:lnTo>
                    <a:pt x="0" y="224229"/>
                  </a:lnTo>
                  <a:close/>
                </a:path>
              </a:pathLst>
            </a:custGeom>
            <a:solidFill>
              <a:srgbClr val="9BDAE9">
                <a:alpha val="49804"/>
              </a:srgbClr>
            </a:solidFill>
          </p:spPr>
          <p:txBody>
            <a:bodyPr/>
            <a:lstStyle/>
            <a:p>
              <a:endParaRPr lang="en-US" dirty="0"/>
            </a:p>
          </p:txBody>
        </p:sp>
        <p:sp>
          <p:nvSpPr>
            <p:cNvPr id="13" name="TextBox 13"/>
            <p:cNvSpPr txBox="1"/>
            <p:nvPr/>
          </p:nvSpPr>
          <p:spPr>
            <a:xfrm>
              <a:off x="0" y="-47625"/>
              <a:ext cx="1285944" cy="271854"/>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170884" y="3002561"/>
            <a:ext cx="2380506" cy="1032194"/>
          </a:xfrm>
          <a:prstGeom prst="rect">
            <a:avLst/>
          </a:prstGeom>
        </p:spPr>
        <p:txBody>
          <a:bodyPr lIns="50800" tIns="50800" rIns="50800" bIns="50800" rtlCol="0" anchor="ctr"/>
          <a:lstStyle/>
          <a:p>
            <a:pPr algn="ctr">
              <a:lnSpc>
                <a:spcPts val="2659"/>
              </a:lnSpc>
            </a:pPr>
            <a:endParaRPr/>
          </a:p>
        </p:txBody>
      </p:sp>
      <p:sp>
        <p:nvSpPr>
          <p:cNvPr id="17" name="TextBox 17"/>
          <p:cNvSpPr txBox="1"/>
          <p:nvPr/>
        </p:nvSpPr>
        <p:spPr>
          <a:xfrm>
            <a:off x="1043029" y="3234346"/>
            <a:ext cx="14000845" cy="2205732"/>
          </a:xfrm>
          <a:prstGeom prst="rect">
            <a:avLst/>
          </a:prstGeom>
        </p:spPr>
        <p:txBody>
          <a:bodyPr lIns="0" tIns="0" rIns="0" bIns="0" rtlCol="0" anchor="t">
            <a:spAutoFit/>
          </a:bodyPr>
          <a:lstStyle/>
          <a:p>
            <a:pPr algn="l">
              <a:lnSpc>
                <a:spcPts val="4323"/>
              </a:lnSpc>
            </a:pPr>
            <a:r>
              <a:rPr lang="en-US" sz="3088" dirty="0">
                <a:solidFill>
                  <a:srgbClr val="000000"/>
                </a:solidFill>
                <a:latin typeface="DG Jory"/>
                <a:ea typeface="DG Jory"/>
                <a:cs typeface="DG Jory"/>
                <a:sym typeface="DG Jory"/>
              </a:rPr>
              <a:t>The railway platform needs a stable and secure network to handle various tasks like passenger ticketing, real-time information boards, and staff communication. With Cisco routers, switches, wireless access points, and services like DHCP, DNS, and HTTP, we can build a network that is both scalable and secure.</a:t>
            </a:r>
          </a:p>
        </p:txBody>
      </p:sp>
      <p:sp>
        <p:nvSpPr>
          <p:cNvPr id="18" name="TextBox 18"/>
          <p:cNvSpPr txBox="1"/>
          <p:nvPr/>
        </p:nvSpPr>
        <p:spPr>
          <a:xfrm>
            <a:off x="1144921" y="7242111"/>
            <a:ext cx="11764373" cy="2205732"/>
          </a:xfrm>
          <a:prstGeom prst="rect">
            <a:avLst/>
          </a:prstGeom>
        </p:spPr>
        <p:txBody>
          <a:bodyPr lIns="0" tIns="0" rIns="0" bIns="0" rtlCol="0" anchor="t">
            <a:spAutoFit/>
          </a:bodyPr>
          <a:lstStyle/>
          <a:p>
            <a:pPr algn="l">
              <a:lnSpc>
                <a:spcPts val="4323"/>
              </a:lnSpc>
            </a:pPr>
            <a:r>
              <a:rPr lang="en-US" sz="3200" dirty="0">
                <a:solidFill>
                  <a:srgbClr val="000000"/>
                </a:solidFill>
                <a:latin typeface="DG Jory"/>
                <a:ea typeface="DG Jory"/>
                <a:cs typeface="DG Jory"/>
                <a:sym typeface="DG Jory"/>
              </a:rPr>
              <a:t>In this project, we will focus on VLSM instead of VLANs to segment the network efficiently. This method will allow us to allocate the exact number of IP addresses needed for each section (authority, passenger, VIP, and platform) based on the network’s requirements.</a:t>
            </a:r>
          </a:p>
        </p:txBody>
      </p:sp>
      <p:sp>
        <p:nvSpPr>
          <p:cNvPr id="19" name="TextBox 19"/>
          <p:cNvSpPr txBox="1"/>
          <p:nvPr/>
        </p:nvSpPr>
        <p:spPr>
          <a:xfrm>
            <a:off x="1114122" y="6561338"/>
            <a:ext cx="4740383" cy="537764"/>
          </a:xfrm>
          <a:prstGeom prst="rect">
            <a:avLst/>
          </a:prstGeom>
        </p:spPr>
        <p:txBody>
          <a:bodyPr lIns="0" tIns="0" rIns="0" bIns="0" rtlCol="0" anchor="t">
            <a:spAutoFit/>
          </a:bodyPr>
          <a:lstStyle/>
          <a:p>
            <a:pPr algn="ctr">
              <a:lnSpc>
                <a:spcPts val="4479"/>
              </a:lnSpc>
            </a:pPr>
            <a:r>
              <a:rPr lang="en-US" sz="3199" dirty="0">
                <a:solidFill>
                  <a:srgbClr val="000000"/>
                </a:solidFill>
                <a:latin typeface="League Spartan"/>
                <a:ea typeface="League Spartan"/>
                <a:cs typeface="League Spartan"/>
                <a:sym typeface="League Spartan"/>
              </a:rPr>
              <a:t>GENERAL OVERVIEW</a:t>
            </a:r>
          </a:p>
        </p:txBody>
      </p:sp>
      <p:sp>
        <p:nvSpPr>
          <p:cNvPr id="21" name="TextBox 21"/>
          <p:cNvSpPr txBox="1"/>
          <p:nvPr/>
        </p:nvSpPr>
        <p:spPr>
          <a:xfrm>
            <a:off x="1137260" y="1541062"/>
            <a:ext cx="6027748" cy="748598"/>
          </a:xfrm>
          <a:prstGeom prst="rect">
            <a:avLst/>
          </a:prstGeom>
        </p:spPr>
        <p:txBody>
          <a:bodyPr lIns="0" tIns="0" rIns="0" bIns="0" rtlCol="0" anchor="t">
            <a:spAutoFit/>
          </a:bodyPr>
          <a:lstStyle/>
          <a:p>
            <a:pPr algn="ctr">
              <a:lnSpc>
                <a:spcPts val="5917"/>
              </a:lnSpc>
            </a:pPr>
            <a:r>
              <a:rPr lang="en-US" sz="4930">
                <a:solidFill>
                  <a:srgbClr val="000000"/>
                </a:solidFill>
                <a:latin typeface="League Spartan"/>
                <a:ea typeface="League Spartan"/>
                <a:cs typeface="League Spartan"/>
                <a:sym typeface="League Spartan"/>
              </a:rPr>
              <a:t>BACKGROUND</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6" name="TextBox 6"/>
          <p:cNvSpPr txBox="1"/>
          <p:nvPr/>
        </p:nvSpPr>
        <p:spPr>
          <a:xfrm>
            <a:off x="5341948" y="190500"/>
            <a:ext cx="9420517"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Network Design </a:t>
            </a:r>
          </a:p>
        </p:txBody>
      </p:sp>
      <p:pic>
        <p:nvPicPr>
          <p:cNvPr id="9" name="Picture 8">
            <a:extLst>
              <a:ext uri="{FF2B5EF4-FFF2-40B4-BE49-F238E27FC236}">
                <a16:creationId xmlns:a16="http://schemas.microsoft.com/office/drawing/2014/main" id="{887F81B8-B44D-4A52-A4D6-53A373702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74" y="1672406"/>
            <a:ext cx="20452034" cy="7566650"/>
          </a:xfrm>
          <a:prstGeom prst="rect">
            <a:avLst/>
          </a:prstGeom>
        </p:spPr>
      </p:pic>
      <p:sp>
        <p:nvSpPr>
          <p:cNvPr id="10" name="TextBox 9">
            <a:extLst>
              <a:ext uri="{FF2B5EF4-FFF2-40B4-BE49-F238E27FC236}">
                <a16:creationId xmlns:a16="http://schemas.microsoft.com/office/drawing/2014/main" id="{4B4EAF7F-B76B-4FC9-80CB-147AD1951220}"/>
              </a:ext>
            </a:extLst>
          </p:cNvPr>
          <p:cNvSpPr txBox="1"/>
          <p:nvPr/>
        </p:nvSpPr>
        <p:spPr>
          <a:xfrm>
            <a:off x="9293089" y="4003218"/>
            <a:ext cx="3798812" cy="707886"/>
          </a:xfrm>
          <a:prstGeom prst="rect">
            <a:avLst/>
          </a:prstGeom>
          <a:noFill/>
        </p:spPr>
        <p:txBody>
          <a:bodyPr wrap="square" rtlCol="0">
            <a:spAutoFit/>
          </a:bodyPr>
          <a:lstStyle/>
          <a:p>
            <a:r>
              <a:rPr lang="en-US" sz="4000" dirty="0">
                <a:solidFill>
                  <a:schemeClr val="bg1">
                    <a:lumMod val="95000"/>
                  </a:schemeClr>
                </a:solidFill>
                <a:latin typeface="Aharoni" panose="02010803020104030203" pitchFamily="2" charset="-79"/>
                <a:cs typeface="Aharoni" panose="02010803020104030203" pitchFamily="2" charset="-79"/>
              </a:rPr>
              <a:t>Authority </a:t>
            </a:r>
          </a:p>
        </p:txBody>
      </p:sp>
      <p:sp>
        <p:nvSpPr>
          <p:cNvPr id="12" name="TextBox 11">
            <a:extLst>
              <a:ext uri="{FF2B5EF4-FFF2-40B4-BE49-F238E27FC236}">
                <a16:creationId xmlns:a16="http://schemas.microsoft.com/office/drawing/2014/main" id="{E77931A2-4D37-47BF-AC61-5EAF40E3AC92}"/>
              </a:ext>
            </a:extLst>
          </p:cNvPr>
          <p:cNvSpPr txBox="1"/>
          <p:nvPr/>
        </p:nvSpPr>
        <p:spPr>
          <a:xfrm rot="10800000" flipH="1" flipV="1">
            <a:off x="9753600" y="6574423"/>
            <a:ext cx="4191000" cy="707886"/>
          </a:xfrm>
          <a:prstGeom prst="rect">
            <a:avLst/>
          </a:prstGeom>
          <a:noFill/>
        </p:spPr>
        <p:txBody>
          <a:bodyPr wrap="square" rtlCol="0">
            <a:spAutoFit/>
          </a:bodyPr>
          <a:lstStyle/>
          <a:p>
            <a:r>
              <a:rPr lang="en-US" sz="4000" dirty="0">
                <a:latin typeface="Arial Black" panose="020B0A04020102020204" pitchFamily="34" charset="0"/>
              </a:rPr>
              <a:t>VIP</a:t>
            </a:r>
          </a:p>
        </p:txBody>
      </p:sp>
      <p:sp>
        <p:nvSpPr>
          <p:cNvPr id="13" name="TextBox 12">
            <a:extLst>
              <a:ext uri="{FF2B5EF4-FFF2-40B4-BE49-F238E27FC236}">
                <a16:creationId xmlns:a16="http://schemas.microsoft.com/office/drawing/2014/main" id="{D5F95013-06C4-46FB-A211-54F63FE2F3D0}"/>
              </a:ext>
            </a:extLst>
          </p:cNvPr>
          <p:cNvSpPr txBox="1"/>
          <p:nvPr/>
        </p:nvSpPr>
        <p:spPr>
          <a:xfrm>
            <a:off x="3542663" y="5455731"/>
            <a:ext cx="3558933" cy="584775"/>
          </a:xfrm>
          <a:prstGeom prst="rect">
            <a:avLst/>
          </a:prstGeom>
          <a:noFill/>
        </p:spPr>
        <p:txBody>
          <a:bodyPr wrap="square" rtlCol="0">
            <a:spAutoFit/>
          </a:bodyPr>
          <a:lstStyle/>
          <a:p>
            <a:r>
              <a:rPr lang="en-US" sz="3200" dirty="0">
                <a:latin typeface="Arial Black" panose="020B0A04020102020204" pitchFamily="34" charset="0"/>
              </a:rPr>
              <a:t>PASSENGERS </a:t>
            </a:r>
          </a:p>
        </p:txBody>
      </p:sp>
      <p:sp>
        <p:nvSpPr>
          <p:cNvPr id="14" name="TextBox 13">
            <a:extLst>
              <a:ext uri="{FF2B5EF4-FFF2-40B4-BE49-F238E27FC236}">
                <a16:creationId xmlns:a16="http://schemas.microsoft.com/office/drawing/2014/main" id="{458940B8-F25F-40B1-9329-BEFF459AA167}"/>
              </a:ext>
            </a:extLst>
          </p:cNvPr>
          <p:cNvSpPr txBox="1"/>
          <p:nvPr/>
        </p:nvSpPr>
        <p:spPr>
          <a:xfrm>
            <a:off x="13563600" y="5402511"/>
            <a:ext cx="3558933" cy="584775"/>
          </a:xfrm>
          <a:prstGeom prst="rect">
            <a:avLst/>
          </a:prstGeom>
          <a:noFill/>
        </p:spPr>
        <p:txBody>
          <a:bodyPr wrap="square" rtlCol="0">
            <a:spAutoFit/>
          </a:bodyPr>
          <a:lstStyle/>
          <a:p>
            <a:r>
              <a:rPr lang="en-US" sz="3200" dirty="0">
                <a:latin typeface="Arial Black" panose="020B0A04020102020204" pitchFamily="34" charset="0"/>
              </a:rPr>
              <a:t>PASSENGERS </a:t>
            </a:r>
          </a:p>
        </p:txBody>
      </p:sp>
      <p:sp>
        <p:nvSpPr>
          <p:cNvPr id="15" name="TextBox 14">
            <a:extLst>
              <a:ext uri="{FF2B5EF4-FFF2-40B4-BE49-F238E27FC236}">
                <a16:creationId xmlns:a16="http://schemas.microsoft.com/office/drawing/2014/main" id="{7BDC9215-F293-4071-94A0-6E3E50C5CDBE}"/>
              </a:ext>
            </a:extLst>
          </p:cNvPr>
          <p:cNvSpPr txBox="1"/>
          <p:nvPr/>
        </p:nvSpPr>
        <p:spPr>
          <a:xfrm>
            <a:off x="2590800" y="2583180"/>
            <a:ext cx="533400" cy="5016758"/>
          </a:xfrm>
          <a:prstGeom prst="rect">
            <a:avLst/>
          </a:prstGeom>
          <a:noFill/>
        </p:spPr>
        <p:txBody>
          <a:bodyPr wrap="square" rtlCol="0">
            <a:spAutoFit/>
          </a:bodyPr>
          <a:lstStyle/>
          <a:p>
            <a:r>
              <a:rPr lang="en-US" sz="4000" b="1" dirty="0">
                <a:highlight>
                  <a:srgbClr val="FFFF00"/>
                </a:highlight>
              </a:rPr>
              <a:t>Plat</a:t>
            </a:r>
          </a:p>
          <a:p>
            <a:r>
              <a:rPr lang="en-US" sz="4000" b="1" dirty="0">
                <a:highlight>
                  <a:srgbClr val="FFFF00"/>
                </a:highlight>
              </a:rPr>
              <a:t>form </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flipH="1" flipV="1">
            <a:off x="14607933" y="-1261755"/>
            <a:ext cx="7360133" cy="6664266"/>
          </a:xfrm>
          <a:custGeom>
            <a:avLst/>
            <a:gdLst/>
            <a:ahLst/>
            <a:cxnLst/>
            <a:rect l="l" t="t" r="r" b="b"/>
            <a:pathLst>
              <a:path w="7360133" h="6664266">
                <a:moveTo>
                  <a:pt x="7360134" y="6664267"/>
                </a:moveTo>
                <a:lnTo>
                  <a:pt x="0" y="6664267"/>
                </a:lnTo>
                <a:lnTo>
                  <a:pt x="0" y="0"/>
                </a:lnTo>
                <a:lnTo>
                  <a:pt x="7360134" y="0"/>
                </a:lnTo>
                <a:lnTo>
                  <a:pt x="7360134" y="6664267"/>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14757022" y="6029979"/>
            <a:ext cx="7360133" cy="6664266"/>
          </a:xfrm>
          <a:custGeom>
            <a:avLst/>
            <a:gdLst/>
            <a:ahLst/>
            <a:cxnLst/>
            <a:rect l="l" t="t" r="r" b="b"/>
            <a:pathLst>
              <a:path w="7360133" h="6664266">
                <a:moveTo>
                  <a:pt x="0" y="0"/>
                </a:moveTo>
                <a:lnTo>
                  <a:pt x="7360134" y="0"/>
                </a:lnTo>
                <a:lnTo>
                  <a:pt x="7360134" y="6664266"/>
                </a:lnTo>
                <a:lnTo>
                  <a:pt x="0" y="6664266"/>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6" name="TextBox 6"/>
          <p:cNvSpPr txBox="1"/>
          <p:nvPr/>
        </p:nvSpPr>
        <p:spPr>
          <a:xfrm>
            <a:off x="5341948" y="190500"/>
            <a:ext cx="9420517" cy="887095"/>
          </a:xfrm>
          <a:prstGeom prst="rect">
            <a:avLst/>
          </a:prstGeom>
        </p:spPr>
        <p:txBody>
          <a:bodyPr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Network Design </a:t>
            </a:r>
          </a:p>
        </p:txBody>
      </p:sp>
      <p:pic>
        <p:nvPicPr>
          <p:cNvPr id="9" name="Picture 8">
            <a:extLst>
              <a:ext uri="{FF2B5EF4-FFF2-40B4-BE49-F238E27FC236}">
                <a16:creationId xmlns:a16="http://schemas.microsoft.com/office/drawing/2014/main" id="{887F81B8-B44D-4A52-A4D6-53A37370211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2701" y="1830336"/>
            <a:ext cx="20452034" cy="7144349"/>
          </a:xfrm>
          <a:prstGeom prst="rect">
            <a:avLst/>
          </a:prstGeom>
        </p:spPr>
      </p:pic>
      <p:sp>
        <p:nvSpPr>
          <p:cNvPr id="10" name="TextBox 9">
            <a:extLst>
              <a:ext uri="{FF2B5EF4-FFF2-40B4-BE49-F238E27FC236}">
                <a16:creationId xmlns:a16="http://schemas.microsoft.com/office/drawing/2014/main" id="{4B4EAF7F-B76B-4FC9-80CB-147AD1951220}"/>
              </a:ext>
            </a:extLst>
          </p:cNvPr>
          <p:cNvSpPr txBox="1"/>
          <p:nvPr/>
        </p:nvSpPr>
        <p:spPr>
          <a:xfrm>
            <a:off x="9448800" y="2400300"/>
            <a:ext cx="3798812" cy="707886"/>
          </a:xfrm>
          <a:prstGeom prst="rect">
            <a:avLst/>
          </a:prstGeom>
          <a:noFill/>
        </p:spPr>
        <p:txBody>
          <a:bodyPr wrap="square" rtlCol="0">
            <a:spAutoFit/>
          </a:bodyPr>
          <a:lstStyle/>
          <a:p>
            <a:r>
              <a:rPr lang="en-US" sz="4000" dirty="0">
                <a:solidFill>
                  <a:schemeClr val="bg1">
                    <a:lumMod val="95000"/>
                  </a:schemeClr>
                </a:solidFill>
                <a:latin typeface="Aharoni" panose="02010803020104030203" pitchFamily="2" charset="-79"/>
                <a:cs typeface="Aharoni" panose="02010803020104030203" pitchFamily="2" charset="-79"/>
              </a:rPr>
              <a:t>Authority </a:t>
            </a:r>
          </a:p>
        </p:txBody>
      </p:sp>
      <p:sp>
        <p:nvSpPr>
          <p:cNvPr id="12" name="TextBox 11">
            <a:extLst>
              <a:ext uri="{FF2B5EF4-FFF2-40B4-BE49-F238E27FC236}">
                <a16:creationId xmlns:a16="http://schemas.microsoft.com/office/drawing/2014/main" id="{E77931A2-4D37-47BF-AC61-5EAF40E3AC92}"/>
              </a:ext>
            </a:extLst>
          </p:cNvPr>
          <p:cNvSpPr txBox="1"/>
          <p:nvPr/>
        </p:nvSpPr>
        <p:spPr>
          <a:xfrm rot="10800000" flipH="1" flipV="1">
            <a:off x="10756263" y="8456664"/>
            <a:ext cx="4191000" cy="307777"/>
          </a:xfrm>
          <a:prstGeom prst="rect">
            <a:avLst/>
          </a:prstGeom>
          <a:noFill/>
        </p:spPr>
        <p:txBody>
          <a:bodyPr wrap="square" rtlCol="0">
            <a:spAutoFit/>
          </a:bodyPr>
          <a:lstStyle/>
          <a:p>
            <a:r>
              <a:rPr lang="en-US" sz="1400" dirty="0">
                <a:latin typeface="Arial Black" panose="020B0A04020102020204" pitchFamily="34" charset="0"/>
              </a:rPr>
              <a:t>VIP</a:t>
            </a:r>
          </a:p>
        </p:txBody>
      </p:sp>
      <p:sp>
        <p:nvSpPr>
          <p:cNvPr id="13" name="TextBox 12">
            <a:extLst>
              <a:ext uri="{FF2B5EF4-FFF2-40B4-BE49-F238E27FC236}">
                <a16:creationId xmlns:a16="http://schemas.microsoft.com/office/drawing/2014/main" id="{D5F95013-06C4-46FB-A211-54F63FE2F3D0}"/>
              </a:ext>
            </a:extLst>
          </p:cNvPr>
          <p:cNvSpPr txBox="1"/>
          <p:nvPr/>
        </p:nvSpPr>
        <p:spPr>
          <a:xfrm>
            <a:off x="3705466" y="8229600"/>
            <a:ext cx="3391537" cy="261610"/>
          </a:xfrm>
          <a:prstGeom prst="rect">
            <a:avLst/>
          </a:prstGeom>
          <a:noFill/>
        </p:spPr>
        <p:txBody>
          <a:bodyPr wrap="square" rtlCol="0">
            <a:spAutoFit/>
          </a:bodyPr>
          <a:lstStyle/>
          <a:p>
            <a:r>
              <a:rPr lang="en-US" sz="1100" dirty="0">
                <a:latin typeface="Arial Black" panose="020B0A04020102020204" pitchFamily="34" charset="0"/>
              </a:rPr>
              <a:t>PASSENGERS </a:t>
            </a:r>
          </a:p>
        </p:txBody>
      </p:sp>
      <p:sp>
        <p:nvSpPr>
          <p:cNvPr id="14" name="TextBox 13">
            <a:extLst>
              <a:ext uri="{FF2B5EF4-FFF2-40B4-BE49-F238E27FC236}">
                <a16:creationId xmlns:a16="http://schemas.microsoft.com/office/drawing/2014/main" id="{458940B8-F25F-40B1-9329-BEFF459AA167}"/>
              </a:ext>
            </a:extLst>
          </p:cNvPr>
          <p:cNvSpPr txBox="1"/>
          <p:nvPr/>
        </p:nvSpPr>
        <p:spPr>
          <a:xfrm>
            <a:off x="14173200" y="8198822"/>
            <a:ext cx="3558933" cy="276999"/>
          </a:xfrm>
          <a:prstGeom prst="rect">
            <a:avLst/>
          </a:prstGeom>
          <a:noFill/>
        </p:spPr>
        <p:txBody>
          <a:bodyPr wrap="square" rtlCol="0">
            <a:spAutoFit/>
          </a:bodyPr>
          <a:lstStyle/>
          <a:p>
            <a:r>
              <a:rPr lang="en-US" sz="1200" dirty="0">
                <a:latin typeface="Arial Black" panose="020B0A04020102020204" pitchFamily="34" charset="0"/>
              </a:rPr>
              <a:t>PASSENGERS </a:t>
            </a:r>
          </a:p>
        </p:txBody>
      </p:sp>
    </p:spTree>
    <p:extLst>
      <p:ext uri="{BB962C8B-B14F-4D97-AF65-F5344CB8AC3E}">
        <p14:creationId xmlns:p14="http://schemas.microsoft.com/office/powerpoint/2010/main" val="25857747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a:extLst>
              <a:ext uri="{FF2B5EF4-FFF2-40B4-BE49-F238E27FC236}">
                <a16:creationId xmlns:a16="http://schemas.microsoft.com/office/drawing/2014/main" id="{8B9BF6A5-553A-469A-9FC0-5A007C3BE3BF}"/>
              </a:ext>
            </a:extLst>
          </p:cNvPr>
          <p:cNvGraphicFramePr>
            <a:graphicFrameLocks noGrp="1"/>
          </p:cNvGraphicFramePr>
          <p:nvPr>
            <p:extLst>
              <p:ext uri="{D42A27DB-BD31-4B8C-83A1-F6EECF244321}">
                <p14:modId xmlns:p14="http://schemas.microsoft.com/office/powerpoint/2010/main" val="119373110"/>
              </p:ext>
            </p:extLst>
          </p:nvPr>
        </p:nvGraphicFramePr>
        <p:xfrm>
          <a:off x="446472" y="5240241"/>
          <a:ext cx="3276446" cy="1732059"/>
        </p:xfrm>
        <a:graphic>
          <a:graphicData uri="http://schemas.openxmlformats.org/drawingml/2006/table">
            <a:tbl>
              <a:tblPr firstRow="1" firstCol="1" bandRow="1">
                <a:tableStyleId>{5C22544A-7EE6-4342-B048-85BDC9FD1C3A}</a:tableStyleId>
              </a:tblPr>
              <a:tblGrid>
                <a:gridCol w="163128">
                  <a:extLst>
                    <a:ext uri="{9D8B030D-6E8A-4147-A177-3AD203B41FA5}">
                      <a16:colId xmlns:a16="http://schemas.microsoft.com/office/drawing/2014/main" val="3415825006"/>
                    </a:ext>
                  </a:extLst>
                </a:gridCol>
                <a:gridCol w="3113318">
                  <a:extLst>
                    <a:ext uri="{9D8B030D-6E8A-4147-A177-3AD203B41FA5}">
                      <a16:colId xmlns:a16="http://schemas.microsoft.com/office/drawing/2014/main" val="1221197667"/>
                    </a:ext>
                  </a:extLst>
                </a:gridCol>
              </a:tblGrid>
              <a:tr h="366716">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Technique </a:t>
                      </a:r>
                    </a:p>
                  </a:txBody>
                  <a:tcPr marL="68580" marR="68580" marT="0" marB="0"/>
                </a:tc>
                <a:extLst>
                  <a:ext uri="{0D108BD9-81ED-4DB2-BD59-A6C34878D82A}">
                    <a16:rowId xmlns:a16="http://schemas.microsoft.com/office/drawing/2014/main" val="4119102186"/>
                  </a:ext>
                </a:extLst>
              </a:tr>
              <a:tr h="350370">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VLSM</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385299">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b="0" dirty="0"/>
                        <a:t>QoS</a:t>
                      </a:r>
                      <a:endParaRPr lang="en-US"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324874">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84175">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sp>
        <p:nvSpPr>
          <p:cNvPr id="2" name="Freeform 2"/>
          <p:cNvSpPr/>
          <p:nvPr/>
        </p:nvSpPr>
        <p:spPr>
          <a:xfrm flipH="1" flipV="1">
            <a:off x="13547087" y="-495020"/>
            <a:ext cx="9287959" cy="8409825"/>
          </a:xfrm>
          <a:custGeom>
            <a:avLst/>
            <a:gdLst/>
            <a:ahLst/>
            <a:cxnLst/>
            <a:rect l="l" t="t" r="r" b="b"/>
            <a:pathLst>
              <a:path w="9287959" h="8409825">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452950" y="8049787"/>
            <a:ext cx="7360133" cy="6664266"/>
          </a:xfrm>
          <a:custGeom>
            <a:avLst/>
            <a:gdLst/>
            <a:ahLst/>
            <a:cxnLst/>
            <a:rect l="l" t="t" r="r" b="b"/>
            <a:pathLst>
              <a:path w="7360133" h="6664266">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4" name="Freeform 4"/>
          <p:cNvSpPr/>
          <p:nvPr/>
        </p:nvSpPr>
        <p:spPr>
          <a:xfrm flipH="1">
            <a:off x="8303269" y="8738243"/>
            <a:ext cx="7360133" cy="6664266"/>
          </a:xfrm>
          <a:custGeom>
            <a:avLst/>
            <a:gdLst/>
            <a:ahLst/>
            <a:cxnLst/>
            <a:rect l="l" t="t" r="r" b="b"/>
            <a:pathLst>
              <a:path w="7360133" h="6664266">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grpSp>
        <p:nvGrpSpPr>
          <p:cNvPr id="5" name="Group 5"/>
          <p:cNvGrpSpPr/>
          <p:nvPr/>
        </p:nvGrpSpPr>
        <p:grpSpPr>
          <a:xfrm>
            <a:off x="3080360" y="634951"/>
            <a:ext cx="6263567" cy="1853035"/>
            <a:chOff x="0" y="0"/>
            <a:chExt cx="2747400" cy="812800"/>
          </a:xfrm>
        </p:grpSpPr>
        <p:sp>
          <p:nvSpPr>
            <p:cNvPr id="6" name="Freeform 6"/>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txBody>
            <a:bodyPr/>
            <a:lstStyle/>
            <a:p>
              <a:endParaRPr lang="en-US"/>
            </a:p>
          </p:txBody>
        </p:sp>
        <p:sp>
          <p:nvSpPr>
            <p:cNvPr id="7" name="TextBox 7"/>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971800" y="625644"/>
            <a:ext cx="6680185" cy="1976289"/>
            <a:chOff x="0" y="0"/>
            <a:chExt cx="2747400" cy="812800"/>
          </a:xfrm>
        </p:grpSpPr>
        <p:sp>
          <p:nvSpPr>
            <p:cNvPr id="9" name="Freeform 9"/>
            <p:cNvSpPr/>
            <p:nvPr/>
          </p:nvSpPr>
          <p:spPr>
            <a:xfrm>
              <a:off x="0" y="0"/>
              <a:ext cx="2747400" cy="812800"/>
            </a:xfrm>
            <a:custGeom>
              <a:avLst/>
              <a:gdLst/>
              <a:ahLst/>
              <a:cxnLst/>
              <a:rect l="l" t="t" r="r" b="b"/>
              <a:pathLst>
                <a:path w="2747400" h="8128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txBody>
            <a:bodyPr/>
            <a:lstStyle/>
            <a:p>
              <a:endParaRPr lang="en-US"/>
            </a:p>
          </p:txBody>
        </p:sp>
        <p:sp>
          <p:nvSpPr>
            <p:cNvPr id="10" name="TextBox 10"/>
            <p:cNvSpPr txBox="1"/>
            <p:nvPr/>
          </p:nvSpPr>
          <p:spPr>
            <a:xfrm>
              <a:off x="0" y="-47625"/>
              <a:ext cx="2747400" cy="669925"/>
            </a:xfrm>
            <a:prstGeom prst="rect">
              <a:avLst/>
            </a:prstGeom>
          </p:spPr>
          <p:txBody>
            <a:bodyPr lIns="50800" tIns="50800" rIns="50800" bIns="50800" rtlCol="0" anchor="ctr"/>
            <a:lstStyle/>
            <a:p>
              <a:pPr algn="ctr">
                <a:lnSpc>
                  <a:spcPts val="2659"/>
                </a:lnSpc>
              </a:pPr>
              <a:endParaRPr/>
            </a:p>
          </p:txBody>
        </p:sp>
      </p:grpSp>
      <p:graphicFrame>
        <p:nvGraphicFramePr>
          <p:cNvPr id="27" name="Table 26">
            <a:extLst>
              <a:ext uri="{FF2B5EF4-FFF2-40B4-BE49-F238E27FC236}">
                <a16:creationId xmlns:a16="http://schemas.microsoft.com/office/drawing/2014/main" id="{38C1C60D-D915-477B-BE0B-A08C38978C0E}"/>
              </a:ext>
            </a:extLst>
          </p:cNvPr>
          <p:cNvGraphicFramePr>
            <a:graphicFrameLocks noGrp="1"/>
          </p:cNvGraphicFramePr>
          <p:nvPr>
            <p:extLst>
              <p:ext uri="{D42A27DB-BD31-4B8C-83A1-F6EECF244321}">
                <p14:modId xmlns:p14="http://schemas.microsoft.com/office/powerpoint/2010/main" val="4266831327"/>
              </p:ext>
            </p:extLst>
          </p:nvPr>
        </p:nvGraphicFramePr>
        <p:xfrm>
          <a:off x="15080144" y="4768515"/>
          <a:ext cx="1828800" cy="1524000"/>
        </p:xfrm>
        <a:graphic>
          <a:graphicData uri="http://schemas.openxmlformats.org/drawingml/2006/table">
            <a:tbl>
              <a:tblPr firstRow="1" firstCol="1" bandRow="1">
                <a:tableStyleId>{5C22544A-7EE6-4342-B048-85BDC9FD1C3A}</a:tableStyleId>
              </a:tblPr>
              <a:tblGrid>
                <a:gridCol w="625325">
                  <a:extLst>
                    <a:ext uri="{9D8B030D-6E8A-4147-A177-3AD203B41FA5}">
                      <a16:colId xmlns:a16="http://schemas.microsoft.com/office/drawing/2014/main" val="3415825006"/>
                    </a:ext>
                  </a:extLst>
                </a:gridCol>
                <a:gridCol w="1203475">
                  <a:extLst>
                    <a:ext uri="{9D8B030D-6E8A-4147-A177-3AD203B41FA5}">
                      <a16:colId xmlns:a16="http://schemas.microsoft.com/office/drawing/2014/main" val="1221197667"/>
                    </a:ext>
                  </a:extLst>
                </a:gridCol>
              </a:tblGrid>
              <a:tr h="207941">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211774">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DHCP</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269578">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DNS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211774">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t>HTTP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211774">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0666378"/>
                  </a:ext>
                </a:extLst>
              </a:tr>
            </a:tbl>
          </a:graphicData>
        </a:graphic>
      </p:graphicFrame>
      <p:sp>
        <p:nvSpPr>
          <p:cNvPr id="11" name="TextBox 11"/>
          <p:cNvSpPr txBox="1"/>
          <p:nvPr/>
        </p:nvSpPr>
        <p:spPr>
          <a:xfrm>
            <a:off x="3080360" y="822030"/>
            <a:ext cx="5373897" cy="1497228"/>
          </a:xfrm>
          <a:prstGeom prst="rect">
            <a:avLst/>
          </a:prstGeom>
        </p:spPr>
        <p:txBody>
          <a:bodyPr lIns="0" tIns="0" rIns="0" bIns="0" rtlCol="0" anchor="t">
            <a:spAutoFit/>
          </a:bodyPr>
          <a:lstStyle/>
          <a:p>
            <a:pPr algn="ctr">
              <a:lnSpc>
                <a:spcPts val="5917"/>
              </a:lnSpc>
            </a:pPr>
            <a:r>
              <a:rPr lang="en-US" sz="4930" dirty="0">
                <a:solidFill>
                  <a:srgbClr val="000000"/>
                </a:solidFill>
                <a:latin typeface="League Spartan"/>
                <a:ea typeface="League Spartan"/>
                <a:cs typeface="League Spartan"/>
                <a:sym typeface="League Spartan"/>
              </a:rPr>
              <a:t>TOOLS AND TECHNOLOGY</a:t>
            </a:r>
          </a:p>
        </p:txBody>
      </p:sp>
      <p:pic>
        <p:nvPicPr>
          <p:cNvPr id="23" name="Picture 35">
            <a:extLst>
              <a:ext uri="{FF2B5EF4-FFF2-40B4-BE49-F238E27FC236}">
                <a16:creationId xmlns:a16="http://schemas.microsoft.com/office/drawing/2014/main" id="{C531EC6B-1158-4020-8A35-B3C953FCF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8468" y="4790910"/>
            <a:ext cx="807779" cy="8077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Table 27">
            <a:extLst>
              <a:ext uri="{FF2B5EF4-FFF2-40B4-BE49-F238E27FC236}">
                <a16:creationId xmlns:a16="http://schemas.microsoft.com/office/drawing/2014/main" id="{FEA08E63-2405-4EA5-BDA6-61DF65BEE37B}"/>
              </a:ext>
            </a:extLst>
          </p:cNvPr>
          <p:cNvGraphicFramePr>
            <a:graphicFrameLocks noGrp="1"/>
          </p:cNvGraphicFramePr>
          <p:nvPr>
            <p:extLst>
              <p:ext uri="{D42A27DB-BD31-4B8C-83A1-F6EECF244321}">
                <p14:modId xmlns:p14="http://schemas.microsoft.com/office/powerpoint/2010/main" val="1056730861"/>
              </p:ext>
            </p:extLst>
          </p:nvPr>
        </p:nvGraphicFramePr>
        <p:xfrm>
          <a:off x="4482182" y="3176442"/>
          <a:ext cx="9287960" cy="6005658"/>
        </p:xfrm>
        <a:graphic>
          <a:graphicData uri="http://schemas.openxmlformats.org/drawingml/2006/table">
            <a:tbl>
              <a:tblPr firstRow="1" firstCol="1" bandRow="1">
                <a:tableStyleId>{5C22544A-7EE6-4342-B048-85BDC9FD1C3A}</a:tableStyleId>
              </a:tblPr>
              <a:tblGrid>
                <a:gridCol w="4643980">
                  <a:extLst>
                    <a:ext uri="{9D8B030D-6E8A-4147-A177-3AD203B41FA5}">
                      <a16:colId xmlns:a16="http://schemas.microsoft.com/office/drawing/2014/main" val="3415825006"/>
                    </a:ext>
                  </a:extLst>
                </a:gridCol>
                <a:gridCol w="4643980">
                  <a:extLst>
                    <a:ext uri="{9D8B030D-6E8A-4147-A177-3AD203B41FA5}">
                      <a16:colId xmlns:a16="http://schemas.microsoft.com/office/drawing/2014/main" val="1221197667"/>
                    </a:ext>
                  </a:extLst>
                </a:gridCol>
              </a:tblGrid>
              <a:tr h="1057375">
                <a:tc>
                  <a:txBody>
                    <a:bodyPr/>
                    <a:lstStyle/>
                    <a:p>
                      <a:pPr marL="0" marR="0" indent="-228600" algn="ctr">
                        <a:spcBef>
                          <a:spcPts val="600"/>
                        </a:spcBef>
                        <a:spcAft>
                          <a:spcPts val="1400"/>
                        </a:spcAft>
                        <a:buNone/>
                      </a:pPr>
                      <a:r>
                        <a:rPr lang="en-US" sz="2000" dirty="0">
                          <a:effectLst/>
                        </a:rPr>
                        <a:t>Images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Devices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9102186"/>
                  </a:ext>
                </a:extLst>
              </a:tr>
              <a:tr h="1444325">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Switch</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4667517"/>
                  </a:ext>
                </a:extLst>
              </a:tr>
              <a:tr h="1294158">
                <a:tc>
                  <a:txBody>
                    <a:bodyPr/>
                    <a:lstStyle/>
                    <a:p>
                      <a:pPr marL="0" marR="0" indent="-228600" algn="ctr">
                        <a:spcBef>
                          <a:spcPts val="600"/>
                        </a:spcBef>
                        <a:spcAft>
                          <a:spcPts val="1400"/>
                        </a:spcAft>
                        <a:buNone/>
                      </a:pP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a:effectLst/>
                        </a:rPr>
                        <a:t>Router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2434985"/>
                  </a:ext>
                </a:extLst>
              </a:tr>
              <a:tr h="1143000">
                <a:tc>
                  <a:txBody>
                    <a:bodyPr/>
                    <a:lstStyle/>
                    <a:p>
                      <a:pPr marL="0" marR="0" indent="-228600" algn="ctr">
                        <a:spcBef>
                          <a:spcPts val="600"/>
                        </a:spcBef>
                        <a:spcAft>
                          <a:spcPts val="1400"/>
                        </a:spcAft>
                        <a:buNone/>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rPr>
                        <a:t>Wireless Router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307822"/>
                  </a:ext>
                </a:extLst>
              </a:tr>
              <a:tr h="1066800">
                <a:tc>
                  <a:txBody>
                    <a:bodyPr/>
                    <a:lstStyle/>
                    <a:p>
                      <a:pPr marL="0" marR="0" indent="-228600" algn="ctr">
                        <a:spcBef>
                          <a:spcPts val="600"/>
                        </a:spcBef>
                        <a:spcAft>
                          <a:spcPts val="1400"/>
                        </a:spcAft>
                        <a:buNone/>
                      </a:pP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228600" algn="ctr">
                        <a:spcBef>
                          <a:spcPts val="600"/>
                        </a:spcBef>
                        <a:spcAft>
                          <a:spcPts val="14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Laptop and PCs</a:t>
                      </a:r>
                    </a:p>
                  </a:txBody>
                  <a:tcPr marL="68580" marR="68580" marT="0" marB="0"/>
                </a:tc>
                <a:extLst>
                  <a:ext uri="{0D108BD9-81ED-4DB2-BD59-A6C34878D82A}">
                    <a16:rowId xmlns:a16="http://schemas.microsoft.com/office/drawing/2014/main" val="1480666378"/>
                  </a:ext>
                </a:extLst>
              </a:tr>
            </a:tbl>
          </a:graphicData>
        </a:graphic>
      </p:graphicFrame>
      <p:pic>
        <p:nvPicPr>
          <p:cNvPr id="1027" name="Picture 36">
            <a:extLst>
              <a:ext uri="{FF2B5EF4-FFF2-40B4-BE49-F238E27FC236}">
                <a16:creationId xmlns:a16="http://schemas.microsoft.com/office/drawing/2014/main" id="{89D8C856-9CA4-076D-73D9-41DCBD550B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700" y="5888625"/>
            <a:ext cx="807782" cy="80778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0">
            <a:extLst>
              <a:ext uri="{FF2B5EF4-FFF2-40B4-BE49-F238E27FC236}">
                <a16:creationId xmlns:a16="http://schemas.microsoft.com/office/drawing/2014/main" id="{20C89A52-0ADF-E0E6-302A-B4B97CDD4AF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832" y="8269601"/>
            <a:ext cx="807782" cy="80778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3A2DC6AD-91A8-4293-BC10-12DF61B1D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48538" y="7069451"/>
            <a:ext cx="1034105" cy="763827"/>
          </a:xfrm>
          <a:prstGeom prst="rect">
            <a:avLst/>
          </a:prstGeom>
        </p:spPr>
      </p:pic>
      <p:pic>
        <p:nvPicPr>
          <p:cNvPr id="29" name="Picture 35">
            <a:extLst>
              <a:ext uri="{FF2B5EF4-FFF2-40B4-BE49-F238E27FC236}">
                <a16:creationId xmlns:a16="http://schemas.microsoft.com/office/drawing/2014/main" id="{86B17974-5DA8-4A58-81F8-50CB67152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700" y="4508443"/>
            <a:ext cx="654842" cy="654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487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413</Words>
  <Application>Microsoft Office PowerPoint</Application>
  <PresentationFormat>Custom</PresentationFormat>
  <Paragraphs>94</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DG Jory</vt:lpstr>
      <vt:lpstr>Aharoni</vt:lpstr>
      <vt:lpstr>Canva Sans Bold</vt:lpstr>
      <vt:lpstr>Canva Sans</vt:lpstr>
      <vt:lpstr>League Spartan</vt:lpstr>
      <vt:lpstr>Arial Black</vt:lpstr>
      <vt:lpstr>Arial</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Minimalist Project Presentation</dc:title>
  <dc:creator>LaPu</dc:creator>
  <cp:lastModifiedBy>sadman siam</cp:lastModifiedBy>
  <cp:revision>5</cp:revision>
  <dcterms:created xsi:type="dcterms:W3CDTF">2006-08-16T00:00:00Z</dcterms:created>
  <dcterms:modified xsi:type="dcterms:W3CDTF">2025-03-18T17:38:34Z</dcterms:modified>
  <dc:identifier>DAGhrkuPYo0</dc:identifier>
</cp:coreProperties>
</file>