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30"/>
  </p:notesMasterIdLst>
  <p:sldIdLst>
    <p:sldId id="256" r:id="rId2"/>
    <p:sldId id="257" r:id="rId3"/>
    <p:sldId id="258" r:id="rId4"/>
    <p:sldId id="259" r:id="rId5"/>
    <p:sldId id="260" r:id="rId6"/>
    <p:sldId id="261" r:id="rId7"/>
    <p:sldId id="284"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83" r:id="rId25"/>
    <p:sldId id="279" r:id="rId26"/>
    <p:sldId id="280" r:id="rId27"/>
    <p:sldId id="281" r:id="rId28"/>
    <p:sldId id="282"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687624-7509-42B5-8932-EF4C0BD2CC19}" type="datetimeFigureOut">
              <a:rPr lang="en-MY" smtClean="0"/>
              <a:t>12/1/2021</a:t>
            </a:fld>
            <a:endParaRPr lang="en-MY"/>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8C070A-5EBC-4858-8D2E-CE8E5F80B611}" type="slidenum">
              <a:rPr lang="en-MY" smtClean="0"/>
              <a:t>‹#›</a:t>
            </a:fld>
            <a:endParaRPr lang="en-MY"/>
          </a:p>
        </p:txBody>
      </p:sp>
    </p:spTree>
    <p:extLst>
      <p:ext uri="{BB962C8B-B14F-4D97-AF65-F5344CB8AC3E}">
        <p14:creationId xmlns:p14="http://schemas.microsoft.com/office/powerpoint/2010/main" val="23057761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1/12/2021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1/12/2021</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1/12/2021</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1/12/2021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1/12/2021</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1/12/2021</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8.emf"/><Relationship Id="rId7" Type="http://schemas.openxmlformats.org/officeDocument/2006/relationships/image" Target="../media/image210.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90.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6.emf"/></Relationships>
</file>

<file path=ppt/slides/_rels/slide19.xml.rels><?xml version="1.0" encoding="UTF-8" standalone="yes"?>
<Relationships xmlns="http://schemas.openxmlformats.org/package/2006/relationships"><Relationship Id="rId8" Type="http://schemas.openxmlformats.org/officeDocument/2006/relationships/image" Target="../media/image28.png"/><Relationship Id="rId7" Type="http://schemas.openxmlformats.org/officeDocument/2006/relationships/image" Target="../media/image47.png"/><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460.png"/><Relationship Id="rId5" Type="http://schemas.openxmlformats.org/officeDocument/2006/relationships/image" Target="../media/image450.png"/><Relationship Id="rId9" Type="http://schemas.openxmlformats.org/officeDocument/2006/relationships/image" Target="../media/image4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8" Type="http://schemas.openxmlformats.org/officeDocument/2006/relationships/image" Target="../media/image30.png"/><Relationship Id="rId7" Type="http://schemas.openxmlformats.org/officeDocument/2006/relationships/image" Target="../media/image54.png"/><Relationship Id="rId2" Type="http://schemas.openxmlformats.org/officeDocument/2006/relationships/image" Target="../media/image29.png"/><Relationship Id="rId1" Type="http://schemas.openxmlformats.org/officeDocument/2006/relationships/slideLayout" Target="../slideLayouts/slideLayout7.xml"/><Relationship Id="rId6" Type="http://schemas.openxmlformats.org/officeDocument/2006/relationships/image" Target="../media/image53.png"/><Relationship Id="rId5" Type="http://schemas.openxmlformats.org/officeDocument/2006/relationships/image" Target="../media/image52.png"/><Relationship Id="rId9" Type="http://schemas.openxmlformats.org/officeDocument/2006/relationships/image" Target="../media/image31.png"/></Relationships>
</file>

<file path=ppt/slides/_rels/slide21.xml.rels><?xml version="1.0" encoding="UTF-8" standalone="yes"?>
<Relationships xmlns="http://schemas.openxmlformats.org/package/2006/relationships"><Relationship Id="rId7" Type="http://schemas.openxmlformats.org/officeDocument/2006/relationships/image" Target="../media/image33.png"/><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58.png"/></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61.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62.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8" Type="http://schemas.openxmlformats.org/officeDocument/2006/relationships/image" Target="../media/image37.png"/><Relationship Id="rId7" Type="http://schemas.openxmlformats.org/officeDocument/2006/relationships/image" Target="../media/image70.png"/><Relationship Id="rId2" Type="http://schemas.openxmlformats.org/officeDocument/2006/relationships/image" Target="../media/image36.png"/><Relationship Id="rId1" Type="http://schemas.openxmlformats.org/officeDocument/2006/relationships/slideLayout" Target="../slideLayouts/slideLayout7.xml"/><Relationship Id="rId6" Type="http://schemas.openxmlformats.org/officeDocument/2006/relationships/image" Target="../media/image69.png"/><Relationship Id="rId5" Type="http://schemas.openxmlformats.org/officeDocument/2006/relationships/image" Target="../media/image68.png"/></Relationships>
</file>

<file path=ppt/slides/_rels/slide27.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10989" y="180304"/>
            <a:ext cx="10154993" cy="1468191"/>
          </a:xfrm>
        </p:spPr>
        <p:txBody>
          <a:bodyPr>
            <a:normAutofit fontScale="90000"/>
          </a:bodyPr>
          <a:lstStyle/>
          <a:p>
            <a:r>
              <a:rPr lang="en-GB" b="1" u="sng" dirty="0" smtClean="0">
                <a:solidFill>
                  <a:schemeClr val="tx1"/>
                </a:solidFill>
              </a:rPr>
              <a:t>Modelling of  the patients survived 1 year using Data Mining Technique</a:t>
            </a:r>
            <a:endParaRPr lang="en-MY" b="1" u="sng" dirty="0">
              <a:solidFill>
                <a:schemeClr val="tx1"/>
              </a:solidFill>
            </a:endParaRPr>
          </a:p>
        </p:txBody>
      </p:sp>
      <p:sp>
        <p:nvSpPr>
          <p:cNvPr id="5" name="TextBox 4">
            <a:extLst>
              <a:ext uri="{FF2B5EF4-FFF2-40B4-BE49-F238E27FC236}">
                <a16:creationId xmlns:a16="http://schemas.microsoft.com/office/drawing/2014/main" xmlns="" id="{B9FB6883-2EA0-49B1-8FC9-3FD5CAF6FC4D}"/>
              </a:ext>
            </a:extLst>
          </p:cNvPr>
          <p:cNvSpPr txBox="1"/>
          <p:nvPr/>
        </p:nvSpPr>
        <p:spPr>
          <a:xfrm>
            <a:off x="148106" y="3078049"/>
            <a:ext cx="7930376" cy="3046988"/>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ln w="19050">
            <a:solidFill>
              <a:schemeClr val="tx1"/>
            </a:solidFill>
          </a:ln>
        </p:spPr>
        <p:txBody>
          <a:bodyPr wrap="none" rtlCol="0">
            <a:spAutoFit/>
          </a:bodyPr>
          <a:lstStyle/>
          <a:p>
            <a:r>
              <a:rPr lang="en-US" sz="2400" dirty="0">
                <a:latin typeface="Times New Roman" panose="02020603050405020304" pitchFamily="18" charset="0"/>
                <a:cs typeface="Times New Roman" panose="02020603050405020304" pitchFamily="18" charset="0"/>
              </a:rPr>
              <a:t>Name	: </a:t>
            </a:r>
            <a:r>
              <a:rPr lang="en-US" sz="2400" dirty="0" smtClean="0">
                <a:latin typeface="Times New Roman" panose="02020603050405020304" pitchFamily="18" charset="0"/>
                <a:cs typeface="Times New Roman" panose="02020603050405020304" pitchFamily="18" charset="0"/>
              </a:rPr>
              <a:t>Muhammad </a:t>
            </a:r>
            <a:r>
              <a:rPr lang="en-US" sz="2400" dirty="0" err="1" smtClean="0">
                <a:latin typeface="Times New Roman" panose="02020603050405020304" pitchFamily="18" charset="0"/>
                <a:cs typeface="Times New Roman" panose="02020603050405020304" pitchFamily="18" charset="0"/>
              </a:rPr>
              <a:t>Nazman</a:t>
            </a:r>
            <a:r>
              <a:rPr lang="en-US" sz="2400" dirty="0" smtClean="0">
                <a:latin typeface="Times New Roman" panose="02020603050405020304" pitchFamily="18" charset="0"/>
                <a:cs typeface="Times New Roman" panose="02020603050405020304" pitchFamily="18" charset="0"/>
              </a:rPr>
              <a:t> Bin </a:t>
            </a:r>
            <a:r>
              <a:rPr lang="en-US" sz="2400" dirty="0" err="1" smtClean="0">
                <a:latin typeface="Times New Roman" panose="02020603050405020304" pitchFamily="18" charset="0"/>
                <a:cs typeface="Times New Roman" panose="02020603050405020304" pitchFamily="18" charset="0"/>
              </a:rPr>
              <a:t>Mohd</a:t>
            </a:r>
            <a:r>
              <a:rPr lang="en-US" sz="2400" dirty="0" smtClean="0">
                <a:latin typeface="Times New Roman" panose="02020603050405020304" pitchFamily="18" charset="0"/>
                <a:cs typeface="Times New Roman" panose="02020603050405020304" pitchFamily="18" charset="0"/>
              </a:rPr>
              <a:t> Nasir</a:t>
            </a:r>
          </a:p>
          <a:p>
            <a:r>
              <a:rPr lang="en-US" sz="2400" dirty="0" smtClean="0">
                <a:latin typeface="Times New Roman" panose="02020603050405020304" pitchFamily="18" charset="0"/>
                <a:cs typeface="Times New Roman" panose="02020603050405020304" pitchFamily="18" charset="0"/>
              </a:rPr>
              <a:t>ID No.	: 2018249406</a:t>
            </a:r>
          </a:p>
          <a:p>
            <a:r>
              <a:rPr lang="en-US" sz="2400" dirty="0" smtClean="0">
                <a:latin typeface="Times New Roman" panose="02020603050405020304" pitchFamily="18" charset="0"/>
                <a:cs typeface="Times New Roman" panose="02020603050405020304" pitchFamily="18" charset="0"/>
              </a:rPr>
              <a:t>Group</a:t>
            </a:r>
            <a:r>
              <a:rPr lang="en-US" sz="2400" dirty="0">
                <a:latin typeface="Times New Roman" panose="02020603050405020304" pitchFamily="18" charset="0"/>
                <a:cs typeface="Times New Roman" panose="02020603050405020304" pitchFamily="18" charset="0"/>
              </a:rPr>
              <a:t>	: CS2425A</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Other Members	:</a:t>
            </a:r>
          </a:p>
          <a:p>
            <a:r>
              <a:rPr lang="en-US" sz="2400" dirty="0">
                <a:latin typeface="Times New Roman" panose="02020603050405020304" pitchFamily="18" charset="0"/>
                <a:cs typeface="Times New Roman" panose="02020603050405020304" pitchFamily="18" charset="0"/>
              </a:rPr>
              <a:t>	1. </a:t>
            </a:r>
            <a:r>
              <a:rPr lang="en-US" sz="2400" dirty="0" smtClean="0">
                <a:latin typeface="Times New Roman" panose="02020603050405020304" pitchFamily="18" charset="0"/>
                <a:cs typeface="Times New Roman" panose="02020603050405020304" pitchFamily="18" charset="0"/>
              </a:rPr>
              <a:t>Syed </a:t>
            </a:r>
            <a:r>
              <a:rPr lang="en-US" sz="2400" dirty="0" err="1" smtClean="0">
                <a:latin typeface="Times New Roman" panose="02020603050405020304" pitchFamily="18" charset="0"/>
                <a:cs typeface="Times New Roman" panose="02020603050405020304" pitchFamily="18" charset="0"/>
              </a:rPr>
              <a:t>Anand</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Najmi</a:t>
            </a:r>
            <a:r>
              <a:rPr lang="en-US" sz="2400" dirty="0" smtClean="0">
                <a:latin typeface="Times New Roman" panose="02020603050405020304" pitchFamily="18" charset="0"/>
                <a:cs typeface="Times New Roman" panose="02020603050405020304" pitchFamily="18" charset="0"/>
              </a:rPr>
              <a:t> Bin Sayed Abu Bashar</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2018439602)</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2. Muhammad </a:t>
            </a:r>
            <a:r>
              <a:rPr lang="en-US" sz="2400" dirty="0" err="1" smtClean="0">
                <a:latin typeface="Times New Roman" panose="02020603050405020304" pitchFamily="18" charset="0"/>
                <a:cs typeface="Times New Roman" panose="02020603050405020304" pitchFamily="18" charset="0"/>
              </a:rPr>
              <a:t>Fikri</a:t>
            </a:r>
            <a:r>
              <a:rPr lang="en-US" sz="2400" dirty="0" smtClean="0">
                <a:latin typeface="Times New Roman" panose="02020603050405020304" pitchFamily="18" charset="0"/>
                <a:cs typeface="Times New Roman" panose="02020603050405020304" pitchFamily="18" charset="0"/>
              </a:rPr>
              <a:t> Bin Abdullah</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(2018201142)</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3. </a:t>
            </a:r>
            <a:r>
              <a:rPr lang="en-US" sz="2400" dirty="0" err="1" smtClean="0">
                <a:latin typeface="Times New Roman" panose="02020603050405020304" pitchFamily="18" charset="0"/>
                <a:cs typeface="Times New Roman" panose="02020603050405020304" pitchFamily="18" charset="0"/>
              </a:rPr>
              <a:t>Khairul</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Irsyad</a:t>
            </a:r>
            <a:r>
              <a:rPr lang="en-US" sz="2400" dirty="0" smtClean="0">
                <a:latin typeface="Times New Roman" panose="02020603050405020304" pitchFamily="18" charset="0"/>
                <a:cs typeface="Times New Roman" panose="02020603050405020304" pitchFamily="18" charset="0"/>
              </a:rPr>
              <a:t> Bin </a:t>
            </a:r>
            <a:r>
              <a:rPr lang="en-US" sz="2400" dirty="0" err="1" smtClean="0">
                <a:latin typeface="Times New Roman" panose="02020603050405020304" pitchFamily="18" charset="0"/>
                <a:cs typeface="Times New Roman" panose="02020603050405020304" pitchFamily="18" charset="0"/>
              </a:rPr>
              <a:t>Mohd</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Hiffni</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(2019998689)</a:t>
            </a:r>
            <a:endParaRPr lang="en-US" sz="180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90341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24D3773E-7FC9-473F-9D0C-DACB8E498478}"/>
              </a:ext>
            </a:extLst>
          </p:cNvPr>
          <p:cNvSpPr txBox="1"/>
          <p:nvPr/>
        </p:nvSpPr>
        <p:spPr>
          <a:xfrm>
            <a:off x="296563" y="271853"/>
            <a:ext cx="7666971" cy="461665"/>
          </a:xfrm>
          <a:prstGeom prst="rect">
            <a:avLst/>
          </a:prstGeom>
          <a:solidFill>
            <a:schemeClr val="lt1">
              <a:alpha val="28000"/>
            </a:schemeClr>
          </a:solidFill>
        </p:spPr>
        <p:txBody>
          <a:bodyPr wrap="none" rtlCol="0">
            <a:spAutoFit/>
          </a:bodyPr>
          <a:lstStyle/>
          <a:p>
            <a:r>
              <a:rPr lang="en-US" sz="2400" b="1" u="sng" dirty="0">
                <a:latin typeface="Arial Black" panose="020B0A04020102020204" pitchFamily="34" charset="0"/>
                <a:cs typeface="Times New Roman" panose="02020603050405020304" pitchFamily="18" charset="0"/>
              </a:rPr>
              <a:t>3.0 DATA EXPLORATION AND MANAGEMENT</a:t>
            </a:r>
          </a:p>
        </p:txBody>
      </p:sp>
      <p:sp>
        <p:nvSpPr>
          <p:cNvPr id="3" name="TextBox 2">
            <a:extLst>
              <a:ext uri="{FF2B5EF4-FFF2-40B4-BE49-F238E27FC236}">
                <a16:creationId xmlns:a16="http://schemas.microsoft.com/office/drawing/2014/main" xmlns="" id="{5AB41DB4-E5D3-42AB-BFAB-26339678FFFD}"/>
              </a:ext>
            </a:extLst>
          </p:cNvPr>
          <p:cNvSpPr txBox="1"/>
          <p:nvPr/>
        </p:nvSpPr>
        <p:spPr>
          <a:xfrm>
            <a:off x="816801" y="681090"/>
            <a:ext cx="2840136" cy="369332"/>
          </a:xfrm>
          <a:prstGeom prst="rect">
            <a:avLst/>
          </a:prstGeom>
          <a:solidFill>
            <a:schemeClr val="lt1">
              <a:alpha val="28000"/>
            </a:schemeClr>
          </a:solidFill>
        </p:spPr>
        <p:txBody>
          <a:bodyPr wrap="none" rtlCol="0">
            <a:spAutoFit/>
          </a:bodyPr>
          <a:lstStyle/>
          <a:p>
            <a:r>
              <a:rPr lang="en-US" u="sng" dirty="0">
                <a:latin typeface="Times New Roman" panose="02020603050405020304" pitchFamily="18" charset="0"/>
                <a:cs typeface="Times New Roman" panose="02020603050405020304" pitchFamily="18" charset="0"/>
              </a:rPr>
              <a:t>3.2 DATA MANAGEMENT</a:t>
            </a:r>
          </a:p>
        </p:txBody>
      </p:sp>
      <p:sp>
        <p:nvSpPr>
          <p:cNvPr id="4" name="TextBox 3">
            <a:extLst>
              <a:ext uri="{FF2B5EF4-FFF2-40B4-BE49-F238E27FC236}">
                <a16:creationId xmlns:a16="http://schemas.microsoft.com/office/drawing/2014/main" xmlns="" id="{5819E1DD-1D37-4CB3-AA12-2636DEDB88CD}"/>
              </a:ext>
            </a:extLst>
          </p:cNvPr>
          <p:cNvSpPr txBox="1"/>
          <p:nvPr/>
        </p:nvSpPr>
        <p:spPr>
          <a:xfrm>
            <a:off x="296563" y="1138360"/>
            <a:ext cx="6796215" cy="4031873"/>
          </a:xfrm>
          <a:prstGeom prst="rect">
            <a:avLst/>
          </a:prstGeom>
          <a:solidFill>
            <a:schemeClr val="lt1">
              <a:alpha val="28000"/>
            </a:schemeClr>
          </a:solidFill>
        </p:spPr>
        <p:txBody>
          <a:bodyPr wrap="square" rtlCol="0">
            <a:spAutoFit/>
          </a:bodyPr>
          <a:lstStyle/>
          <a:p>
            <a:pPr algn="just"/>
            <a:r>
              <a:rPr lang="en-US" sz="1600" u="sng" dirty="0">
                <a:latin typeface="Times New Roman" panose="02020603050405020304" pitchFamily="18" charset="0"/>
                <a:cs typeface="Times New Roman" panose="02020603050405020304" pitchFamily="18" charset="0"/>
              </a:rPr>
              <a:t>Impute node</a:t>
            </a:r>
          </a:p>
          <a:p>
            <a:pPr algn="just"/>
            <a:r>
              <a:rPr lang="en-US" sz="1600" dirty="0">
                <a:latin typeface="Times New Roman" panose="02020603050405020304" pitchFamily="18" charset="0"/>
                <a:cs typeface="Times New Roman" panose="02020603050405020304" pitchFamily="18" charset="0"/>
              </a:rPr>
              <a:t>After replacing the unknown to missing values, we add impute node to deal with the missing values. If the variable is numerical (interval) variable, the missing value is imputed using mean. If the variable is categorical variable, then the missing value is imputed using mode</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Hence, we connect the impute node after replacement node (based in figure below, impute node is connected after data partition node. Data partition node is used to partition data into training data set and validation data set) and also connect the Multiplot node to the impute node then run it.</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We can see in the result from Multiplot node in train graph. Since the missing values are only in categorical variable, they were imputed using mode. In contact variable, the missing value is imputed into cellular, in education variable, missing value is imputed into secondary and in the job variable, missing value is imputed into blue-collar.</a:t>
            </a:r>
          </a:p>
        </p:txBody>
      </p:sp>
      <p:pic>
        <p:nvPicPr>
          <p:cNvPr id="5" name="Picture 4">
            <a:extLst>
              <a:ext uri="{FF2B5EF4-FFF2-40B4-BE49-F238E27FC236}">
                <a16:creationId xmlns:a16="http://schemas.microsoft.com/office/drawing/2014/main" xmlns="" id="{BB7323EF-6B8F-483D-AF03-848141B1AA39}"/>
              </a:ext>
            </a:extLst>
          </p:cNvPr>
          <p:cNvPicPr/>
          <p:nvPr/>
        </p:nvPicPr>
        <p:blipFill>
          <a:blip r:embed="rId2"/>
          <a:stretch>
            <a:fillRect/>
          </a:stretch>
        </p:blipFill>
        <p:spPr>
          <a:xfrm>
            <a:off x="722870" y="5170233"/>
            <a:ext cx="5943600" cy="1529080"/>
          </a:xfrm>
          <a:prstGeom prst="rect">
            <a:avLst/>
          </a:prstGeom>
        </p:spPr>
      </p:pic>
      <p:pic>
        <p:nvPicPr>
          <p:cNvPr id="6" name="Picture 5">
            <a:extLst>
              <a:ext uri="{FF2B5EF4-FFF2-40B4-BE49-F238E27FC236}">
                <a16:creationId xmlns:a16="http://schemas.microsoft.com/office/drawing/2014/main" xmlns="" id="{C5D7D62E-D7DC-4915-93E6-D50F9B75599B}"/>
              </a:ext>
            </a:extLst>
          </p:cNvPr>
          <p:cNvPicPr/>
          <p:nvPr/>
        </p:nvPicPr>
        <p:blipFill>
          <a:blip r:embed="rId3"/>
          <a:stretch>
            <a:fillRect/>
          </a:stretch>
        </p:blipFill>
        <p:spPr>
          <a:xfrm>
            <a:off x="7231603" y="462478"/>
            <a:ext cx="1727046" cy="2966522"/>
          </a:xfrm>
          <a:prstGeom prst="rect">
            <a:avLst/>
          </a:prstGeom>
          <a:ln>
            <a:solidFill>
              <a:schemeClr val="tx1"/>
            </a:solidFill>
          </a:ln>
        </p:spPr>
      </p:pic>
      <p:pic>
        <p:nvPicPr>
          <p:cNvPr id="7" name="Picture 6">
            <a:extLst>
              <a:ext uri="{FF2B5EF4-FFF2-40B4-BE49-F238E27FC236}">
                <a16:creationId xmlns:a16="http://schemas.microsoft.com/office/drawing/2014/main" xmlns="" id="{C208B529-BA41-4303-8C22-8A5BF2125364}"/>
              </a:ext>
            </a:extLst>
          </p:cNvPr>
          <p:cNvPicPr/>
          <p:nvPr/>
        </p:nvPicPr>
        <p:blipFill>
          <a:blip r:embed="rId4"/>
          <a:stretch>
            <a:fillRect/>
          </a:stretch>
        </p:blipFill>
        <p:spPr>
          <a:xfrm>
            <a:off x="9315894" y="462478"/>
            <a:ext cx="2059305" cy="2966522"/>
          </a:xfrm>
          <a:prstGeom prst="rect">
            <a:avLst/>
          </a:prstGeom>
          <a:ln>
            <a:solidFill>
              <a:schemeClr val="tx1"/>
            </a:solidFill>
          </a:ln>
        </p:spPr>
      </p:pic>
      <p:pic>
        <p:nvPicPr>
          <p:cNvPr id="8" name="Picture 7">
            <a:extLst>
              <a:ext uri="{FF2B5EF4-FFF2-40B4-BE49-F238E27FC236}">
                <a16:creationId xmlns:a16="http://schemas.microsoft.com/office/drawing/2014/main" xmlns="" id="{CB0EF75E-03F3-4EAD-98CA-BC4F7E9449D2}"/>
              </a:ext>
            </a:extLst>
          </p:cNvPr>
          <p:cNvPicPr/>
          <p:nvPr/>
        </p:nvPicPr>
        <p:blipFill>
          <a:blip r:embed="rId5"/>
          <a:stretch>
            <a:fillRect/>
          </a:stretch>
        </p:blipFill>
        <p:spPr>
          <a:xfrm>
            <a:off x="7231603" y="3699947"/>
            <a:ext cx="4143596" cy="2695575"/>
          </a:xfrm>
          <a:prstGeom prst="rect">
            <a:avLst/>
          </a:prstGeom>
          <a:ln>
            <a:solidFill>
              <a:schemeClr val="tx1"/>
            </a:solidFill>
          </a:ln>
        </p:spPr>
      </p:pic>
      <p:cxnSp>
        <p:nvCxnSpPr>
          <p:cNvPr id="9" name="Straight Arrow Connector 8">
            <a:extLst>
              <a:ext uri="{FF2B5EF4-FFF2-40B4-BE49-F238E27FC236}">
                <a16:creationId xmlns:a16="http://schemas.microsoft.com/office/drawing/2014/main" xmlns="" id="{DC71F933-E720-44F8-AE9F-A6C70AE7E3A2}"/>
              </a:ext>
            </a:extLst>
          </p:cNvPr>
          <p:cNvCxnSpPr>
            <a:cxnSpLocks/>
          </p:cNvCxnSpPr>
          <p:nvPr/>
        </p:nvCxnSpPr>
        <p:spPr>
          <a:xfrm flipH="1">
            <a:off x="8095126" y="107950"/>
            <a:ext cx="636124" cy="781741"/>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1" name="Straight Arrow Connector 10">
            <a:extLst>
              <a:ext uri="{FF2B5EF4-FFF2-40B4-BE49-F238E27FC236}">
                <a16:creationId xmlns:a16="http://schemas.microsoft.com/office/drawing/2014/main" xmlns="" id="{FF01B5B5-4260-40B1-B393-C945731B75C1}"/>
              </a:ext>
            </a:extLst>
          </p:cNvPr>
          <p:cNvCxnSpPr>
            <a:cxnSpLocks/>
          </p:cNvCxnSpPr>
          <p:nvPr/>
        </p:nvCxnSpPr>
        <p:spPr>
          <a:xfrm flipH="1">
            <a:off x="10591977" y="107950"/>
            <a:ext cx="636124" cy="781741"/>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2" name="Straight Arrow Connector 11">
            <a:extLst>
              <a:ext uri="{FF2B5EF4-FFF2-40B4-BE49-F238E27FC236}">
                <a16:creationId xmlns:a16="http://schemas.microsoft.com/office/drawing/2014/main" xmlns="" id="{45FC3FCF-5C4D-43E1-A4A5-7CD720757414}"/>
              </a:ext>
            </a:extLst>
          </p:cNvPr>
          <p:cNvCxnSpPr>
            <a:cxnSpLocks/>
          </p:cNvCxnSpPr>
          <p:nvPr/>
        </p:nvCxnSpPr>
        <p:spPr>
          <a:xfrm flipH="1">
            <a:off x="8183086" y="3392657"/>
            <a:ext cx="636124" cy="781741"/>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6933561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xmlns="" id="{4064679D-D8CB-4EAA-B001-13985904BFED}"/>
              </a:ext>
            </a:extLst>
          </p:cNvPr>
          <p:cNvPicPr>
            <a:picLocks noChangeAspect="1"/>
          </p:cNvPicPr>
          <p:nvPr/>
        </p:nvPicPr>
        <p:blipFill>
          <a:blip r:embed="rId2"/>
          <a:stretch>
            <a:fillRect/>
          </a:stretch>
        </p:blipFill>
        <p:spPr>
          <a:xfrm>
            <a:off x="7092778" y="865756"/>
            <a:ext cx="5050951" cy="5665520"/>
          </a:xfrm>
          <a:prstGeom prst="rect">
            <a:avLst/>
          </a:prstGeom>
        </p:spPr>
      </p:pic>
      <p:sp>
        <p:nvSpPr>
          <p:cNvPr id="2" name="TextBox 1">
            <a:extLst>
              <a:ext uri="{FF2B5EF4-FFF2-40B4-BE49-F238E27FC236}">
                <a16:creationId xmlns:a16="http://schemas.microsoft.com/office/drawing/2014/main" xmlns="" id="{4FA63DD3-1B6F-4ED9-9A41-942642667A85}"/>
              </a:ext>
            </a:extLst>
          </p:cNvPr>
          <p:cNvSpPr txBox="1"/>
          <p:nvPr/>
        </p:nvSpPr>
        <p:spPr>
          <a:xfrm>
            <a:off x="296563" y="1138360"/>
            <a:ext cx="6796215" cy="1569660"/>
          </a:xfrm>
          <a:prstGeom prst="rect">
            <a:avLst/>
          </a:prstGeom>
          <a:solidFill>
            <a:schemeClr val="lt1">
              <a:alpha val="23000"/>
            </a:schemeClr>
          </a:solidFill>
        </p:spPr>
        <p:txBody>
          <a:bodyPr wrap="square" rtlCol="0">
            <a:spAutoFit/>
          </a:bodyPr>
          <a:lstStyle/>
          <a:p>
            <a:pPr algn="just"/>
            <a:r>
              <a:rPr lang="en-US" sz="1600" u="sng" dirty="0">
                <a:latin typeface="Times New Roman" panose="02020603050405020304" pitchFamily="18" charset="0"/>
                <a:cs typeface="Times New Roman" panose="02020603050405020304" pitchFamily="18" charset="0"/>
              </a:rPr>
              <a:t>Transform Variables node</a:t>
            </a:r>
          </a:p>
          <a:p>
            <a:pPr algn="just"/>
            <a:r>
              <a:rPr lang="en-US" sz="1600" dirty="0">
                <a:latin typeface="Times New Roman" panose="02020603050405020304" pitchFamily="18" charset="0"/>
                <a:cs typeface="Times New Roman" panose="02020603050405020304" pitchFamily="18" charset="0"/>
              </a:rPr>
              <a:t>In order to handle the skewness of the graph, we transform the variable using Transform Variables node.</a:t>
            </a:r>
          </a:p>
          <a:p>
            <a:pPr algn="just"/>
            <a:r>
              <a:rPr lang="en-US" sz="1600" dirty="0">
                <a:latin typeface="Times New Roman" panose="02020603050405020304" pitchFamily="18" charset="0"/>
                <a:cs typeface="Times New Roman" panose="02020603050405020304" pitchFamily="18" charset="0"/>
              </a:rPr>
              <a:t>We connect the Transform Variables node to Impute node. In the properties panel, click the ellipses that represents the value of Variables. Then change the method for </a:t>
            </a:r>
            <a:r>
              <a:rPr lang="en-US" sz="1600" dirty="0" err="1">
                <a:latin typeface="Times New Roman" panose="02020603050405020304" pitchFamily="18" charset="0"/>
                <a:cs typeface="Times New Roman" panose="02020603050405020304" pitchFamily="18" charset="0"/>
              </a:rPr>
              <a:t>REP_age</a:t>
            </a:r>
            <a:r>
              <a:rPr lang="en-US" sz="1600" dirty="0">
                <a:latin typeface="Times New Roman" panose="02020603050405020304" pitchFamily="18" charset="0"/>
                <a:cs typeface="Times New Roman" panose="02020603050405020304" pitchFamily="18" charset="0"/>
              </a:rPr>
              <a:t> and </a:t>
            </a:r>
            <a:r>
              <a:rPr lang="en-US" sz="1600" dirty="0" err="1">
                <a:latin typeface="Times New Roman" panose="02020603050405020304" pitchFamily="18" charset="0"/>
                <a:cs typeface="Times New Roman" panose="02020603050405020304" pitchFamily="18" charset="0"/>
              </a:rPr>
              <a:t>REP_duration</a:t>
            </a:r>
            <a:r>
              <a:rPr lang="en-US" sz="1600" dirty="0">
                <a:latin typeface="Times New Roman" panose="02020603050405020304" pitchFamily="18" charset="0"/>
                <a:cs typeface="Times New Roman" panose="02020603050405020304" pitchFamily="18" charset="0"/>
              </a:rPr>
              <a:t> variables to Log 10.</a:t>
            </a:r>
          </a:p>
        </p:txBody>
      </p:sp>
      <p:sp>
        <p:nvSpPr>
          <p:cNvPr id="3" name="TextBox 2">
            <a:extLst>
              <a:ext uri="{FF2B5EF4-FFF2-40B4-BE49-F238E27FC236}">
                <a16:creationId xmlns:a16="http://schemas.microsoft.com/office/drawing/2014/main" xmlns="" id="{D6B95122-2CCD-4F31-B127-AFD103B71C06}"/>
              </a:ext>
            </a:extLst>
          </p:cNvPr>
          <p:cNvSpPr txBox="1"/>
          <p:nvPr/>
        </p:nvSpPr>
        <p:spPr>
          <a:xfrm>
            <a:off x="296563" y="271853"/>
            <a:ext cx="6935040" cy="461665"/>
          </a:xfrm>
          <a:prstGeom prst="rect">
            <a:avLst/>
          </a:prstGeom>
          <a:solidFill>
            <a:schemeClr val="lt1">
              <a:alpha val="23000"/>
            </a:schemeClr>
          </a:solidFill>
        </p:spPr>
        <p:txBody>
          <a:bodyPr wrap="none" rtlCol="0">
            <a:spAutoFit/>
          </a:bodyPr>
          <a:lstStyle/>
          <a:p>
            <a:r>
              <a:rPr lang="en-US" sz="2400" b="1" u="sng" dirty="0">
                <a:latin typeface="Times New Roman" panose="02020603050405020304" pitchFamily="18" charset="0"/>
                <a:cs typeface="Times New Roman" panose="02020603050405020304" pitchFamily="18" charset="0"/>
              </a:rPr>
              <a:t>3.0 DATA EXPLORATION AND MANAGEMENT</a:t>
            </a:r>
          </a:p>
        </p:txBody>
      </p:sp>
      <p:sp>
        <p:nvSpPr>
          <p:cNvPr id="4" name="TextBox 3">
            <a:extLst>
              <a:ext uri="{FF2B5EF4-FFF2-40B4-BE49-F238E27FC236}">
                <a16:creationId xmlns:a16="http://schemas.microsoft.com/office/drawing/2014/main" xmlns="" id="{5A961684-77DE-44AC-84EE-DAA701286C4E}"/>
              </a:ext>
            </a:extLst>
          </p:cNvPr>
          <p:cNvSpPr txBox="1"/>
          <p:nvPr/>
        </p:nvSpPr>
        <p:spPr>
          <a:xfrm>
            <a:off x="816801" y="681090"/>
            <a:ext cx="2840136" cy="369332"/>
          </a:xfrm>
          <a:prstGeom prst="rect">
            <a:avLst/>
          </a:prstGeom>
          <a:solidFill>
            <a:schemeClr val="lt1">
              <a:alpha val="23000"/>
            </a:schemeClr>
          </a:solidFill>
        </p:spPr>
        <p:txBody>
          <a:bodyPr wrap="none" rtlCol="0">
            <a:spAutoFit/>
          </a:bodyPr>
          <a:lstStyle/>
          <a:p>
            <a:r>
              <a:rPr lang="en-US" u="sng" dirty="0">
                <a:latin typeface="Times New Roman" panose="02020603050405020304" pitchFamily="18" charset="0"/>
                <a:cs typeface="Times New Roman" panose="02020603050405020304" pitchFamily="18" charset="0"/>
              </a:rPr>
              <a:t>3.2 DATA MANAGEMENT</a:t>
            </a:r>
          </a:p>
        </p:txBody>
      </p:sp>
      <p:pic>
        <p:nvPicPr>
          <p:cNvPr id="6" name="Picture 5">
            <a:extLst>
              <a:ext uri="{FF2B5EF4-FFF2-40B4-BE49-F238E27FC236}">
                <a16:creationId xmlns:a16="http://schemas.microsoft.com/office/drawing/2014/main" xmlns="" id="{43582A24-7984-4F9B-A546-40A3ACFC6F7D}"/>
              </a:ext>
            </a:extLst>
          </p:cNvPr>
          <p:cNvPicPr>
            <a:picLocks noChangeAspect="1"/>
          </p:cNvPicPr>
          <p:nvPr/>
        </p:nvPicPr>
        <p:blipFill>
          <a:blip r:embed="rId3"/>
          <a:stretch>
            <a:fillRect/>
          </a:stretch>
        </p:blipFill>
        <p:spPr>
          <a:xfrm>
            <a:off x="1692528" y="3429000"/>
            <a:ext cx="3601806" cy="1569659"/>
          </a:xfrm>
          <a:prstGeom prst="rect">
            <a:avLst/>
          </a:prstGeom>
        </p:spPr>
      </p:pic>
      <p:cxnSp>
        <p:nvCxnSpPr>
          <p:cNvPr id="9" name="Straight Arrow Connector 8">
            <a:extLst>
              <a:ext uri="{FF2B5EF4-FFF2-40B4-BE49-F238E27FC236}">
                <a16:creationId xmlns:a16="http://schemas.microsoft.com/office/drawing/2014/main" xmlns="" id="{81CA4FCE-25F7-4524-8E99-2C044A536434}"/>
              </a:ext>
            </a:extLst>
          </p:cNvPr>
          <p:cNvCxnSpPr>
            <a:cxnSpLocks/>
          </p:cNvCxnSpPr>
          <p:nvPr/>
        </p:nvCxnSpPr>
        <p:spPr>
          <a:xfrm flipH="1">
            <a:off x="8578939" y="1138360"/>
            <a:ext cx="1315030" cy="739443"/>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0" name="Straight Arrow Connector 9">
            <a:extLst>
              <a:ext uri="{FF2B5EF4-FFF2-40B4-BE49-F238E27FC236}">
                <a16:creationId xmlns:a16="http://schemas.microsoft.com/office/drawing/2014/main" xmlns="" id="{AAC50464-429A-4140-A722-505BF8204793}"/>
              </a:ext>
            </a:extLst>
          </p:cNvPr>
          <p:cNvCxnSpPr>
            <a:cxnSpLocks/>
          </p:cNvCxnSpPr>
          <p:nvPr/>
        </p:nvCxnSpPr>
        <p:spPr>
          <a:xfrm flipH="1">
            <a:off x="8578939" y="1791214"/>
            <a:ext cx="1315030" cy="739443"/>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7124493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E6311320-4F22-4590-B8E4-02B392E001B5}"/>
              </a:ext>
            </a:extLst>
          </p:cNvPr>
          <p:cNvSpPr txBox="1"/>
          <p:nvPr/>
        </p:nvSpPr>
        <p:spPr>
          <a:xfrm>
            <a:off x="296563" y="271853"/>
            <a:ext cx="4090415" cy="461665"/>
          </a:xfrm>
          <a:prstGeom prst="rect">
            <a:avLst/>
          </a:prstGeom>
          <a:solidFill>
            <a:schemeClr val="lt1">
              <a:alpha val="57000"/>
            </a:schemeClr>
          </a:solidFill>
        </p:spPr>
        <p:txBody>
          <a:bodyPr wrap="none" rtlCol="0">
            <a:spAutoFit/>
          </a:bodyPr>
          <a:lstStyle/>
          <a:p>
            <a:r>
              <a:rPr lang="en-US" sz="2400" b="1" u="sng" dirty="0">
                <a:latin typeface="Times New Roman" panose="02020603050405020304" pitchFamily="18" charset="0"/>
                <a:cs typeface="Times New Roman" panose="02020603050405020304" pitchFamily="18" charset="0"/>
              </a:rPr>
              <a:t>4.0 Building Predictive Model</a:t>
            </a:r>
          </a:p>
        </p:txBody>
      </p:sp>
      <p:sp>
        <p:nvSpPr>
          <p:cNvPr id="4" name="TextBox 3">
            <a:extLst>
              <a:ext uri="{FF2B5EF4-FFF2-40B4-BE49-F238E27FC236}">
                <a16:creationId xmlns:a16="http://schemas.microsoft.com/office/drawing/2014/main" xmlns="" id="{6C1879F6-C545-43D1-8723-89367193DA9A}"/>
              </a:ext>
            </a:extLst>
          </p:cNvPr>
          <p:cNvSpPr txBox="1"/>
          <p:nvPr/>
        </p:nvSpPr>
        <p:spPr>
          <a:xfrm>
            <a:off x="296563" y="841797"/>
            <a:ext cx="7376983" cy="830997"/>
          </a:xfrm>
          <a:prstGeom prst="rect">
            <a:avLst/>
          </a:prstGeom>
          <a:solidFill>
            <a:schemeClr val="lt1">
              <a:alpha val="57000"/>
            </a:schemeClr>
          </a:solid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First we need to partition the data into training data set and validation data. Using the Data Partition node, we partition the data as </a:t>
            </a:r>
            <a:r>
              <a:rPr lang="en-US" sz="1600" dirty="0">
                <a:highlight>
                  <a:srgbClr val="FFFF00"/>
                </a:highlight>
                <a:latin typeface="Times New Roman" panose="02020603050405020304" pitchFamily="18" charset="0"/>
                <a:cs typeface="Times New Roman" panose="02020603050405020304" pitchFamily="18" charset="0"/>
              </a:rPr>
              <a:t>60% training data set</a:t>
            </a:r>
            <a:r>
              <a:rPr lang="en-US" sz="1600" dirty="0">
                <a:latin typeface="Times New Roman" panose="02020603050405020304" pitchFamily="18" charset="0"/>
                <a:cs typeface="Times New Roman" panose="02020603050405020304" pitchFamily="18" charset="0"/>
              </a:rPr>
              <a:t> and </a:t>
            </a:r>
            <a:r>
              <a:rPr lang="en-US" sz="1600" dirty="0">
                <a:highlight>
                  <a:srgbClr val="FFFF00"/>
                </a:highlight>
                <a:latin typeface="Times New Roman" panose="02020603050405020304" pitchFamily="18" charset="0"/>
                <a:cs typeface="Times New Roman" panose="02020603050405020304" pitchFamily="18" charset="0"/>
              </a:rPr>
              <a:t>40% validation data set</a:t>
            </a:r>
            <a:r>
              <a:rPr lang="en-US" sz="1600" dirty="0">
                <a:latin typeface="Times New Roman" panose="02020603050405020304" pitchFamily="18" charset="0"/>
                <a:cs typeface="Times New Roman" panose="02020603050405020304" pitchFamily="18" charset="0"/>
              </a:rPr>
              <a:t>. After that, we can start in constructing the predictive model.</a:t>
            </a:r>
          </a:p>
        </p:txBody>
      </p:sp>
      <p:pic>
        <p:nvPicPr>
          <p:cNvPr id="5" name="Picture 4">
            <a:extLst>
              <a:ext uri="{FF2B5EF4-FFF2-40B4-BE49-F238E27FC236}">
                <a16:creationId xmlns:a16="http://schemas.microsoft.com/office/drawing/2014/main" xmlns="" id="{C43C75CD-C149-48E2-996D-E2A10295EBAF}"/>
              </a:ext>
            </a:extLst>
          </p:cNvPr>
          <p:cNvPicPr/>
          <p:nvPr/>
        </p:nvPicPr>
        <p:blipFill rotWithShape="1">
          <a:blip r:embed="rId2"/>
          <a:srcRect r="36860" b="68595"/>
          <a:stretch/>
        </p:blipFill>
        <p:spPr>
          <a:xfrm>
            <a:off x="7930161" y="733519"/>
            <a:ext cx="3796401" cy="650438"/>
          </a:xfrm>
          <a:prstGeom prst="rect">
            <a:avLst/>
          </a:prstGeom>
          <a:ln>
            <a:solidFill>
              <a:schemeClr val="tx1"/>
            </a:solidFill>
          </a:ln>
        </p:spPr>
      </p:pic>
      <p:sp>
        <p:nvSpPr>
          <p:cNvPr id="6" name="TextBox 5">
            <a:extLst>
              <a:ext uri="{FF2B5EF4-FFF2-40B4-BE49-F238E27FC236}">
                <a16:creationId xmlns:a16="http://schemas.microsoft.com/office/drawing/2014/main" xmlns="" id="{B7D6D262-8A06-49E5-9A73-B23E6C055693}"/>
              </a:ext>
            </a:extLst>
          </p:cNvPr>
          <p:cNvSpPr txBox="1"/>
          <p:nvPr/>
        </p:nvSpPr>
        <p:spPr>
          <a:xfrm>
            <a:off x="296563" y="1970399"/>
            <a:ext cx="3448573" cy="400110"/>
          </a:xfrm>
          <a:prstGeom prst="rect">
            <a:avLst/>
          </a:prstGeom>
          <a:solidFill>
            <a:schemeClr val="lt1">
              <a:alpha val="57000"/>
            </a:schemeClr>
          </a:solidFill>
        </p:spPr>
        <p:txBody>
          <a:bodyPr wrap="none" rtlCol="0">
            <a:spAutoFit/>
          </a:bodyPr>
          <a:lstStyle/>
          <a:p>
            <a:r>
              <a:rPr lang="en-US" sz="2000" u="sng" dirty="0">
                <a:latin typeface="Times New Roman" panose="02020603050405020304" pitchFamily="18" charset="0"/>
                <a:cs typeface="Times New Roman" panose="02020603050405020304" pitchFamily="18" charset="0"/>
              </a:rPr>
              <a:t>4.1 DECISION TREE MODEL</a:t>
            </a:r>
          </a:p>
        </p:txBody>
      </p:sp>
      <p:pic>
        <p:nvPicPr>
          <p:cNvPr id="7" name="Picture 6">
            <a:extLst>
              <a:ext uri="{FF2B5EF4-FFF2-40B4-BE49-F238E27FC236}">
                <a16:creationId xmlns:a16="http://schemas.microsoft.com/office/drawing/2014/main" xmlns="" id="{F0BAFDEB-D86F-465D-9D9B-1DEBC486D686}"/>
              </a:ext>
            </a:extLst>
          </p:cNvPr>
          <p:cNvPicPr/>
          <p:nvPr/>
        </p:nvPicPr>
        <p:blipFill rotWithShape="1">
          <a:blip r:embed="rId3"/>
          <a:srcRect t="3784"/>
          <a:stretch/>
        </p:blipFill>
        <p:spPr bwMode="auto">
          <a:xfrm>
            <a:off x="5990324" y="2432750"/>
            <a:ext cx="5905113" cy="1992500"/>
          </a:xfrm>
          <a:prstGeom prst="rect">
            <a:avLst/>
          </a:prstGeom>
          <a:ln>
            <a:solidFill>
              <a:schemeClr val="tx1"/>
            </a:solidFill>
          </a:ln>
          <a:extLst>
            <a:ext uri="{53640926-AAD7-44D8-BBD7-CCE9431645EC}">
              <a14:shadowObscured xmlns:a14="http://schemas.microsoft.com/office/drawing/2010/main"/>
            </a:ext>
          </a:extLst>
        </p:spPr>
      </p:pic>
      <p:sp>
        <p:nvSpPr>
          <p:cNvPr id="8" name="TextBox 7">
            <a:extLst>
              <a:ext uri="{FF2B5EF4-FFF2-40B4-BE49-F238E27FC236}">
                <a16:creationId xmlns:a16="http://schemas.microsoft.com/office/drawing/2014/main" xmlns="" id="{C15571A1-D44A-4A8D-A5BF-7C3E39222EB3}"/>
              </a:ext>
            </a:extLst>
          </p:cNvPr>
          <p:cNvSpPr txBox="1"/>
          <p:nvPr/>
        </p:nvSpPr>
        <p:spPr>
          <a:xfrm>
            <a:off x="296563" y="2609742"/>
            <a:ext cx="5560541" cy="3785652"/>
          </a:xfrm>
          <a:prstGeom prst="rect">
            <a:avLst/>
          </a:prstGeom>
          <a:solidFill>
            <a:schemeClr val="lt1">
              <a:alpha val="57000"/>
            </a:schemeClr>
          </a:solid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We construct 5 Decision Tree (DT) node that are </a:t>
            </a:r>
            <a:r>
              <a:rPr lang="en-US" sz="1600" dirty="0">
                <a:highlight>
                  <a:srgbClr val="FFFF00"/>
                </a:highlight>
                <a:latin typeface="Times New Roman" panose="02020603050405020304" pitchFamily="18" charset="0"/>
                <a:cs typeface="Times New Roman" panose="02020603050405020304" pitchFamily="18" charset="0"/>
              </a:rPr>
              <a:t>Gini</a:t>
            </a:r>
            <a:r>
              <a:rPr lang="en-US" sz="1600" dirty="0">
                <a:latin typeface="Times New Roman" panose="02020603050405020304" pitchFamily="18" charset="0"/>
                <a:cs typeface="Times New Roman" panose="02020603050405020304" pitchFamily="18" charset="0"/>
              </a:rPr>
              <a:t>, </a:t>
            </a:r>
            <a:r>
              <a:rPr lang="en-US" sz="1600" dirty="0">
                <a:highlight>
                  <a:srgbClr val="FFFF00"/>
                </a:highlight>
                <a:latin typeface="Times New Roman" panose="02020603050405020304" pitchFamily="18" charset="0"/>
                <a:cs typeface="Times New Roman" panose="02020603050405020304" pitchFamily="18" charset="0"/>
              </a:rPr>
              <a:t>Entropy</a:t>
            </a:r>
            <a:r>
              <a:rPr lang="en-US" sz="1600" dirty="0">
                <a:latin typeface="Times New Roman" panose="02020603050405020304" pitchFamily="18" charset="0"/>
                <a:cs typeface="Times New Roman" panose="02020603050405020304" pitchFamily="18" charset="0"/>
              </a:rPr>
              <a:t>, </a:t>
            </a:r>
            <a:r>
              <a:rPr lang="en-US" sz="1600" dirty="0" err="1">
                <a:highlight>
                  <a:srgbClr val="FFFF00"/>
                </a:highlight>
                <a:latin typeface="Times New Roman" panose="02020603050405020304" pitchFamily="18" charset="0"/>
                <a:cs typeface="Times New Roman" panose="02020603050405020304" pitchFamily="18" charset="0"/>
              </a:rPr>
              <a:t>Logworth</a:t>
            </a:r>
            <a:r>
              <a:rPr lang="en-US" sz="1600" dirty="0">
                <a:highlight>
                  <a:srgbClr val="FFFF00"/>
                </a:highlight>
                <a:latin typeface="Times New Roman" panose="02020603050405020304" pitchFamily="18" charset="0"/>
                <a:cs typeface="Times New Roman" panose="02020603050405020304" pitchFamily="18" charset="0"/>
              </a:rPr>
              <a:t>(Chi-Square)</a:t>
            </a:r>
            <a:r>
              <a:rPr lang="en-US" sz="1600" dirty="0">
                <a:latin typeface="Times New Roman" panose="02020603050405020304" pitchFamily="18" charset="0"/>
                <a:cs typeface="Times New Roman" panose="02020603050405020304" pitchFamily="18" charset="0"/>
              </a:rPr>
              <a:t>, </a:t>
            </a:r>
            <a:r>
              <a:rPr lang="en-US" sz="1600" dirty="0">
                <a:highlight>
                  <a:srgbClr val="FFFF00"/>
                </a:highlight>
                <a:latin typeface="Times New Roman" panose="02020603050405020304" pitchFamily="18" charset="0"/>
                <a:cs typeface="Times New Roman" panose="02020603050405020304" pitchFamily="18" charset="0"/>
              </a:rPr>
              <a:t>Auto Pruning</a:t>
            </a:r>
            <a:r>
              <a:rPr lang="en-US" sz="1600" dirty="0">
                <a:latin typeface="Times New Roman" panose="02020603050405020304" pitchFamily="18" charset="0"/>
                <a:cs typeface="Times New Roman" panose="02020603050405020304" pitchFamily="18" charset="0"/>
              </a:rPr>
              <a:t> and </a:t>
            </a:r>
            <a:r>
              <a:rPr lang="en-US" sz="1600" dirty="0">
                <a:highlight>
                  <a:srgbClr val="FFFF00"/>
                </a:highlight>
                <a:latin typeface="Times New Roman" panose="02020603050405020304" pitchFamily="18" charset="0"/>
                <a:cs typeface="Times New Roman" panose="02020603050405020304" pitchFamily="18" charset="0"/>
              </a:rPr>
              <a:t>Gradient Boosting</a:t>
            </a:r>
            <a:r>
              <a:rPr lang="en-US" sz="1600" dirty="0">
                <a:latin typeface="Times New Roman" panose="02020603050405020304" pitchFamily="18" charset="0"/>
                <a:cs typeface="Times New Roman" panose="02020603050405020304" pitchFamily="18" charset="0"/>
              </a:rPr>
              <a:t>. Then, we connect all 5 to Model Comparison node and run it. </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This way, we can assess which model are the best model in the decision tree. From the results after running the Model Comparison node, we can evaluate the results of fit statistics to determine underfit, overfit and the best model.</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In order to determine </a:t>
            </a:r>
            <a:r>
              <a:rPr lang="en-US" sz="1600" dirty="0">
                <a:highlight>
                  <a:srgbClr val="FFFF00"/>
                </a:highlight>
                <a:latin typeface="Times New Roman" panose="02020603050405020304" pitchFamily="18" charset="0"/>
                <a:cs typeface="Times New Roman" panose="02020603050405020304" pitchFamily="18" charset="0"/>
              </a:rPr>
              <a:t>underfit model</a:t>
            </a:r>
            <a:r>
              <a:rPr lang="en-US" sz="1600" dirty="0">
                <a:latin typeface="Times New Roman" panose="02020603050405020304" pitchFamily="18" charset="0"/>
                <a:cs typeface="Times New Roman" panose="02020603050405020304" pitchFamily="18" charset="0"/>
              </a:rPr>
              <a:t>, the model </a:t>
            </a:r>
            <a:r>
              <a:rPr lang="en-US" sz="1600" dirty="0">
                <a:highlight>
                  <a:srgbClr val="FFFF00"/>
                </a:highlight>
                <a:latin typeface="Times New Roman" panose="02020603050405020304" pitchFamily="18" charset="0"/>
                <a:cs typeface="Times New Roman" panose="02020603050405020304" pitchFamily="18" charset="0"/>
              </a:rPr>
              <a:t>perform well in validation data but poorly in training data</a:t>
            </a:r>
            <a:r>
              <a:rPr lang="en-US" sz="1600" dirty="0">
                <a:latin typeface="Times New Roman" panose="02020603050405020304" pitchFamily="18" charset="0"/>
                <a:cs typeface="Times New Roman" panose="02020603050405020304" pitchFamily="18" charset="0"/>
              </a:rPr>
              <a:t>.</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For </a:t>
            </a:r>
            <a:r>
              <a:rPr lang="en-US" sz="1600" dirty="0">
                <a:highlight>
                  <a:srgbClr val="FFFF00"/>
                </a:highlight>
                <a:latin typeface="Times New Roman" panose="02020603050405020304" pitchFamily="18" charset="0"/>
                <a:cs typeface="Times New Roman" panose="02020603050405020304" pitchFamily="18" charset="0"/>
              </a:rPr>
              <a:t>overfit model</a:t>
            </a:r>
            <a:r>
              <a:rPr lang="en-US" sz="1600" dirty="0">
                <a:latin typeface="Times New Roman" panose="02020603050405020304" pitchFamily="18" charset="0"/>
                <a:cs typeface="Times New Roman" panose="02020603050405020304" pitchFamily="18" charset="0"/>
              </a:rPr>
              <a:t>, it can be examined through the gap in the accuracy / error measures between training and validation results. </a:t>
            </a:r>
            <a:r>
              <a:rPr lang="en-US" sz="1600" dirty="0">
                <a:highlight>
                  <a:srgbClr val="FFFF00"/>
                </a:highlight>
                <a:latin typeface="Times New Roman" panose="02020603050405020304" pitchFamily="18" charset="0"/>
                <a:cs typeface="Times New Roman" panose="02020603050405020304" pitchFamily="18" charset="0"/>
              </a:rPr>
              <a:t>Large gaps may indicate the existence of overfitting</a:t>
            </a:r>
            <a:r>
              <a:rPr lang="en-US" sz="1600" dirty="0">
                <a:latin typeface="Times New Roman" panose="02020603050405020304" pitchFamily="18" charset="0"/>
                <a:cs typeface="Times New Roman" panose="02020603050405020304" pitchFamily="18" charset="0"/>
              </a:rPr>
              <a:t>.</a:t>
            </a:r>
          </a:p>
        </p:txBody>
      </p:sp>
      <p:pic>
        <p:nvPicPr>
          <p:cNvPr id="10" name="Picture 9">
            <a:extLst>
              <a:ext uri="{FF2B5EF4-FFF2-40B4-BE49-F238E27FC236}">
                <a16:creationId xmlns:a16="http://schemas.microsoft.com/office/drawing/2014/main" xmlns="" id="{D419C232-B091-4FB2-8CA3-8F15DBB1CEFB}"/>
              </a:ext>
            </a:extLst>
          </p:cNvPr>
          <p:cNvPicPr>
            <a:picLocks noChangeAspect="1"/>
          </p:cNvPicPr>
          <p:nvPr/>
        </p:nvPicPr>
        <p:blipFill>
          <a:blip r:embed="rId4"/>
          <a:stretch>
            <a:fillRect/>
          </a:stretch>
        </p:blipFill>
        <p:spPr>
          <a:xfrm>
            <a:off x="7036144" y="4624387"/>
            <a:ext cx="3082320" cy="1992500"/>
          </a:xfrm>
          <a:prstGeom prst="rect">
            <a:avLst/>
          </a:prstGeom>
          <a:ln>
            <a:solidFill>
              <a:schemeClr val="tx1"/>
            </a:solidFill>
          </a:ln>
        </p:spPr>
      </p:pic>
      <p:sp>
        <p:nvSpPr>
          <p:cNvPr id="9" name="TextBox 8">
            <a:extLst>
              <a:ext uri="{FF2B5EF4-FFF2-40B4-BE49-F238E27FC236}">
                <a16:creationId xmlns:a16="http://schemas.microsoft.com/office/drawing/2014/main" xmlns="" id="{10C34781-4619-4EAD-A24D-E15855AF8A0B}"/>
              </a:ext>
            </a:extLst>
          </p:cNvPr>
          <p:cNvSpPr txBox="1"/>
          <p:nvPr/>
        </p:nvSpPr>
        <p:spPr>
          <a:xfrm>
            <a:off x="709240" y="2291115"/>
            <a:ext cx="3035896" cy="369332"/>
          </a:xfrm>
          <a:prstGeom prst="rect">
            <a:avLst/>
          </a:prstGeom>
          <a:solidFill>
            <a:schemeClr val="lt1">
              <a:alpha val="57000"/>
            </a:schemeClr>
          </a:solidFill>
        </p:spPr>
        <p:txBody>
          <a:bodyPr wrap="none" rtlCol="0">
            <a:spAutoFit/>
          </a:bodyPr>
          <a:lstStyle/>
          <a:p>
            <a:r>
              <a:rPr lang="en-US" u="sng" dirty="0">
                <a:latin typeface="Times New Roman" panose="02020603050405020304" pitchFamily="18" charset="0"/>
                <a:cs typeface="Times New Roman" panose="02020603050405020304" pitchFamily="18" charset="0"/>
              </a:rPr>
              <a:t>4.1.1 MODEL ASSESSMENT</a:t>
            </a:r>
          </a:p>
        </p:txBody>
      </p:sp>
    </p:spTree>
    <p:extLst>
      <p:ext uri="{BB962C8B-B14F-4D97-AF65-F5344CB8AC3E}">
        <p14:creationId xmlns:p14="http://schemas.microsoft.com/office/powerpoint/2010/main" val="38192436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xmlns="" id="{10F640C9-4428-4A43-A09D-60CB62BA1116}"/>
              </a:ext>
            </a:extLst>
          </p:cNvPr>
          <p:cNvSpPr/>
          <p:nvPr/>
        </p:nvSpPr>
        <p:spPr>
          <a:xfrm>
            <a:off x="3562694" y="4108844"/>
            <a:ext cx="3671675" cy="1704994"/>
          </a:xfrm>
          <a:prstGeom prst="rect">
            <a:avLst/>
          </a:prstGeom>
          <a:solidFill>
            <a:schemeClr val="bg1">
              <a:alpha val="68000"/>
            </a:schemeClr>
          </a:solidFill>
          <a:ln>
            <a:solidFill>
              <a:schemeClr val="tx1"/>
            </a:solidFill>
          </a:ln>
          <a:effectLst>
            <a:reflection endPos="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xmlns="" id="{BB6C5BE6-BA6A-418C-96A2-90B9CA96A14B}"/>
              </a:ext>
            </a:extLst>
          </p:cNvPr>
          <p:cNvSpPr/>
          <p:nvPr/>
        </p:nvSpPr>
        <p:spPr>
          <a:xfrm>
            <a:off x="4232874" y="749050"/>
            <a:ext cx="7526639" cy="1472506"/>
          </a:xfrm>
          <a:prstGeom prst="rect">
            <a:avLst/>
          </a:prstGeom>
          <a:solidFill>
            <a:schemeClr val="bg1">
              <a:alpha val="68000"/>
            </a:schemeClr>
          </a:solidFill>
          <a:ln>
            <a:solidFill>
              <a:schemeClr val="tx1"/>
            </a:solidFill>
          </a:ln>
          <a:effectLst>
            <a:reflection endPos="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ouble Wave 9">
            <a:extLst>
              <a:ext uri="{FF2B5EF4-FFF2-40B4-BE49-F238E27FC236}">
                <a16:creationId xmlns:a16="http://schemas.microsoft.com/office/drawing/2014/main" xmlns="" id="{1D6E9EF4-61D6-4850-9B21-5889FA8175BE}"/>
              </a:ext>
            </a:extLst>
          </p:cNvPr>
          <p:cNvSpPr/>
          <p:nvPr/>
        </p:nvSpPr>
        <p:spPr>
          <a:xfrm>
            <a:off x="7290573" y="3953920"/>
            <a:ext cx="4744907" cy="1869443"/>
          </a:xfrm>
          <a:prstGeom prst="doubleWave">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xmlns="" id="{14E412EE-6FD2-4A41-B841-8AE1D0A01CC5}"/>
              </a:ext>
            </a:extLst>
          </p:cNvPr>
          <p:cNvPicPr>
            <a:picLocks noChangeAspect="1"/>
          </p:cNvPicPr>
          <p:nvPr/>
        </p:nvPicPr>
        <p:blipFill>
          <a:blip r:embed="rId2"/>
          <a:stretch>
            <a:fillRect/>
          </a:stretch>
        </p:blipFill>
        <p:spPr>
          <a:xfrm>
            <a:off x="317500" y="3752027"/>
            <a:ext cx="3127519" cy="2859272"/>
          </a:xfrm>
          <a:prstGeom prst="rect">
            <a:avLst/>
          </a:prstGeom>
          <a:ln>
            <a:solidFill>
              <a:schemeClr val="tx1"/>
            </a:solidFill>
          </a:ln>
        </p:spPr>
      </p:pic>
      <p:sp>
        <p:nvSpPr>
          <p:cNvPr id="2" name="TextBox 1">
            <a:extLst>
              <a:ext uri="{FF2B5EF4-FFF2-40B4-BE49-F238E27FC236}">
                <a16:creationId xmlns:a16="http://schemas.microsoft.com/office/drawing/2014/main" xmlns="" id="{E7517E17-C2ED-4A08-BA33-E6A71BC1857F}"/>
              </a:ext>
            </a:extLst>
          </p:cNvPr>
          <p:cNvSpPr txBox="1"/>
          <p:nvPr/>
        </p:nvSpPr>
        <p:spPr>
          <a:xfrm>
            <a:off x="296563" y="271853"/>
            <a:ext cx="4090415" cy="461665"/>
          </a:xfrm>
          <a:prstGeom prst="rect">
            <a:avLst/>
          </a:prstGeom>
          <a:solidFill>
            <a:schemeClr val="bg1">
              <a:alpha val="47000"/>
            </a:schemeClr>
          </a:solidFill>
        </p:spPr>
        <p:txBody>
          <a:bodyPr wrap="none" rtlCol="0">
            <a:spAutoFit/>
          </a:bodyPr>
          <a:lstStyle/>
          <a:p>
            <a:r>
              <a:rPr lang="en-US" sz="2400" u="sng" dirty="0">
                <a:latin typeface="Times New Roman" panose="02020603050405020304" pitchFamily="18" charset="0"/>
                <a:cs typeface="Times New Roman" panose="02020603050405020304" pitchFamily="18" charset="0"/>
              </a:rPr>
              <a:t>4.1 DECISION TREE MODEL</a:t>
            </a:r>
          </a:p>
        </p:txBody>
      </p:sp>
      <p:sp>
        <p:nvSpPr>
          <p:cNvPr id="3" name="TextBox 2">
            <a:extLst>
              <a:ext uri="{FF2B5EF4-FFF2-40B4-BE49-F238E27FC236}">
                <a16:creationId xmlns:a16="http://schemas.microsoft.com/office/drawing/2014/main" xmlns="" id="{A902BCEE-E07D-4FED-AD90-89339E39BB12}"/>
              </a:ext>
            </a:extLst>
          </p:cNvPr>
          <p:cNvSpPr txBox="1"/>
          <p:nvPr/>
        </p:nvSpPr>
        <p:spPr>
          <a:xfrm>
            <a:off x="816801" y="681090"/>
            <a:ext cx="3035896" cy="369332"/>
          </a:xfrm>
          <a:prstGeom prst="rect">
            <a:avLst/>
          </a:prstGeom>
          <a:solidFill>
            <a:schemeClr val="bg1">
              <a:alpha val="47000"/>
            </a:schemeClr>
          </a:solidFill>
        </p:spPr>
        <p:txBody>
          <a:bodyPr wrap="none" rtlCol="0">
            <a:spAutoFit/>
          </a:bodyPr>
          <a:lstStyle/>
          <a:p>
            <a:r>
              <a:rPr lang="en-US" u="sng" dirty="0">
                <a:latin typeface="Times New Roman" panose="02020603050405020304" pitchFamily="18" charset="0"/>
                <a:cs typeface="Times New Roman" panose="02020603050405020304" pitchFamily="18" charset="0"/>
              </a:rPr>
              <a:t>4.1.1 MODEL ASSESSMENT</a:t>
            </a:r>
          </a:p>
        </p:txBody>
      </p:sp>
      <p:sp>
        <p:nvSpPr>
          <p:cNvPr id="4" name="TextBox 3">
            <a:extLst>
              <a:ext uri="{FF2B5EF4-FFF2-40B4-BE49-F238E27FC236}">
                <a16:creationId xmlns:a16="http://schemas.microsoft.com/office/drawing/2014/main" xmlns="" id="{E7090BF9-3FD8-4951-A08B-B4E9A3589E1A}"/>
              </a:ext>
            </a:extLst>
          </p:cNvPr>
          <p:cNvSpPr txBox="1"/>
          <p:nvPr/>
        </p:nvSpPr>
        <p:spPr>
          <a:xfrm>
            <a:off x="296563" y="1044160"/>
            <a:ext cx="7376983" cy="338554"/>
          </a:xfrm>
          <a:prstGeom prst="rect">
            <a:avLst/>
          </a:prstGeom>
          <a:solidFill>
            <a:schemeClr val="bg1">
              <a:alpha val="47000"/>
            </a:schemeClr>
          </a:solid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The result of the fit statistics is as follows :</a:t>
            </a:r>
          </a:p>
        </p:txBody>
      </p:sp>
      <p:pic>
        <p:nvPicPr>
          <p:cNvPr id="5" name="Picture 4">
            <a:extLst>
              <a:ext uri="{FF2B5EF4-FFF2-40B4-BE49-F238E27FC236}">
                <a16:creationId xmlns:a16="http://schemas.microsoft.com/office/drawing/2014/main" xmlns="" id="{C8669072-FA3F-4FBC-8076-A627A725331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238367" y="749050"/>
            <a:ext cx="7526638" cy="1505963"/>
          </a:xfrm>
          <a:prstGeom prst="rect">
            <a:avLst/>
          </a:prstGeom>
          <a:noFill/>
          <a:ln>
            <a:noFill/>
          </a:ln>
        </p:spPr>
      </p:pic>
      <p:sp>
        <p:nvSpPr>
          <p:cNvPr id="6" name="TextBox 5">
            <a:extLst>
              <a:ext uri="{FF2B5EF4-FFF2-40B4-BE49-F238E27FC236}">
                <a16:creationId xmlns:a16="http://schemas.microsoft.com/office/drawing/2014/main" xmlns="" id="{A6FE0C4B-43C0-4DF6-842D-D6EC1B51FCBB}"/>
              </a:ext>
            </a:extLst>
          </p:cNvPr>
          <p:cNvSpPr txBox="1"/>
          <p:nvPr/>
        </p:nvSpPr>
        <p:spPr>
          <a:xfrm>
            <a:off x="317500" y="2128523"/>
            <a:ext cx="8834737" cy="1077218"/>
          </a:xfrm>
          <a:prstGeom prst="rect">
            <a:avLst/>
          </a:prstGeom>
          <a:solidFill>
            <a:schemeClr val="bg1">
              <a:alpha val="47000"/>
            </a:schemeClr>
          </a:solid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Underfit model	: No underfit model.</a:t>
            </a:r>
          </a:p>
          <a:p>
            <a:pPr algn="just"/>
            <a:r>
              <a:rPr lang="en-US" sz="1600" dirty="0">
                <a:latin typeface="Times New Roman" panose="02020603050405020304" pitchFamily="18" charset="0"/>
                <a:cs typeface="Times New Roman" panose="02020603050405020304" pitchFamily="18" charset="0"/>
              </a:rPr>
              <a:t>Overfit model	: Decision Tree </a:t>
            </a:r>
            <a:r>
              <a:rPr lang="en-US" sz="1600" dirty="0">
                <a:highlight>
                  <a:srgbClr val="FF0000"/>
                </a:highlight>
                <a:latin typeface="Times New Roman" panose="02020603050405020304" pitchFamily="18" charset="0"/>
                <a:cs typeface="Times New Roman" panose="02020603050405020304" pitchFamily="18" charset="0"/>
              </a:rPr>
              <a:t>Gini</a:t>
            </a:r>
            <a:r>
              <a:rPr lang="en-US" sz="1600" dirty="0">
                <a:latin typeface="Times New Roman" panose="02020603050405020304" pitchFamily="18" charset="0"/>
                <a:cs typeface="Times New Roman" panose="02020603050405020304" pitchFamily="18" charset="0"/>
              </a:rPr>
              <a:t> is the overfit model since it has the largest gap in overall gap.</a:t>
            </a:r>
          </a:p>
          <a:p>
            <a:pPr algn="just"/>
            <a:r>
              <a:rPr lang="en-US" sz="1600" dirty="0">
                <a:latin typeface="Times New Roman" panose="02020603050405020304" pitchFamily="18" charset="0"/>
                <a:cs typeface="Times New Roman" panose="02020603050405020304" pitchFamily="18" charset="0"/>
              </a:rPr>
              <a:t>Best model	: Decision Tree </a:t>
            </a:r>
            <a:r>
              <a:rPr lang="en-US" sz="1600" dirty="0" err="1">
                <a:highlight>
                  <a:srgbClr val="00FF00"/>
                </a:highlight>
                <a:latin typeface="Times New Roman" panose="02020603050405020304" pitchFamily="18" charset="0"/>
                <a:cs typeface="Times New Roman" panose="02020603050405020304" pitchFamily="18" charset="0"/>
              </a:rPr>
              <a:t>Auto_Pruning</a:t>
            </a:r>
            <a:r>
              <a:rPr lang="en-US" sz="1600" dirty="0">
                <a:latin typeface="Times New Roman" panose="02020603050405020304" pitchFamily="18" charset="0"/>
                <a:cs typeface="Times New Roman" panose="02020603050405020304" pitchFamily="18" charset="0"/>
              </a:rPr>
              <a:t> is the best model because it has the least average 		  squared error and the largest ROC index</a:t>
            </a:r>
          </a:p>
        </p:txBody>
      </p:sp>
      <p:sp>
        <p:nvSpPr>
          <p:cNvPr id="7" name="TextBox 6">
            <a:extLst>
              <a:ext uri="{FF2B5EF4-FFF2-40B4-BE49-F238E27FC236}">
                <a16:creationId xmlns:a16="http://schemas.microsoft.com/office/drawing/2014/main" xmlns="" id="{1361DC84-9A3A-43E5-8D0B-B39101D52749}"/>
              </a:ext>
            </a:extLst>
          </p:cNvPr>
          <p:cNvSpPr txBox="1"/>
          <p:nvPr/>
        </p:nvSpPr>
        <p:spPr>
          <a:xfrm>
            <a:off x="317500" y="3309350"/>
            <a:ext cx="3249826" cy="338554"/>
          </a:xfrm>
          <a:prstGeom prst="rect">
            <a:avLst/>
          </a:prstGeom>
          <a:solidFill>
            <a:schemeClr val="bg1">
              <a:alpha val="47000"/>
            </a:schemeClr>
          </a:solidFill>
        </p:spPr>
        <p:txBody>
          <a:bodyPr wrap="square" rtlCol="0">
            <a:spAutoFit/>
          </a:bodyPr>
          <a:lstStyle/>
          <a:p>
            <a:pPr algn="just"/>
            <a:r>
              <a:rPr lang="en-US" sz="1600" u="sng" dirty="0">
                <a:latin typeface="Times New Roman" panose="02020603050405020304" pitchFamily="18" charset="0"/>
                <a:cs typeface="Times New Roman" panose="02020603050405020304" pitchFamily="18" charset="0"/>
              </a:rPr>
              <a:t>Confusion Matrix for </a:t>
            </a:r>
            <a:r>
              <a:rPr lang="en-US" sz="1600" u="sng" dirty="0" err="1">
                <a:latin typeface="Times New Roman" panose="02020603050405020304" pitchFamily="18" charset="0"/>
                <a:cs typeface="Times New Roman" panose="02020603050405020304" pitchFamily="18" charset="0"/>
              </a:rPr>
              <a:t>Auto_Pruning</a:t>
            </a:r>
            <a:r>
              <a:rPr lang="en-US" sz="1600" u="sng" dirty="0">
                <a:latin typeface="Times New Roman" panose="02020603050405020304" pitchFamily="18" charset="0"/>
                <a:cs typeface="Times New Roman" panose="02020603050405020304" pitchFamily="18" charset="0"/>
              </a:rPr>
              <a:t>.</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xmlns="" id="{B4A745DA-F1C2-4714-B9B2-FB2674E395B0}"/>
                  </a:ext>
                </a:extLst>
              </p:cNvPr>
              <p:cNvSpPr txBox="1"/>
              <p:nvPr/>
            </p:nvSpPr>
            <p:spPr>
              <a:xfrm>
                <a:off x="6782486" y="4184433"/>
                <a:ext cx="4977028" cy="1436675"/>
              </a:xfrm>
              <a:prstGeom prst="rect">
                <a:avLst/>
              </a:prstGeom>
              <a:noFill/>
            </p:spPr>
            <p:txBody>
              <a:bodyPr wrap="square">
                <a:spAutoFit/>
              </a:bodyPr>
              <a:lstStyle/>
              <a:p>
                <a:pPr marL="630555" marR="0">
                  <a:lnSpc>
                    <a:spcPct val="107000"/>
                  </a:lnSpc>
                  <a:spcBef>
                    <a:spcPts val="0"/>
                  </a:spcBef>
                  <a:spcAft>
                    <a:spcPts val="800"/>
                  </a:spcAft>
                </a:pPr>
                <a:r>
                  <a:rPr lang="en-MY" sz="1600" dirty="0">
                    <a:effectLst/>
                    <a:latin typeface="Times New Roman" panose="02020603050405020304" pitchFamily="18" charset="0"/>
                    <a:ea typeface="Calibri" panose="020F0502020204030204" pitchFamily="34" charset="0"/>
                    <a:cs typeface="Times New Roman" panose="02020603050405020304" pitchFamily="18" charset="0"/>
                  </a:rPr>
                  <a:t>Sensitivity = </a:t>
                </a:r>
                <a14:m>
                  <m:oMath xmlns:m="http://schemas.openxmlformats.org/officeDocument/2006/math">
                    <m:f>
                      <m:fPr>
                        <m:ctrlPr>
                          <a:rPr lang="en-US" sz="1600" i="1">
                            <a:effectLst/>
                            <a:latin typeface="Cambria Math" panose="02040503050406030204" pitchFamily="18" charset="0"/>
                            <a:ea typeface="Calibri" panose="020F0502020204030204" pitchFamily="34" charset="0"/>
                            <a:cs typeface="Calibri" panose="020F0502020204030204" pitchFamily="34" charset="0"/>
                          </a:rPr>
                        </m:ctrlPr>
                      </m:fPr>
                      <m:num>
                        <m:r>
                          <m:rPr>
                            <m:sty m:val="p"/>
                          </m:rPr>
                          <a:rPr lang="en-MY" sz="1600">
                            <a:effectLst/>
                            <a:latin typeface="Cambria Math" panose="02040503050406030204" pitchFamily="18" charset="0"/>
                            <a:ea typeface="Calibri" panose="020F0502020204030204" pitchFamily="34" charset="0"/>
                            <a:cs typeface="Calibri" panose="020F0502020204030204" pitchFamily="34" charset="0"/>
                          </a:rPr>
                          <m:t>TP</m:t>
                        </m:r>
                      </m:num>
                      <m:den>
                        <m:r>
                          <m:rPr>
                            <m:sty m:val="p"/>
                          </m:rPr>
                          <a:rPr lang="en-MY" sz="1600">
                            <a:effectLst/>
                            <a:latin typeface="Cambria Math" panose="02040503050406030204" pitchFamily="18" charset="0"/>
                            <a:ea typeface="Calibri" panose="020F0502020204030204" pitchFamily="34" charset="0"/>
                            <a:cs typeface="Calibri" panose="020F0502020204030204" pitchFamily="34" charset="0"/>
                          </a:rPr>
                          <m:t>TP</m:t>
                        </m:r>
                        <m:r>
                          <a:rPr lang="en-MY" sz="1600">
                            <a:effectLst/>
                            <a:latin typeface="Cambria Math" panose="02040503050406030204" pitchFamily="18" charset="0"/>
                            <a:ea typeface="Calibri" panose="020F0502020204030204" pitchFamily="34" charset="0"/>
                            <a:cs typeface="Calibri" panose="020F0502020204030204" pitchFamily="34" charset="0"/>
                          </a:rPr>
                          <m:t>+</m:t>
                        </m:r>
                        <m:r>
                          <m:rPr>
                            <m:sty m:val="p"/>
                          </m:rPr>
                          <a:rPr lang="en-MY" sz="1600">
                            <a:effectLst/>
                            <a:latin typeface="Cambria Math" panose="02040503050406030204" pitchFamily="18" charset="0"/>
                            <a:ea typeface="Calibri" panose="020F0502020204030204" pitchFamily="34" charset="0"/>
                            <a:cs typeface="Calibri" panose="020F0502020204030204" pitchFamily="34" charset="0"/>
                          </a:rPr>
                          <m:t>FN</m:t>
                        </m:r>
                      </m:den>
                    </m:f>
                    <m:r>
                      <a:rPr lang="en-MY" sz="1600">
                        <a:effectLst/>
                        <a:latin typeface="Cambria Math" panose="02040503050406030204" pitchFamily="18" charset="0"/>
                        <a:ea typeface="Calibri" panose="020F0502020204030204" pitchFamily="34" charset="0"/>
                        <a:cs typeface="Calibri" panose="020F0502020204030204" pitchFamily="34" charset="0"/>
                      </a:rPr>
                      <m:t>=</m:t>
                    </m:r>
                    <m:f>
                      <m:fPr>
                        <m:ctrlPr>
                          <a:rPr lang="en-US" sz="1600" i="1">
                            <a:effectLst/>
                            <a:latin typeface="Cambria Math" panose="02040503050406030204" pitchFamily="18" charset="0"/>
                            <a:ea typeface="Calibri" panose="020F0502020204030204" pitchFamily="34" charset="0"/>
                            <a:cs typeface="Calibri" panose="020F0502020204030204" pitchFamily="34" charset="0"/>
                          </a:rPr>
                        </m:ctrlPr>
                      </m:fPr>
                      <m:num>
                        <m:r>
                          <a:rPr lang="en-US" sz="1600" b="0" i="0" smtClean="0">
                            <a:effectLst/>
                            <a:latin typeface="Cambria Math" panose="02040503050406030204" pitchFamily="18" charset="0"/>
                            <a:ea typeface="Calibri" panose="020F0502020204030204" pitchFamily="34" charset="0"/>
                            <a:cs typeface="Calibri" panose="020F0502020204030204" pitchFamily="34" charset="0"/>
                          </a:rPr>
                          <m:t>995</m:t>
                        </m:r>
                      </m:num>
                      <m:den>
                        <m:r>
                          <a:rPr lang="en-US" sz="1600" b="0" i="0" smtClean="0">
                            <a:effectLst/>
                            <a:latin typeface="Cambria Math" panose="02040503050406030204" pitchFamily="18" charset="0"/>
                            <a:ea typeface="Calibri" panose="020F0502020204030204" pitchFamily="34" charset="0"/>
                            <a:cs typeface="Calibri" panose="020F0502020204030204" pitchFamily="34" charset="0"/>
                          </a:rPr>
                          <m:t>2116</m:t>
                        </m:r>
                      </m:den>
                    </m:f>
                    <m:r>
                      <a:rPr lang="en-MY" sz="1600" i="1">
                        <a:effectLst/>
                        <a:latin typeface="Cambria Math" panose="02040503050406030204" pitchFamily="18" charset="0"/>
                        <a:ea typeface="Times New Roman" panose="02020603050405020304" pitchFamily="18" charset="0"/>
                        <a:cs typeface="Calibri" panose="020F0502020204030204" pitchFamily="34" charset="0"/>
                      </a:rPr>
                      <m:t>=</m:t>
                    </m:r>
                    <m:r>
                      <m:rPr>
                        <m:nor/>
                      </m:rPr>
                      <a:rPr lang="en-US" sz="1600" dirty="0">
                        <a:highlight>
                          <a:srgbClr val="00FF00"/>
                        </a:highlight>
                        <a:latin typeface="Times New Roman" panose="02020603050405020304" pitchFamily="18" charset="0"/>
                        <a:cs typeface="Times New Roman" panose="02020603050405020304" pitchFamily="18" charset="0"/>
                      </a:rPr>
                      <m:t>47.02%</m:t>
                    </m:r>
                  </m:oMath>
                </a14:m>
                <a:endParaRPr lang="en-US" sz="1600" dirty="0">
                  <a:effectLst/>
                  <a:highlight>
                    <a:srgbClr val="00FF00"/>
                  </a:highlight>
                  <a:latin typeface="Times New Roman" panose="02020603050405020304" pitchFamily="18" charset="0"/>
                  <a:ea typeface="Calibri" panose="020F0502020204030204" pitchFamily="34" charset="0"/>
                  <a:cs typeface="Times New Roman" panose="02020603050405020304" pitchFamily="18" charset="0"/>
                </a:endParaRPr>
              </a:p>
              <a:p>
                <a:pPr marL="630555" marR="0">
                  <a:lnSpc>
                    <a:spcPct val="107000"/>
                  </a:lnSpc>
                  <a:spcBef>
                    <a:spcPts val="0"/>
                  </a:spcBef>
                  <a:spcAft>
                    <a:spcPts val="800"/>
                  </a:spcAft>
                </a:pPr>
                <a:r>
                  <a:rPr lang="en-MY" sz="1600" dirty="0">
                    <a:effectLst/>
                    <a:latin typeface="Times New Roman" panose="02020603050405020304" pitchFamily="18" charset="0"/>
                    <a:ea typeface="Times New Roman" panose="02020603050405020304" pitchFamily="18" charset="0"/>
                    <a:cs typeface="Times New Roman" panose="02020603050405020304" pitchFamily="18" charset="0"/>
                  </a:rPr>
                  <a:t>Specificity = </a:t>
                </a:r>
                <a14:m>
                  <m:oMath xmlns:m="http://schemas.openxmlformats.org/officeDocument/2006/math">
                    <m:f>
                      <m:fPr>
                        <m:ctrlPr>
                          <a:rPr lang="en-US" sz="1600" i="1">
                            <a:effectLst/>
                            <a:latin typeface="Cambria Math" panose="02040503050406030204" pitchFamily="18" charset="0"/>
                            <a:ea typeface="Times New Roman" panose="02020603050405020304" pitchFamily="18" charset="0"/>
                            <a:cs typeface="Calibri" panose="020F0502020204030204" pitchFamily="34" charset="0"/>
                          </a:rPr>
                        </m:ctrlPr>
                      </m:fPr>
                      <m:num>
                        <m:r>
                          <m:rPr>
                            <m:sty m:val="p"/>
                          </m:rPr>
                          <a:rPr lang="en-MY" sz="1600">
                            <a:effectLst/>
                            <a:latin typeface="Cambria Math" panose="02040503050406030204" pitchFamily="18" charset="0"/>
                            <a:ea typeface="Times New Roman" panose="02020603050405020304" pitchFamily="18" charset="0"/>
                            <a:cs typeface="Calibri" panose="020F0502020204030204" pitchFamily="34" charset="0"/>
                          </a:rPr>
                          <m:t>TN</m:t>
                        </m:r>
                      </m:num>
                      <m:den>
                        <m:r>
                          <m:rPr>
                            <m:sty m:val="p"/>
                          </m:rPr>
                          <a:rPr lang="en-MY" sz="1600">
                            <a:effectLst/>
                            <a:latin typeface="Cambria Math" panose="02040503050406030204" pitchFamily="18" charset="0"/>
                            <a:ea typeface="Times New Roman" panose="02020603050405020304" pitchFamily="18" charset="0"/>
                            <a:cs typeface="Calibri" panose="020F0502020204030204" pitchFamily="34" charset="0"/>
                          </a:rPr>
                          <m:t>TN</m:t>
                        </m:r>
                        <m:r>
                          <a:rPr lang="en-MY" sz="1600">
                            <a:effectLst/>
                            <a:latin typeface="Cambria Math" panose="02040503050406030204" pitchFamily="18" charset="0"/>
                            <a:ea typeface="Times New Roman" panose="02020603050405020304" pitchFamily="18" charset="0"/>
                            <a:cs typeface="Calibri" panose="020F0502020204030204" pitchFamily="34" charset="0"/>
                          </a:rPr>
                          <m:t>+</m:t>
                        </m:r>
                        <m:r>
                          <m:rPr>
                            <m:sty m:val="p"/>
                          </m:rPr>
                          <a:rPr lang="en-MY" sz="1600">
                            <a:effectLst/>
                            <a:latin typeface="Cambria Math" panose="02040503050406030204" pitchFamily="18" charset="0"/>
                            <a:ea typeface="Times New Roman" panose="02020603050405020304" pitchFamily="18" charset="0"/>
                            <a:cs typeface="Calibri" panose="020F0502020204030204" pitchFamily="34" charset="0"/>
                          </a:rPr>
                          <m:t>FP</m:t>
                        </m:r>
                      </m:den>
                    </m:f>
                    <m:r>
                      <a:rPr lang="en-MY" sz="1600" i="1">
                        <a:effectLst/>
                        <a:latin typeface="Cambria Math" panose="02040503050406030204" pitchFamily="18" charset="0"/>
                        <a:ea typeface="Times New Roman" panose="02020603050405020304" pitchFamily="18" charset="0"/>
                        <a:cs typeface="Calibri" panose="020F0502020204030204" pitchFamily="34" charset="0"/>
                      </a:rPr>
                      <m:t>=</m:t>
                    </m:r>
                    <m:f>
                      <m:fPr>
                        <m:ctrlPr>
                          <a:rPr lang="en-US" sz="1600" i="1">
                            <a:effectLst/>
                            <a:latin typeface="Cambria Math" panose="02040503050406030204" pitchFamily="18" charset="0"/>
                            <a:ea typeface="Times New Roman" panose="02020603050405020304" pitchFamily="18" charset="0"/>
                            <a:cs typeface="Calibri" panose="020F0502020204030204" pitchFamily="34" charset="0"/>
                          </a:rPr>
                        </m:ctrlPr>
                      </m:fPr>
                      <m:num>
                        <m:r>
                          <a:rPr lang="en-US" sz="1600" b="0" i="1" smtClean="0">
                            <a:effectLst/>
                            <a:latin typeface="Cambria Math" panose="02040503050406030204" pitchFamily="18" charset="0"/>
                            <a:ea typeface="Times New Roman" panose="02020603050405020304" pitchFamily="18" charset="0"/>
                            <a:cs typeface="Calibri" panose="020F0502020204030204" pitchFamily="34" charset="0"/>
                          </a:rPr>
                          <m:t>15277</m:t>
                        </m:r>
                      </m:num>
                      <m:den>
                        <m:r>
                          <a:rPr lang="en-US" sz="1600" b="0" i="1" smtClean="0">
                            <a:effectLst/>
                            <a:latin typeface="Cambria Math" panose="02040503050406030204" pitchFamily="18" charset="0"/>
                            <a:ea typeface="Times New Roman" panose="02020603050405020304" pitchFamily="18" charset="0"/>
                            <a:cs typeface="Calibri" panose="020F0502020204030204" pitchFamily="34" charset="0"/>
                          </a:rPr>
                          <m:t>15970</m:t>
                        </m:r>
                      </m:den>
                    </m:f>
                    <m:r>
                      <a:rPr lang="en-MY" sz="1600" i="1">
                        <a:effectLst/>
                        <a:latin typeface="Cambria Math" panose="02040503050406030204" pitchFamily="18" charset="0"/>
                        <a:ea typeface="Times New Roman" panose="02020603050405020304" pitchFamily="18" charset="0"/>
                        <a:cs typeface="Calibri" panose="020F0502020204030204" pitchFamily="34" charset="0"/>
                      </a:rPr>
                      <m:t>=</m:t>
                    </m:r>
                    <m:r>
                      <m:rPr>
                        <m:nor/>
                      </m:rPr>
                      <a:rPr lang="en-US" sz="1600" dirty="0">
                        <a:highlight>
                          <a:srgbClr val="00FF00"/>
                        </a:highlight>
                        <a:latin typeface="Times New Roman" panose="02020603050405020304" pitchFamily="18" charset="0"/>
                        <a:cs typeface="Times New Roman" panose="02020603050405020304" pitchFamily="18" charset="0"/>
                      </a:rPr>
                      <m:t>95.66%</m:t>
                    </m:r>
                  </m:oMath>
                </a14:m>
                <a:endParaRPr lang="en-US" sz="1600" dirty="0">
                  <a:effectLst/>
                  <a:highlight>
                    <a:srgbClr val="00FF00"/>
                  </a:highlight>
                  <a:latin typeface="Times New Roman" panose="02020603050405020304" pitchFamily="18" charset="0"/>
                  <a:ea typeface="Calibri" panose="020F0502020204030204" pitchFamily="34" charset="0"/>
                  <a:cs typeface="Times New Roman" panose="02020603050405020304" pitchFamily="18" charset="0"/>
                </a:endParaRPr>
              </a:p>
              <a:p>
                <a:pPr marL="630555" marR="0">
                  <a:lnSpc>
                    <a:spcPct val="107000"/>
                  </a:lnSpc>
                  <a:spcBef>
                    <a:spcPts val="0"/>
                  </a:spcBef>
                  <a:spcAft>
                    <a:spcPts val="800"/>
                  </a:spcAft>
                </a:pPr>
                <a:r>
                  <a:rPr lang="en-MY" sz="1600" dirty="0">
                    <a:effectLst/>
                    <a:latin typeface="Times New Roman" panose="02020603050405020304" pitchFamily="18" charset="0"/>
                    <a:ea typeface="Times New Roman" panose="02020603050405020304" pitchFamily="18" charset="0"/>
                    <a:cs typeface="Times New Roman" panose="02020603050405020304" pitchFamily="18" charset="0"/>
                  </a:rPr>
                  <a:t>Accuracy = </a:t>
                </a:r>
                <a14:m>
                  <m:oMath xmlns:m="http://schemas.openxmlformats.org/officeDocument/2006/math">
                    <m:f>
                      <m:fPr>
                        <m:ctrlPr>
                          <a:rPr lang="en-US" sz="1600" i="1">
                            <a:effectLst/>
                            <a:latin typeface="Cambria Math" panose="02040503050406030204" pitchFamily="18" charset="0"/>
                            <a:ea typeface="Times New Roman" panose="02020603050405020304" pitchFamily="18" charset="0"/>
                            <a:cs typeface="Calibri" panose="020F0502020204030204" pitchFamily="34" charset="0"/>
                          </a:rPr>
                        </m:ctrlPr>
                      </m:fPr>
                      <m:num>
                        <m:r>
                          <m:rPr>
                            <m:sty m:val="p"/>
                          </m:rPr>
                          <a:rPr lang="en-MY" sz="1600">
                            <a:effectLst/>
                            <a:latin typeface="Cambria Math" panose="02040503050406030204" pitchFamily="18" charset="0"/>
                            <a:ea typeface="Times New Roman" panose="02020603050405020304" pitchFamily="18" charset="0"/>
                            <a:cs typeface="Calibri" panose="020F0502020204030204" pitchFamily="34" charset="0"/>
                          </a:rPr>
                          <m:t>TP</m:t>
                        </m:r>
                        <m:r>
                          <a:rPr lang="en-MY" sz="1600">
                            <a:effectLst/>
                            <a:latin typeface="Cambria Math" panose="02040503050406030204" pitchFamily="18" charset="0"/>
                            <a:ea typeface="Times New Roman" panose="02020603050405020304" pitchFamily="18" charset="0"/>
                            <a:cs typeface="Calibri" panose="020F0502020204030204" pitchFamily="34" charset="0"/>
                          </a:rPr>
                          <m:t>+</m:t>
                        </m:r>
                        <m:r>
                          <m:rPr>
                            <m:sty m:val="p"/>
                          </m:rPr>
                          <a:rPr lang="en-MY" sz="1600">
                            <a:effectLst/>
                            <a:latin typeface="Cambria Math" panose="02040503050406030204" pitchFamily="18" charset="0"/>
                            <a:ea typeface="Times New Roman" panose="02020603050405020304" pitchFamily="18" charset="0"/>
                            <a:cs typeface="Calibri" panose="020F0502020204030204" pitchFamily="34" charset="0"/>
                          </a:rPr>
                          <m:t>TN</m:t>
                        </m:r>
                      </m:num>
                      <m:den>
                        <m:r>
                          <m:rPr>
                            <m:sty m:val="p"/>
                          </m:rPr>
                          <a:rPr lang="en-MY" sz="1600">
                            <a:effectLst/>
                            <a:latin typeface="Cambria Math" panose="02040503050406030204" pitchFamily="18" charset="0"/>
                            <a:ea typeface="Times New Roman" panose="02020603050405020304" pitchFamily="18" charset="0"/>
                            <a:cs typeface="Calibri" panose="020F0502020204030204" pitchFamily="34" charset="0"/>
                          </a:rPr>
                          <m:t>TP</m:t>
                        </m:r>
                        <m:r>
                          <a:rPr lang="en-MY" sz="1600">
                            <a:effectLst/>
                            <a:latin typeface="Cambria Math" panose="02040503050406030204" pitchFamily="18" charset="0"/>
                            <a:ea typeface="Times New Roman" panose="02020603050405020304" pitchFamily="18" charset="0"/>
                            <a:cs typeface="Calibri" panose="020F0502020204030204" pitchFamily="34" charset="0"/>
                          </a:rPr>
                          <m:t>+</m:t>
                        </m:r>
                        <m:r>
                          <m:rPr>
                            <m:sty m:val="p"/>
                          </m:rPr>
                          <a:rPr lang="en-MY" sz="1600">
                            <a:effectLst/>
                            <a:latin typeface="Cambria Math" panose="02040503050406030204" pitchFamily="18" charset="0"/>
                            <a:ea typeface="Times New Roman" panose="02020603050405020304" pitchFamily="18" charset="0"/>
                            <a:cs typeface="Calibri" panose="020F0502020204030204" pitchFamily="34" charset="0"/>
                          </a:rPr>
                          <m:t>FN</m:t>
                        </m:r>
                        <m:r>
                          <a:rPr lang="en-MY" sz="1600">
                            <a:effectLst/>
                            <a:latin typeface="Cambria Math" panose="02040503050406030204" pitchFamily="18" charset="0"/>
                            <a:ea typeface="Times New Roman" panose="02020603050405020304" pitchFamily="18" charset="0"/>
                            <a:cs typeface="Calibri" panose="020F0502020204030204" pitchFamily="34" charset="0"/>
                          </a:rPr>
                          <m:t>+</m:t>
                        </m:r>
                        <m:r>
                          <m:rPr>
                            <m:sty m:val="p"/>
                          </m:rPr>
                          <a:rPr lang="en-MY" sz="1600">
                            <a:effectLst/>
                            <a:latin typeface="Cambria Math" panose="02040503050406030204" pitchFamily="18" charset="0"/>
                            <a:ea typeface="Times New Roman" panose="02020603050405020304" pitchFamily="18" charset="0"/>
                            <a:cs typeface="Calibri" panose="020F0502020204030204" pitchFamily="34" charset="0"/>
                          </a:rPr>
                          <m:t>TN</m:t>
                        </m:r>
                        <m:r>
                          <a:rPr lang="en-MY" sz="1600">
                            <a:effectLst/>
                            <a:latin typeface="Cambria Math" panose="02040503050406030204" pitchFamily="18" charset="0"/>
                            <a:ea typeface="Times New Roman" panose="02020603050405020304" pitchFamily="18" charset="0"/>
                            <a:cs typeface="Calibri" panose="020F0502020204030204" pitchFamily="34" charset="0"/>
                          </a:rPr>
                          <m:t>+</m:t>
                        </m:r>
                        <m:r>
                          <m:rPr>
                            <m:sty m:val="p"/>
                          </m:rPr>
                          <a:rPr lang="en-MY" sz="1600">
                            <a:effectLst/>
                            <a:latin typeface="Cambria Math" panose="02040503050406030204" pitchFamily="18" charset="0"/>
                            <a:ea typeface="Times New Roman" panose="02020603050405020304" pitchFamily="18" charset="0"/>
                            <a:cs typeface="Calibri" panose="020F0502020204030204" pitchFamily="34" charset="0"/>
                          </a:rPr>
                          <m:t>FP</m:t>
                        </m:r>
                      </m:den>
                    </m:f>
                    <m:r>
                      <a:rPr lang="en-MY" sz="1600" i="1">
                        <a:effectLst/>
                        <a:latin typeface="Cambria Math" panose="02040503050406030204" pitchFamily="18" charset="0"/>
                        <a:ea typeface="Times New Roman" panose="02020603050405020304" pitchFamily="18" charset="0"/>
                        <a:cs typeface="Calibri" panose="020F0502020204030204" pitchFamily="34" charset="0"/>
                      </a:rPr>
                      <m:t>=</m:t>
                    </m:r>
                    <m:f>
                      <m:fPr>
                        <m:ctrlPr>
                          <a:rPr lang="en-US" sz="1600" i="1">
                            <a:effectLst/>
                            <a:latin typeface="Cambria Math" panose="02040503050406030204" pitchFamily="18" charset="0"/>
                            <a:ea typeface="Times New Roman" panose="02020603050405020304" pitchFamily="18" charset="0"/>
                            <a:cs typeface="Calibri" panose="020F0502020204030204" pitchFamily="34" charset="0"/>
                          </a:rPr>
                        </m:ctrlPr>
                      </m:fPr>
                      <m:num>
                        <m:r>
                          <a:rPr lang="en-US" sz="1600" b="0" i="1" smtClean="0">
                            <a:effectLst/>
                            <a:latin typeface="Cambria Math" panose="02040503050406030204" pitchFamily="18" charset="0"/>
                            <a:ea typeface="Times New Roman" panose="02020603050405020304" pitchFamily="18" charset="0"/>
                            <a:cs typeface="Calibri" panose="020F0502020204030204" pitchFamily="34" charset="0"/>
                          </a:rPr>
                          <m:t>995+15277</m:t>
                        </m:r>
                      </m:num>
                      <m:den>
                        <m:r>
                          <a:rPr lang="en-US" sz="1600" b="0" i="1" smtClean="0">
                            <a:effectLst/>
                            <a:latin typeface="Cambria Math" panose="02040503050406030204" pitchFamily="18" charset="0"/>
                            <a:ea typeface="Times New Roman" panose="02020603050405020304" pitchFamily="18" charset="0"/>
                            <a:cs typeface="Calibri" panose="020F0502020204030204" pitchFamily="34" charset="0"/>
                          </a:rPr>
                          <m:t>18086</m:t>
                        </m:r>
                      </m:den>
                    </m:f>
                    <m:r>
                      <a:rPr lang="en-MY" sz="1600" i="1">
                        <a:effectLst/>
                        <a:latin typeface="Cambria Math" panose="02040503050406030204" pitchFamily="18" charset="0"/>
                        <a:ea typeface="Times New Roman" panose="02020603050405020304" pitchFamily="18" charset="0"/>
                        <a:cs typeface="Calibri" panose="020F0502020204030204" pitchFamily="34" charset="0"/>
                      </a:rPr>
                      <m:t>=</m:t>
                    </m:r>
                    <m:r>
                      <m:rPr>
                        <m:nor/>
                      </m:rPr>
                      <a:rPr lang="en-US" sz="1600" dirty="0">
                        <a:highlight>
                          <a:srgbClr val="00FF00"/>
                        </a:highlight>
                        <a:latin typeface="Times New Roman" panose="02020603050405020304" pitchFamily="18" charset="0"/>
                        <a:cs typeface="Times New Roman" panose="02020603050405020304" pitchFamily="18" charset="0"/>
                      </a:rPr>
                      <m:t>89.97%</m:t>
                    </m:r>
                  </m:oMath>
                </a14:m>
                <a:endParaRPr lang="en-US" sz="1600" dirty="0">
                  <a:effectLst/>
                  <a:highlight>
                    <a:srgbClr val="00FF00"/>
                  </a:highlight>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13" name="TextBox 12">
                <a:extLst>
                  <a:ext uri="{FF2B5EF4-FFF2-40B4-BE49-F238E27FC236}">
                    <a16:creationId xmlns:a16="http://schemas.microsoft.com/office/drawing/2014/main" id="{B4A745DA-F1C2-4714-B9B2-FB2674E395B0}"/>
                  </a:ext>
                </a:extLst>
              </p:cNvPr>
              <p:cNvSpPr txBox="1">
                <a:spLocks noRot="1" noChangeAspect="1" noMove="1" noResize="1" noEditPoints="1" noAdjustHandles="1" noChangeArrowheads="1" noChangeShapeType="1" noTextEdit="1"/>
              </p:cNvSpPr>
              <p:nvPr/>
            </p:nvSpPr>
            <p:spPr>
              <a:xfrm>
                <a:off x="6782486" y="4184433"/>
                <a:ext cx="4977028" cy="1436675"/>
              </a:xfrm>
              <a:prstGeom prst="rect">
                <a:avLst/>
              </a:prstGeom>
              <a:blipFill>
                <a:blip r:embed="rId6"/>
                <a:stretch>
                  <a:fillRect b="-4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8" name="Table 8">
                <a:extLst>
                  <a:ext uri="{FF2B5EF4-FFF2-40B4-BE49-F238E27FC236}">
                    <a16:creationId xmlns:a16="http://schemas.microsoft.com/office/drawing/2014/main" xmlns="" id="{D326177E-7CEA-4627-A14E-839EDA206152}"/>
                  </a:ext>
                </a:extLst>
              </p:cNvPr>
              <p:cNvGraphicFramePr>
                <a:graphicFrameLocks noGrp="1"/>
              </p:cNvGraphicFramePr>
              <p:nvPr>
                <p:extLst/>
              </p:nvPr>
            </p:nvGraphicFramePr>
            <p:xfrm>
              <a:off x="3568186" y="4108844"/>
              <a:ext cx="3671675" cy="1683004"/>
            </p:xfrm>
            <a:graphic>
              <a:graphicData uri="http://schemas.openxmlformats.org/drawingml/2006/table">
                <a:tbl>
                  <a:tblPr firstRow="1" bandRow="1">
                    <a:tableStyleId>{5940675A-B579-460E-94D1-54222C63F5DA}</a:tableStyleId>
                  </a:tblPr>
                  <a:tblGrid>
                    <a:gridCol w="734335">
                      <a:extLst>
                        <a:ext uri="{9D8B030D-6E8A-4147-A177-3AD203B41FA5}">
                          <a16:colId xmlns:a16="http://schemas.microsoft.com/office/drawing/2014/main" xmlns="" val="1018765193"/>
                        </a:ext>
                      </a:extLst>
                    </a:gridCol>
                    <a:gridCol w="734335">
                      <a:extLst>
                        <a:ext uri="{9D8B030D-6E8A-4147-A177-3AD203B41FA5}">
                          <a16:colId xmlns:a16="http://schemas.microsoft.com/office/drawing/2014/main" xmlns="" val="717651022"/>
                        </a:ext>
                      </a:extLst>
                    </a:gridCol>
                    <a:gridCol w="734335">
                      <a:extLst>
                        <a:ext uri="{9D8B030D-6E8A-4147-A177-3AD203B41FA5}">
                          <a16:colId xmlns:a16="http://schemas.microsoft.com/office/drawing/2014/main" xmlns="" val="86366866"/>
                        </a:ext>
                      </a:extLst>
                    </a:gridCol>
                    <a:gridCol w="734335">
                      <a:extLst>
                        <a:ext uri="{9D8B030D-6E8A-4147-A177-3AD203B41FA5}">
                          <a16:colId xmlns:a16="http://schemas.microsoft.com/office/drawing/2014/main" xmlns="" val="2077378263"/>
                        </a:ext>
                      </a:extLst>
                    </a:gridCol>
                    <a:gridCol w="734335">
                      <a:extLst>
                        <a:ext uri="{9D8B030D-6E8A-4147-A177-3AD203B41FA5}">
                          <a16:colId xmlns:a16="http://schemas.microsoft.com/office/drawing/2014/main" xmlns="" val="1607216784"/>
                        </a:ext>
                      </a:extLst>
                    </a:gridCol>
                  </a:tblGrid>
                  <a:tr h="308664">
                    <a:tc rowSpan="2" gridSpan="2">
                      <a:txBody>
                        <a:bodyPr/>
                        <a:lstStyle/>
                        <a:p>
                          <a:pPr algn="ctr"/>
                          <a:r>
                            <a:rPr lang="en-US" sz="1600" dirty="0" err="1">
                              <a:latin typeface="Times New Roman" panose="02020603050405020304" pitchFamily="18" charset="0"/>
                              <a:cs typeface="Times New Roman" panose="02020603050405020304" pitchFamily="18" charset="0"/>
                            </a:rPr>
                            <a:t>Auto_Pruning</a:t>
                          </a:r>
                          <a:endParaRPr lang="en-US" sz="1600" dirty="0">
                            <a:latin typeface="Times New Roman" panose="02020603050405020304" pitchFamily="18" charset="0"/>
                            <a:cs typeface="Times New Roman" panose="02020603050405020304" pitchFamily="18" charset="0"/>
                          </a:endParaRPr>
                        </a:p>
                      </a:txBody>
                      <a:tcPr anchor="ctr"/>
                    </a:tc>
                    <a:tc rowSpan="2" hMerge="1">
                      <a:txBody>
                        <a:bodyPr/>
                        <a:lstStyle/>
                        <a:p>
                          <a:endParaRPr lang="en-US"/>
                        </a:p>
                      </a:txBody>
                      <a:tcPr/>
                    </a:tc>
                    <a:tc gridSpan="2">
                      <a:txBody>
                        <a:bodyPr/>
                        <a:lstStyle/>
                        <a:p>
                          <a:pPr algn="ctr"/>
                          <a:r>
                            <a:rPr lang="en-US" sz="1600" dirty="0">
                              <a:latin typeface="Times New Roman" panose="02020603050405020304" pitchFamily="18" charset="0"/>
                              <a:cs typeface="Times New Roman" panose="02020603050405020304" pitchFamily="18" charset="0"/>
                            </a:rPr>
                            <a:t>Predicted</a:t>
                          </a:r>
                        </a:p>
                      </a:txBody>
                      <a:tcPr/>
                    </a:tc>
                    <a:tc hMerge="1">
                      <a:txBody>
                        <a:bodyPr/>
                        <a:lstStyle/>
                        <a:p>
                          <a:endParaRPr lang="en-US" dirty="0"/>
                        </a:p>
                      </a:txBody>
                      <a:tcPr/>
                    </a:tc>
                    <a:tc>
                      <a:txBody>
                        <a:bodyPr/>
                        <a:lstStyle/>
                        <a:p>
                          <a:pPr algn="ctr"/>
                          <a:endParaRPr lang="en-US" sz="1600" dirty="0">
                            <a:latin typeface="Times New Roman" panose="02020603050405020304" pitchFamily="18" charset="0"/>
                            <a:cs typeface="Times New Roman" panose="02020603050405020304" pitchFamily="18" charset="0"/>
                          </a:endParaRPr>
                        </a:p>
                      </a:txBody>
                      <a:tcPr>
                        <a:solidFill>
                          <a:srgbClr val="002060"/>
                        </a:solidFill>
                      </a:tcPr>
                    </a:tc>
                    <a:extLst>
                      <a:ext uri="{0D108BD9-81ED-4DB2-BD59-A6C34878D82A}">
                        <a16:rowId xmlns:a16="http://schemas.microsoft.com/office/drawing/2014/main" xmlns="" val="613393623"/>
                      </a:ext>
                    </a:extLst>
                  </a:tr>
                  <a:tr h="314743">
                    <a:tc gridSpan="2" vMerge="1">
                      <a:txBody>
                        <a:bodyPr/>
                        <a:lstStyle/>
                        <a:p>
                          <a:endParaRPr lang="en-US"/>
                        </a:p>
                      </a:txBody>
                      <a:tcPr/>
                    </a:tc>
                    <a:tc hMerge="1" vMerge="1">
                      <a:txBody>
                        <a:bodyPr/>
                        <a:lstStyle/>
                        <a:p>
                          <a:endParaRPr lang="en-US" dirty="0"/>
                        </a:p>
                      </a:txBody>
                      <a:tcPr/>
                    </a:tc>
                    <a:tc>
                      <a:txBody>
                        <a:bodyPr/>
                        <a:lstStyle/>
                        <a:p>
                          <a:pPr algn="ctr"/>
                          <a14:m>
                            <m:oMath xmlns:m="http://schemas.openxmlformats.org/officeDocument/2006/math">
                              <m:acc>
                                <m:accPr>
                                  <m:chr m:val="̂"/>
                                  <m:ctrlPr>
                                    <a:rPr lang="en-US" sz="1600" i="1" smtClean="0">
                                      <a:latin typeface="Cambria Math" panose="02040503050406030204" pitchFamily="18" charset="0"/>
                                      <a:cs typeface="Times New Roman" panose="02020603050405020304" pitchFamily="18" charset="0"/>
                                    </a:rPr>
                                  </m:ctrlPr>
                                </m:accPr>
                                <m:e>
                                  <m:r>
                                    <a:rPr lang="en-US" sz="1600" b="0" i="1" smtClean="0">
                                      <a:latin typeface="Cambria Math" panose="02040503050406030204" pitchFamily="18" charset="0"/>
                                      <a:cs typeface="Times New Roman" panose="02020603050405020304" pitchFamily="18" charset="0"/>
                                    </a:rPr>
                                    <m:t>𝑌</m:t>
                                  </m:r>
                                </m:e>
                              </m:acc>
                            </m:oMath>
                          </a14:m>
                          <a:r>
                            <a:rPr lang="en-US" sz="1600" dirty="0">
                              <a:latin typeface="Times New Roman" panose="02020603050405020304" pitchFamily="18" charset="0"/>
                              <a:cs typeface="Times New Roman" panose="02020603050405020304" pitchFamily="18" charset="0"/>
                            </a:rPr>
                            <a:t>=1</a:t>
                          </a:r>
                        </a:p>
                      </a:txBody>
                      <a:tcPr/>
                    </a:tc>
                    <a:tc>
                      <a:txBody>
                        <a:bodyPr/>
                        <a:lstStyle/>
                        <a:p>
                          <a:pPr marL="0" marR="0" lvl="0" indent="0" algn="ctr" defTabSz="914422" rtl="0" eaLnBrk="1" fontAlgn="auto" latinLnBrk="0" hangingPunct="1">
                            <a:lnSpc>
                              <a:spcPct val="100000"/>
                            </a:lnSpc>
                            <a:spcBef>
                              <a:spcPts val="0"/>
                            </a:spcBef>
                            <a:spcAft>
                              <a:spcPts val="0"/>
                            </a:spcAft>
                            <a:buClrTx/>
                            <a:buSzTx/>
                            <a:buFontTx/>
                            <a:buNone/>
                            <a:tabLst/>
                            <a:defRPr/>
                          </a:pPr>
                          <a14:m>
                            <m:oMath xmlns:m="http://schemas.openxmlformats.org/officeDocument/2006/math">
                              <m:acc>
                                <m:accPr>
                                  <m:chr m:val="̂"/>
                                  <m:ctrlPr>
                                    <a:rPr lang="en-US" sz="1600" i="1" smtClean="0">
                                      <a:latin typeface="Cambria Math" panose="02040503050406030204" pitchFamily="18" charset="0"/>
                                      <a:cs typeface="Times New Roman" panose="02020603050405020304" pitchFamily="18" charset="0"/>
                                    </a:rPr>
                                  </m:ctrlPr>
                                </m:accPr>
                                <m:e>
                                  <m:r>
                                    <a:rPr lang="en-US" sz="1600" b="0" i="1" smtClean="0">
                                      <a:latin typeface="Cambria Math" panose="02040503050406030204" pitchFamily="18" charset="0"/>
                                      <a:cs typeface="Times New Roman" panose="02020603050405020304" pitchFamily="18" charset="0"/>
                                    </a:rPr>
                                    <m:t>𝑌</m:t>
                                  </m:r>
                                </m:e>
                              </m:acc>
                            </m:oMath>
                          </a14:m>
                          <a:r>
                            <a:rPr lang="en-US" sz="1600" dirty="0">
                              <a:latin typeface="Times New Roman" panose="02020603050405020304" pitchFamily="18" charset="0"/>
                              <a:cs typeface="Times New Roman" panose="02020603050405020304" pitchFamily="18" charset="0"/>
                            </a:rPr>
                            <a:t>=0</a:t>
                          </a:r>
                        </a:p>
                      </a:txBody>
                      <a:tcPr/>
                    </a:tc>
                    <a:tc>
                      <a:txBody>
                        <a:bodyPr/>
                        <a:lstStyle/>
                        <a:p>
                          <a:pPr marL="0" marR="0" lvl="0" indent="0" algn="ctr" defTabSz="914422"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Total</a:t>
                          </a:r>
                        </a:p>
                      </a:txBody>
                      <a:tcPr/>
                    </a:tc>
                    <a:extLst>
                      <a:ext uri="{0D108BD9-81ED-4DB2-BD59-A6C34878D82A}">
                        <a16:rowId xmlns:a16="http://schemas.microsoft.com/office/drawing/2014/main" xmlns="" val="3587355139"/>
                      </a:ext>
                    </a:extLst>
                  </a:tr>
                  <a:tr h="308664">
                    <a:tc rowSpan="2">
                      <a:txBody>
                        <a:bodyPr/>
                        <a:lstStyle/>
                        <a:p>
                          <a:pPr algn="ctr"/>
                          <a:r>
                            <a:rPr lang="en-US" sz="1600" dirty="0">
                              <a:latin typeface="Times New Roman" panose="02020603050405020304" pitchFamily="18" charset="0"/>
                              <a:cs typeface="Times New Roman" panose="02020603050405020304" pitchFamily="18" charset="0"/>
                            </a:rPr>
                            <a:t>Actual</a:t>
                          </a:r>
                        </a:p>
                      </a:txBody>
                      <a:tcPr anchor="ctr"/>
                    </a:tc>
                    <a:tc>
                      <a:txBody>
                        <a:bodyPr/>
                        <a:lstStyle/>
                        <a:p>
                          <a:pPr algn="ctr"/>
                          <a:r>
                            <a:rPr lang="en-US" sz="1600" dirty="0">
                              <a:latin typeface="Times New Roman" panose="02020603050405020304" pitchFamily="18" charset="0"/>
                              <a:cs typeface="Times New Roman" panose="02020603050405020304" pitchFamily="18" charset="0"/>
                            </a:rPr>
                            <a:t>Y=1</a:t>
                          </a:r>
                        </a:p>
                      </a:txBody>
                      <a:tcPr/>
                    </a:tc>
                    <a:tc>
                      <a:txBody>
                        <a:bodyPr/>
                        <a:lstStyle/>
                        <a:p>
                          <a:pPr algn="ctr"/>
                          <a:r>
                            <a:rPr lang="en-US" sz="1600" dirty="0">
                              <a:latin typeface="Times New Roman" panose="02020603050405020304" pitchFamily="18" charset="0"/>
                              <a:cs typeface="Times New Roman" panose="02020603050405020304" pitchFamily="18" charset="0"/>
                            </a:rPr>
                            <a:t>995</a:t>
                          </a:r>
                        </a:p>
                      </a:txBody>
                      <a:tcPr/>
                    </a:tc>
                    <a:tc>
                      <a:txBody>
                        <a:bodyPr/>
                        <a:lstStyle/>
                        <a:p>
                          <a:pPr algn="ctr"/>
                          <a:r>
                            <a:rPr lang="en-US" sz="1600" dirty="0">
                              <a:latin typeface="Times New Roman" panose="02020603050405020304" pitchFamily="18" charset="0"/>
                              <a:cs typeface="Times New Roman" panose="02020603050405020304" pitchFamily="18" charset="0"/>
                            </a:rPr>
                            <a:t>1121</a:t>
                          </a:r>
                        </a:p>
                      </a:txBody>
                      <a:tcPr/>
                    </a:tc>
                    <a:tc>
                      <a:txBody>
                        <a:bodyPr/>
                        <a:lstStyle/>
                        <a:p>
                          <a:pPr algn="ctr"/>
                          <a:r>
                            <a:rPr lang="en-US" sz="1600" dirty="0">
                              <a:latin typeface="Times New Roman" panose="02020603050405020304" pitchFamily="18" charset="0"/>
                              <a:cs typeface="Times New Roman" panose="02020603050405020304" pitchFamily="18" charset="0"/>
                            </a:rPr>
                            <a:t>2116</a:t>
                          </a:r>
                        </a:p>
                      </a:txBody>
                      <a:tcPr/>
                    </a:tc>
                    <a:extLst>
                      <a:ext uri="{0D108BD9-81ED-4DB2-BD59-A6C34878D82A}">
                        <a16:rowId xmlns:a16="http://schemas.microsoft.com/office/drawing/2014/main" xmlns="" val="3824535972"/>
                      </a:ext>
                    </a:extLst>
                  </a:tr>
                  <a:tr h="308664">
                    <a:tc vMerge="1">
                      <a:txBody>
                        <a:bodyPr/>
                        <a:lstStyle/>
                        <a:p>
                          <a:endParaRPr lang="en-US" dirty="0"/>
                        </a:p>
                      </a:txBody>
                      <a:tcPr/>
                    </a:tc>
                    <a:tc>
                      <a:txBody>
                        <a:bodyPr/>
                        <a:lstStyle/>
                        <a:p>
                          <a:pPr algn="ctr"/>
                          <a:r>
                            <a:rPr lang="en-US" sz="1600" dirty="0">
                              <a:latin typeface="Times New Roman" panose="02020603050405020304" pitchFamily="18" charset="0"/>
                              <a:cs typeface="Times New Roman" panose="02020603050405020304" pitchFamily="18" charset="0"/>
                            </a:rPr>
                            <a:t>Y=0</a:t>
                          </a:r>
                        </a:p>
                      </a:txBody>
                      <a:tcPr/>
                    </a:tc>
                    <a:tc>
                      <a:txBody>
                        <a:bodyPr/>
                        <a:lstStyle/>
                        <a:p>
                          <a:pPr algn="ctr"/>
                          <a:r>
                            <a:rPr lang="en-US" sz="1600" dirty="0">
                              <a:latin typeface="Times New Roman" panose="02020603050405020304" pitchFamily="18" charset="0"/>
                              <a:cs typeface="Times New Roman" panose="02020603050405020304" pitchFamily="18" charset="0"/>
                            </a:rPr>
                            <a:t>693</a:t>
                          </a:r>
                        </a:p>
                      </a:txBody>
                      <a:tcPr/>
                    </a:tc>
                    <a:tc>
                      <a:txBody>
                        <a:bodyPr/>
                        <a:lstStyle/>
                        <a:p>
                          <a:pPr algn="ctr"/>
                          <a:r>
                            <a:rPr lang="en-US" sz="1600" dirty="0">
                              <a:latin typeface="Times New Roman" panose="02020603050405020304" pitchFamily="18" charset="0"/>
                              <a:cs typeface="Times New Roman" panose="02020603050405020304" pitchFamily="18" charset="0"/>
                            </a:rPr>
                            <a:t>15277</a:t>
                          </a:r>
                        </a:p>
                      </a:txBody>
                      <a:tcPr/>
                    </a:tc>
                    <a:tc>
                      <a:txBody>
                        <a:bodyPr/>
                        <a:lstStyle/>
                        <a:p>
                          <a:pPr algn="ctr"/>
                          <a:r>
                            <a:rPr lang="en-US" sz="1600" dirty="0">
                              <a:latin typeface="Times New Roman" panose="02020603050405020304" pitchFamily="18" charset="0"/>
                              <a:cs typeface="Times New Roman" panose="02020603050405020304" pitchFamily="18" charset="0"/>
                            </a:rPr>
                            <a:t>15970</a:t>
                          </a:r>
                        </a:p>
                      </a:txBody>
                      <a:tcPr/>
                    </a:tc>
                    <a:extLst>
                      <a:ext uri="{0D108BD9-81ED-4DB2-BD59-A6C34878D82A}">
                        <a16:rowId xmlns:a16="http://schemas.microsoft.com/office/drawing/2014/main" xmlns="" val="4041145572"/>
                      </a:ext>
                    </a:extLst>
                  </a:tr>
                  <a:tr h="308664">
                    <a:tc gridSpan="3">
                      <a:txBody>
                        <a:bodyPr/>
                        <a:lstStyle/>
                        <a:p>
                          <a:pPr algn="ctr"/>
                          <a:endParaRPr lang="en-US" sz="1600" dirty="0">
                            <a:latin typeface="Times New Roman" panose="02020603050405020304" pitchFamily="18" charset="0"/>
                            <a:cs typeface="Times New Roman" panose="02020603050405020304" pitchFamily="18" charset="0"/>
                          </a:endParaRPr>
                        </a:p>
                      </a:txBody>
                      <a:tcPr anchor="ctr">
                        <a:solidFill>
                          <a:srgbClr val="002060"/>
                        </a:solidFill>
                      </a:tcPr>
                    </a:tc>
                    <a:tc hMerge="1">
                      <a:txBody>
                        <a:bodyPr/>
                        <a:lstStyle/>
                        <a:p>
                          <a:pPr algn="ctr"/>
                          <a:endParaRPr lang="en-US" sz="1600" dirty="0">
                            <a:latin typeface="Times New Roman" panose="02020603050405020304" pitchFamily="18" charset="0"/>
                            <a:cs typeface="Times New Roman" panose="02020603050405020304" pitchFamily="18" charset="0"/>
                          </a:endParaRPr>
                        </a:p>
                      </a:txBody>
                      <a:tcPr/>
                    </a:tc>
                    <a:tc hMerge="1">
                      <a:txBody>
                        <a:bodyPr/>
                        <a:lstStyle/>
                        <a:p>
                          <a:pPr algn="ctr"/>
                          <a:endParaRPr lang="en-US"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latin typeface="Times New Roman" panose="02020603050405020304" pitchFamily="18" charset="0"/>
                              <a:cs typeface="Times New Roman" panose="02020603050405020304" pitchFamily="18" charset="0"/>
                            </a:rPr>
                            <a:t>Total</a:t>
                          </a:r>
                        </a:p>
                      </a:txBody>
                      <a:tcPr/>
                    </a:tc>
                    <a:tc>
                      <a:txBody>
                        <a:bodyPr/>
                        <a:lstStyle/>
                        <a:p>
                          <a:pPr algn="ctr"/>
                          <a:r>
                            <a:rPr lang="en-US" sz="1600" dirty="0">
                              <a:latin typeface="Times New Roman" panose="02020603050405020304" pitchFamily="18" charset="0"/>
                              <a:cs typeface="Times New Roman" panose="02020603050405020304" pitchFamily="18" charset="0"/>
                            </a:rPr>
                            <a:t>18086</a:t>
                          </a:r>
                        </a:p>
                      </a:txBody>
                      <a:tcPr/>
                    </a:tc>
                    <a:extLst>
                      <a:ext uri="{0D108BD9-81ED-4DB2-BD59-A6C34878D82A}">
                        <a16:rowId xmlns:a16="http://schemas.microsoft.com/office/drawing/2014/main" xmlns="" val="2481505165"/>
                      </a:ext>
                    </a:extLst>
                  </a:tr>
                </a:tbl>
              </a:graphicData>
            </a:graphic>
          </p:graphicFrame>
        </mc:Choice>
        <mc:Fallback xmlns="">
          <p:graphicFrame>
            <p:nvGraphicFramePr>
              <p:cNvPr id="8" name="Table 8">
                <a:extLst>
                  <a:ext uri="{FF2B5EF4-FFF2-40B4-BE49-F238E27FC236}">
                    <a16:creationId xmlns:a16="http://schemas.microsoft.com/office/drawing/2014/main" id="{D326177E-7CEA-4627-A14E-839EDA206152}"/>
                  </a:ext>
                </a:extLst>
              </p:cNvPr>
              <p:cNvGraphicFramePr>
                <a:graphicFrameLocks noGrp="1"/>
              </p:cNvGraphicFramePr>
              <p:nvPr>
                <p:extLst>
                  <p:ext uri="{D42A27DB-BD31-4B8C-83A1-F6EECF244321}">
                    <p14:modId xmlns:p14="http://schemas.microsoft.com/office/powerpoint/2010/main" val="1964883773"/>
                  </p:ext>
                </p:extLst>
              </p:nvPr>
            </p:nvGraphicFramePr>
            <p:xfrm>
              <a:off x="3568186" y="4108844"/>
              <a:ext cx="3671675" cy="1683004"/>
            </p:xfrm>
            <a:graphic>
              <a:graphicData uri="http://schemas.openxmlformats.org/drawingml/2006/table">
                <a:tbl>
                  <a:tblPr firstRow="1" bandRow="1">
                    <a:tableStyleId>{5940675A-B579-460E-94D1-54222C63F5DA}</a:tableStyleId>
                  </a:tblPr>
                  <a:tblGrid>
                    <a:gridCol w="734335">
                      <a:extLst>
                        <a:ext uri="{9D8B030D-6E8A-4147-A177-3AD203B41FA5}">
                          <a16:colId xmlns:a16="http://schemas.microsoft.com/office/drawing/2014/main" val="1018765193"/>
                        </a:ext>
                      </a:extLst>
                    </a:gridCol>
                    <a:gridCol w="734335">
                      <a:extLst>
                        <a:ext uri="{9D8B030D-6E8A-4147-A177-3AD203B41FA5}">
                          <a16:colId xmlns:a16="http://schemas.microsoft.com/office/drawing/2014/main" val="717651022"/>
                        </a:ext>
                      </a:extLst>
                    </a:gridCol>
                    <a:gridCol w="734335">
                      <a:extLst>
                        <a:ext uri="{9D8B030D-6E8A-4147-A177-3AD203B41FA5}">
                          <a16:colId xmlns:a16="http://schemas.microsoft.com/office/drawing/2014/main" val="86366866"/>
                        </a:ext>
                      </a:extLst>
                    </a:gridCol>
                    <a:gridCol w="734335">
                      <a:extLst>
                        <a:ext uri="{9D8B030D-6E8A-4147-A177-3AD203B41FA5}">
                          <a16:colId xmlns:a16="http://schemas.microsoft.com/office/drawing/2014/main" val="2077378263"/>
                        </a:ext>
                      </a:extLst>
                    </a:gridCol>
                    <a:gridCol w="734335">
                      <a:extLst>
                        <a:ext uri="{9D8B030D-6E8A-4147-A177-3AD203B41FA5}">
                          <a16:colId xmlns:a16="http://schemas.microsoft.com/office/drawing/2014/main" val="1607216784"/>
                        </a:ext>
                      </a:extLst>
                    </a:gridCol>
                  </a:tblGrid>
                  <a:tr h="335280">
                    <a:tc rowSpan="2" gridSpan="2">
                      <a:txBody>
                        <a:bodyPr/>
                        <a:lstStyle/>
                        <a:p>
                          <a:pPr algn="ctr"/>
                          <a:r>
                            <a:rPr lang="en-US" sz="1600" dirty="0" err="1">
                              <a:latin typeface="Times New Roman" panose="02020603050405020304" pitchFamily="18" charset="0"/>
                              <a:cs typeface="Times New Roman" panose="02020603050405020304" pitchFamily="18" charset="0"/>
                            </a:rPr>
                            <a:t>Auto_Pruning</a:t>
                          </a:r>
                          <a:endParaRPr lang="en-US" sz="1600" dirty="0">
                            <a:latin typeface="Times New Roman" panose="02020603050405020304" pitchFamily="18" charset="0"/>
                            <a:cs typeface="Times New Roman" panose="02020603050405020304" pitchFamily="18" charset="0"/>
                          </a:endParaRPr>
                        </a:p>
                      </a:txBody>
                      <a:tcPr anchor="ctr"/>
                    </a:tc>
                    <a:tc rowSpan="2" hMerge="1">
                      <a:txBody>
                        <a:bodyPr/>
                        <a:lstStyle/>
                        <a:p>
                          <a:endParaRPr lang="en-US"/>
                        </a:p>
                      </a:txBody>
                      <a:tcPr/>
                    </a:tc>
                    <a:tc gridSpan="2">
                      <a:txBody>
                        <a:bodyPr/>
                        <a:lstStyle/>
                        <a:p>
                          <a:pPr algn="ctr"/>
                          <a:r>
                            <a:rPr lang="en-US" sz="1600" dirty="0">
                              <a:latin typeface="Times New Roman" panose="02020603050405020304" pitchFamily="18" charset="0"/>
                              <a:cs typeface="Times New Roman" panose="02020603050405020304" pitchFamily="18" charset="0"/>
                            </a:rPr>
                            <a:t>Predicted</a:t>
                          </a:r>
                        </a:p>
                      </a:txBody>
                      <a:tcPr/>
                    </a:tc>
                    <a:tc hMerge="1">
                      <a:txBody>
                        <a:bodyPr/>
                        <a:lstStyle/>
                        <a:p>
                          <a:endParaRPr lang="en-US" dirty="0"/>
                        </a:p>
                      </a:txBody>
                      <a:tcPr/>
                    </a:tc>
                    <a:tc>
                      <a:txBody>
                        <a:bodyPr/>
                        <a:lstStyle/>
                        <a:p>
                          <a:pPr algn="ctr"/>
                          <a:endParaRPr lang="en-US" sz="1600" dirty="0">
                            <a:latin typeface="Times New Roman" panose="02020603050405020304" pitchFamily="18" charset="0"/>
                            <a:cs typeface="Times New Roman" panose="02020603050405020304" pitchFamily="18" charset="0"/>
                          </a:endParaRPr>
                        </a:p>
                      </a:txBody>
                      <a:tcPr>
                        <a:solidFill>
                          <a:srgbClr val="002060"/>
                        </a:solidFill>
                      </a:tcPr>
                    </a:tc>
                    <a:extLst>
                      <a:ext uri="{0D108BD9-81ED-4DB2-BD59-A6C34878D82A}">
                        <a16:rowId xmlns:a16="http://schemas.microsoft.com/office/drawing/2014/main" val="613393623"/>
                      </a:ext>
                    </a:extLst>
                  </a:tr>
                  <a:tr h="341884">
                    <a:tc gridSpan="2" vMerge="1">
                      <a:txBody>
                        <a:bodyPr/>
                        <a:lstStyle/>
                        <a:p>
                          <a:endParaRPr lang="en-US"/>
                        </a:p>
                      </a:txBody>
                      <a:tcPr/>
                    </a:tc>
                    <a:tc hMerge="1" vMerge="1">
                      <a:txBody>
                        <a:bodyPr/>
                        <a:lstStyle/>
                        <a:p>
                          <a:endParaRPr lang="en-US" dirty="0"/>
                        </a:p>
                      </a:txBody>
                      <a:tcPr/>
                    </a:tc>
                    <a:tc>
                      <a:txBody>
                        <a:bodyPr/>
                        <a:lstStyle/>
                        <a:p>
                          <a:endParaRPr lang="en-US"/>
                        </a:p>
                      </a:txBody>
                      <a:tcPr>
                        <a:blipFill>
                          <a:blip r:embed="rId7"/>
                          <a:stretch>
                            <a:fillRect l="-200000" t="-103571" r="-200826" b="-317857"/>
                          </a:stretch>
                        </a:blipFill>
                      </a:tcPr>
                    </a:tc>
                    <a:tc>
                      <a:txBody>
                        <a:bodyPr/>
                        <a:lstStyle/>
                        <a:p>
                          <a:endParaRPr lang="en-US"/>
                        </a:p>
                      </a:txBody>
                      <a:tcPr>
                        <a:blipFill>
                          <a:blip r:embed="rId7"/>
                          <a:stretch>
                            <a:fillRect l="-302500" t="-103571" r="-102500" b="-317857"/>
                          </a:stretch>
                        </a:blipFill>
                      </a:tcPr>
                    </a:tc>
                    <a:tc>
                      <a:txBody>
                        <a:bodyPr/>
                        <a:lstStyle/>
                        <a:p>
                          <a:pPr marL="0" marR="0" lvl="0" indent="0" algn="ctr" defTabSz="914422"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Total</a:t>
                          </a:r>
                        </a:p>
                      </a:txBody>
                      <a:tcPr/>
                    </a:tc>
                    <a:extLst>
                      <a:ext uri="{0D108BD9-81ED-4DB2-BD59-A6C34878D82A}">
                        <a16:rowId xmlns:a16="http://schemas.microsoft.com/office/drawing/2014/main" val="3587355139"/>
                      </a:ext>
                    </a:extLst>
                  </a:tr>
                  <a:tr h="335280">
                    <a:tc rowSpan="2">
                      <a:txBody>
                        <a:bodyPr/>
                        <a:lstStyle/>
                        <a:p>
                          <a:pPr algn="ctr"/>
                          <a:r>
                            <a:rPr lang="en-US" sz="1600" dirty="0">
                              <a:latin typeface="Times New Roman" panose="02020603050405020304" pitchFamily="18" charset="0"/>
                              <a:cs typeface="Times New Roman" panose="02020603050405020304" pitchFamily="18" charset="0"/>
                            </a:rPr>
                            <a:t>Actual</a:t>
                          </a:r>
                        </a:p>
                      </a:txBody>
                      <a:tcPr anchor="ctr"/>
                    </a:tc>
                    <a:tc>
                      <a:txBody>
                        <a:bodyPr/>
                        <a:lstStyle/>
                        <a:p>
                          <a:pPr algn="ctr"/>
                          <a:r>
                            <a:rPr lang="en-US" sz="1600" dirty="0">
                              <a:latin typeface="Times New Roman" panose="02020603050405020304" pitchFamily="18" charset="0"/>
                              <a:cs typeface="Times New Roman" panose="02020603050405020304" pitchFamily="18" charset="0"/>
                            </a:rPr>
                            <a:t>Y=1</a:t>
                          </a:r>
                        </a:p>
                      </a:txBody>
                      <a:tcPr/>
                    </a:tc>
                    <a:tc>
                      <a:txBody>
                        <a:bodyPr/>
                        <a:lstStyle/>
                        <a:p>
                          <a:pPr algn="ctr"/>
                          <a:r>
                            <a:rPr lang="en-US" sz="1600" dirty="0">
                              <a:latin typeface="Times New Roman" panose="02020603050405020304" pitchFamily="18" charset="0"/>
                              <a:cs typeface="Times New Roman" panose="02020603050405020304" pitchFamily="18" charset="0"/>
                            </a:rPr>
                            <a:t>995</a:t>
                          </a:r>
                        </a:p>
                      </a:txBody>
                      <a:tcPr/>
                    </a:tc>
                    <a:tc>
                      <a:txBody>
                        <a:bodyPr/>
                        <a:lstStyle/>
                        <a:p>
                          <a:pPr algn="ctr"/>
                          <a:r>
                            <a:rPr lang="en-US" sz="1600" dirty="0">
                              <a:latin typeface="Times New Roman" panose="02020603050405020304" pitchFamily="18" charset="0"/>
                              <a:cs typeface="Times New Roman" panose="02020603050405020304" pitchFamily="18" charset="0"/>
                            </a:rPr>
                            <a:t>1121</a:t>
                          </a:r>
                        </a:p>
                      </a:txBody>
                      <a:tcPr/>
                    </a:tc>
                    <a:tc>
                      <a:txBody>
                        <a:bodyPr/>
                        <a:lstStyle/>
                        <a:p>
                          <a:pPr algn="ctr"/>
                          <a:r>
                            <a:rPr lang="en-US" sz="1600" dirty="0">
                              <a:latin typeface="Times New Roman" panose="02020603050405020304" pitchFamily="18" charset="0"/>
                              <a:cs typeface="Times New Roman" panose="02020603050405020304" pitchFamily="18" charset="0"/>
                            </a:rPr>
                            <a:t>2116</a:t>
                          </a:r>
                        </a:p>
                      </a:txBody>
                      <a:tcPr/>
                    </a:tc>
                    <a:extLst>
                      <a:ext uri="{0D108BD9-81ED-4DB2-BD59-A6C34878D82A}">
                        <a16:rowId xmlns:a16="http://schemas.microsoft.com/office/drawing/2014/main" val="3824535972"/>
                      </a:ext>
                    </a:extLst>
                  </a:tr>
                  <a:tr h="335280">
                    <a:tc vMerge="1">
                      <a:txBody>
                        <a:bodyPr/>
                        <a:lstStyle/>
                        <a:p>
                          <a:endParaRPr lang="en-US" dirty="0"/>
                        </a:p>
                      </a:txBody>
                      <a:tcPr/>
                    </a:tc>
                    <a:tc>
                      <a:txBody>
                        <a:bodyPr/>
                        <a:lstStyle/>
                        <a:p>
                          <a:pPr algn="ctr"/>
                          <a:r>
                            <a:rPr lang="en-US" sz="1600" dirty="0">
                              <a:latin typeface="Times New Roman" panose="02020603050405020304" pitchFamily="18" charset="0"/>
                              <a:cs typeface="Times New Roman" panose="02020603050405020304" pitchFamily="18" charset="0"/>
                            </a:rPr>
                            <a:t>Y=0</a:t>
                          </a:r>
                        </a:p>
                      </a:txBody>
                      <a:tcPr/>
                    </a:tc>
                    <a:tc>
                      <a:txBody>
                        <a:bodyPr/>
                        <a:lstStyle/>
                        <a:p>
                          <a:pPr algn="ctr"/>
                          <a:r>
                            <a:rPr lang="en-US" sz="1600" dirty="0">
                              <a:latin typeface="Times New Roman" panose="02020603050405020304" pitchFamily="18" charset="0"/>
                              <a:cs typeface="Times New Roman" panose="02020603050405020304" pitchFamily="18" charset="0"/>
                            </a:rPr>
                            <a:t>693</a:t>
                          </a:r>
                        </a:p>
                      </a:txBody>
                      <a:tcPr/>
                    </a:tc>
                    <a:tc>
                      <a:txBody>
                        <a:bodyPr/>
                        <a:lstStyle/>
                        <a:p>
                          <a:pPr algn="ctr"/>
                          <a:r>
                            <a:rPr lang="en-US" sz="1600" dirty="0">
                              <a:latin typeface="Times New Roman" panose="02020603050405020304" pitchFamily="18" charset="0"/>
                              <a:cs typeface="Times New Roman" panose="02020603050405020304" pitchFamily="18" charset="0"/>
                            </a:rPr>
                            <a:t>15277</a:t>
                          </a:r>
                        </a:p>
                      </a:txBody>
                      <a:tcPr/>
                    </a:tc>
                    <a:tc>
                      <a:txBody>
                        <a:bodyPr/>
                        <a:lstStyle/>
                        <a:p>
                          <a:pPr algn="ctr"/>
                          <a:r>
                            <a:rPr lang="en-US" sz="1600" dirty="0">
                              <a:latin typeface="Times New Roman" panose="02020603050405020304" pitchFamily="18" charset="0"/>
                              <a:cs typeface="Times New Roman" panose="02020603050405020304" pitchFamily="18" charset="0"/>
                            </a:rPr>
                            <a:t>15970</a:t>
                          </a:r>
                        </a:p>
                      </a:txBody>
                      <a:tcPr/>
                    </a:tc>
                    <a:extLst>
                      <a:ext uri="{0D108BD9-81ED-4DB2-BD59-A6C34878D82A}">
                        <a16:rowId xmlns:a16="http://schemas.microsoft.com/office/drawing/2014/main" val="4041145572"/>
                      </a:ext>
                    </a:extLst>
                  </a:tr>
                  <a:tr h="335280">
                    <a:tc gridSpan="3">
                      <a:txBody>
                        <a:bodyPr/>
                        <a:lstStyle/>
                        <a:p>
                          <a:pPr algn="ctr"/>
                          <a:endParaRPr lang="en-US" sz="1600" dirty="0">
                            <a:latin typeface="Times New Roman" panose="02020603050405020304" pitchFamily="18" charset="0"/>
                            <a:cs typeface="Times New Roman" panose="02020603050405020304" pitchFamily="18" charset="0"/>
                          </a:endParaRPr>
                        </a:p>
                      </a:txBody>
                      <a:tcPr anchor="ctr">
                        <a:solidFill>
                          <a:srgbClr val="002060"/>
                        </a:solidFill>
                      </a:tcPr>
                    </a:tc>
                    <a:tc hMerge="1">
                      <a:txBody>
                        <a:bodyPr/>
                        <a:lstStyle/>
                        <a:p>
                          <a:pPr algn="ctr"/>
                          <a:endParaRPr lang="en-US" sz="1600" dirty="0">
                            <a:latin typeface="Times New Roman" panose="02020603050405020304" pitchFamily="18" charset="0"/>
                            <a:cs typeface="Times New Roman" panose="02020603050405020304" pitchFamily="18" charset="0"/>
                          </a:endParaRPr>
                        </a:p>
                      </a:txBody>
                      <a:tcPr/>
                    </a:tc>
                    <a:tc hMerge="1">
                      <a:txBody>
                        <a:bodyPr/>
                        <a:lstStyle/>
                        <a:p>
                          <a:pPr algn="ctr"/>
                          <a:endParaRPr lang="en-US"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latin typeface="Times New Roman" panose="02020603050405020304" pitchFamily="18" charset="0"/>
                              <a:cs typeface="Times New Roman" panose="02020603050405020304" pitchFamily="18" charset="0"/>
                            </a:rPr>
                            <a:t>Total</a:t>
                          </a:r>
                        </a:p>
                      </a:txBody>
                      <a:tcPr/>
                    </a:tc>
                    <a:tc>
                      <a:txBody>
                        <a:bodyPr/>
                        <a:lstStyle/>
                        <a:p>
                          <a:pPr algn="ctr"/>
                          <a:r>
                            <a:rPr lang="en-US" sz="1600" dirty="0">
                              <a:latin typeface="Times New Roman" panose="02020603050405020304" pitchFamily="18" charset="0"/>
                              <a:cs typeface="Times New Roman" panose="02020603050405020304" pitchFamily="18" charset="0"/>
                            </a:rPr>
                            <a:t>18086</a:t>
                          </a:r>
                        </a:p>
                      </a:txBody>
                      <a:tcPr/>
                    </a:tc>
                    <a:extLst>
                      <a:ext uri="{0D108BD9-81ED-4DB2-BD59-A6C34878D82A}">
                        <a16:rowId xmlns:a16="http://schemas.microsoft.com/office/drawing/2014/main" val="2481505165"/>
                      </a:ext>
                    </a:extLst>
                  </a:tr>
                </a:tbl>
              </a:graphicData>
            </a:graphic>
          </p:graphicFrame>
        </mc:Fallback>
      </mc:AlternateContent>
      <p:sp>
        <p:nvSpPr>
          <p:cNvPr id="15" name="TextBox 14">
            <a:extLst>
              <a:ext uri="{FF2B5EF4-FFF2-40B4-BE49-F238E27FC236}">
                <a16:creationId xmlns:a16="http://schemas.microsoft.com/office/drawing/2014/main" xmlns="" id="{3DACA7C2-E189-4918-A53E-7099735F1C3E}"/>
              </a:ext>
            </a:extLst>
          </p:cNvPr>
          <p:cNvSpPr txBox="1"/>
          <p:nvPr/>
        </p:nvSpPr>
        <p:spPr>
          <a:xfrm>
            <a:off x="3445018" y="3666681"/>
            <a:ext cx="4721081" cy="338554"/>
          </a:xfrm>
          <a:prstGeom prst="rect">
            <a:avLst/>
          </a:prstGeom>
          <a:solidFill>
            <a:schemeClr val="bg1">
              <a:alpha val="47000"/>
            </a:schemeClr>
          </a:solid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*The value must be taken from Data Role=VALIDATE</a:t>
            </a:r>
          </a:p>
        </p:txBody>
      </p:sp>
      <p:cxnSp>
        <p:nvCxnSpPr>
          <p:cNvPr id="16" name="Straight Arrow Connector 15">
            <a:extLst>
              <a:ext uri="{FF2B5EF4-FFF2-40B4-BE49-F238E27FC236}">
                <a16:creationId xmlns:a16="http://schemas.microsoft.com/office/drawing/2014/main" xmlns="" id="{7F109524-DCBD-4D05-A3F9-449F751E5162}"/>
              </a:ext>
            </a:extLst>
          </p:cNvPr>
          <p:cNvCxnSpPr>
            <a:cxnSpLocks/>
          </p:cNvCxnSpPr>
          <p:nvPr/>
        </p:nvCxnSpPr>
        <p:spPr>
          <a:xfrm flipH="1">
            <a:off x="2262834" y="4024012"/>
            <a:ext cx="1505977" cy="1789827"/>
          </a:xfrm>
          <a:prstGeom prst="straightConnector1">
            <a:avLst/>
          </a:prstGeom>
          <a:ln w="38100">
            <a:solidFill>
              <a:srgbClr val="FFC000"/>
            </a:solidFill>
            <a:tailEnd type="triangle"/>
          </a:ln>
        </p:spPr>
        <p:style>
          <a:lnRef idx="1">
            <a:schemeClr val="accent2"/>
          </a:lnRef>
          <a:fillRef idx="0">
            <a:schemeClr val="accent2"/>
          </a:fillRef>
          <a:effectRef idx="0">
            <a:schemeClr val="accent2"/>
          </a:effectRef>
          <a:fontRef idx="minor">
            <a:schemeClr val="tx1"/>
          </a:fontRef>
        </p:style>
      </p:cxnSp>
      <p:sp>
        <p:nvSpPr>
          <p:cNvPr id="12" name="Cloud 11">
            <a:extLst>
              <a:ext uri="{FF2B5EF4-FFF2-40B4-BE49-F238E27FC236}">
                <a16:creationId xmlns:a16="http://schemas.microsoft.com/office/drawing/2014/main" xmlns="" id="{E524B425-5072-445D-A213-AC928E078EF0}"/>
              </a:ext>
            </a:extLst>
          </p:cNvPr>
          <p:cNvSpPr/>
          <p:nvPr/>
        </p:nvSpPr>
        <p:spPr>
          <a:xfrm>
            <a:off x="8848099" y="2654129"/>
            <a:ext cx="2282422" cy="1159958"/>
          </a:xfrm>
          <a:prstGeom prst="cloud">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BEST MODEL</a:t>
            </a:r>
          </a:p>
          <a:p>
            <a:pPr algn="ctr"/>
            <a:r>
              <a:rPr lang="en-US" dirty="0" err="1">
                <a:solidFill>
                  <a:schemeClr val="tx1"/>
                </a:solidFill>
              </a:rPr>
              <a:t>Auto_Pruning</a:t>
            </a:r>
            <a:endParaRPr lang="en-US" dirty="0">
              <a:solidFill>
                <a:schemeClr val="tx1"/>
              </a:solidFill>
            </a:endParaRPr>
          </a:p>
        </p:txBody>
      </p:sp>
      <p:sp>
        <p:nvSpPr>
          <p:cNvPr id="24" name="TextBox 23">
            <a:extLst>
              <a:ext uri="{FF2B5EF4-FFF2-40B4-BE49-F238E27FC236}">
                <a16:creationId xmlns:a16="http://schemas.microsoft.com/office/drawing/2014/main" xmlns="" id="{EFD50703-F08D-4753-8020-9D41FDBC1D42}"/>
              </a:ext>
            </a:extLst>
          </p:cNvPr>
          <p:cNvSpPr txBox="1"/>
          <p:nvPr/>
        </p:nvSpPr>
        <p:spPr>
          <a:xfrm>
            <a:off x="7239861" y="5760941"/>
            <a:ext cx="4795619" cy="1077218"/>
          </a:xfrm>
          <a:prstGeom prst="rect">
            <a:avLst/>
          </a:prstGeom>
          <a:solidFill>
            <a:schemeClr val="bg1">
              <a:alpha val="47000"/>
            </a:schemeClr>
          </a:solid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The model is better in predicting negative targets, P(Y=0), rather than positive targets, P(Y=1) because the value of specificity (</a:t>
            </a:r>
            <a:r>
              <a:rPr lang="en-US" sz="1600" dirty="0">
                <a:highlight>
                  <a:srgbClr val="00FF00"/>
                </a:highlight>
                <a:latin typeface="Times New Roman" panose="02020603050405020304" pitchFamily="18" charset="0"/>
                <a:cs typeface="Times New Roman" panose="02020603050405020304" pitchFamily="18" charset="0"/>
              </a:rPr>
              <a:t>95.66%</a:t>
            </a:r>
            <a:r>
              <a:rPr lang="en-US" sz="1600" dirty="0">
                <a:latin typeface="Times New Roman" panose="02020603050405020304" pitchFamily="18" charset="0"/>
                <a:cs typeface="Times New Roman" panose="02020603050405020304" pitchFamily="18" charset="0"/>
              </a:rPr>
              <a:t>) is higher than sensitivity(</a:t>
            </a:r>
            <a:r>
              <a:rPr lang="en-US" sz="1600" dirty="0">
                <a:highlight>
                  <a:srgbClr val="00FF00"/>
                </a:highlight>
                <a:latin typeface="Times New Roman" panose="02020603050405020304" pitchFamily="18" charset="0"/>
                <a:cs typeface="Times New Roman" panose="02020603050405020304" pitchFamily="18" charset="0"/>
              </a:rPr>
              <a:t>47.02%</a:t>
            </a:r>
            <a:r>
              <a:rPr lang="en-US" sz="1600" dirty="0">
                <a:latin typeface="Times New Roman" panose="02020603050405020304" pitchFamily="18" charset="0"/>
                <a:cs typeface="Times New Roman" panose="02020603050405020304" pitchFamily="18" charset="0"/>
              </a:rPr>
              <a:t>) and the accuracy is </a:t>
            </a:r>
            <a:r>
              <a:rPr lang="en-US" sz="1600" dirty="0">
                <a:highlight>
                  <a:srgbClr val="00FF00"/>
                </a:highlight>
                <a:latin typeface="Times New Roman" panose="02020603050405020304" pitchFamily="18" charset="0"/>
                <a:cs typeface="Times New Roman" panose="02020603050405020304" pitchFamily="18" charset="0"/>
              </a:rPr>
              <a:t>89.97%</a:t>
            </a:r>
          </a:p>
        </p:txBody>
      </p:sp>
      <p:cxnSp>
        <p:nvCxnSpPr>
          <p:cNvPr id="21" name="Straight Arrow Connector 20">
            <a:extLst>
              <a:ext uri="{FF2B5EF4-FFF2-40B4-BE49-F238E27FC236}">
                <a16:creationId xmlns:a16="http://schemas.microsoft.com/office/drawing/2014/main" xmlns="" id="{ACDF1946-964A-47F3-8CC9-EFD08A884594}"/>
              </a:ext>
            </a:extLst>
          </p:cNvPr>
          <p:cNvCxnSpPr>
            <a:cxnSpLocks/>
          </p:cNvCxnSpPr>
          <p:nvPr/>
        </p:nvCxnSpPr>
        <p:spPr>
          <a:xfrm>
            <a:off x="7239861" y="3076832"/>
            <a:ext cx="1608238" cy="352168"/>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95125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5A2172E1-ADD3-429D-8A80-C17A74A12386}"/>
              </a:ext>
            </a:extLst>
          </p:cNvPr>
          <p:cNvSpPr txBox="1"/>
          <p:nvPr/>
        </p:nvSpPr>
        <p:spPr>
          <a:xfrm>
            <a:off x="296563" y="271853"/>
            <a:ext cx="4090415" cy="461665"/>
          </a:xfrm>
          <a:prstGeom prst="rect">
            <a:avLst/>
          </a:prstGeom>
          <a:solidFill>
            <a:schemeClr val="bg1">
              <a:alpha val="50000"/>
            </a:schemeClr>
          </a:solidFill>
        </p:spPr>
        <p:txBody>
          <a:bodyPr wrap="none" rtlCol="0">
            <a:spAutoFit/>
          </a:bodyPr>
          <a:lstStyle/>
          <a:p>
            <a:r>
              <a:rPr lang="en-US" sz="2400" u="sng" dirty="0">
                <a:latin typeface="Times New Roman" panose="02020603050405020304" pitchFamily="18" charset="0"/>
                <a:cs typeface="Times New Roman" panose="02020603050405020304" pitchFamily="18" charset="0"/>
              </a:rPr>
              <a:t>4.1 DECISION TREE MODEL</a:t>
            </a:r>
          </a:p>
        </p:txBody>
      </p:sp>
      <p:sp>
        <p:nvSpPr>
          <p:cNvPr id="3" name="TextBox 2">
            <a:extLst>
              <a:ext uri="{FF2B5EF4-FFF2-40B4-BE49-F238E27FC236}">
                <a16:creationId xmlns:a16="http://schemas.microsoft.com/office/drawing/2014/main" xmlns="" id="{3C3E475F-CFB6-4375-921F-CF82479B345C}"/>
              </a:ext>
            </a:extLst>
          </p:cNvPr>
          <p:cNvSpPr txBox="1"/>
          <p:nvPr/>
        </p:nvSpPr>
        <p:spPr>
          <a:xfrm>
            <a:off x="816802" y="681090"/>
            <a:ext cx="2729587" cy="369332"/>
          </a:xfrm>
          <a:prstGeom prst="rect">
            <a:avLst/>
          </a:prstGeom>
          <a:solidFill>
            <a:schemeClr val="bg1">
              <a:alpha val="50000"/>
            </a:schemeClr>
          </a:solidFill>
        </p:spPr>
        <p:txBody>
          <a:bodyPr wrap="square" rtlCol="0">
            <a:spAutoFit/>
          </a:bodyPr>
          <a:lstStyle/>
          <a:p>
            <a:r>
              <a:rPr lang="en-US" u="sng" dirty="0">
                <a:latin typeface="Times New Roman" panose="02020603050405020304" pitchFamily="18" charset="0"/>
                <a:cs typeface="Times New Roman" panose="02020603050405020304" pitchFamily="18" charset="0"/>
              </a:rPr>
              <a:t>4.1.2 MODEL SCORING </a:t>
            </a:r>
          </a:p>
        </p:txBody>
      </p:sp>
      <p:pic>
        <p:nvPicPr>
          <p:cNvPr id="4" name="Picture 3">
            <a:extLst>
              <a:ext uri="{FF2B5EF4-FFF2-40B4-BE49-F238E27FC236}">
                <a16:creationId xmlns:a16="http://schemas.microsoft.com/office/drawing/2014/main" xmlns="" id="{DC06B81C-4A46-4792-B19B-6247CBF9AB95}"/>
              </a:ext>
            </a:extLst>
          </p:cNvPr>
          <p:cNvPicPr/>
          <p:nvPr/>
        </p:nvPicPr>
        <p:blipFill>
          <a:blip r:embed="rId2"/>
          <a:stretch>
            <a:fillRect/>
          </a:stretch>
        </p:blipFill>
        <p:spPr>
          <a:xfrm>
            <a:off x="5880836" y="649490"/>
            <a:ext cx="6158764" cy="1821180"/>
          </a:xfrm>
          <a:prstGeom prst="rect">
            <a:avLst/>
          </a:prstGeom>
        </p:spPr>
      </p:pic>
      <p:grpSp>
        <p:nvGrpSpPr>
          <p:cNvPr id="18" name="Group 17">
            <a:extLst>
              <a:ext uri="{FF2B5EF4-FFF2-40B4-BE49-F238E27FC236}">
                <a16:creationId xmlns:a16="http://schemas.microsoft.com/office/drawing/2014/main" xmlns="" id="{61F253B4-54C6-4504-A8BD-BEF2C5D388F4}"/>
              </a:ext>
            </a:extLst>
          </p:cNvPr>
          <p:cNvGrpSpPr/>
          <p:nvPr/>
        </p:nvGrpSpPr>
        <p:grpSpPr>
          <a:xfrm>
            <a:off x="6311165" y="3064476"/>
            <a:ext cx="5584272" cy="3706999"/>
            <a:chOff x="6095999" y="2483708"/>
            <a:chExt cx="5943600" cy="4190503"/>
          </a:xfrm>
        </p:grpSpPr>
        <p:cxnSp>
          <p:nvCxnSpPr>
            <p:cNvPr id="10" name="Straight Connector 9">
              <a:extLst>
                <a:ext uri="{FF2B5EF4-FFF2-40B4-BE49-F238E27FC236}">
                  <a16:creationId xmlns:a16="http://schemas.microsoft.com/office/drawing/2014/main" xmlns="" id="{87747783-D061-4DCE-9FA0-972DFC44107B}"/>
                </a:ext>
              </a:extLst>
            </p:cNvPr>
            <p:cNvCxnSpPr>
              <a:cxnSpLocks/>
            </p:cNvCxnSpPr>
            <p:nvPr/>
          </p:nvCxnSpPr>
          <p:spPr>
            <a:xfrm>
              <a:off x="9129214" y="2483708"/>
              <a:ext cx="910136" cy="15315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xmlns="" id="{93691AD3-411F-449B-9484-842830F2F283}"/>
                </a:ext>
              </a:extLst>
            </p:cNvPr>
            <p:cNvPicPr/>
            <p:nvPr/>
          </p:nvPicPr>
          <p:blipFill>
            <a:blip r:embed="rId3"/>
            <a:stretch>
              <a:fillRect/>
            </a:stretch>
          </p:blipFill>
          <p:spPr>
            <a:xfrm>
              <a:off x="6647934" y="4003588"/>
              <a:ext cx="5391665" cy="2670623"/>
            </a:xfrm>
            <a:prstGeom prst="rect">
              <a:avLst/>
            </a:prstGeom>
          </p:spPr>
        </p:pic>
        <p:pic>
          <p:nvPicPr>
            <p:cNvPr id="5" name="Picture 4">
              <a:extLst>
                <a:ext uri="{FF2B5EF4-FFF2-40B4-BE49-F238E27FC236}">
                  <a16:creationId xmlns:a16="http://schemas.microsoft.com/office/drawing/2014/main" xmlns="" id="{6F833FBF-91DA-4922-9EE9-71934881A52B}"/>
                </a:ext>
              </a:extLst>
            </p:cNvPr>
            <p:cNvPicPr/>
            <p:nvPr/>
          </p:nvPicPr>
          <p:blipFill>
            <a:blip r:embed="rId4"/>
            <a:stretch>
              <a:fillRect/>
            </a:stretch>
          </p:blipFill>
          <p:spPr>
            <a:xfrm>
              <a:off x="6096000" y="2483708"/>
              <a:ext cx="3033214" cy="1266971"/>
            </a:xfrm>
            <a:prstGeom prst="rect">
              <a:avLst/>
            </a:prstGeom>
            <a:ln>
              <a:solidFill>
                <a:schemeClr val="tx1"/>
              </a:solidFill>
            </a:ln>
          </p:spPr>
        </p:pic>
        <p:sp>
          <p:nvSpPr>
            <p:cNvPr id="7" name="Rectangle 6">
              <a:extLst>
                <a:ext uri="{FF2B5EF4-FFF2-40B4-BE49-F238E27FC236}">
                  <a16:creationId xmlns:a16="http://schemas.microsoft.com/office/drawing/2014/main" xmlns="" id="{CFA24949-D721-4086-B88B-5CD88AD41797}"/>
                </a:ext>
              </a:extLst>
            </p:cNvPr>
            <p:cNvSpPr/>
            <p:nvPr/>
          </p:nvSpPr>
          <p:spPr>
            <a:xfrm>
              <a:off x="9343766" y="4003588"/>
              <a:ext cx="695584" cy="27631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xmlns="" id="{0714E1C7-B306-4AEE-9859-3904EED2D9AA}"/>
                </a:ext>
              </a:extLst>
            </p:cNvPr>
            <p:cNvCxnSpPr>
              <a:cxnSpLocks/>
            </p:cNvCxnSpPr>
            <p:nvPr/>
          </p:nvCxnSpPr>
          <p:spPr>
            <a:xfrm>
              <a:off x="9129214" y="3750679"/>
              <a:ext cx="910136" cy="5175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xmlns="" id="{9B6B3D12-5762-4651-9105-FD72B86E154A}"/>
                </a:ext>
              </a:extLst>
            </p:cNvPr>
            <p:cNvCxnSpPr/>
            <p:nvPr/>
          </p:nvCxnSpPr>
          <p:spPr>
            <a:xfrm>
              <a:off x="6095999" y="3750679"/>
              <a:ext cx="3247767" cy="5292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TextBox 20">
            <a:extLst>
              <a:ext uri="{FF2B5EF4-FFF2-40B4-BE49-F238E27FC236}">
                <a16:creationId xmlns:a16="http://schemas.microsoft.com/office/drawing/2014/main" xmlns="" id="{F74EEA54-0912-48BA-B49D-73BE12678215}"/>
              </a:ext>
            </a:extLst>
          </p:cNvPr>
          <p:cNvSpPr txBox="1"/>
          <p:nvPr/>
        </p:nvSpPr>
        <p:spPr>
          <a:xfrm>
            <a:off x="296563" y="1498706"/>
            <a:ext cx="5584273" cy="4678204"/>
          </a:xfrm>
          <a:prstGeom prst="rect">
            <a:avLst/>
          </a:prstGeom>
          <a:solidFill>
            <a:schemeClr val="bg1">
              <a:alpha val="50000"/>
            </a:schemeClr>
          </a:solidFill>
        </p:spPr>
        <p:txBody>
          <a:bodyPr wrap="square" rtlCol="0">
            <a:spAutoFit/>
          </a:bodyPr>
          <a:lstStyle/>
          <a:p>
            <a:r>
              <a:rPr lang="en-US" dirty="0">
                <a:latin typeface="Times New Roman" panose="02020603050405020304" pitchFamily="18" charset="0"/>
                <a:cs typeface="Times New Roman" panose="02020603050405020304" pitchFamily="18" charset="0"/>
              </a:rPr>
              <a:t>Based on Variable Importance and Decision Tree :</a:t>
            </a:r>
          </a:p>
          <a:p>
            <a:pPr marL="285750" indent="-285750">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There are 32 rules represented by the number of leaves on the decision tree.</a:t>
            </a:r>
          </a:p>
          <a:p>
            <a:pPr marL="285750" indent="-285750">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Depth= 10</a:t>
            </a:r>
          </a:p>
          <a:p>
            <a:pPr marL="285750" indent="-285750">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And there are 27125 observations used in growing the tree.</a:t>
            </a:r>
          </a:p>
          <a:p>
            <a:pPr marL="171450" indent="-171450">
              <a:buFont typeface="Courier New" panose="02070309020205020404" pitchFamily="49" charset="0"/>
              <a:buChar char="o"/>
            </a:pPr>
            <a:endParaRPr lang="en-US" sz="1000" dirty="0">
              <a:latin typeface="Courier New" panose="02070309020205020404" pitchFamily="49" charset="0"/>
              <a:cs typeface="Courier New" panose="02070309020205020404" pitchFamily="49" charset="0"/>
            </a:endParaRPr>
          </a:p>
          <a:p>
            <a:pPr marL="285750" indent="-285750">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There are 8 input variables that are used in growing decision tree.</a:t>
            </a:r>
          </a:p>
          <a:p>
            <a:pPr marL="285750" indent="-285750">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The most important variable is </a:t>
            </a:r>
            <a:r>
              <a:rPr lang="en-US" dirty="0" err="1">
                <a:latin typeface="Times New Roman" panose="02020603050405020304" pitchFamily="18" charset="0"/>
                <a:cs typeface="Times New Roman" panose="02020603050405020304" pitchFamily="18" charset="0"/>
              </a:rPr>
              <a:t>REP_duration</a:t>
            </a:r>
            <a:r>
              <a:rPr lang="en-US" dirty="0">
                <a:latin typeface="Times New Roman" panose="02020603050405020304" pitchFamily="18" charset="0"/>
                <a:cs typeface="Times New Roman" panose="02020603050405020304" pitchFamily="18" charset="0"/>
              </a:rPr>
              <a:t>.</a:t>
            </a:r>
          </a:p>
          <a:p>
            <a:pPr marL="285750" indent="-285750">
              <a:buFont typeface="Courier New" panose="02070309020205020404" pitchFamily="49" charset="0"/>
              <a:buChar char="o"/>
            </a:pPr>
            <a:endParaRPr lang="en-US" dirty="0">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month variable is being used 9 times while </a:t>
            </a:r>
            <a:r>
              <a:rPr lang="en-US" dirty="0" err="1">
                <a:latin typeface="Times New Roman" panose="02020603050405020304" pitchFamily="18" charset="0"/>
                <a:cs typeface="Times New Roman" panose="02020603050405020304" pitchFamily="18" charset="0"/>
              </a:rPr>
              <a:t>REP_duration</a:t>
            </a:r>
            <a:r>
              <a:rPr lang="en-US" dirty="0">
                <a:latin typeface="Times New Roman" panose="02020603050405020304" pitchFamily="18" charset="0"/>
                <a:cs typeface="Times New Roman" panose="02020603050405020304" pitchFamily="18" charset="0"/>
              </a:rPr>
              <a:t> is being used 8 times in growing the decision tree. In addition, </a:t>
            </a:r>
            <a:r>
              <a:rPr lang="en-US" dirty="0" err="1">
                <a:latin typeface="Times New Roman" panose="02020603050405020304" pitchFamily="18" charset="0"/>
                <a:cs typeface="Times New Roman" panose="02020603050405020304" pitchFamily="18" charset="0"/>
              </a:rPr>
              <a:t>REP_pdays</a:t>
            </a:r>
            <a:r>
              <a:rPr lang="en-US" dirty="0">
                <a:latin typeface="Times New Roman" panose="02020603050405020304" pitchFamily="18" charset="0"/>
                <a:cs typeface="Times New Roman" panose="02020603050405020304" pitchFamily="18" charset="0"/>
              </a:rPr>
              <a:t>, day, housing and </a:t>
            </a:r>
            <a:r>
              <a:rPr lang="en-US" dirty="0" err="1">
                <a:latin typeface="Times New Roman" panose="02020603050405020304" pitchFamily="18" charset="0"/>
                <a:cs typeface="Times New Roman" panose="02020603050405020304" pitchFamily="18" charset="0"/>
              </a:rPr>
              <a:t>REP_contact</a:t>
            </a:r>
            <a:r>
              <a:rPr lang="en-US" dirty="0">
                <a:latin typeface="Times New Roman" panose="02020603050405020304" pitchFamily="18" charset="0"/>
                <a:cs typeface="Times New Roman" panose="02020603050405020304" pitchFamily="18" charset="0"/>
              </a:rPr>
              <a:t> are used 3 times in growing the decision tree. The rest that are </a:t>
            </a:r>
            <a:r>
              <a:rPr lang="en-US" dirty="0" err="1">
                <a:latin typeface="Times New Roman" panose="02020603050405020304" pitchFamily="18" charset="0"/>
                <a:cs typeface="Times New Roman" panose="02020603050405020304" pitchFamily="18" charset="0"/>
              </a:rPr>
              <a:t>REP_age</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REP_previous</a:t>
            </a:r>
            <a:r>
              <a:rPr lang="en-US" dirty="0">
                <a:latin typeface="Times New Roman" panose="02020603050405020304" pitchFamily="18" charset="0"/>
                <a:cs typeface="Times New Roman" panose="02020603050405020304" pitchFamily="18" charset="0"/>
              </a:rPr>
              <a:t> are being used once in the decision tree as the split.</a:t>
            </a:r>
          </a:p>
        </p:txBody>
      </p:sp>
      <p:sp>
        <p:nvSpPr>
          <p:cNvPr id="22" name="TextBox 21">
            <a:extLst>
              <a:ext uri="{FF2B5EF4-FFF2-40B4-BE49-F238E27FC236}">
                <a16:creationId xmlns:a16="http://schemas.microsoft.com/office/drawing/2014/main" xmlns="" id="{E72AB5BB-7E6E-4191-BC51-2F2CB4C378B4}"/>
              </a:ext>
            </a:extLst>
          </p:cNvPr>
          <p:cNvSpPr txBox="1"/>
          <p:nvPr/>
        </p:nvSpPr>
        <p:spPr>
          <a:xfrm>
            <a:off x="5825045" y="271853"/>
            <a:ext cx="2126204"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Variable Importance</a:t>
            </a:r>
          </a:p>
        </p:txBody>
      </p:sp>
      <p:sp>
        <p:nvSpPr>
          <p:cNvPr id="23" name="TextBox 22">
            <a:extLst>
              <a:ext uri="{FF2B5EF4-FFF2-40B4-BE49-F238E27FC236}">
                <a16:creationId xmlns:a16="http://schemas.microsoft.com/office/drawing/2014/main" xmlns="" id="{E9EDE8C7-DAFE-486D-8F30-810338156680}"/>
              </a:ext>
            </a:extLst>
          </p:cNvPr>
          <p:cNvSpPr txBox="1"/>
          <p:nvPr/>
        </p:nvSpPr>
        <p:spPr>
          <a:xfrm>
            <a:off x="6311165" y="2694398"/>
            <a:ext cx="3280168"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Decision Tree (</a:t>
            </a:r>
            <a:r>
              <a:rPr lang="en-US" sz="1600" dirty="0" err="1">
                <a:latin typeface="Times New Roman" panose="02020603050405020304" pitchFamily="18" charset="0"/>
                <a:cs typeface="Times New Roman" panose="02020603050405020304" pitchFamily="18" charset="0"/>
              </a:rPr>
              <a:t>Auto_Pruning</a:t>
            </a:r>
            <a:r>
              <a:rPr lang="en-US" sz="16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3825120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3B7B6DDC-62BC-4019-909C-8760A7E68E29}"/>
              </a:ext>
            </a:extLst>
          </p:cNvPr>
          <p:cNvSpPr txBox="1"/>
          <p:nvPr/>
        </p:nvSpPr>
        <p:spPr>
          <a:xfrm>
            <a:off x="2895601" y="228163"/>
            <a:ext cx="3200399" cy="6632585"/>
          </a:xfrm>
          <a:prstGeom prst="rect">
            <a:avLst/>
          </a:prstGeom>
          <a:solidFill>
            <a:schemeClr val="bg1">
              <a:alpha val="58000"/>
            </a:schemeClr>
          </a:solidFill>
        </p:spPr>
        <p:txBody>
          <a:bodyPr wrap="square" rtlCol="0">
            <a:spAutoFit/>
          </a:bodyPr>
          <a:lstStyle/>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Node = 33</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if month IS ONE OF: JUL, NOV, JAN, FEB</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duration &lt; 699.5 AND Replacement: duration &gt;= 448.5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contact IS ONE OF: CELLULA, TELEPHO</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then </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Tree Node Identifier   = 33</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a:t>
            </a:r>
            <a:r>
              <a:rPr lang="en-US" sz="5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Number of Observations = 773</a:t>
            </a:r>
            <a:endParaRPr lang="en-US" sz="500" dirty="0">
              <a:effectLst/>
              <a:latin typeface="Courier New" panose="02070309020205020404" pitchFamily="49" charset="0"/>
              <a:ea typeface="Calibri" panose="020F0502020204030204" pitchFamily="34" charset="0"/>
              <a:cs typeface="Courier New" panose="02070309020205020404" pitchFamily="49" charset="0"/>
            </a:endParaRP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Predicted: y=ye = 0.25</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a:t>
            </a:r>
            <a:r>
              <a:rPr lang="en-US" sz="5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Predicted: y=no = 0.75</a:t>
            </a:r>
            <a:r>
              <a:rPr lang="en-US" sz="5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Node = 43</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if month IS ONE OF: MAY, AUG, APR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housing IS ONE OF: YES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duration &lt; 699.5 AND Replacement: duration &gt;= 448.5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contact IS ONE OF: CELLULA, TELEPHO</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then </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Tree Node Identifier   = 43</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a:t>
            </a:r>
            <a:r>
              <a:rPr lang="en-US" sz="5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Number of Observations = 450</a:t>
            </a:r>
            <a:endParaRPr lang="en-US" sz="500" dirty="0">
              <a:effectLst/>
              <a:latin typeface="Courier New" panose="02070309020205020404" pitchFamily="49" charset="0"/>
              <a:ea typeface="Calibri" panose="020F0502020204030204" pitchFamily="34" charset="0"/>
              <a:cs typeface="Courier New" panose="02070309020205020404" pitchFamily="49" charset="0"/>
            </a:endParaRP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Predicted: y=ye = 0.32</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a:t>
            </a:r>
            <a:r>
              <a:rPr lang="en-US" sz="5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Predicted: y=no = 0.68</a:t>
            </a:r>
            <a:r>
              <a:rPr lang="en-US" sz="5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Node = 48</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if month IS ONE OF: MAY, JUN, JUL, AUG, NOV, JAN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previous &lt; 0.5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duration &lt; 222.5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age &lt; 60.5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then </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Tree Node Identifier   = 48</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a:t>
            </a:r>
            <a:r>
              <a:rPr lang="en-US" sz="5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Number of Observations = 11754</a:t>
            </a:r>
            <a:endParaRPr lang="en-US" sz="500" dirty="0">
              <a:effectLst/>
              <a:latin typeface="Courier New" panose="02070309020205020404" pitchFamily="49" charset="0"/>
              <a:ea typeface="Calibri" panose="020F0502020204030204" pitchFamily="34" charset="0"/>
              <a:cs typeface="Courier New" panose="02070309020205020404" pitchFamily="49" charset="0"/>
            </a:endParaRP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Predicted: y=ye = 0.01</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a:t>
            </a:r>
            <a:r>
              <a:rPr lang="en-US" sz="5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Predicted: y=no = 0.99</a:t>
            </a:r>
            <a:r>
              <a:rPr lang="en-US" sz="5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Node = 50</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if month IS ONE OF: MAY, JUN, JUL, AUG, NOV, JAN, FEB, APR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housing IS ONE OF: NO</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previous &gt;= 0.5</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duration &lt; 162.5</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age &lt; 60.5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then </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Tree Node Identifier   = 50</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a:t>
            </a:r>
            <a:r>
              <a:rPr lang="en-US" sz="5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Number of Observations = 489</a:t>
            </a:r>
            <a:endParaRPr lang="en-US" sz="500" dirty="0">
              <a:effectLst/>
              <a:latin typeface="Courier New" panose="02070309020205020404" pitchFamily="49" charset="0"/>
              <a:ea typeface="Calibri" panose="020F0502020204030204" pitchFamily="34" charset="0"/>
              <a:cs typeface="Courier New" panose="02070309020205020404" pitchFamily="49" charset="0"/>
            </a:endParaRP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Predicted: y=ye = 0.09</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a:t>
            </a:r>
            <a:r>
              <a:rPr lang="en-US" sz="5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Predicted: y=no = 0.91</a:t>
            </a:r>
            <a:r>
              <a:rPr lang="en-US" sz="5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Node = 53</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if month IS ONE OF: MAY, NOV, JAN, FEB, APR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housing IS ONE OF: YES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previous &gt;= 0.5</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duration &lt; 448.5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age &lt; 60.5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then </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Tree Node Identifier   = 53</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a:t>
            </a:r>
            <a:r>
              <a:rPr lang="en-US" sz="5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Number of Observations = 2377</a:t>
            </a:r>
            <a:endParaRPr lang="en-US" sz="500" dirty="0">
              <a:effectLst/>
              <a:latin typeface="Courier New" panose="02070309020205020404" pitchFamily="49" charset="0"/>
              <a:ea typeface="Calibri" panose="020F0502020204030204" pitchFamily="34" charset="0"/>
              <a:cs typeface="Courier New" panose="02070309020205020404" pitchFamily="49" charset="0"/>
            </a:endParaRP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Predicted: y=ye = 0.04</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a:t>
            </a:r>
            <a:r>
              <a:rPr lang="en-US" sz="5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Predicted: y=no = 0.96</a:t>
            </a:r>
            <a:r>
              <a:rPr lang="en-US" sz="5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Node = 56</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if month IS ONE OF: APR</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housing IS ONE OF: NO</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duration &lt; 699.5 AND Replacement: duration &gt;= 448.5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contact IS ONE OF: CELLULA, TELEPHO</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then </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Tree Node Identifier   = 56</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a:t>
            </a:r>
            <a:r>
              <a:rPr lang="en-US" sz="5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Number of Observations = 60</a:t>
            </a:r>
            <a:endParaRPr lang="en-US" sz="500" dirty="0">
              <a:effectLst/>
              <a:latin typeface="Courier New" panose="02070309020205020404" pitchFamily="49" charset="0"/>
              <a:ea typeface="Calibri" panose="020F0502020204030204" pitchFamily="34" charset="0"/>
              <a:cs typeface="Courier New" panose="02070309020205020404" pitchFamily="49" charset="0"/>
            </a:endParaRP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a:t>
            </a:r>
            <a:r>
              <a:rPr lang="en-US" sz="5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Predicted: y=ye = 0.70</a:t>
            </a:r>
            <a:endParaRPr lang="en-US" sz="500" dirty="0">
              <a:effectLst/>
              <a:latin typeface="Courier New" panose="02070309020205020404" pitchFamily="49" charset="0"/>
              <a:ea typeface="Calibri" panose="020F0502020204030204" pitchFamily="34" charset="0"/>
              <a:cs typeface="Courier New" panose="02070309020205020404" pitchFamily="49" charset="0"/>
            </a:endParaRP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Predicted: y=no = 0.30 </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Node = 57</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if month IS ONE OF: MAY, AUG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housing IS ONE OF: NO</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duration &lt; 699.5 AND Replacement: duration &gt;= 448.5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contact IS ONE OF: CELLULA, TELEPHO</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then </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Tree Node Identifier   = 57</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a:t>
            </a:r>
            <a:r>
              <a:rPr lang="en-US" sz="5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Number of Observations = 266</a:t>
            </a:r>
            <a:endParaRPr lang="en-US" sz="500" dirty="0">
              <a:effectLst/>
              <a:latin typeface="Courier New" panose="02070309020205020404" pitchFamily="49" charset="0"/>
              <a:ea typeface="Calibri" panose="020F0502020204030204" pitchFamily="34" charset="0"/>
              <a:cs typeface="Courier New" panose="02070309020205020404" pitchFamily="49" charset="0"/>
            </a:endParaRP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Predicted: y=ye = 0.45</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a:t>
            </a:r>
            <a:r>
              <a:rPr lang="en-US" sz="5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Predicted: y=no = 0.55</a:t>
            </a:r>
            <a:r>
              <a:rPr lang="en-US" sz="500" dirty="0">
                <a:effectLst/>
                <a:latin typeface="Courier New" panose="02070309020205020404" pitchFamily="49" charset="0"/>
                <a:ea typeface="Calibri" panose="020F0502020204030204" pitchFamily="34" charset="0"/>
                <a:cs typeface="Courier New" panose="02070309020205020404" pitchFamily="49" charset="0"/>
              </a:rPr>
              <a:t> </a:t>
            </a:r>
          </a:p>
        </p:txBody>
      </p:sp>
      <p:sp>
        <p:nvSpPr>
          <p:cNvPr id="5" name="TextBox 4">
            <a:extLst>
              <a:ext uri="{FF2B5EF4-FFF2-40B4-BE49-F238E27FC236}">
                <a16:creationId xmlns:a16="http://schemas.microsoft.com/office/drawing/2014/main" xmlns="" id="{6D777883-0C00-4078-960B-18E8B2F5A2B2}"/>
              </a:ext>
            </a:extLst>
          </p:cNvPr>
          <p:cNvSpPr txBox="1"/>
          <p:nvPr/>
        </p:nvSpPr>
        <p:spPr>
          <a:xfrm>
            <a:off x="6096001" y="245616"/>
            <a:ext cx="2755900" cy="6478697"/>
          </a:xfrm>
          <a:prstGeom prst="rect">
            <a:avLst/>
          </a:prstGeom>
          <a:solidFill>
            <a:schemeClr val="bg1">
              <a:alpha val="58000"/>
            </a:schemeClr>
          </a:solidFill>
        </p:spPr>
        <p:txBody>
          <a:bodyPr wrap="square" rtlCol="0">
            <a:spAutoFit/>
          </a:bodyPr>
          <a:lstStyle/>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Node = 65</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if month IS ONE OF: MAY, JUN, JUL, AUG, NOV, JAN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previous &lt; 0.5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duration &lt; 448.5 AND Replacement: duration &gt;= 222.5</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contact equals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age &lt; 60.5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then </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Tree Node Identifier   = 65</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a:t>
            </a:r>
            <a:r>
              <a:rPr lang="en-US" sz="5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Number of Observations = 1976</a:t>
            </a:r>
            <a:endParaRPr lang="en-US" sz="500" dirty="0">
              <a:effectLst/>
              <a:latin typeface="Courier New" panose="02070309020205020404" pitchFamily="49" charset="0"/>
              <a:ea typeface="Calibri" panose="020F0502020204030204" pitchFamily="34" charset="0"/>
              <a:cs typeface="Courier New" panose="02070309020205020404" pitchFamily="49" charset="0"/>
            </a:endParaRP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Predicted: y=ye = 0.01</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a:t>
            </a:r>
            <a:r>
              <a:rPr lang="en-US" sz="5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Predicted: y=no = 0.99</a:t>
            </a:r>
            <a:r>
              <a:rPr lang="en-US" sz="5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Node = 67</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if month IS ONE OF: FEB, APR</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housing IS ONE OF: YES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day &lt; 20.5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previous &lt; 0.5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duration &lt; 448.5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age &lt; 60.5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then </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Tree Node Identifier   = 67</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a:t>
            </a:r>
            <a:r>
              <a:rPr lang="en-US" sz="5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Number of Observations = 820</a:t>
            </a:r>
            <a:endParaRPr lang="en-US" sz="500" dirty="0">
              <a:effectLst/>
              <a:latin typeface="Courier New" panose="02070309020205020404" pitchFamily="49" charset="0"/>
              <a:ea typeface="Calibri" panose="020F0502020204030204" pitchFamily="34" charset="0"/>
              <a:cs typeface="Courier New" panose="02070309020205020404" pitchFamily="49" charset="0"/>
            </a:endParaRP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Predicted: y=ye = 0.04</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a:t>
            </a:r>
            <a:r>
              <a:rPr lang="en-US" sz="5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Predicted: y=no = 0.96</a:t>
            </a:r>
            <a:r>
              <a:rPr lang="en-US" sz="5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Node = 68</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if month IS ONE OF: FEB, APR</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day &gt;= 20.5</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previous &lt; 0.5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duration &lt; 224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age &lt; 60.5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then </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Tree Node Identifier   = 68</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a:t>
            </a:r>
            <a:r>
              <a:rPr lang="en-US" sz="5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Number of Observations = 126</a:t>
            </a:r>
            <a:endParaRPr lang="en-US" sz="500" dirty="0">
              <a:effectLst/>
              <a:latin typeface="Courier New" panose="02070309020205020404" pitchFamily="49" charset="0"/>
              <a:ea typeface="Calibri" panose="020F0502020204030204" pitchFamily="34" charset="0"/>
              <a:cs typeface="Courier New" panose="02070309020205020404" pitchFamily="49" charset="0"/>
            </a:endParaRP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Predicted: y=ye = 0.22</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a:t>
            </a:r>
            <a:r>
              <a:rPr lang="en-US" sz="5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Predicted: y=no = 0.78</a:t>
            </a:r>
            <a:r>
              <a:rPr lang="en-US" sz="5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Node = 69</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if month IS ONE OF: FEB, APR</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day &gt;= 20.5</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previous &lt; 0.5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duration &lt; 448.5 AND Replacement: duration &gt;= 224</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age &lt; 60.5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then </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Tree Node Identifier   = 69</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a:t>
            </a:r>
            <a:r>
              <a:rPr lang="en-US" sz="5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Number of Observations = 83</a:t>
            </a:r>
            <a:endParaRPr lang="en-US" sz="500" dirty="0">
              <a:effectLst/>
              <a:latin typeface="Courier New" panose="02070309020205020404" pitchFamily="49" charset="0"/>
              <a:ea typeface="Calibri" panose="020F0502020204030204" pitchFamily="34" charset="0"/>
              <a:cs typeface="Courier New" panose="02070309020205020404" pitchFamily="49" charset="0"/>
            </a:endParaRP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a:t>
            </a:r>
            <a:r>
              <a:rPr lang="en-US" sz="5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Predicted: y=ye = 0.66</a:t>
            </a:r>
            <a:endParaRPr lang="en-US" sz="500" dirty="0">
              <a:effectLst/>
              <a:latin typeface="Courier New" panose="02070309020205020404" pitchFamily="49" charset="0"/>
              <a:ea typeface="Calibri" panose="020F0502020204030204" pitchFamily="34" charset="0"/>
              <a:cs typeface="Courier New" panose="02070309020205020404" pitchFamily="49" charset="0"/>
            </a:endParaRP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Predicted: y=no = 0.34 </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Node = 74</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if month IS ONE OF: MAY, JUN, JUL, AUG, NOV, JAN, FEB, APR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housing IS ONE OF: NO</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previous &gt;= 0.5</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a:t>
            </a:r>
            <a:r>
              <a:rPr lang="en-US" sz="500" dirty="0" err="1">
                <a:effectLst/>
                <a:latin typeface="Courier New" panose="02070309020205020404" pitchFamily="49" charset="0"/>
                <a:ea typeface="Calibri" panose="020F0502020204030204" pitchFamily="34" charset="0"/>
                <a:cs typeface="Courier New" panose="02070309020205020404" pitchFamily="49" charset="0"/>
              </a:rPr>
              <a:t>pdays</a:t>
            </a:r>
            <a:r>
              <a:rPr lang="en-US" sz="500" dirty="0">
                <a:effectLst/>
                <a:latin typeface="Courier New" panose="02070309020205020404" pitchFamily="49" charset="0"/>
                <a:ea typeface="Calibri" panose="020F0502020204030204" pitchFamily="34" charset="0"/>
                <a:cs typeface="Courier New" panose="02070309020205020404" pitchFamily="49" charset="0"/>
              </a:rPr>
              <a:t> &lt; 101.5</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duration &lt; 448.5 AND Replacement: duration &gt;= 162.5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age &lt; 60.5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then </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Tree Node Identifier   = 74</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a:t>
            </a:r>
            <a:r>
              <a:rPr lang="en-US" sz="5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Number of Observations = 199</a:t>
            </a:r>
            <a:endParaRPr lang="en-US" sz="500" dirty="0">
              <a:effectLst/>
              <a:latin typeface="Courier New" panose="02070309020205020404" pitchFamily="49" charset="0"/>
              <a:ea typeface="Calibri" panose="020F0502020204030204" pitchFamily="34" charset="0"/>
              <a:cs typeface="Courier New" panose="02070309020205020404" pitchFamily="49" charset="0"/>
            </a:endParaRP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a:t>
            </a:r>
            <a:r>
              <a:rPr lang="en-US" sz="5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Predicted: y=ye = 0.62</a:t>
            </a:r>
            <a:endParaRPr lang="en-US" sz="500" dirty="0">
              <a:effectLst/>
              <a:latin typeface="Courier New" panose="02070309020205020404" pitchFamily="49" charset="0"/>
              <a:ea typeface="Calibri" panose="020F0502020204030204" pitchFamily="34" charset="0"/>
              <a:cs typeface="Courier New" panose="02070309020205020404" pitchFamily="49" charset="0"/>
            </a:endParaRP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Predicted: y=no = 0.38 </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Node = 76</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if month IS ONE OF: JUN, JUL, AUG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housing IS ONE OF: YES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previous &gt;= 0.5</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duration &lt; 162.5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age &lt; 60.5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then </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Tree Node Identifier   = 76</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a:t>
            </a:r>
            <a:r>
              <a:rPr lang="en-US" sz="5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Number of Observations = 86</a:t>
            </a:r>
            <a:endParaRPr lang="en-US" sz="500" dirty="0">
              <a:effectLst/>
              <a:latin typeface="Courier New" panose="02070309020205020404" pitchFamily="49" charset="0"/>
              <a:ea typeface="Calibri" panose="020F0502020204030204" pitchFamily="34" charset="0"/>
              <a:cs typeface="Courier New" panose="02070309020205020404" pitchFamily="49" charset="0"/>
            </a:endParaRP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Predicted: y=ye = 0.10</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a:t>
            </a:r>
            <a:r>
              <a:rPr lang="en-US" sz="5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Predicted: y=no = 0.90</a:t>
            </a:r>
            <a:r>
              <a:rPr lang="en-US" sz="500" dirty="0">
                <a:effectLst/>
                <a:latin typeface="Courier New" panose="02070309020205020404" pitchFamily="49" charset="0"/>
                <a:ea typeface="Calibri" panose="020F0502020204030204" pitchFamily="34" charset="0"/>
                <a:cs typeface="Courier New" panose="02070309020205020404" pitchFamily="49" charset="0"/>
              </a:rPr>
              <a:t> </a:t>
            </a:r>
          </a:p>
        </p:txBody>
      </p:sp>
      <p:sp>
        <p:nvSpPr>
          <p:cNvPr id="8" name="TextBox 7">
            <a:extLst>
              <a:ext uri="{FF2B5EF4-FFF2-40B4-BE49-F238E27FC236}">
                <a16:creationId xmlns:a16="http://schemas.microsoft.com/office/drawing/2014/main" xmlns="" id="{CAF8596E-079C-4B35-BADB-5AD83784A0A4}"/>
              </a:ext>
            </a:extLst>
          </p:cNvPr>
          <p:cNvSpPr txBox="1"/>
          <p:nvPr/>
        </p:nvSpPr>
        <p:spPr>
          <a:xfrm>
            <a:off x="0" y="-61784"/>
            <a:ext cx="1617751" cy="369332"/>
          </a:xfrm>
          <a:prstGeom prst="rect">
            <a:avLst/>
          </a:prstGeom>
          <a:solidFill>
            <a:schemeClr val="bg1">
              <a:alpha val="58000"/>
            </a:schemeClr>
          </a:solidFill>
        </p:spPr>
        <p:txBody>
          <a:bodyPr wrap="none" rtlCol="0">
            <a:spAutoFit/>
          </a:bodyPr>
          <a:lstStyle/>
          <a:p>
            <a:r>
              <a:rPr lang="en-US" b="1" u="sng" dirty="0"/>
              <a:t>ENGLISH RULE:</a:t>
            </a:r>
          </a:p>
        </p:txBody>
      </p:sp>
      <p:sp>
        <p:nvSpPr>
          <p:cNvPr id="9" name="TextBox 8">
            <a:extLst>
              <a:ext uri="{FF2B5EF4-FFF2-40B4-BE49-F238E27FC236}">
                <a16:creationId xmlns:a16="http://schemas.microsoft.com/office/drawing/2014/main" xmlns="" id="{5B1B01FB-33FC-4BB0-BF1B-6BB56BA85A9D}"/>
              </a:ext>
            </a:extLst>
          </p:cNvPr>
          <p:cNvSpPr txBox="1"/>
          <p:nvPr/>
        </p:nvSpPr>
        <p:spPr>
          <a:xfrm>
            <a:off x="1" y="228163"/>
            <a:ext cx="2895600" cy="6632585"/>
          </a:xfrm>
          <a:prstGeom prst="rect">
            <a:avLst/>
          </a:prstGeom>
          <a:solidFill>
            <a:schemeClr val="bg1">
              <a:alpha val="58000"/>
            </a:schemeClr>
          </a:solidFill>
        </p:spPr>
        <p:txBody>
          <a:bodyPr wrap="square" rtlCol="0">
            <a:spAutoFit/>
          </a:bodyPr>
          <a:lstStyle/>
          <a:p>
            <a:pPr marL="0" marR="0">
              <a:spcBef>
                <a:spcPts val="0"/>
              </a:spcBef>
            </a:pPr>
            <a:r>
              <a:rPr lang="en-US" sz="500" dirty="0">
                <a:effectLst/>
                <a:latin typeface="Courier New" panose="02070309020205020404" pitchFamily="49" charset="0"/>
                <a:ea typeface="Calibri" panose="020F0502020204030204" pitchFamily="34" charset="0"/>
                <a:cs typeface="Courier New" panose="02070309020205020404" pitchFamily="49" charset="0"/>
              </a:rPr>
              <a:t>*------------------------------------------------------------*</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Node = 9</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if Replacement: duration &lt; 699.5 AND Replacement: duration &gt;= 448.5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contact equals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then </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Tree Node Identifier   = 9</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a:t>
            </a:r>
            <a:r>
              <a:rPr lang="en-US" sz="5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Number of Observations = 608</a:t>
            </a:r>
            <a:endParaRPr lang="en-US" sz="500" dirty="0">
              <a:effectLst/>
              <a:latin typeface="Courier New" panose="02070309020205020404" pitchFamily="49" charset="0"/>
              <a:ea typeface="Calibri" panose="020F0502020204030204" pitchFamily="34" charset="0"/>
              <a:cs typeface="Courier New" panose="02070309020205020404" pitchFamily="49" charset="0"/>
            </a:endParaRP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Predicted: y=ye = 0.13</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a:t>
            </a:r>
            <a:r>
              <a:rPr lang="en-US" sz="5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Predicted: y=no = 0.87</a:t>
            </a:r>
            <a:r>
              <a:rPr lang="en-US" sz="5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Node = 10</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if Replacement: duration &gt;= 699.5</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contact IS ONE OF: CELLULA, TELEPHO</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then </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Tree Node Identifier   = 10</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a:t>
            </a:r>
            <a:r>
              <a:rPr lang="en-US" sz="5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Number of Observations = 1193</a:t>
            </a:r>
            <a:endParaRPr lang="en-US" sz="500" dirty="0">
              <a:effectLst/>
              <a:latin typeface="Courier New" panose="02070309020205020404" pitchFamily="49" charset="0"/>
              <a:ea typeface="Calibri" panose="020F0502020204030204" pitchFamily="34" charset="0"/>
              <a:cs typeface="Courier New" panose="02070309020205020404" pitchFamily="49" charset="0"/>
            </a:endParaRP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a:t>
            </a:r>
            <a:r>
              <a:rPr lang="en-US" sz="5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Predicted: y=ye = 0.58</a:t>
            </a:r>
            <a:endParaRPr lang="en-US" sz="500" dirty="0">
              <a:effectLst/>
              <a:latin typeface="Courier New" panose="02070309020205020404" pitchFamily="49" charset="0"/>
              <a:ea typeface="Calibri" panose="020F0502020204030204" pitchFamily="34" charset="0"/>
              <a:cs typeface="Courier New" panose="02070309020205020404" pitchFamily="49" charset="0"/>
            </a:endParaRP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Predicted: y=no = 0.42 </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Node = 11</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if Replacement: duration &gt;= 699.5</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contact equals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then </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Tree Node Identifier   = 11</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a:t>
            </a:r>
            <a:r>
              <a:rPr lang="en-US" sz="5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Number of Observations = 420</a:t>
            </a:r>
            <a:endParaRPr lang="en-US" sz="500" dirty="0">
              <a:effectLst/>
              <a:latin typeface="Courier New" panose="02070309020205020404" pitchFamily="49" charset="0"/>
              <a:ea typeface="Calibri" panose="020F0502020204030204" pitchFamily="34" charset="0"/>
              <a:cs typeface="Courier New" panose="02070309020205020404" pitchFamily="49" charset="0"/>
            </a:endParaRP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Predicted: y=ye = 0.42</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a:t>
            </a:r>
            <a:r>
              <a:rPr lang="en-US" sz="5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Predicted: y=no = 0.58</a:t>
            </a:r>
            <a:r>
              <a:rPr lang="en-US" sz="5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Node = 12</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if month IS ONE OF: OCT, DEC, MAR, SEP</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duration &lt; 130.5</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then </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Tree Node Identifier   = 12</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a:t>
            </a:r>
            <a:r>
              <a:rPr lang="en-US" sz="5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Number of Observations = 318</a:t>
            </a:r>
            <a:endParaRPr lang="en-US" sz="500" dirty="0">
              <a:effectLst/>
              <a:latin typeface="Courier New" panose="02070309020205020404" pitchFamily="49" charset="0"/>
              <a:ea typeface="Calibri" panose="020F0502020204030204" pitchFamily="34" charset="0"/>
              <a:cs typeface="Courier New" panose="02070309020205020404" pitchFamily="49" charset="0"/>
            </a:endParaRP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Predicted: y=ye = 0.13</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a:t>
            </a:r>
            <a:r>
              <a:rPr lang="en-US" sz="5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Predicted: y=no = 0.87</a:t>
            </a:r>
            <a:r>
              <a:rPr lang="en-US" sz="5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Node = 15</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if month IS ONE OF: MAY, JUN, JUL, AUG, NOV, JAN, FEB, APR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duration &lt; 448.5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age &gt;= 60.5</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then </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Tree Node Identifier   = 15</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a:t>
            </a:r>
            <a:r>
              <a:rPr lang="en-US" sz="5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Number of Observations = 387</a:t>
            </a:r>
            <a:endParaRPr lang="en-US" sz="500" dirty="0">
              <a:effectLst/>
              <a:latin typeface="Courier New" panose="02070309020205020404" pitchFamily="49" charset="0"/>
              <a:ea typeface="Calibri" panose="020F0502020204030204" pitchFamily="34" charset="0"/>
              <a:cs typeface="Courier New" panose="02070309020205020404" pitchFamily="49" charset="0"/>
            </a:endParaRP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Predicted: y=ye = 0.38</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a:t>
            </a:r>
            <a:r>
              <a:rPr lang="en-US" sz="5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Predicted: y=no = 0.62</a:t>
            </a:r>
            <a:r>
              <a:rPr lang="en-US" sz="5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Node = 17</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if month IS ONE OF: JUN, OCT, DEC, MAR, SEP</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duration &lt; 699.5 AND Replacement: duration &gt;= 448.5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contact IS ONE OF: CELLULA, TELEPHO</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then </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Tree Node Identifier   = 17</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a:t>
            </a:r>
            <a:r>
              <a:rPr lang="en-US" sz="5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Number of Observations = 142</a:t>
            </a:r>
            <a:endParaRPr lang="en-US" sz="500" dirty="0">
              <a:effectLst/>
              <a:latin typeface="Courier New" panose="02070309020205020404" pitchFamily="49" charset="0"/>
              <a:ea typeface="Calibri" panose="020F0502020204030204" pitchFamily="34" charset="0"/>
              <a:cs typeface="Courier New" panose="02070309020205020404" pitchFamily="49" charset="0"/>
            </a:endParaRP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a:t>
            </a:r>
            <a:r>
              <a:rPr lang="en-US" sz="5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Predicted: y=ye = 0.70</a:t>
            </a:r>
            <a:endParaRPr lang="en-US" sz="500" dirty="0">
              <a:effectLst/>
              <a:latin typeface="Courier New" panose="02070309020205020404" pitchFamily="49" charset="0"/>
              <a:ea typeface="Calibri" panose="020F0502020204030204" pitchFamily="34" charset="0"/>
              <a:cs typeface="Courier New" panose="02070309020205020404" pitchFamily="49" charset="0"/>
            </a:endParaRP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Predicted: y=no = 0.30 </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Node = 26</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if month IS ONE OF: OCT, DEC, MAR, SEP</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duration &lt; 202.5 AND Replacement: duration &gt;= 130.5</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then </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Tree Node Identifier   = 26</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a:t>
            </a:r>
            <a:r>
              <a:rPr lang="en-US" sz="5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Number of Observations = 254</a:t>
            </a:r>
            <a:endParaRPr lang="en-US" sz="500" dirty="0">
              <a:effectLst/>
              <a:latin typeface="Courier New" panose="02070309020205020404" pitchFamily="49" charset="0"/>
              <a:ea typeface="Calibri" panose="020F0502020204030204" pitchFamily="34" charset="0"/>
              <a:cs typeface="Courier New" panose="02070309020205020404" pitchFamily="49" charset="0"/>
            </a:endParaRP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Predicted: y=ye = 0.41</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a:t>
            </a:r>
            <a:r>
              <a:rPr lang="en-US" sz="5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Predicted: y=no = 0.59</a:t>
            </a:r>
            <a:r>
              <a:rPr lang="en-US" sz="5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Node = 27</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if month IS ONE OF: OCT, DEC, MAR, SEP</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duration &lt; 448.5 AND Replacement: duration &gt;= 202.5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then </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Tree Node Identifier   = 27</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a:t>
            </a:r>
            <a:r>
              <a:rPr lang="en-US" sz="5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Number of Observations = 460</a:t>
            </a:r>
            <a:endParaRPr lang="en-US" sz="500" dirty="0">
              <a:effectLst/>
              <a:latin typeface="Courier New" panose="02070309020205020404" pitchFamily="49" charset="0"/>
              <a:ea typeface="Calibri" panose="020F0502020204030204" pitchFamily="34" charset="0"/>
              <a:cs typeface="Courier New" panose="02070309020205020404" pitchFamily="49" charset="0"/>
            </a:endParaRP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a:t>
            </a:r>
            <a:r>
              <a:rPr lang="en-US" sz="5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Predicted: y=ye = 0.62</a:t>
            </a:r>
            <a:endParaRPr lang="en-US" sz="500" dirty="0">
              <a:effectLst/>
              <a:latin typeface="Courier New" panose="02070309020205020404" pitchFamily="49" charset="0"/>
              <a:ea typeface="Calibri" panose="020F0502020204030204" pitchFamily="34" charset="0"/>
              <a:cs typeface="Courier New" panose="02070309020205020404" pitchFamily="49" charset="0"/>
            </a:endParaRP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Predicted: y=no = 0.38 </a:t>
            </a:r>
          </a:p>
        </p:txBody>
      </p:sp>
      <p:sp>
        <p:nvSpPr>
          <p:cNvPr id="10" name="TextBox 9">
            <a:extLst>
              <a:ext uri="{FF2B5EF4-FFF2-40B4-BE49-F238E27FC236}">
                <a16:creationId xmlns:a16="http://schemas.microsoft.com/office/drawing/2014/main" xmlns="" id="{194AFAED-9101-4097-A2AF-8A3EB23BE567}"/>
              </a:ext>
            </a:extLst>
          </p:cNvPr>
          <p:cNvSpPr txBox="1"/>
          <p:nvPr/>
        </p:nvSpPr>
        <p:spPr>
          <a:xfrm>
            <a:off x="8851901" y="245616"/>
            <a:ext cx="3223959" cy="6401753"/>
          </a:xfrm>
          <a:prstGeom prst="rect">
            <a:avLst/>
          </a:prstGeom>
          <a:solidFill>
            <a:schemeClr val="bg1">
              <a:alpha val="58000"/>
            </a:schemeClr>
          </a:solidFill>
        </p:spPr>
        <p:txBody>
          <a:bodyPr wrap="none" rtlCol="0">
            <a:spAutoFit/>
          </a:bodyPr>
          <a:lstStyle/>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Node = 77</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if month IS ONE OF: JUN, JUL, AUG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housing IS ONE OF: YES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previous &gt;= 0.5</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duration &lt; 448.5 AND Replacement: duration &gt;= 162.5</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age &lt; 60.5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then </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Tree Node Identifier   = 77</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a:t>
            </a:r>
            <a:r>
              <a:rPr lang="en-US" sz="5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Number of Observations = 86</a:t>
            </a:r>
            <a:endParaRPr lang="en-US" sz="500" dirty="0">
              <a:effectLst/>
              <a:latin typeface="Courier New" panose="02070309020205020404" pitchFamily="49" charset="0"/>
              <a:ea typeface="Calibri" panose="020F0502020204030204" pitchFamily="34" charset="0"/>
              <a:cs typeface="Courier New" panose="02070309020205020404" pitchFamily="49" charset="0"/>
            </a:endParaRP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a:t>
            </a:r>
            <a:r>
              <a:rPr lang="en-US" sz="5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Predicted: y=ye = 0.56</a:t>
            </a:r>
            <a:endParaRPr lang="en-US" sz="500" dirty="0">
              <a:effectLst/>
              <a:latin typeface="Courier New" panose="02070309020205020404" pitchFamily="49" charset="0"/>
              <a:ea typeface="Calibri" panose="020F0502020204030204" pitchFamily="34" charset="0"/>
              <a:cs typeface="Courier New" panose="02070309020205020404" pitchFamily="49" charset="0"/>
            </a:endParaRP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Predicted: y=no = 0.44 </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Node = 84</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if month IS ONE OF: JUN</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previous &lt; 0.5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duration &lt; 448.5 AND Replacement: duration &gt;= 222.5</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contact IS ONE OF: CELLULA, TELEPHO</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age &lt; 60.5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then </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Tree Node Identifier   = 84</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a:t>
            </a:r>
            <a:r>
              <a:rPr lang="en-US" sz="5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Number of Observations = 82</a:t>
            </a:r>
            <a:endParaRPr lang="en-US" sz="500" dirty="0">
              <a:effectLst/>
              <a:latin typeface="Courier New" panose="02070309020205020404" pitchFamily="49" charset="0"/>
              <a:ea typeface="Calibri" panose="020F0502020204030204" pitchFamily="34" charset="0"/>
              <a:cs typeface="Courier New" panose="02070309020205020404" pitchFamily="49" charset="0"/>
            </a:endParaRP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a:t>
            </a:r>
            <a:r>
              <a:rPr lang="en-US" sz="5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Predicted: y=ye = 0.59</a:t>
            </a:r>
            <a:endParaRPr lang="en-US" sz="500" dirty="0">
              <a:effectLst/>
              <a:latin typeface="Courier New" panose="02070309020205020404" pitchFamily="49" charset="0"/>
              <a:ea typeface="Calibri" panose="020F0502020204030204" pitchFamily="34" charset="0"/>
              <a:cs typeface="Courier New" panose="02070309020205020404" pitchFamily="49" charset="0"/>
            </a:endParaRP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Predicted: y=no = 0.41 </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Node = 88</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if month IS ONE OF: FEB, APR</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housing IS ONE OF: NO</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day &lt; 9.5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previous &lt; 0.5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duration &lt; 448.5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age &lt; 60.5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then </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Tree Node Identifier   = 88</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a:t>
            </a:r>
            <a:r>
              <a:rPr lang="en-US" sz="5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Number of Observations = 540</a:t>
            </a:r>
            <a:endParaRPr lang="en-US" sz="500" dirty="0">
              <a:effectLst/>
              <a:latin typeface="Courier New" panose="02070309020205020404" pitchFamily="49" charset="0"/>
              <a:ea typeface="Calibri" panose="020F0502020204030204" pitchFamily="34" charset="0"/>
              <a:cs typeface="Courier New" panose="02070309020205020404" pitchFamily="49" charset="0"/>
            </a:endParaRP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Predicted: y=ye = 0.08</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a:t>
            </a:r>
            <a:r>
              <a:rPr lang="en-US" sz="5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Predicted: y=no = 0.92</a:t>
            </a:r>
            <a:r>
              <a:rPr lang="en-US" sz="5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Node = 100</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if month IS ONE OF: JUN, JUL, AUG, APR</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housing IS ONE OF: NO</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previous &gt;= 0.5</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a:t>
            </a:r>
            <a:r>
              <a:rPr lang="en-US" sz="500" dirty="0" err="1">
                <a:effectLst/>
                <a:latin typeface="Courier New" panose="02070309020205020404" pitchFamily="49" charset="0"/>
                <a:ea typeface="Calibri" panose="020F0502020204030204" pitchFamily="34" charset="0"/>
                <a:cs typeface="Courier New" panose="02070309020205020404" pitchFamily="49" charset="0"/>
              </a:rPr>
              <a:t>pdays</a:t>
            </a:r>
            <a:r>
              <a:rPr lang="en-US" sz="500" dirty="0">
                <a:effectLst/>
                <a:latin typeface="Courier New" panose="02070309020205020404" pitchFamily="49" charset="0"/>
                <a:ea typeface="Calibri" panose="020F0502020204030204" pitchFamily="34" charset="0"/>
                <a:cs typeface="Courier New" panose="02070309020205020404" pitchFamily="49" charset="0"/>
              </a:rPr>
              <a:t> &gt;= 101.5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duration &lt; 448.5 AND Replacement: duration &gt;= 162.5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age &lt; 60.5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then </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Tree Node Identifier   = 100</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a:t>
            </a:r>
            <a:r>
              <a:rPr lang="en-US" sz="5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Number of Observations = 173</a:t>
            </a:r>
            <a:endParaRPr lang="en-US" sz="500" dirty="0">
              <a:effectLst/>
              <a:latin typeface="Courier New" panose="02070309020205020404" pitchFamily="49" charset="0"/>
              <a:ea typeface="Calibri" panose="020F0502020204030204" pitchFamily="34" charset="0"/>
              <a:cs typeface="Courier New" panose="02070309020205020404" pitchFamily="49" charset="0"/>
            </a:endParaRP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a:t>
            </a:r>
            <a:r>
              <a:rPr lang="en-US" sz="5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Predicted: y=ye = 0.54</a:t>
            </a:r>
            <a:endParaRPr lang="en-US" sz="500" dirty="0">
              <a:effectLst/>
              <a:latin typeface="Courier New" panose="02070309020205020404" pitchFamily="49" charset="0"/>
              <a:ea typeface="Calibri" panose="020F0502020204030204" pitchFamily="34" charset="0"/>
              <a:cs typeface="Courier New" panose="02070309020205020404" pitchFamily="49" charset="0"/>
            </a:endParaRP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Predicted: y=no = 0.46 </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Node = 104</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if month IS ONE OF: MAY, JUL, AUG, NOV, JAN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day &lt; 3.5</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previous &lt; 0.5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duration &lt; 448.5 AND Replacement: duration &gt;= 222.5</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contact IS ONE OF: CELLULA, TELEPHO</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age &lt; 60.5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then </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Tree Node Identifier   = 104</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a:t>
            </a:r>
            <a:r>
              <a:rPr lang="en-US" sz="5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Number of Observations = 19</a:t>
            </a:r>
            <a:endParaRPr lang="en-US" sz="500" dirty="0">
              <a:effectLst/>
              <a:latin typeface="Courier New" panose="02070309020205020404" pitchFamily="49" charset="0"/>
              <a:ea typeface="Calibri" panose="020F0502020204030204" pitchFamily="34" charset="0"/>
              <a:cs typeface="Courier New" panose="02070309020205020404" pitchFamily="49" charset="0"/>
            </a:endParaRP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a:t>
            </a:r>
            <a:r>
              <a:rPr lang="en-US" sz="5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Predicted: y=ye = 0.58</a:t>
            </a:r>
            <a:endParaRPr lang="en-US" sz="500" dirty="0">
              <a:effectLst/>
              <a:latin typeface="Courier New" panose="02070309020205020404" pitchFamily="49" charset="0"/>
              <a:ea typeface="Calibri" panose="020F0502020204030204" pitchFamily="34" charset="0"/>
              <a:cs typeface="Courier New" panose="02070309020205020404" pitchFamily="49" charset="0"/>
            </a:endParaRP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Predicted: y=no = 0.42 </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Node = 105</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if month IS ONE OF: MAY, JUL, AUG, NOV, JAN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day &gt;= 3.5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previous &lt; 0.5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duration &lt; 448.5 AND Replacement: duration &gt;= 222.5</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contact IS ONE OF: CELLULA, TELEPHO</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age &lt; 60.5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then </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Tree Node Identifier   = 105</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a:t>
            </a:r>
            <a:r>
              <a:rPr lang="en-US" sz="5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Number of Observations = 2623</a:t>
            </a:r>
            <a:endParaRPr lang="en-US" sz="500" dirty="0">
              <a:effectLst/>
              <a:latin typeface="Courier New" panose="02070309020205020404" pitchFamily="49" charset="0"/>
              <a:ea typeface="Calibri" panose="020F0502020204030204" pitchFamily="34" charset="0"/>
              <a:cs typeface="Courier New" panose="02070309020205020404" pitchFamily="49" charset="0"/>
            </a:endParaRP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Predicted: y=ye = 0.06</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a:t>
            </a:r>
            <a:r>
              <a:rPr lang="en-US" sz="5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Predicted: y=no = 0.94</a:t>
            </a:r>
            <a:r>
              <a:rPr lang="en-US" sz="500" dirty="0">
                <a:effectLst/>
                <a:latin typeface="Courier New" panose="02070309020205020404" pitchFamily="49" charset="0"/>
                <a:ea typeface="Calibri" panose="020F0502020204030204" pitchFamily="34" charset="0"/>
                <a:cs typeface="Courier New" panose="02070309020205020404" pitchFamily="49" charset="0"/>
              </a:rPr>
              <a:t> </a:t>
            </a:r>
          </a:p>
        </p:txBody>
      </p:sp>
    </p:spTree>
    <p:extLst>
      <p:ext uri="{BB962C8B-B14F-4D97-AF65-F5344CB8AC3E}">
        <p14:creationId xmlns:p14="http://schemas.microsoft.com/office/powerpoint/2010/main" val="5154789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BDDE417A-ADE6-4609-A60E-489E7EE50A91}"/>
              </a:ext>
            </a:extLst>
          </p:cNvPr>
          <p:cNvSpPr txBox="1"/>
          <p:nvPr/>
        </p:nvSpPr>
        <p:spPr>
          <a:xfrm>
            <a:off x="-36258" y="356454"/>
            <a:ext cx="2878313" cy="5709255"/>
          </a:xfrm>
          <a:prstGeom prst="rect">
            <a:avLst/>
          </a:prstGeom>
          <a:solidFill>
            <a:schemeClr val="bg1">
              <a:alpha val="68000"/>
            </a:schemeClr>
          </a:solidFill>
        </p:spPr>
        <p:txBody>
          <a:bodyPr wrap="square" rtlCol="0">
            <a:spAutoFit/>
          </a:bodyPr>
          <a:lstStyle/>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Node = 110</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if month IS ONE OF: APR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housing IS ONE OF: NO</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day &lt; 20.5 AND day &gt;= 9.5</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previous &lt; 0.5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duration &lt; 448.5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age &lt; 60.5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then </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Tree Node Identifier   = 110</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a:t>
            </a:r>
            <a:r>
              <a:rPr lang="en-US" sz="5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Number of Observations = 85</a:t>
            </a:r>
            <a:endParaRPr lang="en-US" sz="500" dirty="0">
              <a:effectLst/>
              <a:latin typeface="Courier New" panose="02070309020205020404" pitchFamily="49" charset="0"/>
              <a:ea typeface="Calibri" panose="020F0502020204030204" pitchFamily="34" charset="0"/>
              <a:cs typeface="Courier New" panose="02070309020205020404" pitchFamily="49" charset="0"/>
            </a:endParaRP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Predicted: y=ye = 0.35</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a:t>
            </a:r>
            <a:r>
              <a:rPr lang="en-US" sz="5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Predicted: y=no = 0.65</a:t>
            </a:r>
            <a:r>
              <a:rPr lang="en-US" sz="5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Node = 111</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if month IS ONE OF: FEB</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housing IS ONE OF: NO</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day &lt; 20.5 AND day &gt;= 9.5</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previous &lt; 0.5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duration &lt; 448.5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age &lt; 60.5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then </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Tree Node Identifier   = 111</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a:t>
            </a:r>
            <a:r>
              <a:rPr lang="en-US" sz="5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Number of Observations = 37</a:t>
            </a:r>
            <a:endParaRPr lang="en-US" sz="500" dirty="0">
              <a:effectLst/>
              <a:latin typeface="Courier New" panose="02070309020205020404" pitchFamily="49" charset="0"/>
              <a:ea typeface="Calibri" panose="020F0502020204030204" pitchFamily="34" charset="0"/>
              <a:cs typeface="Courier New" panose="02070309020205020404" pitchFamily="49" charset="0"/>
            </a:endParaRP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a:t>
            </a:r>
            <a:r>
              <a:rPr lang="en-US" sz="5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Predicted: y=ye = 0.73</a:t>
            </a:r>
            <a:endParaRPr lang="en-US" sz="500" dirty="0">
              <a:effectLst/>
              <a:latin typeface="Courier New" panose="02070309020205020404" pitchFamily="49" charset="0"/>
              <a:ea typeface="Calibri" panose="020F0502020204030204" pitchFamily="34" charset="0"/>
              <a:cs typeface="Courier New" panose="02070309020205020404" pitchFamily="49" charset="0"/>
            </a:endParaRP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Predicted: y=no = 0.27 </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Node = 118</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if month IS ONE OF: MAY, NOV, JAN, FEB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housing IS ONE OF: NO</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previous &gt;= 0.5</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a:t>
            </a:r>
            <a:r>
              <a:rPr lang="en-US" sz="500" dirty="0" err="1">
                <a:effectLst/>
                <a:latin typeface="Courier New" panose="02070309020205020404" pitchFamily="49" charset="0"/>
                <a:ea typeface="Calibri" panose="020F0502020204030204" pitchFamily="34" charset="0"/>
                <a:cs typeface="Courier New" panose="02070309020205020404" pitchFamily="49" charset="0"/>
              </a:rPr>
              <a:t>pdays</a:t>
            </a:r>
            <a:r>
              <a:rPr lang="en-US" sz="500" dirty="0">
                <a:effectLst/>
                <a:latin typeface="Courier New" panose="02070309020205020404" pitchFamily="49" charset="0"/>
                <a:ea typeface="Calibri" panose="020F0502020204030204" pitchFamily="34" charset="0"/>
                <a:cs typeface="Courier New" panose="02070309020205020404" pitchFamily="49" charset="0"/>
              </a:rPr>
              <a:t> &lt; 178.5 AND Replacement: </a:t>
            </a:r>
            <a:r>
              <a:rPr lang="en-US" sz="500" dirty="0" err="1">
                <a:effectLst/>
                <a:latin typeface="Courier New" panose="02070309020205020404" pitchFamily="49" charset="0"/>
                <a:ea typeface="Calibri" panose="020F0502020204030204" pitchFamily="34" charset="0"/>
                <a:cs typeface="Courier New" panose="02070309020205020404" pitchFamily="49" charset="0"/>
              </a:rPr>
              <a:t>pdays</a:t>
            </a:r>
            <a:r>
              <a:rPr lang="en-US" sz="500" dirty="0">
                <a:effectLst/>
                <a:latin typeface="Courier New" panose="02070309020205020404" pitchFamily="49" charset="0"/>
                <a:ea typeface="Calibri" panose="020F0502020204030204" pitchFamily="34" charset="0"/>
                <a:cs typeface="Courier New" panose="02070309020205020404" pitchFamily="49" charset="0"/>
              </a:rPr>
              <a:t> &gt;= 101.5</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duration &lt; 448.5 AND Replacement: duration &gt;= 162.5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age &lt; 60.5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then </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Tree Node Identifier   = 118</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a:t>
            </a:r>
            <a:r>
              <a:rPr lang="en-US" sz="5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Number of Observations = 70</a:t>
            </a:r>
            <a:endParaRPr lang="en-US" sz="500" dirty="0">
              <a:effectLst/>
              <a:latin typeface="Courier New" panose="02070309020205020404" pitchFamily="49" charset="0"/>
              <a:ea typeface="Calibri" panose="020F0502020204030204" pitchFamily="34" charset="0"/>
              <a:cs typeface="Courier New" panose="02070309020205020404" pitchFamily="49" charset="0"/>
            </a:endParaRP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Predicted: y=ye = 0.06</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a:t>
            </a:r>
            <a:r>
              <a:rPr lang="en-US" sz="5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Predicted: y=no = 0.94</a:t>
            </a:r>
            <a:r>
              <a:rPr lang="en-US" sz="5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Node = 134</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if month IS ONE OF: MAY, NOV, JAN, FEB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housing IS ONE OF: NO</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previous &gt;= 0.5</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a:t>
            </a:r>
            <a:r>
              <a:rPr lang="en-US" sz="500" dirty="0" err="1">
                <a:effectLst/>
                <a:latin typeface="Courier New" panose="02070309020205020404" pitchFamily="49" charset="0"/>
                <a:ea typeface="Calibri" panose="020F0502020204030204" pitchFamily="34" charset="0"/>
                <a:cs typeface="Courier New" panose="02070309020205020404" pitchFamily="49" charset="0"/>
              </a:rPr>
              <a:t>pdays</a:t>
            </a:r>
            <a:r>
              <a:rPr lang="en-US" sz="500" dirty="0">
                <a:effectLst/>
                <a:latin typeface="Courier New" panose="02070309020205020404" pitchFamily="49" charset="0"/>
                <a:ea typeface="Calibri" panose="020F0502020204030204" pitchFamily="34" charset="0"/>
                <a:cs typeface="Courier New" panose="02070309020205020404" pitchFamily="49" charset="0"/>
              </a:rPr>
              <a:t> &lt; 195.5 AND Replacement: </a:t>
            </a:r>
            <a:r>
              <a:rPr lang="en-US" sz="500" dirty="0" err="1">
                <a:effectLst/>
                <a:latin typeface="Courier New" panose="02070309020205020404" pitchFamily="49" charset="0"/>
                <a:ea typeface="Calibri" panose="020F0502020204030204" pitchFamily="34" charset="0"/>
                <a:cs typeface="Courier New" panose="02070309020205020404" pitchFamily="49" charset="0"/>
              </a:rPr>
              <a:t>pdays</a:t>
            </a:r>
            <a:r>
              <a:rPr lang="en-US" sz="500" dirty="0">
                <a:effectLst/>
                <a:latin typeface="Courier New" panose="02070309020205020404" pitchFamily="49" charset="0"/>
                <a:ea typeface="Calibri" panose="020F0502020204030204" pitchFamily="34" charset="0"/>
                <a:cs typeface="Courier New" panose="02070309020205020404" pitchFamily="49" charset="0"/>
              </a:rPr>
              <a:t> &gt;= 178.5</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duration &lt; 448.5 AND Replacement: duration &gt;= 162.5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age &lt; 60.5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then </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Tree Node Identifier   = 134</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a:t>
            </a:r>
            <a:r>
              <a:rPr lang="en-US" sz="5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Number of Observations = 67</a:t>
            </a:r>
            <a:endParaRPr lang="en-US" sz="500" dirty="0">
              <a:effectLst/>
              <a:latin typeface="Courier New" panose="02070309020205020404" pitchFamily="49" charset="0"/>
              <a:ea typeface="Calibri" panose="020F0502020204030204" pitchFamily="34" charset="0"/>
              <a:cs typeface="Courier New" panose="02070309020205020404" pitchFamily="49" charset="0"/>
            </a:endParaRP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a:t>
            </a:r>
            <a:r>
              <a:rPr lang="en-US" sz="5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Predicted: y=ye = 0.52</a:t>
            </a:r>
            <a:endParaRPr lang="en-US" sz="500" dirty="0">
              <a:effectLst/>
              <a:latin typeface="Courier New" panose="02070309020205020404" pitchFamily="49" charset="0"/>
              <a:ea typeface="Calibri" panose="020F0502020204030204" pitchFamily="34" charset="0"/>
              <a:cs typeface="Courier New" panose="02070309020205020404" pitchFamily="49" charset="0"/>
            </a:endParaRP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Predicted: y=no = 0.48 </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Node = 135</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if month IS ONE OF: MAY, NOV, JAN, FEB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housing IS ONE OF: NO</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previous &gt;= 0.5</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a:t>
            </a:r>
            <a:r>
              <a:rPr lang="en-US" sz="500" dirty="0" err="1">
                <a:effectLst/>
                <a:latin typeface="Courier New" panose="02070309020205020404" pitchFamily="49" charset="0"/>
                <a:ea typeface="Calibri" panose="020F0502020204030204" pitchFamily="34" charset="0"/>
                <a:cs typeface="Courier New" panose="02070309020205020404" pitchFamily="49" charset="0"/>
              </a:rPr>
              <a:t>pdays</a:t>
            </a:r>
            <a:r>
              <a:rPr lang="en-US" sz="500" dirty="0">
                <a:effectLst/>
                <a:latin typeface="Courier New" panose="02070309020205020404" pitchFamily="49" charset="0"/>
                <a:ea typeface="Calibri" panose="020F0502020204030204" pitchFamily="34" charset="0"/>
                <a:cs typeface="Courier New" panose="02070309020205020404" pitchFamily="49" charset="0"/>
              </a:rPr>
              <a:t> &gt;= 195.5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duration &lt; 448.5 AND Replacement: duration &gt;= 162.5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AND Replacement: age &lt; 60.5 or MISSING</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then </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Tree Node Identifier   = 135</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a:t>
            </a:r>
            <a:r>
              <a:rPr lang="en-US" sz="5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Number of Observations = 102</a:t>
            </a:r>
            <a:endParaRPr lang="en-US" sz="500" dirty="0">
              <a:effectLst/>
              <a:latin typeface="Courier New" panose="02070309020205020404" pitchFamily="49" charset="0"/>
              <a:ea typeface="Calibri" panose="020F0502020204030204" pitchFamily="34" charset="0"/>
              <a:cs typeface="Courier New" panose="02070309020205020404" pitchFamily="49" charset="0"/>
            </a:endParaRP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Predicted: y=ye = 0.20</a:t>
            </a:r>
          </a:p>
          <a:p>
            <a:pPr marL="0" marR="0">
              <a:spcBef>
                <a:spcPts val="0"/>
              </a:spcBef>
              <a:spcAft>
                <a:spcPts val="0"/>
              </a:spcAft>
            </a:pPr>
            <a:r>
              <a:rPr lang="en-US" sz="500" dirty="0">
                <a:effectLst/>
                <a:latin typeface="Courier New" panose="02070309020205020404" pitchFamily="49" charset="0"/>
                <a:ea typeface="Calibri" panose="020F0502020204030204" pitchFamily="34" charset="0"/>
                <a:cs typeface="Courier New" panose="02070309020205020404" pitchFamily="49" charset="0"/>
              </a:rPr>
              <a:t> </a:t>
            </a:r>
            <a:r>
              <a:rPr lang="en-US" sz="5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Predicted: y=no = 0.80</a:t>
            </a:r>
            <a:endParaRPr lang="en-US" sz="500" dirty="0">
              <a:effectLst/>
              <a:latin typeface="Courier New" panose="02070309020205020404" pitchFamily="49" charset="0"/>
              <a:ea typeface="Calibri" panose="020F0502020204030204" pitchFamily="34" charset="0"/>
              <a:cs typeface="Courier New" panose="02070309020205020404" pitchFamily="49" charset="0"/>
            </a:endParaRPr>
          </a:p>
        </p:txBody>
      </p:sp>
      <p:sp>
        <p:nvSpPr>
          <p:cNvPr id="5" name="TextBox 4">
            <a:extLst>
              <a:ext uri="{FF2B5EF4-FFF2-40B4-BE49-F238E27FC236}">
                <a16:creationId xmlns:a16="http://schemas.microsoft.com/office/drawing/2014/main" xmlns="" id="{5392B4DC-9872-497E-8366-00135E0BFC31}"/>
              </a:ext>
            </a:extLst>
          </p:cNvPr>
          <p:cNvSpPr txBox="1"/>
          <p:nvPr/>
        </p:nvSpPr>
        <p:spPr>
          <a:xfrm>
            <a:off x="95336" y="17899"/>
            <a:ext cx="1617751" cy="369332"/>
          </a:xfrm>
          <a:prstGeom prst="rect">
            <a:avLst/>
          </a:prstGeom>
          <a:solidFill>
            <a:schemeClr val="bg1">
              <a:alpha val="68000"/>
            </a:schemeClr>
          </a:solidFill>
        </p:spPr>
        <p:txBody>
          <a:bodyPr wrap="none" rtlCol="0">
            <a:spAutoFit/>
          </a:bodyPr>
          <a:lstStyle/>
          <a:p>
            <a:r>
              <a:rPr lang="en-US" b="1" u="sng" dirty="0"/>
              <a:t>ENGLISH RULE:</a:t>
            </a:r>
          </a:p>
        </p:txBody>
      </p:sp>
      <p:sp>
        <p:nvSpPr>
          <p:cNvPr id="6" name="TextBox 5">
            <a:extLst>
              <a:ext uri="{FF2B5EF4-FFF2-40B4-BE49-F238E27FC236}">
                <a16:creationId xmlns:a16="http://schemas.microsoft.com/office/drawing/2014/main" xmlns="" id="{3CEF635B-F3EB-4E52-A2C4-A62A0892BEF1}"/>
              </a:ext>
            </a:extLst>
          </p:cNvPr>
          <p:cNvSpPr txBox="1"/>
          <p:nvPr/>
        </p:nvSpPr>
        <p:spPr>
          <a:xfrm>
            <a:off x="2842056" y="148471"/>
            <a:ext cx="9349944" cy="1600438"/>
          </a:xfrm>
          <a:prstGeom prst="rect">
            <a:avLst/>
          </a:prstGeom>
          <a:solidFill>
            <a:schemeClr val="bg1">
              <a:alpha val="68000"/>
            </a:schemeClr>
          </a:solidFill>
        </p:spPr>
        <p:txBody>
          <a:bodyPr wrap="square" rtlCol="0">
            <a:spAutoFit/>
          </a:bodyPr>
          <a:lstStyle/>
          <a:p>
            <a:r>
              <a:rPr lang="en-US" sz="1400" dirty="0">
                <a:latin typeface="Times New Roman" panose="02020603050405020304" pitchFamily="18" charset="0"/>
                <a:cs typeface="Times New Roman" panose="02020603050405020304" pitchFamily="18" charset="0"/>
              </a:rPr>
              <a:t>Based on the English rule :</a:t>
            </a:r>
          </a:p>
          <a:p>
            <a:pPr marL="285750" indent="-285750">
              <a:buFont typeface="Courier New" panose="02070309020205020404" pitchFamily="49" charset="0"/>
              <a:buChar char="o"/>
            </a:pPr>
            <a:r>
              <a:rPr lang="en-US" sz="1400" dirty="0">
                <a:latin typeface="Times New Roman" panose="02020603050405020304" pitchFamily="18" charset="0"/>
                <a:cs typeface="Times New Roman" panose="02020603050405020304" pitchFamily="18" charset="0"/>
              </a:rPr>
              <a:t>There are 32 rules which are equal to number of leaves</a:t>
            </a:r>
          </a:p>
          <a:p>
            <a:pPr marL="285750" indent="-285750">
              <a:buFont typeface="Courier New" panose="02070309020205020404" pitchFamily="49" charset="0"/>
              <a:buChar char="o"/>
            </a:pPr>
            <a:r>
              <a:rPr lang="en-US" sz="1400" dirty="0">
                <a:latin typeface="Times New Roman" panose="02020603050405020304" pitchFamily="18" charset="0"/>
                <a:cs typeface="Times New Roman" panose="02020603050405020304" pitchFamily="18" charset="0"/>
              </a:rPr>
              <a:t>And 12 rules are used to predict P(Y=1) – has subscribed to a term deposit</a:t>
            </a:r>
          </a:p>
          <a:p>
            <a:pPr marL="285750" indent="-285750">
              <a:buFont typeface="Courier New" panose="02070309020205020404" pitchFamily="49" charset="0"/>
              <a:buChar char="o"/>
            </a:pPr>
            <a:r>
              <a:rPr lang="en-US" sz="1400" dirty="0">
                <a:latin typeface="Times New Roman" panose="02020603050405020304" pitchFamily="18" charset="0"/>
                <a:cs typeface="Times New Roman" panose="02020603050405020304" pitchFamily="18" charset="0"/>
              </a:rPr>
              <a:t>And 20 rules are used to predict P(Y=0) – has not subscribed to a term deposit</a:t>
            </a:r>
          </a:p>
          <a:p>
            <a:pPr marL="285750" indent="-285750">
              <a:buFont typeface="Courier New" panose="02070309020205020404" pitchFamily="49" charset="0"/>
              <a:buChar char="o"/>
            </a:pPr>
            <a:r>
              <a:rPr lang="en-US" sz="1400" dirty="0">
                <a:latin typeface="Times New Roman" panose="02020603050405020304" pitchFamily="18" charset="0"/>
                <a:cs typeface="Times New Roman" panose="02020603050405020304" pitchFamily="18" charset="0"/>
              </a:rPr>
              <a:t>There are 27125 observations used to grow the decision tree which is equal to the sum of observation in English Rule.</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List of profiles/characters that has subscribed to a term deposit, P(Y=1)</a:t>
            </a:r>
          </a:p>
        </p:txBody>
      </p:sp>
      <p:sp>
        <p:nvSpPr>
          <p:cNvPr id="8" name="TextBox 7">
            <a:extLst>
              <a:ext uri="{FF2B5EF4-FFF2-40B4-BE49-F238E27FC236}">
                <a16:creationId xmlns:a16="http://schemas.microsoft.com/office/drawing/2014/main" xmlns="" id="{F02E05FE-2D76-47F5-A8EF-A909B7EF26EB}"/>
              </a:ext>
            </a:extLst>
          </p:cNvPr>
          <p:cNvSpPr txBox="1"/>
          <p:nvPr/>
        </p:nvSpPr>
        <p:spPr>
          <a:xfrm>
            <a:off x="2842055" y="1756838"/>
            <a:ext cx="4769706" cy="4893647"/>
          </a:xfrm>
          <a:prstGeom prst="rect">
            <a:avLst/>
          </a:prstGeom>
          <a:solidFill>
            <a:schemeClr val="bg1">
              <a:alpha val="68000"/>
            </a:schemeClr>
          </a:solidFill>
        </p:spPr>
        <p:txBody>
          <a:bodyPr wrap="square" rtlCol="0">
            <a:spAutoFit/>
          </a:bodyPr>
          <a:lstStyle/>
          <a:p>
            <a:pPr marL="228600" marR="0" indent="-228600">
              <a:spcBef>
                <a:spcPts val="0"/>
              </a:spcBef>
              <a:spcAft>
                <a:spcPts val="0"/>
              </a:spcAft>
              <a:buFont typeface="+mj-lt"/>
              <a:buAutoNum type="arabicPeriod"/>
            </a:pPr>
            <a:r>
              <a:rPr lang="en-US" sz="800" dirty="0">
                <a:effectLst/>
                <a:latin typeface="Courier New" panose="02070309020205020404" pitchFamily="49" charset="0"/>
                <a:ea typeface="Calibri" panose="020F0502020204030204" pitchFamily="34" charset="0"/>
                <a:cs typeface="Courier New" panose="02070309020205020404" pitchFamily="49" charset="0"/>
              </a:rPr>
              <a:t>if Replacement: duration &gt;= 699.5 </a:t>
            </a:r>
            <a:br>
              <a:rPr lang="en-US" sz="800" dirty="0">
                <a:effectLst/>
                <a:latin typeface="Courier New" panose="02070309020205020404" pitchFamily="49" charset="0"/>
                <a:ea typeface="Calibri" panose="020F0502020204030204" pitchFamily="34" charset="0"/>
                <a:cs typeface="Courier New" panose="02070309020205020404" pitchFamily="49" charset="0"/>
              </a:rPr>
            </a:br>
            <a:r>
              <a:rPr lang="en-US" sz="800" dirty="0">
                <a:effectLst/>
                <a:latin typeface="Courier New" panose="02070309020205020404" pitchFamily="49" charset="0"/>
                <a:ea typeface="Calibri" panose="020F0502020204030204" pitchFamily="34" charset="0"/>
                <a:cs typeface="Courier New" panose="02070309020205020404" pitchFamily="49" charset="0"/>
              </a:rPr>
              <a:t>AND Replacement: contact IS ONE OF: CELLULA, TELEPHO</a:t>
            </a:r>
            <a:br>
              <a:rPr lang="en-US" sz="800" dirty="0">
                <a:effectLst/>
                <a:latin typeface="Courier New" panose="02070309020205020404" pitchFamily="49" charset="0"/>
                <a:ea typeface="Calibri" panose="020F0502020204030204" pitchFamily="34" charset="0"/>
                <a:cs typeface="Courier New" panose="02070309020205020404" pitchFamily="49" charset="0"/>
              </a:rPr>
            </a:br>
            <a:endParaRPr lang="en-US" sz="800" dirty="0">
              <a:effectLst/>
              <a:latin typeface="Courier New" panose="02070309020205020404" pitchFamily="49" charset="0"/>
              <a:ea typeface="Calibri" panose="020F0502020204030204" pitchFamily="34" charset="0"/>
              <a:cs typeface="Courier New" panose="02070309020205020404" pitchFamily="49" charset="0"/>
            </a:endParaRPr>
          </a:p>
          <a:p>
            <a:pPr marL="228600" marR="0" indent="-228600">
              <a:spcBef>
                <a:spcPts val="0"/>
              </a:spcBef>
              <a:spcAft>
                <a:spcPts val="0"/>
              </a:spcAft>
              <a:buFont typeface="+mj-lt"/>
              <a:buAutoNum type="arabicPeriod"/>
            </a:pPr>
            <a:r>
              <a:rPr lang="en-US" sz="800" dirty="0">
                <a:effectLst/>
                <a:latin typeface="Courier New" panose="02070309020205020404" pitchFamily="49" charset="0"/>
                <a:ea typeface="Calibri" panose="020F0502020204030204" pitchFamily="34" charset="0"/>
                <a:cs typeface="Courier New" panose="02070309020205020404" pitchFamily="49" charset="0"/>
              </a:rPr>
              <a:t>if month IS ONE OF: JUN, OCT, DEC, MAR, SEP </a:t>
            </a:r>
            <a:br>
              <a:rPr lang="en-US" sz="800" dirty="0">
                <a:effectLst/>
                <a:latin typeface="Courier New" panose="02070309020205020404" pitchFamily="49" charset="0"/>
                <a:ea typeface="Calibri" panose="020F0502020204030204" pitchFamily="34" charset="0"/>
                <a:cs typeface="Courier New" panose="02070309020205020404" pitchFamily="49" charset="0"/>
              </a:rPr>
            </a:br>
            <a:r>
              <a:rPr lang="en-US" sz="800" dirty="0">
                <a:effectLst/>
                <a:latin typeface="Courier New" panose="02070309020205020404" pitchFamily="49" charset="0"/>
                <a:ea typeface="Calibri" panose="020F0502020204030204" pitchFamily="34" charset="0"/>
                <a:cs typeface="Courier New" panose="02070309020205020404" pitchFamily="49" charset="0"/>
              </a:rPr>
              <a:t>AND Replacement: duration &lt; 699.5 </a:t>
            </a:r>
            <a:br>
              <a:rPr lang="en-US" sz="800" dirty="0">
                <a:effectLst/>
                <a:latin typeface="Courier New" panose="02070309020205020404" pitchFamily="49" charset="0"/>
                <a:ea typeface="Calibri" panose="020F0502020204030204" pitchFamily="34" charset="0"/>
                <a:cs typeface="Courier New" panose="02070309020205020404" pitchFamily="49" charset="0"/>
              </a:rPr>
            </a:br>
            <a:r>
              <a:rPr lang="en-US" sz="800" dirty="0">
                <a:effectLst/>
                <a:latin typeface="Courier New" panose="02070309020205020404" pitchFamily="49" charset="0"/>
                <a:ea typeface="Calibri" panose="020F0502020204030204" pitchFamily="34" charset="0"/>
                <a:cs typeface="Courier New" panose="02070309020205020404" pitchFamily="49" charset="0"/>
              </a:rPr>
              <a:t>AND Replacement: duration &gt;= 448.5 or MISSING </a:t>
            </a:r>
            <a:br>
              <a:rPr lang="en-US" sz="800" dirty="0">
                <a:effectLst/>
                <a:latin typeface="Courier New" panose="02070309020205020404" pitchFamily="49" charset="0"/>
                <a:ea typeface="Calibri" panose="020F0502020204030204" pitchFamily="34" charset="0"/>
                <a:cs typeface="Courier New" panose="02070309020205020404" pitchFamily="49" charset="0"/>
              </a:rPr>
            </a:br>
            <a:r>
              <a:rPr lang="en-US" sz="800" dirty="0">
                <a:effectLst/>
                <a:latin typeface="Courier New" panose="02070309020205020404" pitchFamily="49" charset="0"/>
                <a:ea typeface="Calibri" panose="020F0502020204030204" pitchFamily="34" charset="0"/>
                <a:cs typeface="Courier New" panose="02070309020205020404" pitchFamily="49" charset="0"/>
              </a:rPr>
              <a:t>AND Replacement: contact IS ONE OF: CELLULA, TELEPHO  </a:t>
            </a:r>
            <a:br>
              <a:rPr lang="en-US" sz="800" dirty="0">
                <a:effectLst/>
                <a:latin typeface="Courier New" panose="02070309020205020404" pitchFamily="49" charset="0"/>
                <a:ea typeface="Calibri" panose="020F0502020204030204" pitchFamily="34" charset="0"/>
                <a:cs typeface="Courier New" panose="02070309020205020404" pitchFamily="49" charset="0"/>
              </a:rPr>
            </a:br>
            <a:endParaRPr lang="en-US" sz="800" dirty="0">
              <a:effectLst/>
              <a:latin typeface="Courier New" panose="02070309020205020404" pitchFamily="49" charset="0"/>
              <a:ea typeface="Calibri" panose="020F0502020204030204" pitchFamily="34" charset="0"/>
              <a:cs typeface="Courier New" panose="02070309020205020404" pitchFamily="49" charset="0"/>
            </a:endParaRPr>
          </a:p>
          <a:p>
            <a:pPr marL="228600" marR="0" indent="-228600">
              <a:spcBef>
                <a:spcPts val="0"/>
              </a:spcBef>
              <a:spcAft>
                <a:spcPts val="0"/>
              </a:spcAft>
              <a:buFont typeface="+mj-lt"/>
              <a:buAutoNum type="arabicPeriod"/>
            </a:pPr>
            <a:r>
              <a:rPr lang="en-US" sz="800" dirty="0">
                <a:effectLst/>
                <a:latin typeface="Courier New" panose="02070309020205020404" pitchFamily="49" charset="0"/>
                <a:ea typeface="Calibri" panose="020F0502020204030204" pitchFamily="34" charset="0"/>
                <a:cs typeface="Courier New" panose="02070309020205020404" pitchFamily="49" charset="0"/>
              </a:rPr>
              <a:t>if month IS ONE OF: OCT, DEC, MAR, SEP </a:t>
            </a:r>
            <a:br>
              <a:rPr lang="en-US" sz="800" dirty="0">
                <a:effectLst/>
                <a:latin typeface="Courier New" panose="02070309020205020404" pitchFamily="49" charset="0"/>
                <a:ea typeface="Calibri" panose="020F0502020204030204" pitchFamily="34" charset="0"/>
                <a:cs typeface="Courier New" panose="02070309020205020404" pitchFamily="49" charset="0"/>
              </a:rPr>
            </a:br>
            <a:r>
              <a:rPr lang="en-US" sz="800" dirty="0">
                <a:effectLst/>
                <a:latin typeface="Courier New" panose="02070309020205020404" pitchFamily="49" charset="0"/>
                <a:ea typeface="Calibri" panose="020F0502020204030204" pitchFamily="34" charset="0"/>
                <a:cs typeface="Courier New" panose="02070309020205020404" pitchFamily="49" charset="0"/>
              </a:rPr>
              <a:t>AND Replacement: duration &lt; 448.5 </a:t>
            </a:r>
            <a:br>
              <a:rPr lang="en-US" sz="800" dirty="0">
                <a:effectLst/>
                <a:latin typeface="Courier New" panose="02070309020205020404" pitchFamily="49" charset="0"/>
                <a:ea typeface="Calibri" panose="020F0502020204030204" pitchFamily="34" charset="0"/>
                <a:cs typeface="Courier New" panose="02070309020205020404" pitchFamily="49" charset="0"/>
              </a:rPr>
            </a:br>
            <a:r>
              <a:rPr lang="en-US" sz="800" dirty="0">
                <a:effectLst/>
                <a:latin typeface="Courier New" panose="02070309020205020404" pitchFamily="49" charset="0"/>
                <a:ea typeface="Calibri" panose="020F0502020204030204" pitchFamily="34" charset="0"/>
                <a:cs typeface="Courier New" panose="02070309020205020404" pitchFamily="49" charset="0"/>
              </a:rPr>
              <a:t>AND Replacement: duration &gt;= 202.5 or</a:t>
            </a:r>
            <a:r>
              <a:rPr lang="en-US" sz="800" dirty="0">
                <a:latin typeface="Courier New" panose="02070309020205020404" pitchFamily="49" charset="0"/>
                <a:ea typeface="Calibri" panose="020F0502020204030204" pitchFamily="34" charset="0"/>
                <a:cs typeface="Courier New" panose="02070309020205020404" pitchFamily="49" charset="0"/>
              </a:rPr>
              <a:t> </a:t>
            </a:r>
            <a:r>
              <a:rPr lang="en-US" sz="800" dirty="0">
                <a:effectLst/>
                <a:latin typeface="Courier New" panose="02070309020205020404" pitchFamily="49" charset="0"/>
                <a:ea typeface="Calibri" panose="020F0502020204030204" pitchFamily="34" charset="0"/>
                <a:cs typeface="Courier New" panose="02070309020205020404" pitchFamily="49" charset="0"/>
              </a:rPr>
              <a:t>MISSING</a:t>
            </a:r>
            <a:br>
              <a:rPr lang="en-US" sz="800" dirty="0">
                <a:effectLst/>
                <a:latin typeface="Courier New" panose="02070309020205020404" pitchFamily="49" charset="0"/>
                <a:ea typeface="Calibri" panose="020F0502020204030204" pitchFamily="34" charset="0"/>
                <a:cs typeface="Courier New" panose="02070309020205020404" pitchFamily="49" charset="0"/>
              </a:rPr>
            </a:br>
            <a:endParaRPr lang="en-US" sz="800" dirty="0">
              <a:effectLst/>
              <a:latin typeface="Courier New" panose="02070309020205020404" pitchFamily="49" charset="0"/>
              <a:ea typeface="Calibri" panose="020F0502020204030204" pitchFamily="34" charset="0"/>
              <a:cs typeface="Courier New" panose="02070309020205020404" pitchFamily="49" charset="0"/>
            </a:endParaRPr>
          </a:p>
          <a:p>
            <a:pPr marL="228600" marR="0" indent="-228600">
              <a:spcBef>
                <a:spcPts val="0"/>
              </a:spcBef>
              <a:spcAft>
                <a:spcPts val="0"/>
              </a:spcAft>
              <a:buFont typeface="+mj-lt"/>
              <a:buAutoNum type="arabicPeriod"/>
            </a:pPr>
            <a:r>
              <a:rPr lang="en-US" sz="800" dirty="0">
                <a:effectLst/>
                <a:latin typeface="Courier New" panose="02070309020205020404" pitchFamily="49" charset="0"/>
                <a:ea typeface="Calibri" panose="020F0502020204030204" pitchFamily="34" charset="0"/>
                <a:cs typeface="Courier New" panose="02070309020205020404" pitchFamily="49" charset="0"/>
              </a:rPr>
              <a:t>if month IS ONE OF: APR </a:t>
            </a:r>
            <a:br>
              <a:rPr lang="en-US" sz="800" dirty="0">
                <a:effectLst/>
                <a:latin typeface="Courier New" panose="02070309020205020404" pitchFamily="49" charset="0"/>
                <a:ea typeface="Calibri" panose="020F0502020204030204" pitchFamily="34" charset="0"/>
                <a:cs typeface="Courier New" panose="02070309020205020404" pitchFamily="49" charset="0"/>
              </a:rPr>
            </a:br>
            <a:r>
              <a:rPr lang="en-US" sz="800" dirty="0">
                <a:effectLst/>
                <a:latin typeface="Courier New" panose="02070309020205020404" pitchFamily="49" charset="0"/>
                <a:ea typeface="Calibri" panose="020F0502020204030204" pitchFamily="34" charset="0"/>
                <a:cs typeface="Courier New" panose="02070309020205020404" pitchFamily="49" charset="0"/>
              </a:rPr>
              <a:t>AND housing IS ONE OF: NO </a:t>
            </a:r>
            <a:br>
              <a:rPr lang="en-US" sz="800" dirty="0">
                <a:effectLst/>
                <a:latin typeface="Courier New" panose="02070309020205020404" pitchFamily="49" charset="0"/>
                <a:ea typeface="Calibri" panose="020F0502020204030204" pitchFamily="34" charset="0"/>
                <a:cs typeface="Courier New" panose="02070309020205020404" pitchFamily="49" charset="0"/>
              </a:rPr>
            </a:br>
            <a:r>
              <a:rPr lang="en-US" sz="800" dirty="0">
                <a:effectLst/>
                <a:latin typeface="Courier New" panose="02070309020205020404" pitchFamily="49" charset="0"/>
                <a:ea typeface="Calibri" panose="020F0502020204030204" pitchFamily="34" charset="0"/>
                <a:cs typeface="Courier New" panose="02070309020205020404" pitchFamily="49" charset="0"/>
              </a:rPr>
              <a:t>AND Replacement: duration &lt; 699.5 </a:t>
            </a:r>
            <a:br>
              <a:rPr lang="en-US" sz="800" dirty="0">
                <a:effectLst/>
                <a:latin typeface="Courier New" panose="02070309020205020404" pitchFamily="49" charset="0"/>
                <a:ea typeface="Calibri" panose="020F0502020204030204" pitchFamily="34" charset="0"/>
                <a:cs typeface="Courier New" panose="02070309020205020404" pitchFamily="49" charset="0"/>
              </a:rPr>
            </a:br>
            <a:r>
              <a:rPr lang="en-US" sz="800" dirty="0">
                <a:effectLst/>
                <a:latin typeface="Courier New" panose="02070309020205020404" pitchFamily="49" charset="0"/>
                <a:ea typeface="Calibri" panose="020F0502020204030204" pitchFamily="34" charset="0"/>
                <a:cs typeface="Courier New" panose="02070309020205020404" pitchFamily="49" charset="0"/>
              </a:rPr>
              <a:t>AND Replacement: duration &gt;= 448.5 or</a:t>
            </a:r>
            <a:r>
              <a:rPr lang="en-US" sz="800" dirty="0">
                <a:latin typeface="Courier New" panose="02070309020205020404" pitchFamily="49" charset="0"/>
                <a:ea typeface="Calibri" panose="020F0502020204030204" pitchFamily="34" charset="0"/>
                <a:cs typeface="Courier New" panose="02070309020205020404" pitchFamily="49" charset="0"/>
              </a:rPr>
              <a:t> </a:t>
            </a:r>
            <a:r>
              <a:rPr lang="en-US" sz="800" dirty="0">
                <a:effectLst/>
                <a:latin typeface="Courier New" panose="02070309020205020404" pitchFamily="49" charset="0"/>
                <a:ea typeface="Calibri" panose="020F0502020204030204" pitchFamily="34" charset="0"/>
                <a:cs typeface="Courier New" panose="02070309020205020404" pitchFamily="49" charset="0"/>
              </a:rPr>
              <a:t>MISSING</a:t>
            </a:r>
            <a:r>
              <a:rPr lang="en-US" sz="800" dirty="0">
                <a:latin typeface="Courier New" panose="02070309020205020404" pitchFamily="49" charset="0"/>
                <a:ea typeface="Calibri" panose="020F0502020204030204" pitchFamily="34" charset="0"/>
                <a:cs typeface="Courier New" panose="02070309020205020404" pitchFamily="49" charset="0"/>
              </a:rPr>
              <a:t> </a:t>
            </a:r>
            <a:br>
              <a:rPr lang="en-US" sz="800" dirty="0">
                <a:latin typeface="Courier New" panose="02070309020205020404" pitchFamily="49" charset="0"/>
                <a:ea typeface="Calibri" panose="020F0502020204030204" pitchFamily="34" charset="0"/>
                <a:cs typeface="Courier New" panose="02070309020205020404" pitchFamily="49" charset="0"/>
              </a:rPr>
            </a:br>
            <a:r>
              <a:rPr lang="en-US" sz="800" dirty="0">
                <a:effectLst/>
                <a:latin typeface="Courier New" panose="02070309020205020404" pitchFamily="49" charset="0"/>
                <a:ea typeface="Calibri" panose="020F0502020204030204" pitchFamily="34" charset="0"/>
                <a:cs typeface="Courier New" panose="02070309020205020404" pitchFamily="49" charset="0"/>
              </a:rPr>
              <a:t>AND Replacement: contact IS ONE OF: CELLULA, TELEPHO</a:t>
            </a:r>
            <a:br>
              <a:rPr lang="en-US" sz="800" dirty="0">
                <a:effectLst/>
                <a:latin typeface="Courier New" panose="02070309020205020404" pitchFamily="49" charset="0"/>
                <a:ea typeface="Calibri" panose="020F0502020204030204" pitchFamily="34" charset="0"/>
                <a:cs typeface="Courier New" panose="02070309020205020404" pitchFamily="49" charset="0"/>
              </a:rPr>
            </a:br>
            <a:endParaRPr lang="en-US" sz="800" dirty="0">
              <a:effectLst/>
              <a:latin typeface="Courier New" panose="02070309020205020404" pitchFamily="49" charset="0"/>
              <a:ea typeface="Calibri" panose="020F0502020204030204" pitchFamily="34" charset="0"/>
              <a:cs typeface="Courier New" panose="02070309020205020404" pitchFamily="49" charset="0"/>
            </a:endParaRPr>
          </a:p>
          <a:p>
            <a:pPr marL="228600" marR="0" indent="-228600">
              <a:spcBef>
                <a:spcPts val="0"/>
              </a:spcBef>
              <a:spcAft>
                <a:spcPts val="0"/>
              </a:spcAft>
              <a:buFont typeface="+mj-lt"/>
              <a:buAutoNum type="arabicPeriod"/>
            </a:pPr>
            <a:r>
              <a:rPr lang="en-US" sz="800" dirty="0">
                <a:effectLst/>
                <a:latin typeface="Courier New" panose="02070309020205020404" pitchFamily="49" charset="0"/>
                <a:ea typeface="Calibri" panose="020F0502020204030204" pitchFamily="34" charset="0"/>
                <a:cs typeface="Courier New" panose="02070309020205020404" pitchFamily="49" charset="0"/>
              </a:rPr>
              <a:t>if month IS ONE OF: FEB, APR </a:t>
            </a:r>
            <a:br>
              <a:rPr lang="en-US" sz="800" dirty="0">
                <a:effectLst/>
                <a:latin typeface="Courier New" panose="02070309020205020404" pitchFamily="49" charset="0"/>
                <a:ea typeface="Calibri" panose="020F0502020204030204" pitchFamily="34" charset="0"/>
                <a:cs typeface="Courier New" panose="02070309020205020404" pitchFamily="49" charset="0"/>
              </a:rPr>
            </a:br>
            <a:r>
              <a:rPr lang="en-US" sz="800" dirty="0">
                <a:effectLst/>
                <a:latin typeface="Courier New" panose="02070309020205020404" pitchFamily="49" charset="0"/>
                <a:ea typeface="Calibri" panose="020F0502020204030204" pitchFamily="34" charset="0"/>
                <a:cs typeface="Courier New" panose="02070309020205020404" pitchFamily="49" charset="0"/>
              </a:rPr>
              <a:t>AND day &gt;= 20.5 </a:t>
            </a:r>
            <a:br>
              <a:rPr lang="en-US" sz="800" dirty="0">
                <a:effectLst/>
                <a:latin typeface="Courier New" panose="02070309020205020404" pitchFamily="49" charset="0"/>
                <a:ea typeface="Calibri" panose="020F0502020204030204" pitchFamily="34" charset="0"/>
                <a:cs typeface="Courier New" panose="02070309020205020404" pitchFamily="49" charset="0"/>
              </a:rPr>
            </a:br>
            <a:r>
              <a:rPr lang="en-US" sz="800" dirty="0">
                <a:effectLst/>
                <a:latin typeface="Courier New" panose="02070309020205020404" pitchFamily="49" charset="0"/>
                <a:ea typeface="Calibri" panose="020F0502020204030204" pitchFamily="34" charset="0"/>
                <a:cs typeface="Courier New" panose="02070309020205020404" pitchFamily="49" charset="0"/>
              </a:rPr>
              <a:t>AND Replacement: previous &lt; 0.5 or MISSING </a:t>
            </a:r>
            <a:br>
              <a:rPr lang="en-US" sz="800" dirty="0">
                <a:effectLst/>
                <a:latin typeface="Courier New" panose="02070309020205020404" pitchFamily="49" charset="0"/>
                <a:ea typeface="Calibri" panose="020F0502020204030204" pitchFamily="34" charset="0"/>
                <a:cs typeface="Courier New" panose="02070309020205020404" pitchFamily="49" charset="0"/>
              </a:rPr>
            </a:br>
            <a:r>
              <a:rPr lang="en-US" sz="800" dirty="0">
                <a:effectLst/>
                <a:latin typeface="Courier New" panose="02070309020205020404" pitchFamily="49" charset="0"/>
                <a:ea typeface="Calibri" panose="020F0502020204030204" pitchFamily="34" charset="0"/>
                <a:cs typeface="Courier New" panose="02070309020205020404" pitchFamily="49" charset="0"/>
              </a:rPr>
              <a:t>AND Replacement: duration &lt; 448.5 </a:t>
            </a:r>
            <a:br>
              <a:rPr lang="en-US" sz="800" dirty="0">
                <a:effectLst/>
                <a:latin typeface="Courier New" panose="02070309020205020404" pitchFamily="49" charset="0"/>
                <a:ea typeface="Calibri" panose="020F0502020204030204" pitchFamily="34" charset="0"/>
                <a:cs typeface="Courier New" panose="02070309020205020404" pitchFamily="49" charset="0"/>
              </a:rPr>
            </a:br>
            <a:r>
              <a:rPr lang="en-US" sz="800" dirty="0">
                <a:effectLst/>
                <a:latin typeface="Courier New" panose="02070309020205020404" pitchFamily="49" charset="0"/>
                <a:ea typeface="Calibri" panose="020F0502020204030204" pitchFamily="34" charset="0"/>
                <a:cs typeface="Courier New" panose="02070309020205020404" pitchFamily="49" charset="0"/>
              </a:rPr>
              <a:t>AND Replacement: duration &gt;= 224 </a:t>
            </a:r>
            <a:br>
              <a:rPr lang="en-US" sz="800" dirty="0">
                <a:effectLst/>
                <a:latin typeface="Courier New" panose="02070309020205020404" pitchFamily="49" charset="0"/>
                <a:ea typeface="Calibri" panose="020F0502020204030204" pitchFamily="34" charset="0"/>
                <a:cs typeface="Courier New" panose="02070309020205020404" pitchFamily="49" charset="0"/>
              </a:rPr>
            </a:br>
            <a:r>
              <a:rPr lang="en-US" sz="800" dirty="0">
                <a:effectLst/>
                <a:latin typeface="Courier New" panose="02070309020205020404" pitchFamily="49" charset="0"/>
                <a:ea typeface="Calibri" panose="020F0502020204030204" pitchFamily="34" charset="0"/>
                <a:cs typeface="Courier New" panose="02070309020205020404" pitchFamily="49" charset="0"/>
              </a:rPr>
              <a:t>AND Replacement: age &lt; 60.5 or MISSING</a:t>
            </a:r>
            <a:br>
              <a:rPr lang="en-US" sz="800" dirty="0">
                <a:effectLst/>
                <a:latin typeface="Courier New" panose="02070309020205020404" pitchFamily="49" charset="0"/>
                <a:ea typeface="Calibri" panose="020F0502020204030204" pitchFamily="34" charset="0"/>
                <a:cs typeface="Courier New" panose="02070309020205020404" pitchFamily="49" charset="0"/>
              </a:rPr>
            </a:br>
            <a:endParaRPr lang="en-US" sz="800" dirty="0">
              <a:effectLst/>
              <a:latin typeface="Courier New" panose="02070309020205020404" pitchFamily="49" charset="0"/>
              <a:ea typeface="Calibri" panose="020F0502020204030204" pitchFamily="34" charset="0"/>
              <a:cs typeface="Courier New" panose="02070309020205020404" pitchFamily="49" charset="0"/>
            </a:endParaRPr>
          </a:p>
          <a:p>
            <a:pPr marL="228600" marR="0" indent="-228600">
              <a:spcBef>
                <a:spcPts val="0"/>
              </a:spcBef>
              <a:spcAft>
                <a:spcPts val="0"/>
              </a:spcAft>
              <a:buFont typeface="+mj-lt"/>
              <a:buAutoNum type="arabicPeriod"/>
            </a:pPr>
            <a:r>
              <a:rPr lang="en-US" sz="800" dirty="0">
                <a:effectLst/>
                <a:latin typeface="Courier New" panose="02070309020205020404" pitchFamily="49" charset="0"/>
                <a:ea typeface="Calibri" panose="020F0502020204030204" pitchFamily="34" charset="0"/>
                <a:cs typeface="Courier New" panose="02070309020205020404" pitchFamily="49" charset="0"/>
              </a:rPr>
              <a:t>if month IS ONE OF: MAY, JUN, JUL, AUG, NOV, JAN, FEB, APR or MISSING AND housing IS ONE OF: NO </a:t>
            </a:r>
            <a:br>
              <a:rPr lang="en-US" sz="800" dirty="0">
                <a:effectLst/>
                <a:latin typeface="Courier New" panose="02070309020205020404" pitchFamily="49" charset="0"/>
                <a:ea typeface="Calibri" panose="020F0502020204030204" pitchFamily="34" charset="0"/>
                <a:cs typeface="Courier New" panose="02070309020205020404" pitchFamily="49" charset="0"/>
              </a:rPr>
            </a:br>
            <a:r>
              <a:rPr lang="en-US" sz="800" dirty="0">
                <a:effectLst/>
                <a:latin typeface="Courier New" panose="02070309020205020404" pitchFamily="49" charset="0"/>
                <a:ea typeface="Calibri" panose="020F0502020204030204" pitchFamily="34" charset="0"/>
                <a:cs typeface="Courier New" panose="02070309020205020404" pitchFamily="49" charset="0"/>
              </a:rPr>
              <a:t>AND Replacement: previous &gt;= 0.5 </a:t>
            </a:r>
            <a:br>
              <a:rPr lang="en-US" sz="800" dirty="0">
                <a:effectLst/>
                <a:latin typeface="Courier New" panose="02070309020205020404" pitchFamily="49" charset="0"/>
                <a:ea typeface="Calibri" panose="020F0502020204030204" pitchFamily="34" charset="0"/>
                <a:cs typeface="Courier New" panose="02070309020205020404" pitchFamily="49" charset="0"/>
              </a:rPr>
            </a:br>
            <a:r>
              <a:rPr lang="en-US" sz="800" dirty="0">
                <a:effectLst/>
                <a:latin typeface="Courier New" panose="02070309020205020404" pitchFamily="49" charset="0"/>
                <a:ea typeface="Calibri" panose="020F0502020204030204" pitchFamily="34" charset="0"/>
                <a:cs typeface="Courier New" panose="02070309020205020404" pitchFamily="49" charset="0"/>
              </a:rPr>
              <a:t>AND Replacement: </a:t>
            </a:r>
            <a:r>
              <a:rPr lang="en-US" sz="800" dirty="0" err="1">
                <a:effectLst/>
                <a:latin typeface="Courier New" panose="02070309020205020404" pitchFamily="49" charset="0"/>
                <a:ea typeface="Calibri" panose="020F0502020204030204" pitchFamily="34" charset="0"/>
                <a:cs typeface="Courier New" panose="02070309020205020404" pitchFamily="49" charset="0"/>
              </a:rPr>
              <a:t>pdays</a:t>
            </a:r>
            <a:r>
              <a:rPr lang="en-US" sz="800" dirty="0">
                <a:effectLst/>
                <a:latin typeface="Courier New" panose="02070309020205020404" pitchFamily="49" charset="0"/>
                <a:ea typeface="Calibri" panose="020F0502020204030204" pitchFamily="34" charset="0"/>
                <a:cs typeface="Courier New" panose="02070309020205020404" pitchFamily="49" charset="0"/>
              </a:rPr>
              <a:t> &lt; 101.5 </a:t>
            </a:r>
            <a:br>
              <a:rPr lang="en-US" sz="800" dirty="0">
                <a:effectLst/>
                <a:latin typeface="Courier New" panose="02070309020205020404" pitchFamily="49" charset="0"/>
                <a:ea typeface="Calibri" panose="020F0502020204030204" pitchFamily="34" charset="0"/>
                <a:cs typeface="Courier New" panose="02070309020205020404" pitchFamily="49" charset="0"/>
              </a:rPr>
            </a:br>
            <a:r>
              <a:rPr lang="en-US" sz="800" dirty="0">
                <a:effectLst/>
                <a:latin typeface="Courier New" panose="02070309020205020404" pitchFamily="49" charset="0"/>
                <a:ea typeface="Calibri" panose="020F0502020204030204" pitchFamily="34" charset="0"/>
                <a:cs typeface="Courier New" panose="02070309020205020404" pitchFamily="49" charset="0"/>
              </a:rPr>
              <a:t>AND Replacement: duration &lt; 448.5 </a:t>
            </a:r>
            <a:br>
              <a:rPr lang="en-US" sz="800" dirty="0">
                <a:effectLst/>
                <a:latin typeface="Courier New" panose="02070309020205020404" pitchFamily="49" charset="0"/>
                <a:ea typeface="Calibri" panose="020F0502020204030204" pitchFamily="34" charset="0"/>
                <a:cs typeface="Courier New" panose="02070309020205020404" pitchFamily="49" charset="0"/>
              </a:rPr>
            </a:br>
            <a:r>
              <a:rPr lang="en-US" sz="800" dirty="0">
                <a:effectLst/>
                <a:latin typeface="Courier New" panose="02070309020205020404" pitchFamily="49" charset="0"/>
                <a:ea typeface="Calibri" panose="020F0502020204030204" pitchFamily="34" charset="0"/>
                <a:cs typeface="Courier New" panose="02070309020205020404" pitchFamily="49" charset="0"/>
              </a:rPr>
              <a:t>AND Replacement: duration &gt;= 162.5 or </a:t>
            </a:r>
            <a:r>
              <a:rPr lang="en-US" sz="800" dirty="0">
                <a:latin typeface="Courier New" panose="02070309020205020404" pitchFamily="49" charset="0"/>
                <a:ea typeface="Calibri" panose="020F0502020204030204" pitchFamily="34" charset="0"/>
                <a:cs typeface="Courier New" panose="02070309020205020404" pitchFamily="49" charset="0"/>
              </a:rPr>
              <a:t> </a:t>
            </a:r>
            <a:r>
              <a:rPr lang="en-US" sz="800" dirty="0">
                <a:effectLst/>
                <a:latin typeface="Courier New" panose="02070309020205020404" pitchFamily="49" charset="0"/>
                <a:ea typeface="Calibri" panose="020F0502020204030204" pitchFamily="34" charset="0"/>
                <a:cs typeface="Courier New" panose="02070309020205020404" pitchFamily="49" charset="0"/>
              </a:rPr>
              <a:t>MISSING </a:t>
            </a:r>
            <a:br>
              <a:rPr lang="en-US" sz="800" dirty="0">
                <a:effectLst/>
                <a:latin typeface="Courier New" panose="02070309020205020404" pitchFamily="49" charset="0"/>
                <a:ea typeface="Calibri" panose="020F0502020204030204" pitchFamily="34" charset="0"/>
                <a:cs typeface="Courier New" panose="02070309020205020404" pitchFamily="49" charset="0"/>
              </a:rPr>
            </a:br>
            <a:r>
              <a:rPr lang="en-US" sz="800" dirty="0">
                <a:effectLst/>
                <a:latin typeface="Courier New" panose="02070309020205020404" pitchFamily="49" charset="0"/>
                <a:ea typeface="Calibri" panose="020F0502020204030204" pitchFamily="34" charset="0"/>
                <a:cs typeface="Courier New" panose="02070309020205020404" pitchFamily="49" charset="0"/>
              </a:rPr>
              <a:t>AND Replacement: age &lt; 60.5 or MISSING</a:t>
            </a:r>
            <a:br>
              <a:rPr lang="en-US" sz="800" dirty="0">
                <a:effectLst/>
                <a:latin typeface="Courier New" panose="02070309020205020404" pitchFamily="49" charset="0"/>
                <a:ea typeface="Calibri" panose="020F0502020204030204" pitchFamily="34" charset="0"/>
                <a:cs typeface="Courier New" panose="02070309020205020404" pitchFamily="49" charset="0"/>
              </a:rPr>
            </a:br>
            <a:endParaRPr lang="en-US" sz="800" dirty="0">
              <a:effectLst/>
              <a:latin typeface="Courier New" panose="02070309020205020404" pitchFamily="49" charset="0"/>
              <a:ea typeface="Calibri" panose="020F0502020204030204" pitchFamily="34" charset="0"/>
              <a:cs typeface="Courier New" panose="02070309020205020404" pitchFamily="49" charset="0"/>
            </a:endParaRPr>
          </a:p>
          <a:p>
            <a:pPr marL="228600" marR="0" indent="-228600">
              <a:spcBef>
                <a:spcPts val="0"/>
              </a:spcBef>
              <a:spcAft>
                <a:spcPts val="0"/>
              </a:spcAft>
              <a:buFont typeface="+mj-lt"/>
              <a:buAutoNum type="arabicPeriod"/>
            </a:pPr>
            <a:r>
              <a:rPr lang="en-US" sz="800" dirty="0">
                <a:effectLst/>
                <a:latin typeface="Courier New" panose="02070309020205020404" pitchFamily="49" charset="0"/>
                <a:ea typeface="Calibri" panose="020F0502020204030204" pitchFamily="34" charset="0"/>
                <a:cs typeface="Courier New" panose="02070309020205020404" pitchFamily="49" charset="0"/>
              </a:rPr>
              <a:t>if month IS ONE OF: JUN, JUL, AUG </a:t>
            </a:r>
            <a:br>
              <a:rPr lang="en-US" sz="800" dirty="0">
                <a:effectLst/>
                <a:latin typeface="Courier New" panose="02070309020205020404" pitchFamily="49" charset="0"/>
                <a:ea typeface="Calibri" panose="020F0502020204030204" pitchFamily="34" charset="0"/>
                <a:cs typeface="Courier New" panose="02070309020205020404" pitchFamily="49" charset="0"/>
              </a:rPr>
            </a:br>
            <a:r>
              <a:rPr lang="en-US" sz="800" dirty="0">
                <a:effectLst/>
                <a:latin typeface="Courier New" panose="02070309020205020404" pitchFamily="49" charset="0"/>
                <a:ea typeface="Calibri" panose="020F0502020204030204" pitchFamily="34" charset="0"/>
                <a:cs typeface="Courier New" panose="02070309020205020404" pitchFamily="49" charset="0"/>
              </a:rPr>
              <a:t>AND housing IS ONE OF: YES or MISSING </a:t>
            </a:r>
            <a:br>
              <a:rPr lang="en-US" sz="800" dirty="0">
                <a:effectLst/>
                <a:latin typeface="Courier New" panose="02070309020205020404" pitchFamily="49" charset="0"/>
                <a:ea typeface="Calibri" panose="020F0502020204030204" pitchFamily="34" charset="0"/>
                <a:cs typeface="Courier New" panose="02070309020205020404" pitchFamily="49" charset="0"/>
              </a:rPr>
            </a:br>
            <a:r>
              <a:rPr lang="en-US" sz="800" dirty="0">
                <a:effectLst/>
                <a:latin typeface="Courier New" panose="02070309020205020404" pitchFamily="49" charset="0"/>
                <a:ea typeface="Calibri" panose="020F0502020204030204" pitchFamily="34" charset="0"/>
                <a:cs typeface="Courier New" panose="02070309020205020404" pitchFamily="49" charset="0"/>
              </a:rPr>
              <a:t>AND Replacement: previous &gt;= 0.5 </a:t>
            </a:r>
            <a:br>
              <a:rPr lang="en-US" sz="800" dirty="0">
                <a:effectLst/>
                <a:latin typeface="Courier New" panose="02070309020205020404" pitchFamily="49" charset="0"/>
                <a:ea typeface="Calibri" panose="020F0502020204030204" pitchFamily="34" charset="0"/>
                <a:cs typeface="Courier New" panose="02070309020205020404" pitchFamily="49" charset="0"/>
              </a:rPr>
            </a:br>
            <a:r>
              <a:rPr lang="en-US" sz="800" dirty="0">
                <a:effectLst/>
                <a:latin typeface="Courier New" panose="02070309020205020404" pitchFamily="49" charset="0"/>
                <a:ea typeface="Calibri" panose="020F0502020204030204" pitchFamily="34" charset="0"/>
                <a:cs typeface="Courier New" panose="02070309020205020404" pitchFamily="49" charset="0"/>
              </a:rPr>
              <a:t>AND Replacement: duration &lt; 448.5 </a:t>
            </a:r>
            <a:br>
              <a:rPr lang="en-US" sz="800" dirty="0">
                <a:effectLst/>
                <a:latin typeface="Courier New" panose="02070309020205020404" pitchFamily="49" charset="0"/>
                <a:ea typeface="Calibri" panose="020F0502020204030204" pitchFamily="34" charset="0"/>
                <a:cs typeface="Courier New" panose="02070309020205020404" pitchFamily="49" charset="0"/>
              </a:rPr>
            </a:br>
            <a:r>
              <a:rPr lang="en-US" sz="800" dirty="0">
                <a:effectLst/>
                <a:latin typeface="Courier New" panose="02070309020205020404" pitchFamily="49" charset="0"/>
                <a:ea typeface="Calibri" panose="020F0502020204030204" pitchFamily="34" charset="0"/>
                <a:cs typeface="Courier New" panose="02070309020205020404" pitchFamily="49" charset="0"/>
              </a:rPr>
              <a:t>AND Replacement: duration &gt;= 162.5 </a:t>
            </a:r>
            <a:br>
              <a:rPr lang="en-US" sz="800" dirty="0">
                <a:effectLst/>
                <a:latin typeface="Courier New" panose="02070309020205020404" pitchFamily="49" charset="0"/>
                <a:ea typeface="Calibri" panose="020F0502020204030204" pitchFamily="34" charset="0"/>
                <a:cs typeface="Courier New" panose="02070309020205020404" pitchFamily="49" charset="0"/>
              </a:rPr>
            </a:br>
            <a:r>
              <a:rPr lang="en-US" sz="800" dirty="0">
                <a:effectLst/>
                <a:latin typeface="Courier New" panose="02070309020205020404" pitchFamily="49" charset="0"/>
                <a:ea typeface="Calibri" panose="020F0502020204030204" pitchFamily="34" charset="0"/>
                <a:cs typeface="Courier New" panose="02070309020205020404" pitchFamily="49" charset="0"/>
              </a:rPr>
              <a:t>AND Replacement: age &lt; 60.5 or MISSING</a:t>
            </a:r>
          </a:p>
        </p:txBody>
      </p:sp>
      <p:sp>
        <p:nvSpPr>
          <p:cNvPr id="9" name="TextBox 8">
            <a:extLst>
              <a:ext uri="{FF2B5EF4-FFF2-40B4-BE49-F238E27FC236}">
                <a16:creationId xmlns:a16="http://schemas.microsoft.com/office/drawing/2014/main" xmlns="" id="{E29BF10C-A9D1-4FC9-8493-E390A9DC334C}"/>
              </a:ext>
            </a:extLst>
          </p:cNvPr>
          <p:cNvSpPr txBox="1"/>
          <p:nvPr/>
        </p:nvSpPr>
        <p:spPr>
          <a:xfrm>
            <a:off x="7611761" y="1756838"/>
            <a:ext cx="4580237" cy="4401205"/>
          </a:xfrm>
          <a:prstGeom prst="rect">
            <a:avLst/>
          </a:prstGeom>
          <a:solidFill>
            <a:schemeClr val="bg1">
              <a:alpha val="68000"/>
            </a:schemeClr>
          </a:solidFill>
        </p:spPr>
        <p:txBody>
          <a:bodyPr wrap="square" rtlCol="0">
            <a:spAutoFit/>
          </a:bodyPr>
          <a:lstStyle/>
          <a:p>
            <a:pPr marL="228600" marR="0" indent="-228600">
              <a:spcBef>
                <a:spcPts val="0"/>
              </a:spcBef>
              <a:spcAft>
                <a:spcPts val="0"/>
              </a:spcAft>
              <a:buFont typeface="+mj-lt"/>
              <a:buAutoNum type="arabicPeriod" startAt="8"/>
            </a:pPr>
            <a:r>
              <a:rPr lang="en-US" sz="800" dirty="0">
                <a:effectLst/>
                <a:latin typeface="Courier New" panose="02070309020205020404" pitchFamily="49" charset="0"/>
                <a:ea typeface="Calibri" panose="020F0502020204030204" pitchFamily="34" charset="0"/>
                <a:cs typeface="Courier New" panose="02070309020205020404" pitchFamily="49" charset="0"/>
              </a:rPr>
              <a:t>if month IS ONE OF: JUN AND Replacement: previous &lt; 0.5 or MISSING </a:t>
            </a:r>
            <a:br>
              <a:rPr lang="en-US" sz="800" dirty="0">
                <a:effectLst/>
                <a:latin typeface="Courier New" panose="02070309020205020404" pitchFamily="49" charset="0"/>
                <a:ea typeface="Calibri" panose="020F0502020204030204" pitchFamily="34" charset="0"/>
                <a:cs typeface="Courier New" panose="02070309020205020404" pitchFamily="49" charset="0"/>
              </a:rPr>
            </a:br>
            <a:r>
              <a:rPr lang="en-US" sz="800" dirty="0">
                <a:effectLst/>
                <a:latin typeface="Courier New" panose="02070309020205020404" pitchFamily="49" charset="0"/>
                <a:ea typeface="Calibri" panose="020F0502020204030204" pitchFamily="34" charset="0"/>
                <a:cs typeface="Courier New" panose="02070309020205020404" pitchFamily="49" charset="0"/>
              </a:rPr>
              <a:t>AND Replacement: duration &lt; 448.5 AND Replacement: duration &gt;= 222.5 </a:t>
            </a:r>
            <a:br>
              <a:rPr lang="en-US" sz="800" dirty="0">
                <a:effectLst/>
                <a:latin typeface="Courier New" panose="02070309020205020404" pitchFamily="49" charset="0"/>
                <a:ea typeface="Calibri" panose="020F0502020204030204" pitchFamily="34" charset="0"/>
                <a:cs typeface="Courier New" panose="02070309020205020404" pitchFamily="49" charset="0"/>
              </a:rPr>
            </a:br>
            <a:r>
              <a:rPr lang="en-US" sz="800" dirty="0">
                <a:effectLst/>
                <a:latin typeface="Courier New" panose="02070309020205020404" pitchFamily="49" charset="0"/>
                <a:ea typeface="Calibri" panose="020F0502020204030204" pitchFamily="34" charset="0"/>
                <a:cs typeface="Courier New" panose="02070309020205020404" pitchFamily="49" charset="0"/>
              </a:rPr>
              <a:t>AND Replacement: contact IS ONE OF: CELLULA, TELEPHO </a:t>
            </a:r>
            <a:br>
              <a:rPr lang="en-US" sz="800" dirty="0">
                <a:effectLst/>
                <a:latin typeface="Courier New" panose="02070309020205020404" pitchFamily="49" charset="0"/>
                <a:ea typeface="Calibri" panose="020F0502020204030204" pitchFamily="34" charset="0"/>
                <a:cs typeface="Courier New" panose="02070309020205020404" pitchFamily="49" charset="0"/>
              </a:rPr>
            </a:br>
            <a:r>
              <a:rPr lang="en-US" sz="800" dirty="0">
                <a:effectLst/>
                <a:latin typeface="Courier New" panose="02070309020205020404" pitchFamily="49" charset="0"/>
                <a:ea typeface="Calibri" panose="020F0502020204030204" pitchFamily="34" charset="0"/>
                <a:cs typeface="Courier New" panose="02070309020205020404" pitchFamily="49" charset="0"/>
              </a:rPr>
              <a:t>AND Replacement: age &lt; 60.5 or MISSING</a:t>
            </a:r>
            <a:br>
              <a:rPr lang="en-US" sz="800" dirty="0">
                <a:effectLst/>
                <a:latin typeface="Courier New" panose="02070309020205020404" pitchFamily="49" charset="0"/>
                <a:ea typeface="Calibri" panose="020F0502020204030204" pitchFamily="34" charset="0"/>
                <a:cs typeface="Courier New" panose="02070309020205020404" pitchFamily="49" charset="0"/>
              </a:rPr>
            </a:br>
            <a:endParaRPr lang="en-US" sz="800" dirty="0">
              <a:effectLst/>
              <a:latin typeface="Courier New" panose="02070309020205020404" pitchFamily="49" charset="0"/>
              <a:ea typeface="Calibri" panose="020F0502020204030204" pitchFamily="34" charset="0"/>
              <a:cs typeface="Courier New" panose="02070309020205020404" pitchFamily="49" charset="0"/>
            </a:endParaRPr>
          </a:p>
          <a:p>
            <a:pPr marL="228600" marR="0" indent="-228600">
              <a:spcBef>
                <a:spcPts val="0"/>
              </a:spcBef>
              <a:spcAft>
                <a:spcPts val="0"/>
              </a:spcAft>
              <a:buFont typeface="+mj-lt"/>
              <a:buAutoNum type="arabicPeriod" startAt="8"/>
            </a:pPr>
            <a:r>
              <a:rPr lang="en-US" sz="800" dirty="0">
                <a:effectLst/>
                <a:latin typeface="Courier New" panose="02070309020205020404" pitchFamily="49" charset="0"/>
                <a:ea typeface="Calibri" panose="020F0502020204030204" pitchFamily="34" charset="0"/>
                <a:cs typeface="Courier New" panose="02070309020205020404" pitchFamily="49" charset="0"/>
              </a:rPr>
              <a:t>if month IS ONE OF: JUN, JUL, AUG, APR</a:t>
            </a:r>
            <a:br>
              <a:rPr lang="en-US" sz="800" dirty="0">
                <a:effectLst/>
                <a:latin typeface="Courier New" panose="02070309020205020404" pitchFamily="49" charset="0"/>
                <a:ea typeface="Calibri" panose="020F0502020204030204" pitchFamily="34" charset="0"/>
                <a:cs typeface="Courier New" panose="02070309020205020404" pitchFamily="49" charset="0"/>
              </a:rPr>
            </a:br>
            <a:r>
              <a:rPr lang="en-US" sz="800" dirty="0">
                <a:effectLst/>
                <a:latin typeface="Courier New" panose="02070309020205020404" pitchFamily="49" charset="0"/>
                <a:ea typeface="Calibri" panose="020F0502020204030204" pitchFamily="34" charset="0"/>
                <a:cs typeface="Courier New" panose="02070309020205020404" pitchFamily="49" charset="0"/>
              </a:rPr>
              <a:t>AND housing IS ONE OF: NO</a:t>
            </a:r>
            <a:br>
              <a:rPr lang="en-US" sz="800" dirty="0">
                <a:effectLst/>
                <a:latin typeface="Courier New" panose="02070309020205020404" pitchFamily="49" charset="0"/>
                <a:ea typeface="Calibri" panose="020F0502020204030204" pitchFamily="34" charset="0"/>
                <a:cs typeface="Courier New" panose="02070309020205020404" pitchFamily="49" charset="0"/>
              </a:rPr>
            </a:br>
            <a:r>
              <a:rPr lang="en-US" sz="800" dirty="0">
                <a:effectLst/>
                <a:latin typeface="Courier New" panose="02070309020205020404" pitchFamily="49" charset="0"/>
                <a:ea typeface="Calibri" panose="020F0502020204030204" pitchFamily="34" charset="0"/>
                <a:cs typeface="Courier New" panose="02070309020205020404" pitchFamily="49" charset="0"/>
              </a:rPr>
              <a:t>AND Replacement: previous &gt;= 0.5</a:t>
            </a:r>
            <a:br>
              <a:rPr lang="en-US" sz="800" dirty="0">
                <a:effectLst/>
                <a:latin typeface="Courier New" panose="02070309020205020404" pitchFamily="49" charset="0"/>
                <a:ea typeface="Calibri" panose="020F0502020204030204" pitchFamily="34" charset="0"/>
                <a:cs typeface="Courier New" panose="02070309020205020404" pitchFamily="49" charset="0"/>
              </a:rPr>
            </a:br>
            <a:r>
              <a:rPr lang="en-US" sz="800" dirty="0">
                <a:effectLst/>
                <a:latin typeface="Courier New" panose="02070309020205020404" pitchFamily="49" charset="0"/>
                <a:ea typeface="Calibri" panose="020F0502020204030204" pitchFamily="34" charset="0"/>
                <a:cs typeface="Courier New" panose="02070309020205020404" pitchFamily="49" charset="0"/>
              </a:rPr>
              <a:t>AND Replacement: </a:t>
            </a:r>
            <a:r>
              <a:rPr lang="en-US" sz="800" dirty="0" err="1">
                <a:effectLst/>
                <a:latin typeface="Courier New" panose="02070309020205020404" pitchFamily="49" charset="0"/>
                <a:ea typeface="Calibri" panose="020F0502020204030204" pitchFamily="34" charset="0"/>
                <a:cs typeface="Courier New" panose="02070309020205020404" pitchFamily="49" charset="0"/>
              </a:rPr>
              <a:t>pdays</a:t>
            </a:r>
            <a:r>
              <a:rPr lang="en-US" sz="800" dirty="0">
                <a:effectLst/>
                <a:latin typeface="Courier New" panose="02070309020205020404" pitchFamily="49" charset="0"/>
                <a:ea typeface="Calibri" panose="020F0502020204030204" pitchFamily="34" charset="0"/>
                <a:cs typeface="Courier New" panose="02070309020205020404" pitchFamily="49" charset="0"/>
              </a:rPr>
              <a:t> &gt;= 101.5 or MISSING</a:t>
            </a:r>
            <a:br>
              <a:rPr lang="en-US" sz="800" dirty="0">
                <a:effectLst/>
                <a:latin typeface="Courier New" panose="02070309020205020404" pitchFamily="49" charset="0"/>
                <a:ea typeface="Calibri" panose="020F0502020204030204" pitchFamily="34" charset="0"/>
                <a:cs typeface="Courier New" panose="02070309020205020404" pitchFamily="49" charset="0"/>
              </a:rPr>
            </a:br>
            <a:r>
              <a:rPr lang="en-US" sz="800" dirty="0">
                <a:effectLst/>
                <a:latin typeface="Courier New" panose="02070309020205020404" pitchFamily="49" charset="0"/>
                <a:ea typeface="Calibri" panose="020F0502020204030204" pitchFamily="34" charset="0"/>
                <a:cs typeface="Courier New" panose="02070309020205020404" pitchFamily="49" charset="0"/>
              </a:rPr>
              <a:t>AND Replacement: duration &lt; 448.5 </a:t>
            </a:r>
            <a:br>
              <a:rPr lang="en-US" sz="800" dirty="0">
                <a:effectLst/>
                <a:latin typeface="Courier New" panose="02070309020205020404" pitchFamily="49" charset="0"/>
                <a:ea typeface="Calibri" panose="020F0502020204030204" pitchFamily="34" charset="0"/>
                <a:cs typeface="Courier New" panose="02070309020205020404" pitchFamily="49" charset="0"/>
              </a:rPr>
            </a:br>
            <a:r>
              <a:rPr lang="en-US" sz="800" dirty="0">
                <a:effectLst/>
                <a:latin typeface="Courier New" panose="02070309020205020404" pitchFamily="49" charset="0"/>
                <a:ea typeface="Calibri" panose="020F0502020204030204" pitchFamily="34" charset="0"/>
                <a:cs typeface="Courier New" panose="02070309020205020404" pitchFamily="49" charset="0"/>
              </a:rPr>
              <a:t>AND Replacement: duration &gt;= 162.5 or MISSING</a:t>
            </a:r>
            <a:br>
              <a:rPr lang="en-US" sz="800" dirty="0">
                <a:effectLst/>
                <a:latin typeface="Courier New" panose="02070309020205020404" pitchFamily="49" charset="0"/>
                <a:ea typeface="Calibri" panose="020F0502020204030204" pitchFamily="34" charset="0"/>
                <a:cs typeface="Courier New" panose="02070309020205020404" pitchFamily="49" charset="0"/>
              </a:rPr>
            </a:br>
            <a:r>
              <a:rPr lang="en-US" sz="800" dirty="0">
                <a:effectLst/>
                <a:latin typeface="Courier New" panose="02070309020205020404" pitchFamily="49" charset="0"/>
                <a:ea typeface="Calibri" panose="020F0502020204030204" pitchFamily="34" charset="0"/>
                <a:cs typeface="Courier New" panose="02070309020205020404" pitchFamily="49" charset="0"/>
              </a:rPr>
              <a:t>AND Replacement: age &lt; 60.5 or MISSING</a:t>
            </a:r>
          </a:p>
          <a:p>
            <a:pPr marL="228600" marR="0" indent="-228600">
              <a:spcBef>
                <a:spcPts val="0"/>
              </a:spcBef>
              <a:spcAft>
                <a:spcPts val="0"/>
              </a:spcAft>
              <a:buFont typeface="+mj-lt"/>
              <a:buAutoNum type="arabicPeriod" startAt="8"/>
            </a:pPr>
            <a:endParaRPr lang="en-US" sz="800" dirty="0">
              <a:effectLst/>
              <a:latin typeface="Courier New" panose="02070309020205020404" pitchFamily="49" charset="0"/>
              <a:ea typeface="Calibri" panose="020F0502020204030204" pitchFamily="34" charset="0"/>
              <a:cs typeface="Courier New" panose="02070309020205020404" pitchFamily="49" charset="0"/>
            </a:endParaRPr>
          </a:p>
          <a:p>
            <a:pPr marL="228600" marR="0" indent="-228600">
              <a:spcBef>
                <a:spcPts val="0"/>
              </a:spcBef>
              <a:spcAft>
                <a:spcPts val="0"/>
              </a:spcAft>
              <a:buFont typeface="+mj-lt"/>
              <a:buAutoNum type="arabicPeriod" startAt="8"/>
            </a:pPr>
            <a:r>
              <a:rPr lang="en-US" sz="800" dirty="0">
                <a:effectLst/>
                <a:latin typeface="Courier New" panose="02070309020205020404" pitchFamily="49" charset="0"/>
                <a:ea typeface="Calibri" panose="020F0502020204030204" pitchFamily="34" charset="0"/>
                <a:cs typeface="Courier New" panose="02070309020205020404" pitchFamily="49" charset="0"/>
              </a:rPr>
              <a:t>if month IS ONE OF: MAY, JUL, AUG, NOV, JAN or MISSING</a:t>
            </a:r>
            <a:br>
              <a:rPr lang="en-US" sz="800" dirty="0">
                <a:effectLst/>
                <a:latin typeface="Courier New" panose="02070309020205020404" pitchFamily="49" charset="0"/>
                <a:ea typeface="Calibri" panose="020F0502020204030204" pitchFamily="34" charset="0"/>
                <a:cs typeface="Courier New" panose="02070309020205020404" pitchFamily="49" charset="0"/>
              </a:rPr>
            </a:br>
            <a:r>
              <a:rPr lang="en-US" sz="800" dirty="0">
                <a:effectLst/>
                <a:latin typeface="Courier New" panose="02070309020205020404" pitchFamily="49" charset="0"/>
                <a:ea typeface="Calibri" panose="020F0502020204030204" pitchFamily="34" charset="0"/>
                <a:cs typeface="Courier New" panose="02070309020205020404" pitchFamily="49" charset="0"/>
              </a:rPr>
              <a:t>AND day &lt; 3.5</a:t>
            </a:r>
            <a:br>
              <a:rPr lang="en-US" sz="800" dirty="0">
                <a:effectLst/>
                <a:latin typeface="Courier New" panose="02070309020205020404" pitchFamily="49" charset="0"/>
                <a:ea typeface="Calibri" panose="020F0502020204030204" pitchFamily="34" charset="0"/>
                <a:cs typeface="Courier New" panose="02070309020205020404" pitchFamily="49" charset="0"/>
              </a:rPr>
            </a:br>
            <a:r>
              <a:rPr lang="en-US" sz="800" dirty="0">
                <a:effectLst/>
                <a:latin typeface="Courier New" panose="02070309020205020404" pitchFamily="49" charset="0"/>
                <a:ea typeface="Calibri" panose="020F0502020204030204" pitchFamily="34" charset="0"/>
                <a:cs typeface="Courier New" panose="02070309020205020404" pitchFamily="49" charset="0"/>
              </a:rPr>
              <a:t>AND Replacement: previous &lt; 0.5 or MISSING</a:t>
            </a:r>
            <a:br>
              <a:rPr lang="en-US" sz="800" dirty="0">
                <a:effectLst/>
                <a:latin typeface="Courier New" panose="02070309020205020404" pitchFamily="49" charset="0"/>
                <a:ea typeface="Calibri" panose="020F0502020204030204" pitchFamily="34" charset="0"/>
                <a:cs typeface="Courier New" panose="02070309020205020404" pitchFamily="49" charset="0"/>
              </a:rPr>
            </a:br>
            <a:r>
              <a:rPr lang="en-US" sz="800" dirty="0">
                <a:effectLst/>
                <a:latin typeface="Courier New" panose="02070309020205020404" pitchFamily="49" charset="0"/>
                <a:ea typeface="Calibri" panose="020F0502020204030204" pitchFamily="34" charset="0"/>
                <a:cs typeface="Courier New" panose="02070309020205020404" pitchFamily="49" charset="0"/>
              </a:rPr>
              <a:t>AND Replacement: duration &lt; 448.5 AND Replacement: duration &gt;= 222.5</a:t>
            </a:r>
            <a:br>
              <a:rPr lang="en-US" sz="800" dirty="0">
                <a:effectLst/>
                <a:latin typeface="Courier New" panose="02070309020205020404" pitchFamily="49" charset="0"/>
                <a:ea typeface="Calibri" panose="020F0502020204030204" pitchFamily="34" charset="0"/>
                <a:cs typeface="Courier New" panose="02070309020205020404" pitchFamily="49" charset="0"/>
              </a:rPr>
            </a:br>
            <a:r>
              <a:rPr lang="en-US" sz="800" dirty="0">
                <a:effectLst/>
                <a:latin typeface="Courier New" panose="02070309020205020404" pitchFamily="49" charset="0"/>
                <a:ea typeface="Calibri" panose="020F0502020204030204" pitchFamily="34" charset="0"/>
                <a:cs typeface="Courier New" panose="02070309020205020404" pitchFamily="49" charset="0"/>
              </a:rPr>
              <a:t>AND Replacement: contact IS ONE OF: CELLULA, TELEPHO</a:t>
            </a:r>
            <a:br>
              <a:rPr lang="en-US" sz="800" dirty="0">
                <a:effectLst/>
                <a:latin typeface="Courier New" panose="02070309020205020404" pitchFamily="49" charset="0"/>
                <a:ea typeface="Calibri" panose="020F0502020204030204" pitchFamily="34" charset="0"/>
                <a:cs typeface="Courier New" panose="02070309020205020404" pitchFamily="49" charset="0"/>
              </a:rPr>
            </a:br>
            <a:r>
              <a:rPr lang="en-US" sz="800" dirty="0">
                <a:effectLst/>
                <a:latin typeface="Courier New" panose="02070309020205020404" pitchFamily="49" charset="0"/>
                <a:ea typeface="Calibri" panose="020F0502020204030204" pitchFamily="34" charset="0"/>
                <a:cs typeface="Courier New" panose="02070309020205020404" pitchFamily="49" charset="0"/>
              </a:rPr>
              <a:t>AND Replacement: age &lt; 60.5 or MISSING</a:t>
            </a:r>
          </a:p>
          <a:p>
            <a:pPr marL="228600" marR="0" indent="-228600">
              <a:spcBef>
                <a:spcPts val="0"/>
              </a:spcBef>
              <a:spcAft>
                <a:spcPts val="0"/>
              </a:spcAft>
              <a:buFont typeface="+mj-lt"/>
              <a:buAutoNum type="arabicPeriod" startAt="8"/>
            </a:pPr>
            <a:r>
              <a:rPr lang="en-US" sz="800" dirty="0">
                <a:effectLst/>
                <a:latin typeface="Courier New" panose="02070309020205020404" pitchFamily="49" charset="0"/>
                <a:ea typeface="Calibri" panose="020F0502020204030204" pitchFamily="34" charset="0"/>
                <a:cs typeface="Courier New" panose="02070309020205020404" pitchFamily="49" charset="0"/>
              </a:rPr>
              <a:t>if month IS ONE OF: FEB</a:t>
            </a:r>
            <a:br>
              <a:rPr lang="en-US" sz="800" dirty="0">
                <a:effectLst/>
                <a:latin typeface="Courier New" panose="02070309020205020404" pitchFamily="49" charset="0"/>
                <a:ea typeface="Calibri" panose="020F0502020204030204" pitchFamily="34" charset="0"/>
                <a:cs typeface="Courier New" panose="02070309020205020404" pitchFamily="49" charset="0"/>
              </a:rPr>
            </a:br>
            <a:r>
              <a:rPr lang="en-US" sz="800" dirty="0">
                <a:effectLst/>
                <a:latin typeface="Courier New" panose="02070309020205020404" pitchFamily="49" charset="0"/>
                <a:ea typeface="Calibri" panose="020F0502020204030204" pitchFamily="34" charset="0"/>
                <a:cs typeface="Courier New" panose="02070309020205020404" pitchFamily="49" charset="0"/>
              </a:rPr>
              <a:t>AND housing IS ONE OF: NO</a:t>
            </a:r>
            <a:br>
              <a:rPr lang="en-US" sz="800" dirty="0">
                <a:effectLst/>
                <a:latin typeface="Courier New" panose="02070309020205020404" pitchFamily="49" charset="0"/>
                <a:ea typeface="Calibri" panose="020F0502020204030204" pitchFamily="34" charset="0"/>
                <a:cs typeface="Courier New" panose="02070309020205020404" pitchFamily="49" charset="0"/>
              </a:rPr>
            </a:br>
            <a:r>
              <a:rPr lang="en-US" sz="800" dirty="0">
                <a:effectLst/>
                <a:latin typeface="Courier New" panose="02070309020205020404" pitchFamily="49" charset="0"/>
                <a:ea typeface="Calibri" panose="020F0502020204030204" pitchFamily="34" charset="0"/>
                <a:cs typeface="Courier New" panose="02070309020205020404" pitchFamily="49" charset="0"/>
              </a:rPr>
              <a:t>AND day &lt; 20.5 AND day &gt;= 9.5</a:t>
            </a:r>
            <a:br>
              <a:rPr lang="en-US" sz="800" dirty="0">
                <a:effectLst/>
                <a:latin typeface="Courier New" panose="02070309020205020404" pitchFamily="49" charset="0"/>
                <a:ea typeface="Calibri" panose="020F0502020204030204" pitchFamily="34" charset="0"/>
                <a:cs typeface="Courier New" panose="02070309020205020404" pitchFamily="49" charset="0"/>
              </a:rPr>
            </a:br>
            <a:r>
              <a:rPr lang="en-US" sz="800" dirty="0">
                <a:effectLst/>
                <a:latin typeface="Courier New" panose="02070309020205020404" pitchFamily="49" charset="0"/>
                <a:ea typeface="Calibri" panose="020F0502020204030204" pitchFamily="34" charset="0"/>
                <a:cs typeface="Courier New" panose="02070309020205020404" pitchFamily="49" charset="0"/>
              </a:rPr>
              <a:t>AND Replacement: previous &lt; 0.5 or MISSING</a:t>
            </a:r>
            <a:br>
              <a:rPr lang="en-US" sz="800" dirty="0">
                <a:effectLst/>
                <a:latin typeface="Courier New" panose="02070309020205020404" pitchFamily="49" charset="0"/>
                <a:ea typeface="Calibri" panose="020F0502020204030204" pitchFamily="34" charset="0"/>
                <a:cs typeface="Courier New" panose="02070309020205020404" pitchFamily="49" charset="0"/>
              </a:rPr>
            </a:br>
            <a:r>
              <a:rPr lang="en-US" sz="800" dirty="0">
                <a:effectLst/>
                <a:latin typeface="Courier New" panose="02070309020205020404" pitchFamily="49" charset="0"/>
                <a:ea typeface="Calibri" panose="020F0502020204030204" pitchFamily="34" charset="0"/>
                <a:cs typeface="Courier New" panose="02070309020205020404" pitchFamily="49" charset="0"/>
              </a:rPr>
              <a:t>AND Replacement: duration &lt; 448.5 or MISSING</a:t>
            </a:r>
            <a:br>
              <a:rPr lang="en-US" sz="800" dirty="0">
                <a:effectLst/>
                <a:latin typeface="Courier New" panose="02070309020205020404" pitchFamily="49" charset="0"/>
                <a:ea typeface="Calibri" panose="020F0502020204030204" pitchFamily="34" charset="0"/>
                <a:cs typeface="Courier New" panose="02070309020205020404" pitchFamily="49" charset="0"/>
              </a:rPr>
            </a:br>
            <a:r>
              <a:rPr lang="en-US" sz="800" dirty="0">
                <a:effectLst/>
                <a:latin typeface="Courier New" panose="02070309020205020404" pitchFamily="49" charset="0"/>
                <a:ea typeface="Calibri" panose="020F0502020204030204" pitchFamily="34" charset="0"/>
                <a:cs typeface="Courier New" panose="02070309020205020404" pitchFamily="49" charset="0"/>
              </a:rPr>
              <a:t>AND Replacement: age &lt; 60.5 or MISSING</a:t>
            </a:r>
          </a:p>
          <a:p>
            <a:pPr marL="228600" marR="0" indent="-228600">
              <a:spcBef>
                <a:spcPts val="0"/>
              </a:spcBef>
              <a:spcAft>
                <a:spcPts val="0"/>
              </a:spcAft>
              <a:buFont typeface="+mj-lt"/>
              <a:buAutoNum type="arabicPeriod" startAt="8"/>
            </a:pPr>
            <a:endParaRPr lang="en-US" sz="800" dirty="0">
              <a:latin typeface="Courier New" panose="02070309020205020404" pitchFamily="49" charset="0"/>
              <a:ea typeface="Calibri" panose="020F0502020204030204" pitchFamily="34" charset="0"/>
              <a:cs typeface="Courier New" panose="02070309020205020404" pitchFamily="49" charset="0"/>
            </a:endParaRPr>
          </a:p>
          <a:p>
            <a:pPr marL="228600" marR="0" indent="-228600">
              <a:spcBef>
                <a:spcPts val="0"/>
              </a:spcBef>
              <a:spcAft>
                <a:spcPts val="0"/>
              </a:spcAft>
              <a:buFont typeface="+mj-lt"/>
              <a:buAutoNum type="arabicPeriod" startAt="8"/>
            </a:pPr>
            <a:r>
              <a:rPr lang="en-US" sz="800" dirty="0">
                <a:effectLst/>
                <a:latin typeface="Courier New" panose="02070309020205020404" pitchFamily="49" charset="0"/>
                <a:ea typeface="Calibri" panose="020F0502020204030204" pitchFamily="34" charset="0"/>
                <a:cs typeface="Courier New" panose="02070309020205020404" pitchFamily="49" charset="0"/>
              </a:rPr>
              <a:t>if month IS ONE OF: MAY, NOV, JAN, FEB or MISSING</a:t>
            </a:r>
            <a:br>
              <a:rPr lang="en-US" sz="800" dirty="0">
                <a:effectLst/>
                <a:latin typeface="Courier New" panose="02070309020205020404" pitchFamily="49" charset="0"/>
                <a:ea typeface="Calibri" panose="020F0502020204030204" pitchFamily="34" charset="0"/>
                <a:cs typeface="Courier New" panose="02070309020205020404" pitchFamily="49" charset="0"/>
              </a:rPr>
            </a:br>
            <a:r>
              <a:rPr lang="en-US" sz="800" dirty="0">
                <a:effectLst/>
                <a:latin typeface="Courier New" panose="02070309020205020404" pitchFamily="49" charset="0"/>
                <a:ea typeface="Calibri" panose="020F0502020204030204" pitchFamily="34" charset="0"/>
                <a:cs typeface="Courier New" panose="02070309020205020404" pitchFamily="49" charset="0"/>
              </a:rPr>
              <a:t>AND housing IS ONE OF: NO</a:t>
            </a:r>
            <a:br>
              <a:rPr lang="en-US" sz="800" dirty="0">
                <a:effectLst/>
                <a:latin typeface="Courier New" panose="02070309020205020404" pitchFamily="49" charset="0"/>
                <a:ea typeface="Calibri" panose="020F0502020204030204" pitchFamily="34" charset="0"/>
                <a:cs typeface="Courier New" panose="02070309020205020404" pitchFamily="49" charset="0"/>
              </a:rPr>
            </a:br>
            <a:r>
              <a:rPr lang="en-US" sz="800" dirty="0">
                <a:effectLst/>
                <a:latin typeface="Courier New" panose="02070309020205020404" pitchFamily="49" charset="0"/>
                <a:ea typeface="Calibri" panose="020F0502020204030204" pitchFamily="34" charset="0"/>
                <a:cs typeface="Courier New" panose="02070309020205020404" pitchFamily="49" charset="0"/>
              </a:rPr>
              <a:t>AND Replacement: previous &gt;= 0.5</a:t>
            </a:r>
            <a:br>
              <a:rPr lang="en-US" sz="800" dirty="0">
                <a:effectLst/>
                <a:latin typeface="Courier New" panose="02070309020205020404" pitchFamily="49" charset="0"/>
                <a:ea typeface="Calibri" panose="020F0502020204030204" pitchFamily="34" charset="0"/>
                <a:cs typeface="Courier New" panose="02070309020205020404" pitchFamily="49" charset="0"/>
              </a:rPr>
            </a:br>
            <a:r>
              <a:rPr lang="en-US" sz="800" dirty="0">
                <a:effectLst/>
                <a:latin typeface="Courier New" panose="02070309020205020404" pitchFamily="49" charset="0"/>
                <a:ea typeface="Calibri" panose="020F0502020204030204" pitchFamily="34" charset="0"/>
                <a:cs typeface="Courier New" panose="02070309020205020404" pitchFamily="49" charset="0"/>
              </a:rPr>
              <a:t>AND Replacement: </a:t>
            </a:r>
            <a:r>
              <a:rPr lang="en-US" sz="800" dirty="0" err="1">
                <a:effectLst/>
                <a:latin typeface="Courier New" panose="02070309020205020404" pitchFamily="49" charset="0"/>
                <a:ea typeface="Calibri" panose="020F0502020204030204" pitchFamily="34" charset="0"/>
                <a:cs typeface="Courier New" panose="02070309020205020404" pitchFamily="49" charset="0"/>
              </a:rPr>
              <a:t>pdays</a:t>
            </a:r>
            <a:r>
              <a:rPr lang="en-US" sz="800" dirty="0">
                <a:effectLst/>
                <a:latin typeface="Courier New" panose="02070309020205020404" pitchFamily="49" charset="0"/>
                <a:ea typeface="Calibri" panose="020F0502020204030204" pitchFamily="34" charset="0"/>
                <a:cs typeface="Courier New" panose="02070309020205020404" pitchFamily="49" charset="0"/>
              </a:rPr>
              <a:t> &lt; 195.5 </a:t>
            </a:r>
            <a:br>
              <a:rPr lang="en-US" sz="800" dirty="0">
                <a:effectLst/>
                <a:latin typeface="Courier New" panose="02070309020205020404" pitchFamily="49" charset="0"/>
                <a:ea typeface="Calibri" panose="020F0502020204030204" pitchFamily="34" charset="0"/>
                <a:cs typeface="Courier New" panose="02070309020205020404" pitchFamily="49" charset="0"/>
              </a:rPr>
            </a:br>
            <a:r>
              <a:rPr lang="en-US" sz="800" dirty="0">
                <a:effectLst/>
                <a:latin typeface="Courier New" panose="02070309020205020404" pitchFamily="49" charset="0"/>
                <a:ea typeface="Calibri" panose="020F0502020204030204" pitchFamily="34" charset="0"/>
                <a:cs typeface="Courier New" panose="02070309020205020404" pitchFamily="49" charset="0"/>
              </a:rPr>
              <a:t>AND Replacement: </a:t>
            </a:r>
            <a:r>
              <a:rPr lang="en-US" sz="800" dirty="0" err="1">
                <a:effectLst/>
                <a:latin typeface="Courier New" panose="02070309020205020404" pitchFamily="49" charset="0"/>
                <a:ea typeface="Calibri" panose="020F0502020204030204" pitchFamily="34" charset="0"/>
                <a:cs typeface="Courier New" panose="02070309020205020404" pitchFamily="49" charset="0"/>
              </a:rPr>
              <a:t>pdays</a:t>
            </a:r>
            <a:r>
              <a:rPr lang="en-US" sz="800" dirty="0">
                <a:effectLst/>
                <a:latin typeface="Courier New" panose="02070309020205020404" pitchFamily="49" charset="0"/>
                <a:ea typeface="Calibri" panose="020F0502020204030204" pitchFamily="34" charset="0"/>
                <a:cs typeface="Courier New" panose="02070309020205020404" pitchFamily="49" charset="0"/>
              </a:rPr>
              <a:t> &gt;= 178.5</a:t>
            </a:r>
            <a:br>
              <a:rPr lang="en-US" sz="800" dirty="0">
                <a:effectLst/>
                <a:latin typeface="Courier New" panose="02070309020205020404" pitchFamily="49" charset="0"/>
                <a:ea typeface="Calibri" panose="020F0502020204030204" pitchFamily="34" charset="0"/>
                <a:cs typeface="Courier New" panose="02070309020205020404" pitchFamily="49" charset="0"/>
              </a:rPr>
            </a:br>
            <a:r>
              <a:rPr lang="en-US" sz="800" dirty="0">
                <a:effectLst/>
                <a:latin typeface="Courier New" panose="02070309020205020404" pitchFamily="49" charset="0"/>
                <a:ea typeface="Calibri" panose="020F0502020204030204" pitchFamily="34" charset="0"/>
                <a:cs typeface="Courier New" panose="02070309020205020404" pitchFamily="49" charset="0"/>
              </a:rPr>
              <a:t>AND Replacement: duration &lt; 448.5 </a:t>
            </a:r>
            <a:br>
              <a:rPr lang="en-US" sz="800" dirty="0">
                <a:effectLst/>
                <a:latin typeface="Courier New" panose="02070309020205020404" pitchFamily="49" charset="0"/>
                <a:ea typeface="Calibri" panose="020F0502020204030204" pitchFamily="34" charset="0"/>
                <a:cs typeface="Courier New" panose="02070309020205020404" pitchFamily="49" charset="0"/>
              </a:rPr>
            </a:br>
            <a:r>
              <a:rPr lang="en-US" sz="800" dirty="0">
                <a:effectLst/>
                <a:latin typeface="Courier New" panose="02070309020205020404" pitchFamily="49" charset="0"/>
                <a:ea typeface="Calibri" panose="020F0502020204030204" pitchFamily="34" charset="0"/>
                <a:cs typeface="Courier New" panose="02070309020205020404" pitchFamily="49" charset="0"/>
              </a:rPr>
              <a:t>AND Replacement: duration &gt;= 162.5 or MISSING</a:t>
            </a:r>
            <a:br>
              <a:rPr lang="en-US" sz="800" dirty="0">
                <a:effectLst/>
                <a:latin typeface="Courier New" panose="02070309020205020404" pitchFamily="49" charset="0"/>
                <a:ea typeface="Calibri" panose="020F0502020204030204" pitchFamily="34" charset="0"/>
                <a:cs typeface="Courier New" panose="02070309020205020404" pitchFamily="49" charset="0"/>
              </a:rPr>
            </a:br>
            <a:r>
              <a:rPr lang="en-US" sz="800" dirty="0">
                <a:effectLst/>
                <a:latin typeface="Courier New" panose="02070309020205020404" pitchFamily="49" charset="0"/>
                <a:ea typeface="Calibri" panose="020F0502020204030204" pitchFamily="34" charset="0"/>
                <a:cs typeface="Courier New" panose="02070309020205020404" pitchFamily="49" charset="0"/>
              </a:rPr>
              <a:t>AND Replacement: age &lt; 60.5 or MISSING</a:t>
            </a:r>
          </a:p>
        </p:txBody>
      </p:sp>
    </p:spTree>
    <p:extLst>
      <p:ext uri="{BB962C8B-B14F-4D97-AF65-F5344CB8AC3E}">
        <p14:creationId xmlns:p14="http://schemas.microsoft.com/office/powerpoint/2010/main" val="2776121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peech Bubble: Rectangle 8">
            <a:extLst>
              <a:ext uri="{FF2B5EF4-FFF2-40B4-BE49-F238E27FC236}">
                <a16:creationId xmlns:a16="http://schemas.microsoft.com/office/drawing/2014/main" xmlns="" id="{B28DA1D3-526F-440F-9BED-F83EE786A1CB}"/>
              </a:ext>
            </a:extLst>
          </p:cNvPr>
          <p:cNvSpPr/>
          <p:nvPr/>
        </p:nvSpPr>
        <p:spPr>
          <a:xfrm>
            <a:off x="186244" y="3796381"/>
            <a:ext cx="6100256" cy="2277547"/>
          </a:xfrm>
          <a:prstGeom prst="wedgeRectCallout">
            <a:avLst>
              <a:gd name="adj1" fmla="val 76455"/>
              <a:gd name="adj2" fmla="val -4403"/>
            </a:avLst>
          </a:prstGeom>
          <a:blipFill>
            <a:blip r:embed="rId2"/>
            <a:tile tx="0" ty="0" sx="100000" sy="100000" flip="none" algn="tl"/>
          </a:bli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xmlns="" id="{92402C4A-53E9-4341-9032-9CFF97185742}"/>
              </a:ext>
            </a:extLst>
          </p:cNvPr>
          <p:cNvPicPr/>
          <p:nvPr/>
        </p:nvPicPr>
        <p:blipFill>
          <a:blip r:embed="rId3"/>
          <a:stretch>
            <a:fillRect/>
          </a:stretch>
        </p:blipFill>
        <p:spPr>
          <a:xfrm>
            <a:off x="186244" y="450386"/>
            <a:ext cx="5263086" cy="2787083"/>
          </a:xfrm>
          <a:prstGeom prst="rect">
            <a:avLst/>
          </a:prstGeom>
        </p:spPr>
      </p:pic>
      <p:sp>
        <p:nvSpPr>
          <p:cNvPr id="8" name="TextBox 7">
            <a:extLst>
              <a:ext uri="{FF2B5EF4-FFF2-40B4-BE49-F238E27FC236}">
                <a16:creationId xmlns:a16="http://schemas.microsoft.com/office/drawing/2014/main" xmlns="" id="{E23318DD-4AD0-44C1-A826-25250C301024}"/>
              </a:ext>
            </a:extLst>
          </p:cNvPr>
          <p:cNvSpPr txBox="1"/>
          <p:nvPr/>
        </p:nvSpPr>
        <p:spPr>
          <a:xfrm>
            <a:off x="186244" y="111833"/>
            <a:ext cx="4340035" cy="338554"/>
          </a:xfrm>
          <a:prstGeom prst="rect">
            <a:avLst/>
          </a:prstGeom>
          <a:solidFill>
            <a:schemeClr val="bg1">
              <a:alpha val="70000"/>
            </a:schemeClr>
          </a:solidFill>
        </p:spPr>
        <p:txBody>
          <a:bodyPr wrap="square" rtlCol="0">
            <a:spAutoFit/>
          </a:bodyPr>
          <a:lstStyle/>
          <a:p>
            <a:r>
              <a:rPr lang="en-US" sz="1600" dirty="0">
                <a:latin typeface="Times New Roman" panose="02020603050405020304" pitchFamily="18" charset="0"/>
                <a:cs typeface="Times New Roman" panose="02020603050405020304" pitchFamily="18" charset="0"/>
              </a:rPr>
              <a:t>Subtree Assessment Plot (Misclassification rate)</a:t>
            </a:r>
          </a:p>
        </p:txBody>
      </p:sp>
      <p:sp>
        <p:nvSpPr>
          <p:cNvPr id="12" name="TextBox 11">
            <a:extLst>
              <a:ext uri="{FF2B5EF4-FFF2-40B4-BE49-F238E27FC236}">
                <a16:creationId xmlns:a16="http://schemas.microsoft.com/office/drawing/2014/main" xmlns="" id="{AF25F421-5237-45E2-8126-A0E1E4565CA3}"/>
              </a:ext>
            </a:extLst>
          </p:cNvPr>
          <p:cNvSpPr txBox="1"/>
          <p:nvPr/>
        </p:nvSpPr>
        <p:spPr>
          <a:xfrm>
            <a:off x="5766487" y="987272"/>
            <a:ext cx="6111583" cy="1169551"/>
          </a:xfrm>
          <a:prstGeom prst="rect">
            <a:avLst/>
          </a:prstGeom>
          <a:solidFill>
            <a:schemeClr val="bg1">
              <a:alpha val="70000"/>
            </a:schemeClr>
          </a:solidFill>
        </p:spPr>
        <p:txBody>
          <a:bodyPr wrap="square" rtlCol="0">
            <a:spAutoFit/>
          </a:bodyPr>
          <a:lstStyle/>
          <a:p>
            <a:r>
              <a:rPr lang="en-US" sz="1400" dirty="0">
                <a:latin typeface="Times New Roman" panose="02020603050405020304" pitchFamily="18" charset="0"/>
                <a:cs typeface="Times New Roman" panose="02020603050405020304" pitchFamily="18" charset="0"/>
              </a:rPr>
              <a:t>The plot shows the misclassification rate corresponding to each subtree as the data is sequentially split. The use of this plot is to find the optimal decision tree. We need to assess the performances of a leaf tree by looking at the lowest value of misclassification rate (</a:t>
            </a:r>
            <a:r>
              <a:rPr lang="en-US" sz="1400" dirty="0">
                <a:highlight>
                  <a:srgbClr val="FF00FF"/>
                </a:highlight>
                <a:latin typeface="Times New Roman" panose="02020603050405020304" pitchFamily="18" charset="0"/>
                <a:cs typeface="Times New Roman" panose="02020603050405020304" pitchFamily="18" charset="0"/>
              </a:rPr>
              <a:t>0.1003</a:t>
            </a:r>
            <a:r>
              <a:rPr lang="en-US" sz="1400" dirty="0">
                <a:latin typeface="Times New Roman" panose="02020603050405020304" pitchFamily="18" charset="0"/>
                <a:cs typeface="Times New Roman" panose="02020603050405020304" pitchFamily="18" charset="0"/>
              </a:rPr>
              <a:t>) on valid data set.</a:t>
            </a:r>
          </a:p>
          <a:p>
            <a:r>
              <a:rPr lang="en-US" sz="1400" dirty="0">
                <a:latin typeface="Times New Roman" panose="02020603050405020304" pitchFamily="18" charset="0"/>
                <a:cs typeface="Times New Roman" panose="02020603050405020304" pitchFamily="18" charset="0"/>
              </a:rPr>
              <a:t>Therefore the optimal tree is with </a:t>
            </a:r>
            <a:r>
              <a:rPr lang="en-US" sz="1400" dirty="0">
                <a:highlight>
                  <a:srgbClr val="00FF00"/>
                </a:highlight>
                <a:latin typeface="Times New Roman" panose="02020603050405020304" pitchFamily="18" charset="0"/>
                <a:cs typeface="Times New Roman" panose="02020603050405020304" pitchFamily="18" charset="0"/>
              </a:rPr>
              <a:t>32 number of leaves</a:t>
            </a:r>
            <a:r>
              <a:rPr lang="en-US" sz="1400" dirty="0">
                <a:latin typeface="Times New Roman" panose="02020603050405020304" pitchFamily="18" charset="0"/>
                <a:cs typeface="Times New Roman" panose="02020603050405020304" pitchFamily="18" charset="0"/>
              </a:rPr>
              <a:t>.</a:t>
            </a:r>
          </a:p>
        </p:txBody>
      </p:sp>
      <p:cxnSp>
        <p:nvCxnSpPr>
          <p:cNvPr id="14" name="Straight Connector 13">
            <a:extLst>
              <a:ext uri="{FF2B5EF4-FFF2-40B4-BE49-F238E27FC236}">
                <a16:creationId xmlns:a16="http://schemas.microsoft.com/office/drawing/2014/main" xmlns="" id="{8D904AA7-FDCC-4E22-ADF6-B4E927350809}"/>
              </a:ext>
            </a:extLst>
          </p:cNvPr>
          <p:cNvCxnSpPr/>
          <p:nvPr/>
        </p:nvCxnSpPr>
        <p:spPr>
          <a:xfrm>
            <a:off x="0" y="3639065"/>
            <a:ext cx="12192000" cy="0"/>
          </a:xfrm>
          <a:prstGeom prst="line">
            <a:avLst/>
          </a:prstGeom>
          <a:ln w="28575">
            <a:solidFill>
              <a:schemeClr val="tx1"/>
            </a:solidFill>
          </a:ln>
        </p:spPr>
        <p:style>
          <a:lnRef idx="1">
            <a:schemeClr val="accent2"/>
          </a:lnRef>
          <a:fillRef idx="0">
            <a:schemeClr val="accent2"/>
          </a:fillRef>
          <a:effectRef idx="0">
            <a:schemeClr val="accent2"/>
          </a:effectRef>
          <a:fontRef idx="minor">
            <a:schemeClr val="tx1"/>
          </a:fontRef>
        </p:style>
      </p:cxnSp>
      <p:sp>
        <p:nvSpPr>
          <p:cNvPr id="15" name="TextBox 14">
            <a:extLst>
              <a:ext uri="{FF2B5EF4-FFF2-40B4-BE49-F238E27FC236}">
                <a16:creationId xmlns:a16="http://schemas.microsoft.com/office/drawing/2014/main" xmlns="" id="{43A62EF6-3D7D-4B38-AB7F-C52A846AB583}"/>
              </a:ext>
            </a:extLst>
          </p:cNvPr>
          <p:cNvSpPr txBox="1"/>
          <p:nvPr/>
        </p:nvSpPr>
        <p:spPr>
          <a:xfrm>
            <a:off x="186244" y="3796381"/>
            <a:ext cx="6100256" cy="2277547"/>
          </a:xfrm>
          <a:prstGeom prst="rect">
            <a:avLst/>
          </a:prstGeom>
          <a:noFill/>
        </p:spPr>
        <p:txBody>
          <a:bodyPr wrap="square" rtlCol="0">
            <a:spAutoFit/>
          </a:bodyPr>
          <a:lstStyle/>
          <a:p>
            <a:r>
              <a:rPr lang="en-US" sz="1600" u="sng" dirty="0">
                <a:latin typeface="Times New Roman" panose="02020603050405020304" pitchFamily="18" charset="0"/>
                <a:cs typeface="Times New Roman" panose="02020603050405020304" pitchFamily="18" charset="0"/>
              </a:rPr>
              <a:t>Overall Conclusion</a:t>
            </a:r>
          </a:p>
          <a:p>
            <a:endParaRPr lang="en-US"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There are </a:t>
            </a:r>
            <a:r>
              <a:rPr lang="en-US" sz="1400" dirty="0">
                <a:highlight>
                  <a:srgbClr val="00FF00"/>
                </a:highlight>
                <a:latin typeface="Times New Roman" panose="02020603050405020304" pitchFamily="18" charset="0"/>
                <a:cs typeface="Times New Roman" panose="02020603050405020304" pitchFamily="18" charset="0"/>
              </a:rPr>
              <a:t>8 input variables </a:t>
            </a:r>
            <a:r>
              <a:rPr lang="en-US" sz="1400" dirty="0">
                <a:latin typeface="Times New Roman" panose="02020603050405020304" pitchFamily="18" charset="0"/>
                <a:cs typeface="Times New Roman" panose="02020603050405020304" pitchFamily="18" charset="0"/>
              </a:rPr>
              <a:t>that contributes in predicting the target (y – has the client subscribed to a term deposit )</a:t>
            </a:r>
          </a:p>
          <a:p>
            <a:pPr marL="285750" indent="-285750">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The most important variable that is used first to split is </a:t>
            </a:r>
            <a:r>
              <a:rPr lang="en-US" sz="1400" dirty="0" err="1">
                <a:highlight>
                  <a:srgbClr val="00FF00"/>
                </a:highlight>
                <a:latin typeface="Times New Roman" panose="02020603050405020304" pitchFamily="18" charset="0"/>
                <a:cs typeface="Times New Roman" panose="02020603050405020304" pitchFamily="18" charset="0"/>
              </a:rPr>
              <a:t>REP_duration</a:t>
            </a:r>
            <a:r>
              <a:rPr lang="en-US" sz="1400" dirty="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There are </a:t>
            </a:r>
            <a:r>
              <a:rPr lang="en-US" sz="1400" dirty="0">
                <a:highlight>
                  <a:srgbClr val="00FF00"/>
                </a:highlight>
                <a:latin typeface="Times New Roman" panose="02020603050405020304" pitchFamily="18" charset="0"/>
                <a:cs typeface="Times New Roman" panose="02020603050405020304" pitchFamily="18" charset="0"/>
              </a:rPr>
              <a:t>32 rules</a:t>
            </a:r>
            <a:r>
              <a:rPr lang="en-US" sz="1400" dirty="0">
                <a:latin typeface="Times New Roman" panose="02020603050405020304" pitchFamily="18" charset="0"/>
                <a:cs typeface="Times New Roman" panose="02020603050405020304" pitchFamily="18" charset="0"/>
              </a:rPr>
              <a:t> in which </a:t>
            </a:r>
          </a:p>
          <a:p>
            <a:pPr marL="285750" indent="-285750">
              <a:buFont typeface="Wingdings" panose="05000000000000000000" pitchFamily="2" charset="2"/>
              <a:buChar char="ü"/>
            </a:pPr>
            <a:r>
              <a:rPr lang="en-US" sz="1400" dirty="0">
                <a:highlight>
                  <a:srgbClr val="00FF00"/>
                </a:highlight>
                <a:latin typeface="Times New Roman" panose="02020603050405020304" pitchFamily="18" charset="0"/>
                <a:cs typeface="Times New Roman" panose="02020603050405020304" pitchFamily="18" charset="0"/>
              </a:rPr>
              <a:t>12 profiles</a:t>
            </a:r>
            <a:r>
              <a:rPr lang="en-US" sz="1400" dirty="0">
                <a:latin typeface="Times New Roman" panose="02020603050405020304" pitchFamily="18" charset="0"/>
                <a:cs typeface="Times New Roman" panose="02020603050405020304" pitchFamily="18" charset="0"/>
              </a:rPr>
              <a:t> are used to predict P(Y=1) – has subscribed to a term deposit</a:t>
            </a:r>
          </a:p>
          <a:p>
            <a:pPr marL="285750" indent="-285750">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And </a:t>
            </a:r>
            <a:r>
              <a:rPr lang="en-US" sz="1400" dirty="0">
                <a:highlight>
                  <a:srgbClr val="00FF00"/>
                </a:highlight>
                <a:latin typeface="Times New Roman" panose="02020603050405020304" pitchFamily="18" charset="0"/>
                <a:cs typeface="Times New Roman" panose="02020603050405020304" pitchFamily="18" charset="0"/>
              </a:rPr>
              <a:t>20 profiles</a:t>
            </a:r>
            <a:r>
              <a:rPr lang="en-US" sz="1400" dirty="0">
                <a:latin typeface="Times New Roman" panose="02020603050405020304" pitchFamily="18" charset="0"/>
                <a:cs typeface="Times New Roman" panose="02020603050405020304" pitchFamily="18" charset="0"/>
              </a:rPr>
              <a:t> are used to predict P(Y=0) – has not subscribed to a term deposit.</a:t>
            </a:r>
          </a:p>
          <a:p>
            <a:pPr marL="285750" indent="-285750">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There are </a:t>
            </a:r>
            <a:r>
              <a:rPr lang="en-US" sz="1400" dirty="0">
                <a:highlight>
                  <a:srgbClr val="00FF00"/>
                </a:highlight>
                <a:latin typeface="Times New Roman" panose="02020603050405020304" pitchFamily="18" charset="0"/>
                <a:cs typeface="Times New Roman" panose="02020603050405020304" pitchFamily="18" charset="0"/>
              </a:rPr>
              <a:t>27125 observations</a:t>
            </a:r>
            <a:r>
              <a:rPr lang="en-US" sz="1400" dirty="0">
                <a:latin typeface="Times New Roman" panose="02020603050405020304" pitchFamily="18" charset="0"/>
                <a:cs typeface="Times New Roman" panose="02020603050405020304" pitchFamily="18" charset="0"/>
              </a:rPr>
              <a:t> used in growing the decision tree.</a:t>
            </a:r>
            <a:endParaRPr lang="en-US" sz="1600" dirty="0">
              <a:latin typeface="Times New Roman" panose="02020603050405020304" pitchFamily="18" charset="0"/>
              <a:cs typeface="Times New Roman" panose="02020603050405020304" pitchFamily="18" charset="0"/>
            </a:endParaRPr>
          </a:p>
        </p:txBody>
      </p:sp>
      <p:sp>
        <p:nvSpPr>
          <p:cNvPr id="19" name="Arrow: Chevron 18">
            <a:extLst>
              <a:ext uri="{FF2B5EF4-FFF2-40B4-BE49-F238E27FC236}">
                <a16:creationId xmlns:a16="http://schemas.microsoft.com/office/drawing/2014/main" xmlns="" id="{FE706100-0F91-4774-B566-75A46FC8078B}"/>
              </a:ext>
            </a:extLst>
          </p:cNvPr>
          <p:cNvSpPr/>
          <p:nvPr/>
        </p:nvSpPr>
        <p:spPr>
          <a:xfrm rot="16200000">
            <a:off x="9111767" y="6247661"/>
            <a:ext cx="532414" cy="904159"/>
          </a:xfrm>
          <a:prstGeom prst="chevron">
            <a:avLst>
              <a:gd name="adj" fmla="val 45285"/>
            </a:avLst>
          </a:prstGeom>
          <a:solidFill>
            <a:schemeClr val="accent2">
              <a:lumMod val="75000"/>
            </a:schemeClr>
          </a:solidFill>
          <a:ln w="2857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Isosceles Triangle 4">
            <a:extLst>
              <a:ext uri="{FF2B5EF4-FFF2-40B4-BE49-F238E27FC236}">
                <a16:creationId xmlns:a16="http://schemas.microsoft.com/office/drawing/2014/main" xmlns="" id="{BF33478D-D867-4854-B0DF-2E48FBD4349D}"/>
              </a:ext>
            </a:extLst>
          </p:cNvPr>
          <p:cNvSpPr/>
          <p:nvPr/>
        </p:nvSpPr>
        <p:spPr>
          <a:xfrm rot="8642066">
            <a:off x="9798078" y="4824880"/>
            <a:ext cx="63952" cy="752348"/>
          </a:xfrm>
          <a:prstGeom prst="triangl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xmlns="" id="{3F151C86-DCD0-4257-B9B1-5561393D9E94}"/>
              </a:ext>
            </a:extLst>
          </p:cNvPr>
          <p:cNvSpPr/>
          <p:nvPr/>
        </p:nvSpPr>
        <p:spPr>
          <a:xfrm>
            <a:off x="9096990" y="4982074"/>
            <a:ext cx="566372" cy="1732130"/>
          </a:xfrm>
          <a:prstGeom prst="rect">
            <a:avLst/>
          </a:prstGeom>
          <a:solidFill>
            <a:schemeClr val="accent2">
              <a:lumMod val="75000"/>
            </a:schemeClr>
          </a:solidFill>
          <a:ln w="2857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loud 1">
            <a:extLst>
              <a:ext uri="{FF2B5EF4-FFF2-40B4-BE49-F238E27FC236}">
                <a16:creationId xmlns:a16="http://schemas.microsoft.com/office/drawing/2014/main" xmlns="" id="{ACDA4288-5197-4BFC-979E-10185AF776FB}"/>
              </a:ext>
            </a:extLst>
          </p:cNvPr>
          <p:cNvSpPr/>
          <p:nvPr/>
        </p:nvSpPr>
        <p:spPr>
          <a:xfrm>
            <a:off x="7933035" y="3796381"/>
            <a:ext cx="2671465" cy="1732129"/>
          </a:xfrm>
          <a:prstGeom prst="cloud">
            <a:avLst/>
          </a:prstGeom>
          <a:solidFill>
            <a:srgbClr val="7BFF57"/>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c 3">
            <a:extLst>
              <a:ext uri="{FF2B5EF4-FFF2-40B4-BE49-F238E27FC236}">
                <a16:creationId xmlns:a16="http://schemas.microsoft.com/office/drawing/2014/main" xmlns="" id="{DA2864DB-6A48-47B7-8D45-EF19FA7E0699}"/>
              </a:ext>
            </a:extLst>
          </p:cNvPr>
          <p:cNvSpPr/>
          <p:nvPr/>
        </p:nvSpPr>
        <p:spPr>
          <a:xfrm rot="20108059">
            <a:off x="9268770" y="4177295"/>
            <a:ext cx="813055" cy="468635"/>
          </a:xfrm>
          <a:prstGeom prst="arc">
            <a:avLst/>
          </a:prstGeom>
          <a:ln w="28575">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Arc 9">
            <a:extLst>
              <a:ext uri="{FF2B5EF4-FFF2-40B4-BE49-F238E27FC236}">
                <a16:creationId xmlns:a16="http://schemas.microsoft.com/office/drawing/2014/main" xmlns="" id="{BACCCA2E-064A-4884-A3EF-7F5776424FD4}"/>
              </a:ext>
            </a:extLst>
          </p:cNvPr>
          <p:cNvSpPr/>
          <p:nvPr/>
        </p:nvSpPr>
        <p:spPr>
          <a:xfrm rot="14566617">
            <a:off x="8555479" y="4610993"/>
            <a:ext cx="707558" cy="538508"/>
          </a:xfrm>
          <a:prstGeom prst="arc">
            <a:avLst/>
          </a:prstGeom>
          <a:ln w="28575">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Arc 10">
            <a:extLst>
              <a:ext uri="{FF2B5EF4-FFF2-40B4-BE49-F238E27FC236}">
                <a16:creationId xmlns:a16="http://schemas.microsoft.com/office/drawing/2014/main" xmlns="" id="{9ACC6D11-4007-46EA-8BBB-2FF77F9F0B27}"/>
              </a:ext>
            </a:extLst>
          </p:cNvPr>
          <p:cNvSpPr/>
          <p:nvPr/>
        </p:nvSpPr>
        <p:spPr>
          <a:xfrm rot="7383759">
            <a:off x="9032731" y="4688265"/>
            <a:ext cx="603850" cy="456313"/>
          </a:xfrm>
          <a:prstGeom prst="arc">
            <a:avLst/>
          </a:prstGeom>
          <a:ln w="28575">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xmlns="" id="{CA15BB51-450B-421D-B435-4EA6DEB6249D}"/>
              </a:ext>
            </a:extLst>
          </p:cNvPr>
          <p:cNvSpPr/>
          <p:nvPr/>
        </p:nvSpPr>
        <p:spPr>
          <a:xfrm rot="17153465" flipH="1">
            <a:off x="8811984" y="5381768"/>
            <a:ext cx="53427" cy="698169"/>
          </a:xfrm>
          <a:prstGeom prst="triangl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loud 15">
            <a:extLst>
              <a:ext uri="{FF2B5EF4-FFF2-40B4-BE49-F238E27FC236}">
                <a16:creationId xmlns:a16="http://schemas.microsoft.com/office/drawing/2014/main" xmlns="" id="{2507146B-C122-4D70-9973-5870F0EE207B}"/>
              </a:ext>
            </a:extLst>
          </p:cNvPr>
          <p:cNvSpPr/>
          <p:nvPr/>
        </p:nvSpPr>
        <p:spPr>
          <a:xfrm>
            <a:off x="8137681" y="5521862"/>
            <a:ext cx="688298" cy="311105"/>
          </a:xfrm>
          <a:prstGeom prst="cloud">
            <a:avLst/>
          </a:prstGeom>
          <a:solidFill>
            <a:srgbClr val="7BFF57"/>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loud 16">
            <a:extLst>
              <a:ext uri="{FF2B5EF4-FFF2-40B4-BE49-F238E27FC236}">
                <a16:creationId xmlns:a16="http://schemas.microsoft.com/office/drawing/2014/main" xmlns="" id="{E5320655-B0A1-4100-B4B4-04A292179B1D}"/>
              </a:ext>
            </a:extLst>
          </p:cNvPr>
          <p:cNvSpPr/>
          <p:nvPr/>
        </p:nvSpPr>
        <p:spPr>
          <a:xfrm>
            <a:off x="9797223" y="5377811"/>
            <a:ext cx="755595" cy="404573"/>
          </a:xfrm>
          <a:prstGeom prst="cloud">
            <a:avLst/>
          </a:prstGeom>
          <a:solidFill>
            <a:srgbClr val="7BFF57"/>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xmlns="" id="{FFFBD6C0-9618-46BA-9E15-3E03B957E0DC}"/>
              </a:ext>
            </a:extLst>
          </p:cNvPr>
          <p:cNvSpPr/>
          <p:nvPr/>
        </p:nvSpPr>
        <p:spPr>
          <a:xfrm rot="18276738">
            <a:off x="9157726" y="6752827"/>
            <a:ext cx="222085" cy="126407"/>
          </a:xfrm>
          <a:prstGeom prst="rect">
            <a:avLst/>
          </a:prstGeom>
          <a:solidFill>
            <a:schemeClr val="accent2">
              <a:lumMod val="75000"/>
            </a:schemeClr>
          </a:solidFill>
          <a:ln w="2857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xmlns="" id="{EFAEFC66-E391-42EA-B100-03B2ADBE44A2}"/>
              </a:ext>
            </a:extLst>
          </p:cNvPr>
          <p:cNvSpPr/>
          <p:nvPr/>
        </p:nvSpPr>
        <p:spPr>
          <a:xfrm rot="15220018">
            <a:off x="9393290" y="6752223"/>
            <a:ext cx="222085" cy="126407"/>
          </a:xfrm>
          <a:prstGeom prst="rect">
            <a:avLst/>
          </a:prstGeom>
          <a:solidFill>
            <a:schemeClr val="accent2">
              <a:lumMod val="75000"/>
            </a:schemeClr>
          </a:solidFill>
          <a:ln w="2857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xmlns="" id="{C2BB2186-065A-4A68-91B1-DC21446C872F}"/>
              </a:ext>
            </a:extLst>
          </p:cNvPr>
          <p:cNvSpPr/>
          <p:nvPr/>
        </p:nvSpPr>
        <p:spPr>
          <a:xfrm>
            <a:off x="9096990" y="6604198"/>
            <a:ext cx="566372" cy="140552"/>
          </a:xfrm>
          <a:prstGeom prst="rect">
            <a:avLst/>
          </a:prstGeom>
          <a:solidFill>
            <a:schemeClr val="accent2">
              <a:lumMod val="75000"/>
            </a:schemeClr>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61064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04B133EA-6F70-4E0C-A824-2DBD68A16ADD}"/>
              </a:ext>
            </a:extLst>
          </p:cNvPr>
          <p:cNvSpPr/>
          <p:nvPr/>
        </p:nvSpPr>
        <p:spPr>
          <a:xfrm>
            <a:off x="126238" y="4057365"/>
            <a:ext cx="8906250" cy="1549507"/>
          </a:xfrm>
          <a:prstGeom prst="rect">
            <a:avLst/>
          </a:prstGeom>
          <a:solidFill>
            <a:schemeClr val="bg1">
              <a:alpha val="68000"/>
            </a:schemeClr>
          </a:solidFill>
          <a:ln>
            <a:solidFill>
              <a:schemeClr val="tx1"/>
            </a:solidFill>
          </a:ln>
          <a:effectLst>
            <a:reflection endPos="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xmlns="" id="{D812F67C-0362-477D-A7A9-2835F2910560}"/>
              </a:ext>
            </a:extLst>
          </p:cNvPr>
          <p:cNvSpPr txBox="1"/>
          <p:nvPr/>
        </p:nvSpPr>
        <p:spPr>
          <a:xfrm>
            <a:off x="296563" y="271853"/>
            <a:ext cx="5368777" cy="461665"/>
          </a:xfrm>
          <a:prstGeom prst="rect">
            <a:avLst/>
          </a:prstGeom>
          <a:solidFill>
            <a:schemeClr val="bg1">
              <a:alpha val="35000"/>
            </a:schemeClr>
          </a:solidFill>
        </p:spPr>
        <p:txBody>
          <a:bodyPr wrap="none" rtlCol="0">
            <a:spAutoFit/>
          </a:bodyPr>
          <a:lstStyle/>
          <a:p>
            <a:r>
              <a:rPr lang="en-US" sz="2400" u="sng" dirty="0">
                <a:latin typeface="Times New Roman" panose="02020603050405020304" pitchFamily="18" charset="0"/>
                <a:cs typeface="Times New Roman" panose="02020603050405020304" pitchFamily="18" charset="0"/>
              </a:rPr>
              <a:t>4.2 LOGISTICS REGRESSION MODEL</a:t>
            </a:r>
          </a:p>
        </p:txBody>
      </p:sp>
      <p:sp>
        <p:nvSpPr>
          <p:cNvPr id="4" name="TextBox 3">
            <a:extLst>
              <a:ext uri="{FF2B5EF4-FFF2-40B4-BE49-F238E27FC236}">
                <a16:creationId xmlns:a16="http://schemas.microsoft.com/office/drawing/2014/main" xmlns="" id="{2E7884E1-82D2-4B50-B775-402DBEFB6475}"/>
              </a:ext>
            </a:extLst>
          </p:cNvPr>
          <p:cNvSpPr txBox="1"/>
          <p:nvPr/>
        </p:nvSpPr>
        <p:spPr>
          <a:xfrm>
            <a:off x="135925" y="2782174"/>
            <a:ext cx="11454713" cy="830997"/>
          </a:xfrm>
          <a:prstGeom prst="rect">
            <a:avLst/>
          </a:prstGeom>
          <a:solidFill>
            <a:schemeClr val="bg1">
              <a:alpha val="35000"/>
            </a:schemeClr>
          </a:solid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Before finding the best model in Logistic Regression (LR), we need to impute the missing values and transform the variable that are skewed. So we connect the Impute node and Transform Variables node after Data Partition. After that, we connect 3 Logistic Regression node which are Forward, Backward and Stepwise. At the end, we connect the Model Comparison node and run it.</a:t>
            </a:r>
          </a:p>
        </p:txBody>
      </p:sp>
      <p:pic>
        <p:nvPicPr>
          <p:cNvPr id="5" name="Picture 4">
            <a:extLst>
              <a:ext uri="{FF2B5EF4-FFF2-40B4-BE49-F238E27FC236}">
                <a16:creationId xmlns:a16="http://schemas.microsoft.com/office/drawing/2014/main" xmlns="" id="{21DE1FFA-54D6-4079-AE38-13B47DD59616}"/>
              </a:ext>
            </a:extLst>
          </p:cNvPr>
          <p:cNvPicPr/>
          <p:nvPr/>
        </p:nvPicPr>
        <p:blipFill rotWithShape="1">
          <a:blip r:embed="rId2"/>
          <a:srcRect l="74671" t="23917" b="61745"/>
          <a:stretch/>
        </p:blipFill>
        <p:spPr>
          <a:xfrm>
            <a:off x="7286370" y="1320951"/>
            <a:ext cx="2295949" cy="1159177"/>
          </a:xfrm>
          <a:prstGeom prst="rect">
            <a:avLst/>
          </a:prstGeom>
        </p:spPr>
      </p:pic>
      <p:grpSp>
        <p:nvGrpSpPr>
          <p:cNvPr id="8" name="Group 7">
            <a:extLst>
              <a:ext uri="{FF2B5EF4-FFF2-40B4-BE49-F238E27FC236}">
                <a16:creationId xmlns:a16="http://schemas.microsoft.com/office/drawing/2014/main" xmlns="" id="{7DF91D9C-6856-431C-AFFA-C52CA5577888}"/>
              </a:ext>
            </a:extLst>
          </p:cNvPr>
          <p:cNvGrpSpPr/>
          <p:nvPr/>
        </p:nvGrpSpPr>
        <p:grpSpPr>
          <a:xfrm>
            <a:off x="475804" y="1018904"/>
            <a:ext cx="5517223" cy="1763270"/>
            <a:chOff x="5665340" y="733518"/>
            <a:chExt cx="5865478" cy="1816426"/>
          </a:xfrm>
        </p:grpSpPr>
        <p:pic>
          <p:nvPicPr>
            <p:cNvPr id="3" name="Picture 2">
              <a:extLst>
                <a:ext uri="{FF2B5EF4-FFF2-40B4-BE49-F238E27FC236}">
                  <a16:creationId xmlns:a16="http://schemas.microsoft.com/office/drawing/2014/main" xmlns="" id="{6C7AB1AE-7F6D-425A-BF91-4EECFD90DC6A}"/>
                </a:ext>
              </a:extLst>
            </p:cNvPr>
            <p:cNvPicPr/>
            <p:nvPr/>
          </p:nvPicPr>
          <p:blipFill>
            <a:blip r:embed="rId3"/>
            <a:stretch>
              <a:fillRect/>
            </a:stretch>
          </p:blipFill>
          <p:spPr>
            <a:xfrm>
              <a:off x="5665340" y="733518"/>
              <a:ext cx="5865478" cy="1816426"/>
            </a:xfrm>
            <a:prstGeom prst="rect">
              <a:avLst/>
            </a:prstGeom>
          </p:spPr>
        </p:pic>
        <p:sp>
          <p:nvSpPr>
            <p:cNvPr id="6" name="Rectangle 5">
              <a:extLst>
                <a:ext uri="{FF2B5EF4-FFF2-40B4-BE49-F238E27FC236}">
                  <a16:creationId xmlns:a16="http://schemas.microsoft.com/office/drawing/2014/main" xmlns="" id="{1130ED4A-A017-46BC-A720-0D4D6A029AB9}"/>
                </a:ext>
              </a:extLst>
            </p:cNvPr>
            <p:cNvSpPr/>
            <p:nvPr/>
          </p:nvSpPr>
          <p:spPr>
            <a:xfrm>
              <a:off x="10027920" y="1874520"/>
              <a:ext cx="1502898" cy="675424"/>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xmlns="" id="{4F19CB1B-E97D-44AC-998B-8BC277820013}"/>
                </a:ext>
              </a:extLst>
            </p:cNvPr>
            <p:cNvSpPr/>
            <p:nvPr/>
          </p:nvSpPr>
          <p:spPr>
            <a:xfrm>
              <a:off x="10027920" y="1668145"/>
              <a:ext cx="538724" cy="675424"/>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a:extLst>
              <a:ext uri="{FF2B5EF4-FFF2-40B4-BE49-F238E27FC236}">
                <a16:creationId xmlns:a16="http://schemas.microsoft.com/office/drawing/2014/main" xmlns="" id="{401189CA-7B36-490B-BD2D-F5846C7AE738}"/>
              </a:ext>
            </a:extLst>
          </p:cNvPr>
          <p:cNvSpPr txBox="1"/>
          <p:nvPr/>
        </p:nvSpPr>
        <p:spPr>
          <a:xfrm>
            <a:off x="661182" y="649572"/>
            <a:ext cx="3035896" cy="369332"/>
          </a:xfrm>
          <a:prstGeom prst="rect">
            <a:avLst/>
          </a:prstGeom>
          <a:solidFill>
            <a:schemeClr val="bg1">
              <a:alpha val="35000"/>
            </a:schemeClr>
          </a:solidFill>
        </p:spPr>
        <p:txBody>
          <a:bodyPr wrap="none" rtlCol="0">
            <a:spAutoFit/>
          </a:bodyPr>
          <a:lstStyle/>
          <a:p>
            <a:r>
              <a:rPr lang="en-US" u="sng" dirty="0">
                <a:latin typeface="Times New Roman" panose="02020603050405020304" pitchFamily="18" charset="0"/>
                <a:cs typeface="Times New Roman" panose="02020603050405020304" pitchFamily="18" charset="0"/>
              </a:rPr>
              <a:t>4.2.1 MODEL ASSESSMENT</a:t>
            </a:r>
          </a:p>
        </p:txBody>
      </p:sp>
      <p:pic>
        <p:nvPicPr>
          <p:cNvPr id="10" name="Picture 9">
            <a:extLst>
              <a:ext uri="{FF2B5EF4-FFF2-40B4-BE49-F238E27FC236}">
                <a16:creationId xmlns:a16="http://schemas.microsoft.com/office/drawing/2014/main" xmlns="" id="{CBE9AFAB-4754-4DB3-9D79-D1D9B97A1FC5}"/>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26237" y="4057365"/>
            <a:ext cx="8906250" cy="1574528"/>
          </a:xfrm>
          <a:prstGeom prst="rect">
            <a:avLst/>
          </a:prstGeom>
          <a:noFill/>
          <a:ln>
            <a:noFill/>
          </a:ln>
        </p:spPr>
      </p:pic>
      <p:sp>
        <p:nvSpPr>
          <p:cNvPr id="11" name="TextBox 10">
            <a:extLst>
              <a:ext uri="{FF2B5EF4-FFF2-40B4-BE49-F238E27FC236}">
                <a16:creationId xmlns:a16="http://schemas.microsoft.com/office/drawing/2014/main" xmlns="" id="{7F1600A7-5520-4CA4-BB0E-D01B0459C1C9}"/>
              </a:ext>
            </a:extLst>
          </p:cNvPr>
          <p:cNvSpPr txBox="1"/>
          <p:nvPr/>
        </p:nvSpPr>
        <p:spPr>
          <a:xfrm>
            <a:off x="135925" y="5755150"/>
            <a:ext cx="8316098" cy="830997"/>
          </a:xfrm>
          <a:prstGeom prst="rect">
            <a:avLst/>
          </a:prstGeom>
          <a:solidFill>
            <a:schemeClr val="bg1">
              <a:alpha val="35000"/>
            </a:schemeClr>
          </a:solid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Underfit Model	: No underfit model.</a:t>
            </a:r>
          </a:p>
          <a:p>
            <a:pPr algn="just"/>
            <a:r>
              <a:rPr lang="en-US" sz="1600" dirty="0">
                <a:latin typeface="Times New Roman" panose="02020603050405020304" pitchFamily="18" charset="0"/>
                <a:cs typeface="Times New Roman" panose="02020603050405020304" pitchFamily="18" charset="0"/>
              </a:rPr>
              <a:t>Overfit Model	: No overfit model since absolute gap is the same for all three models</a:t>
            </a:r>
          </a:p>
          <a:p>
            <a:pPr algn="just"/>
            <a:r>
              <a:rPr lang="en-US" sz="1600" dirty="0">
                <a:latin typeface="Times New Roman" panose="02020603050405020304" pitchFamily="18" charset="0"/>
                <a:cs typeface="Times New Roman" panose="02020603050405020304" pitchFamily="18" charset="0"/>
              </a:rPr>
              <a:t>Best Model	: </a:t>
            </a:r>
            <a:r>
              <a:rPr lang="en-US" sz="1600" dirty="0" err="1">
                <a:highlight>
                  <a:srgbClr val="00FF00"/>
                </a:highlight>
                <a:latin typeface="Times New Roman" panose="02020603050405020304" pitchFamily="18" charset="0"/>
                <a:cs typeface="Times New Roman" panose="02020603050405020304" pitchFamily="18" charset="0"/>
              </a:rPr>
              <a:t>LR_Forward</a:t>
            </a:r>
            <a:r>
              <a:rPr lang="en-US" sz="1600" dirty="0">
                <a:latin typeface="Times New Roman" panose="02020603050405020304" pitchFamily="18" charset="0"/>
                <a:cs typeface="Times New Roman" panose="02020603050405020304" pitchFamily="18" charset="0"/>
              </a:rPr>
              <a:t> is chosen as the best model because it is easier to construct</a:t>
            </a:r>
          </a:p>
        </p:txBody>
      </p:sp>
      <p:sp>
        <p:nvSpPr>
          <p:cNvPr id="12" name="Cloud 11">
            <a:extLst>
              <a:ext uri="{FF2B5EF4-FFF2-40B4-BE49-F238E27FC236}">
                <a16:creationId xmlns:a16="http://schemas.microsoft.com/office/drawing/2014/main" xmlns="" id="{1F9415BA-EEA9-4D90-AB0E-7ED096E696D3}"/>
              </a:ext>
            </a:extLst>
          </p:cNvPr>
          <p:cNvSpPr/>
          <p:nvPr/>
        </p:nvSpPr>
        <p:spPr>
          <a:xfrm>
            <a:off x="9032487" y="5336597"/>
            <a:ext cx="2282422" cy="1159958"/>
          </a:xfrm>
          <a:prstGeom prst="cloud">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BEST MODEL</a:t>
            </a:r>
          </a:p>
          <a:p>
            <a:pPr algn="ctr"/>
            <a:r>
              <a:rPr lang="en-US" dirty="0" err="1">
                <a:solidFill>
                  <a:schemeClr val="tx1"/>
                </a:solidFill>
              </a:rPr>
              <a:t>LR_Forward</a:t>
            </a:r>
            <a:endParaRPr lang="en-US" dirty="0">
              <a:solidFill>
                <a:schemeClr val="tx1"/>
              </a:solidFill>
            </a:endParaRPr>
          </a:p>
        </p:txBody>
      </p:sp>
      <p:cxnSp>
        <p:nvCxnSpPr>
          <p:cNvPr id="13" name="Straight Arrow Connector 12">
            <a:extLst>
              <a:ext uri="{FF2B5EF4-FFF2-40B4-BE49-F238E27FC236}">
                <a16:creationId xmlns:a16="http://schemas.microsoft.com/office/drawing/2014/main" xmlns="" id="{2EACD71C-DBA7-4688-B439-2FDCD2E758BC}"/>
              </a:ext>
            </a:extLst>
          </p:cNvPr>
          <p:cNvCxnSpPr>
            <a:cxnSpLocks/>
          </p:cNvCxnSpPr>
          <p:nvPr/>
        </p:nvCxnSpPr>
        <p:spPr>
          <a:xfrm flipV="1">
            <a:off x="8180173" y="6079524"/>
            <a:ext cx="1025611" cy="358346"/>
          </a:xfrm>
          <a:prstGeom prst="straightConnector1">
            <a:avLst/>
          </a:prstGeom>
          <a:ln w="19050">
            <a:solidFill>
              <a:srgbClr val="92D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61031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7B7F1D68-CAB7-40BB-87BA-E01868A73C6F}"/>
              </a:ext>
            </a:extLst>
          </p:cNvPr>
          <p:cNvSpPr/>
          <p:nvPr/>
        </p:nvSpPr>
        <p:spPr>
          <a:xfrm>
            <a:off x="3650438" y="832120"/>
            <a:ext cx="3671675" cy="1689221"/>
          </a:xfrm>
          <a:prstGeom prst="rect">
            <a:avLst/>
          </a:prstGeom>
          <a:solidFill>
            <a:schemeClr val="bg1">
              <a:alpha val="68000"/>
            </a:schemeClr>
          </a:solidFill>
          <a:ln>
            <a:solidFill>
              <a:schemeClr val="tx1"/>
            </a:solidFill>
          </a:ln>
          <a:effectLst>
            <a:reflection endPos="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uble Wave 8">
            <a:extLst>
              <a:ext uri="{FF2B5EF4-FFF2-40B4-BE49-F238E27FC236}">
                <a16:creationId xmlns:a16="http://schemas.microsoft.com/office/drawing/2014/main" xmlns="" id="{AE550203-26B7-41FE-AF2A-E726146A5A04}"/>
              </a:ext>
            </a:extLst>
          </p:cNvPr>
          <p:cNvSpPr/>
          <p:nvPr/>
        </p:nvSpPr>
        <p:spPr>
          <a:xfrm>
            <a:off x="7322344" y="787609"/>
            <a:ext cx="4744907" cy="1869443"/>
          </a:xfrm>
          <a:prstGeom prst="doubleWave">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xmlns="" id="{43868CAF-725D-4F5B-83AD-FDBF4B82231D}"/>
              </a:ext>
            </a:extLst>
          </p:cNvPr>
          <p:cNvPicPr>
            <a:picLocks noChangeAspect="1"/>
          </p:cNvPicPr>
          <p:nvPr/>
        </p:nvPicPr>
        <p:blipFill>
          <a:blip r:embed="rId2"/>
          <a:stretch>
            <a:fillRect/>
          </a:stretch>
        </p:blipFill>
        <p:spPr>
          <a:xfrm>
            <a:off x="356628" y="449055"/>
            <a:ext cx="3124818" cy="3165312"/>
          </a:xfrm>
          <a:prstGeom prst="rect">
            <a:avLst/>
          </a:prstGeom>
        </p:spPr>
      </p:pic>
      <mc:AlternateContent xmlns:mc="http://schemas.openxmlformats.org/markup-compatibility/2006" xmlns:a14="http://schemas.microsoft.com/office/drawing/2010/main">
        <mc:Choice Requires="a14">
          <p:graphicFrame>
            <p:nvGraphicFramePr>
              <p:cNvPr id="4" name="Table 8">
                <a:extLst>
                  <a:ext uri="{FF2B5EF4-FFF2-40B4-BE49-F238E27FC236}">
                    <a16:creationId xmlns:a16="http://schemas.microsoft.com/office/drawing/2014/main" xmlns="" id="{9C899DF2-99F1-4B8C-AD31-FD78EC592509}"/>
                  </a:ext>
                </a:extLst>
              </p:cNvPr>
              <p:cNvGraphicFramePr>
                <a:graphicFrameLocks noGrp="1"/>
              </p:cNvGraphicFramePr>
              <p:nvPr>
                <p:extLst/>
              </p:nvPr>
            </p:nvGraphicFramePr>
            <p:xfrm>
              <a:off x="3650669" y="838338"/>
              <a:ext cx="3671675" cy="1683004"/>
            </p:xfrm>
            <a:graphic>
              <a:graphicData uri="http://schemas.openxmlformats.org/drawingml/2006/table">
                <a:tbl>
                  <a:tblPr firstRow="1" bandRow="1">
                    <a:tableStyleId>{5940675A-B579-460E-94D1-54222C63F5DA}</a:tableStyleId>
                  </a:tblPr>
                  <a:tblGrid>
                    <a:gridCol w="734335">
                      <a:extLst>
                        <a:ext uri="{9D8B030D-6E8A-4147-A177-3AD203B41FA5}">
                          <a16:colId xmlns:a16="http://schemas.microsoft.com/office/drawing/2014/main" xmlns="" val="1018765193"/>
                        </a:ext>
                      </a:extLst>
                    </a:gridCol>
                    <a:gridCol w="734335">
                      <a:extLst>
                        <a:ext uri="{9D8B030D-6E8A-4147-A177-3AD203B41FA5}">
                          <a16:colId xmlns:a16="http://schemas.microsoft.com/office/drawing/2014/main" xmlns="" val="717651022"/>
                        </a:ext>
                      </a:extLst>
                    </a:gridCol>
                    <a:gridCol w="734335">
                      <a:extLst>
                        <a:ext uri="{9D8B030D-6E8A-4147-A177-3AD203B41FA5}">
                          <a16:colId xmlns:a16="http://schemas.microsoft.com/office/drawing/2014/main" xmlns="" val="86366866"/>
                        </a:ext>
                      </a:extLst>
                    </a:gridCol>
                    <a:gridCol w="734335">
                      <a:extLst>
                        <a:ext uri="{9D8B030D-6E8A-4147-A177-3AD203B41FA5}">
                          <a16:colId xmlns:a16="http://schemas.microsoft.com/office/drawing/2014/main" xmlns="" val="2077378263"/>
                        </a:ext>
                      </a:extLst>
                    </a:gridCol>
                    <a:gridCol w="734335">
                      <a:extLst>
                        <a:ext uri="{9D8B030D-6E8A-4147-A177-3AD203B41FA5}">
                          <a16:colId xmlns:a16="http://schemas.microsoft.com/office/drawing/2014/main" xmlns="" val="1607216784"/>
                        </a:ext>
                      </a:extLst>
                    </a:gridCol>
                  </a:tblGrid>
                  <a:tr h="308664">
                    <a:tc rowSpan="2" gridSpan="2">
                      <a:txBody>
                        <a:bodyPr/>
                        <a:lstStyle/>
                        <a:p>
                          <a:pPr algn="ctr"/>
                          <a:r>
                            <a:rPr lang="en-US" sz="1600" dirty="0" err="1">
                              <a:latin typeface="Times New Roman" panose="02020603050405020304" pitchFamily="18" charset="0"/>
                              <a:cs typeface="Times New Roman" panose="02020603050405020304" pitchFamily="18" charset="0"/>
                            </a:rPr>
                            <a:t>LR_Forward</a:t>
                          </a:r>
                          <a:endParaRPr lang="en-US" sz="1600" dirty="0">
                            <a:latin typeface="Times New Roman" panose="02020603050405020304" pitchFamily="18" charset="0"/>
                            <a:cs typeface="Times New Roman" panose="02020603050405020304" pitchFamily="18" charset="0"/>
                          </a:endParaRPr>
                        </a:p>
                      </a:txBody>
                      <a:tcPr anchor="ctr"/>
                    </a:tc>
                    <a:tc rowSpan="2" hMerge="1">
                      <a:txBody>
                        <a:bodyPr/>
                        <a:lstStyle/>
                        <a:p>
                          <a:endParaRPr lang="en-US"/>
                        </a:p>
                      </a:txBody>
                      <a:tcPr/>
                    </a:tc>
                    <a:tc gridSpan="2">
                      <a:txBody>
                        <a:bodyPr/>
                        <a:lstStyle/>
                        <a:p>
                          <a:pPr algn="ctr"/>
                          <a:r>
                            <a:rPr lang="en-US" sz="1600" dirty="0">
                              <a:latin typeface="Times New Roman" panose="02020603050405020304" pitchFamily="18" charset="0"/>
                              <a:cs typeface="Times New Roman" panose="02020603050405020304" pitchFamily="18" charset="0"/>
                            </a:rPr>
                            <a:t>Predicted</a:t>
                          </a:r>
                        </a:p>
                      </a:txBody>
                      <a:tcPr/>
                    </a:tc>
                    <a:tc hMerge="1">
                      <a:txBody>
                        <a:bodyPr/>
                        <a:lstStyle/>
                        <a:p>
                          <a:endParaRPr lang="en-US" dirty="0"/>
                        </a:p>
                      </a:txBody>
                      <a:tcPr/>
                    </a:tc>
                    <a:tc>
                      <a:txBody>
                        <a:bodyPr/>
                        <a:lstStyle/>
                        <a:p>
                          <a:pPr algn="ctr"/>
                          <a:endParaRPr lang="en-US" sz="1600" dirty="0">
                            <a:latin typeface="Times New Roman" panose="02020603050405020304" pitchFamily="18" charset="0"/>
                            <a:cs typeface="Times New Roman" panose="02020603050405020304" pitchFamily="18" charset="0"/>
                          </a:endParaRPr>
                        </a:p>
                      </a:txBody>
                      <a:tcPr>
                        <a:solidFill>
                          <a:srgbClr val="002060"/>
                        </a:solidFill>
                      </a:tcPr>
                    </a:tc>
                    <a:extLst>
                      <a:ext uri="{0D108BD9-81ED-4DB2-BD59-A6C34878D82A}">
                        <a16:rowId xmlns:a16="http://schemas.microsoft.com/office/drawing/2014/main" xmlns="" val="613393623"/>
                      </a:ext>
                    </a:extLst>
                  </a:tr>
                  <a:tr h="314743">
                    <a:tc gridSpan="2" vMerge="1">
                      <a:txBody>
                        <a:bodyPr/>
                        <a:lstStyle/>
                        <a:p>
                          <a:endParaRPr lang="en-US"/>
                        </a:p>
                      </a:txBody>
                      <a:tcPr/>
                    </a:tc>
                    <a:tc hMerge="1" vMerge="1">
                      <a:txBody>
                        <a:bodyPr/>
                        <a:lstStyle/>
                        <a:p>
                          <a:endParaRPr lang="en-US" dirty="0"/>
                        </a:p>
                      </a:txBody>
                      <a:tcPr/>
                    </a:tc>
                    <a:tc>
                      <a:txBody>
                        <a:bodyPr/>
                        <a:lstStyle/>
                        <a:p>
                          <a:pPr algn="ctr"/>
                          <a14:m>
                            <m:oMath xmlns:m="http://schemas.openxmlformats.org/officeDocument/2006/math">
                              <m:acc>
                                <m:accPr>
                                  <m:chr m:val="̂"/>
                                  <m:ctrlPr>
                                    <a:rPr lang="en-US" sz="1600" i="1" smtClean="0">
                                      <a:latin typeface="Cambria Math" panose="02040503050406030204" pitchFamily="18" charset="0"/>
                                      <a:cs typeface="Times New Roman" panose="02020603050405020304" pitchFamily="18" charset="0"/>
                                    </a:rPr>
                                  </m:ctrlPr>
                                </m:accPr>
                                <m:e>
                                  <m:r>
                                    <a:rPr lang="en-US" sz="1600" b="0" i="1" smtClean="0">
                                      <a:latin typeface="Cambria Math" panose="02040503050406030204" pitchFamily="18" charset="0"/>
                                      <a:cs typeface="Times New Roman" panose="02020603050405020304" pitchFamily="18" charset="0"/>
                                    </a:rPr>
                                    <m:t>𝑌</m:t>
                                  </m:r>
                                </m:e>
                              </m:acc>
                            </m:oMath>
                          </a14:m>
                          <a:r>
                            <a:rPr lang="en-US" sz="1600" dirty="0">
                              <a:latin typeface="Times New Roman" panose="02020603050405020304" pitchFamily="18" charset="0"/>
                              <a:cs typeface="Times New Roman" panose="02020603050405020304" pitchFamily="18" charset="0"/>
                            </a:rPr>
                            <a:t>=1</a:t>
                          </a:r>
                        </a:p>
                      </a:txBody>
                      <a:tcPr/>
                    </a:tc>
                    <a:tc>
                      <a:txBody>
                        <a:bodyPr/>
                        <a:lstStyle/>
                        <a:p>
                          <a:pPr marL="0" marR="0" lvl="0" indent="0" algn="ctr" defTabSz="914422" rtl="0" eaLnBrk="1" fontAlgn="auto" latinLnBrk="0" hangingPunct="1">
                            <a:lnSpc>
                              <a:spcPct val="100000"/>
                            </a:lnSpc>
                            <a:spcBef>
                              <a:spcPts val="0"/>
                            </a:spcBef>
                            <a:spcAft>
                              <a:spcPts val="0"/>
                            </a:spcAft>
                            <a:buClrTx/>
                            <a:buSzTx/>
                            <a:buFontTx/>
                            <a:buNone/>
                            <a:tabLst/>
                            <a:defRPr/>
                          </a:pPr>
                          <a14:m>
                            <m:oMath xmlns:m="http://schemas.openxmlformats.org/officeDocument/2006/math">
                              <m:acc>
                                <m:accPr>
                                  <m:chr m:val="̂"/>
                                  <m:ctrlPr>
                                    <a:rPr lang="en-US" sz="1600" i="1" smtClean="0">
                                      <a:latin typeface="Cambria Math" panose="02040503050406030204" pitchFamily="18" charset="0"/>
                                      <a:cs typeface="Times New Roman" panose="02020603050405020304" pitchFamily="18" charset="0"/>
                                    </a:rPr>
                                  </m:ctrlPr>
                                </m:accPr>
                                <m:e>
                                  <m:r>
                                    <a:rPr lang="en-US" sz="1600" b="0" i="1" smtClean="0">
                                      <a:latin typeface="Cambria Math" panose="02040503050406030204" pitchFamily="18" charset="0"/>
                                      <a:cs typeface="Times New Roman" panose="02020603050405020304" pitchFamily="18" charset="0"/>
                                    </a:rPr>
                                    <m:t>𝑌</m:t>
                                  </m:r>
                                </m:e>
                              </m:acc>
                            </m:oMath>
                          </a14:m>
                          <a:r>
                            <a:rPr lang="en-US" sz="1600" dirty="0">
                              <a:latin typeface="Times New Roman" panose="02020603050405020304" pitchFamily="18" charset="0"/>
                              <a:cs typeface="Times New Roman" panose="02020603050405020304" pitchFamily="18" charset="0"/>
                            </a:rPr>
                            <a:t>=0</a:t>
                          </a:r>
                        </a:p>
                      </a:txBody>
                      <a:tcPr/>
                    </a:tc>
                    <a:tc>
                      <a:txBody>
                        <a:bodyPr/>
                        <a:lstStyle/>
                        <a:p>
                          <a:pPr marL="0" marR="0" lvl="0" indent="0" algn="ctr" defTabSz="914422"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Total</a:t>
                          </a:r>
                        </a:p>
                      </a:txBody>
                      <a:tcPr/>
                    </a:tc>
                    <a:extLst>
                      <a:ext uri="{0D108BD9-81ED-4DB2-BD59-A6C34878D82A}">
                        <a16:rowId xmlns:a16="http://schemas.microsoft.com/office/drawing/2014/main" xmlns="" val="3587355139"/>
                      </a:ext>
                    </a:extLst>
                  </a:tr>
                  <a:tr h="308664">
                    <a:tc rowSpan="2">
                      <a:txBody>
                        <a:bodyPr/>
                        <a:lstStyle/>
                        <a:p>
                          <a:pPr algn="ctr"/>
                          <a:r>
                            <a:rPr lang="en-US" sz="1600" dirty="0">
                              <a:latin typeface="Times New Roman" panose="02020603050405020304" pitchFamily="18" charset="0"/>
                              <a:cs typeface="Times New Roman" panose="02020603050405020304" pitchFamily="18" charset="0"/>
                            </a:rPr>
                            <a:t>Actual</a:t>
                          </a:r>
                        </a:p>
                      </a:txBody>
                      <a:tcPr anchor="ctr"/>
                    </a:tc>
                    <a:tc>
                      <a:txBody>
                        <a:bodyPr/>
                        <a:lstStyle/>
                        <a:p>
                          <a:pPr algn="ctr"/>
                          <a:r>
                            <a:rPr lang="en-US" sz="1600" dirty="0">
                              <a:latin typeface="Times New Roman" panose="02020603050405020304" pitchFamily="18" charset="0"/>
                              <a:cs typeface="Times New Roman" panose="02020603050405020304" pitchFamily="18" charset="0"/>
                            </a:rPr>
                            <a:t>Y=1</a:t>
                          </a:r>
                        </a:p>
                      </a:txBody>
                      <a:tcPr/>
                    </a:tc>
                    <a:tc>
                      <a:txBody>
                        <a:bodyPr/>
                        <a:lstStyle/>
                        <a:p>
                          <a:pPr algn="ctr"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573</a:t>
                          </a:r>
                        </a:p>
                      </a:txBody>
                      <a:tcPr marL="9525" marR="9525" marT="9525" marB="0" anchor="ctr"/>
                    </a:tc>
                    <a:tc>
                      <a:txBody>
                        <a:bodyPr/>
                        <a:lstStyle/>
                        <a:p>
                          <a:pPr algn="ctr"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1543</a:t>
                          </a:r>
                        </a:p>
                      </a:txBody>
                      <a:tcPr marL="9525" marR="9525" marT="9525" marB="0" anchor="ctr"/>
                    </a:tc>
                    <a:tc>
                      <a:txBody>
                        <a:bodyPr/>
                        <a:lstStyle/>
                        <a:p>
                          <a:pPr algn="ctr" fontAlgn="b"/>
                          <a:r>
                            <a:rPr lang="en-US" sz="1600" b="0" i="0" u="none" strike="noStrike">
                              <a:solidFill>
                                <a:srgbClr val="000000"/>
                              </a:solidFill>
                              <a:effectLst/>
                              <a:latin typeface="Times New Roman" panose="02020603050405020304" pitchFamily="18" charset="0"/>
                              <a:cs typeface="Times New Roman" panose="02020603050405020304" pitchFamily="18" charset="0"/>
                            </a:rPr>
                            <a:t>2116</a:t>
                          </a:r>
                        </a:p>
                      </a:txBody>
                      <a:tcPr marL="9525" marR="9525" marT="9525" marB="0" anchor="ctr"/>
                    </a:tc>
                    <a:extLst>
                      <a:ext uri="{0D108BD9-81ED-4DB2-BD59-A6C34878D82A}">
                        <a16:rowId xmlns:a16="http://schemas.microsoft.com/office/drawing/2014/main" xmlns="" val="3824535972"/>
                      </a:ext>
                    </a:extLst>
                  </a:tr>
                  <a:tr h="308664">
                    <a:tc vMerge="1">
                      <a:txBody>
                        <a:bodyPr/>
                        <a:lstStyle/>
                        <a:p>
                          <a:endParaRPr lang="en-US" dirty="0"/>
                        </a:p>
                      </a:txBody>
                      <a:tcPr/>
                    </a:tc>
                    <a:tc>
                      <a:txBody>
                        <a:bodyPr/>
                        <a:lstStyle/>
                        <a:p>
                          <a:pPr algn="ctr"/>
                          <a:r>
                            <a:rPr lang="en-US" sz="1600" dirty="0">
                              <a:latin typeface="Times New Roman" panose="02020603050405020304" pitchFamily="18" charset="0"/>
                              <a:cs typeface="Times New Roman" panose="02020603050405020304" pitchFamily="18" charset="0"/>
                            </a:rPr>
                            <a:t>Y=0</a:t>
                          </a:r>
                        </a:p>
                      </a:txBody>
                      <a:tcPr/>
                    </a:tc>
                    <a:tc>
                      <a:txBody>
                        <a:bodyPr/>
                        <a:lstStyle/>
                        <a:p>
                          <a:pPr algn="ctr" fontAlgn="b"/>
                          <a:r>
                            <a:rPr lang="en-US" sz="1600" b="0" i="0" u="none" strike="noStrike">
                              <a:solidFill>
                                <a:srgbClr val="000000"/>
                              </a:solidFill>
                              <a:effectLst/>
                              <a:latin typeface="Times New Roman" panose="02020603050405020304" pitchFamily="18" charset="0"/>
                              <a:cs typeface="Times New Roman" panose="02020603050405020304" pitchFamily="18" charset="0"/>
                            </a:rPr>
                            <a:t>392</a:t>
                          </a:r>
                        </a:p>
                      </a:txBody>
                      <a:tcPr marL="9525" marR="9525" marT="9525" marB="0" anchor="ctr"/>
                    </a:tc>
                    <a:tc>
                      <a:txBody>
                        <a:bodyPr/>
                        <a:lstStyle/>
                        <a:p>
                          <a:pPr algn="ctr"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15578</a:t>
                          </a:r>
                        </a:p>
                      </a:txBody>
                      <a:tcPr marL="9525" marR="9525" marT="9525" marB="0" anchor="ctr"/>
                    </a:tc>
                    <a:tc>
                      <a:txBody>
                        <a:bodyPr/>
                        <a:lstStyle/>
                        <a:p>
                          <a:pPr algn="ctr"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15970</a:t>
                          </a:r>
                        </a:p>
                      </a:txBody>
                      <a:tcPr marL="9525" marR="9525" marT="9525" marB="0" anchor="ctr"/>
                    </a:tc>
                    <a:extLst>
                      <a:ext uri="{0D108BD9-81ED-4DB2-BD59-A6C34878D82A}">
                        <a16:rowId xmlns:a16="http://schemas.microsoft.com/office/drawing/2014/main" xmlns="" val="4041145572"/>
                      </a:ext>
                    </a:extLst>
                  </a:tr>
                  <a:tr h="308664">
                    <a:tc gridSpan="3">
                      <a:txBody>
                        <a:bodyPr/>
                        <a:lstStyle/>
                        <a:p>
                          <a:pPr algn="ctr"/>
                          <a:endParaRPr lang="en-US" sz="1600" dirty="0">
                            <a:latin typeface="Times New Roman" panose="02020603050405020304" pitchFamily="18" charset="0"/>
                            <a:cs typeface="Times New Roman" panose="02020603050405020304" pitchFamily="18" charset="0"/>
                          </a:endParaRPr>
                        </a:p>
                      </a:txBody>
                      <a:tcPr anchor="ctr">
                        <a:solidFill>
                          <a:srgbClr val="002060"/>
                        </a:solidFill>
                      </a:tcPr>
                    </a:tc>
                    <a:tc hMerge="1">
                      <a:txBody>
                        <a:bodyPr/>
                        <a:lstStyle/>
                        <a:p>
                          <a:pPr algn="ctr"/>
                          <a:endParaRPr lang="en-US" sz="1600" dirty="0">
                            <a:latin typeface="Times New Roman" panose="02020603050405020304" pitchFamily="18" charset="0"/>
                            <a:cs typeface="Times New Roman" panose="02020603050405020304" pitchFamily="18" charset="0"/>
                          </a:endParaRPr>
                        </a:p>
                      </a:txBody>
                      <a:tcPr/>
                    </a:tc>
                    <a:tc hMerge="1">
                      <a:txBody>
                        <a:bodyPr/>
                        <a:lstStyle/>
                        <a:p>
                          <a:pPr algn="ctr"/>
                          <a:endParaRPr lang="en-US"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latin typeface="Times New Roman" panose="02020603050405020304" pitchFamily="18" charset="0"/>
                              <a:cs typeface="Times New Roman" panose="02020603050405020304" pitchFamily="18" charset="0"/>
                            </a:rPr>
                            <a:t>Total</a:t>
                          </a:r>
                        </a:p>
                      </a:txBody>
                      <a:tcPr/>
                    </a:tc>
                    <a:tc>
                      <a:txBody>
                        <a:bodyPr/>
                        <a:lstStyle/>
                        <a:p>
                          <a:pPr algn="ctr"/>
                          <a:r>
                            <a:rPr lang="en-US" sz="1600" dirty="0">
                              <a:latin typeface="Times New Roman" panose="02020603050405020304" pitchFamily="18" charset="0"/>
                              <a:cs typeface="Times New Roman" panose="02020603050405020304" pitchFamily="18" charset="0"/>
                            </a:rPr>
                            <a:t>18086</a:t>
                          </a:r>
                        </a:p>
                      </a:txBody>
                      <a:tcPr/>
                    </a:tc>
                    <a:extLst>
                      <a:ext uri="{0D108BD9-81ED-4DB2-BD59-A6C34878D82A}">
                        <a16:rowId xmlns:a16="http://schemas.microsoft.com/office/drawing/2014/main" xmlns="" val="2481505165"/>
                      </a:ext>
                    </a:extLst>
                  </a:tr>
                </a:tbl>
              </a:graphicData>
            </a:graphic>
          </p:graphicFrame>
        </mc:Choice>
        <mc:Fallback xmlns="">
          <p:graphicFrame>
            <p:nvGraphicFramePr>
              <p:cNvPr id="4" name="Table 8">
                <a:extLst>
                  <a:ext uri="{FF2B5EF4-FFF2-40B4-BE49-F238E27FC236}">
                    <a16:creationId xmlns:a16="http://schemas.microsoft.com/office/drawing/2014/main" id="{9C899DF2-99F1-4B8C-AD31-FD78EC592509}"/>
                  </a:ext>
                </a:extLst>
              </p:cNvPr>
              <p:cNvGraphicFramePr>
                <a:graphicFrameLocks noGrp="1"/>
              </p:cNvGraphicFramePr>
              <p:nvPr>
                <p:extLst>
                  <p:ext uri="{D42A27DB-BD31-4B8C-83A1-F6EECF244321}">
                    <p14:modId xmlns:p14="http://schemas.microsoft.com/office/powerpoint/2010/main" val="3844037959"/>
                  </p:ext>
                </p:extLst>
              </p:nvPr>
            </p:nvGraphicFramePr>
            <p:xfrm>
              <a:off x="3650669" y="838338"/>
              <a:ext cx="3671675" cy="1683004"/>
            </p:xfrm>
            <a:graphic>
              <a:graphicData uri="http://schemas.openxmlformats.org/drawingml/2006/table">
                <a:tbl>
                  <a:tblPr firstRow="1" bandRow="1">
                    <a:tableStyleId>{5940675A-B579-460E-94D1-54222C63F5DA}</a:tableStyleId>
                  </a:tblPr>
                  <a:tblGrid>
                    <a:gridCol w="734335">
                      <a:extLst>
                        <a:ext uri="{9D8B030D-6E8A-4147-A177-3AD203B41FA5}">
                          <a16:colId xmlns:a16="http://schemas.microsoft.com/office/drawing/2014/main" val="1018765193"/>
                        </a:ext>
                      </a:extLst>
                    </a:gridCol>
                    <a:gridCol w="734335">
                      <a:extLst>
                        <a:ext uri="{9D8B030D-6E8A-4147-A177-3AD203B41FA5}">
                          <a16:colId xmlns:a16="http://schemas.microsoft.com/office/drawing/2014/main" val="717651022"/>
                        </a:ext>
                      </a:extLst>
                    </a:gridCol>
                    <a:gridCol w="734335">
                      <a:extLst>
                        <a:ext uri="{9D8B030D-6E8A-4147-A177-3AD203B41FA5}">
                          <a16:colId xmlns:a16="http://schemas.microsoft.com/office/drawing/2014/main" val="86366866"/>
                        </a:ext>
                      </a:extLst>
                    </a:gridCol>
                    <a:gridCol w="734335">
                      <a:extLst>
                        <a:ext uri="{9D8B030D-6E8A-4147-A177-3AD203B41FA5}">
                          <a16:colId xmlns:a16="http://schemas.microsoft.com/office/drawing/2014/main" val="2077378263"/>
                        </a:ext>
                      </a:extLst>
                    </a:gridCol>
                    <a:gridCol w="734335">
                      <a:extLst>
                        <a:ext uri="{9D8B030D-6E8A-4147-A177-3AD203B41FA5}">
                          <a16:colId xmlns:a16="http://schemas.microsoft.com/office/drawing/2014/main" val="1607216784"/>
                        </a:ext>
                      </a:extLst>
                    </a:gridCol>
                  </a:tblGrid>
                  <a:tr h="335280">
                    <a:tc rowSpan="2" gridSpan="2">
                      <a:txBody>
                        <a:bodyPr/>
                        <a:lstStyle/>
                        <a:p>
                          <a:pPr algn="ctr"/>
                          <a:r>
                            <a:rPr lang="en-US" sz="1600" dirty="0" err="1">
                              <a:latin typeface="Times New Roman" panose="02020603050405020304" pitchFamily="18" charset="0"/>
                              <a:cs typeface="Times New Roman" panose="02020603050405020304" pitchFamily="18" charset="0"/>
                            </a:rPr>
                            <a:t>LR_Forward</a:t>
                          </a:r>
                          <a:endParaRPr lang="en-US" sz="1600" dirty="0">
                            <a:latin typeface="Times New Roman" panose="02020603050405020304" pitchFamily="18" charset="0"/>
                            <a:cs typeface="Times New Roman" panose="02020603050405020304" pitchFamily="18" charset="0"/>
                          </a:endParaRPr>
                        </a:p>
                      </a:txBody>
                      <a:tcPr anchor="ctr"/>
                    </a:tc>
                    <a:tc rowSpan="2" hMerge="1">
                      <a:txBody>
                        <a:bodyPr/>
                        <a:lstStyle/>
                        <a:p>
                          <a:endParaRPr lang="en-US"/>
                        </a:p>
                      </a:txBody>
                      <a:tcPr/>
                    </a:tc>
                    <a:tc gridSpan="2">
                      <a:txBody>
                        <a:bodyPr/>
                        <a:lstStyle/>
                        <a:p>
                          <a:pPr algn="ctr"/>
                          <a:r>
                            <a:rPr lang="en-US" sz="1600" dirty="0">
                              <a:latin typeface="Times New Roman" panose="02020603050405020304" pitchFamily="18" charset="0"/>
                              <a:cs typeface="Times New Roman" panose="02020603050405020304" pitchFamily="18" charset="0"/>
                            </a:rPr>
                            <a:t>Predicted</a:t>
                          </a:r>
                        </a:p>
                      </a:txBody>
                      <a:tcPr/>
                    </a:tc>
                    <a:tc hMerge="1">
                      <a:txBody>
                        <a:bodyPr/>
                        <a:lstStyle/>
                        <a:p>
                          <a:endParaRPr lang="en-US" dirty="0"/>
                        </a:p>
                      </a:txBody>
                      <a:tcPr/>
                    </a:tc>
                    <a:tc>
                      <a:txBody>
                        <a:bodyPr/>
                        <a:lstStyle/>
                        <a:p>
                          <a:pPr algn="ctr"/>
                          <a:endParaRPr lang="en-US" sz="1600" dirty="0">
                            <a:latin typeface="Times New Roman" panose="02020603050405020304" pitchFamily="18" charset="0"/>
                            <a:cs typeface="Times New Roman" panose="02020603050405020304" pitchFamily="18" charset="0"/>
                          </a:endParaRPr>
                        </a:p>
                      </a:txBody>
                      <a:tcPr>
                        <a:solidFill>
                          <a:srgbClr val="002060"/>
                        </a:solidFill>
                      </a:tcPr>
                    </a:tc>
                    <a:extLst>
                      <a:ext uri="{0D108BD9-81ED-4DB2-BD59-A6C34878D82A}">
                        <a16:rowId xmlns:a16="http://schemas.microsoft.com/office/drawing/2014/main" val="613393623"/>
                      </a:ext>
                    </a:extLst>
                  </a:tr>
                  <a:tr h="341884">
                    <a:tc gridSpan="2" vMerge="1">
                      <a:txBody>
                        <a:bodyPr/>
                        <a:lstStyle/>
                        <a:p>
                          <a:endParaRPr lang="en-US"/>
                        </a:p>
                      </a:txBody>
                      <a:tcPr/>
                    </a:tc>
                    <a:tc hMerge="1" vMerge="1">
                      <a:txBody>
                        <a:bodyPr/>
                        <a:lstStyle/>
                        <a:p>
                          <a:endParaRPr lang="en-US" dirty="0"/>
                        </a:p>
                      </a:txBody>
                      <a:tcPr/>
                    </a:tc>
                    <a:tc>
                      <a:txBody>
                        <a:bodyPr/>
                        <a:lstStyle/>
                        <a:p>
                          <a:endParaRPr lang="en-US"/>
                        </a:p>
                      </a:txBody>
                      <a:tcPr>
                        <a:blipFill>
                          <a:blip r:embed="rId5"/>
                          <a:stretch>
                            <a:fillRect l="-202500" t="-101786" r="-203333" b="-319643"/>
                          </a:stretch>
                        </a:blipFill>
                      </a:tcPr>
                    </a:tc>
                    <a:tc>
                      <a:txBody>
                        <a:bodyPr/>
                        <a:lstStyle/>
                        <a:p>
                          <a:endParaRPr lang="en-US"/>
                        </a:p>
                      </a:txBody>
                      <a:tcPr>
                        <a:blipFill>
                          <a:blip r:embed="rId5"/>
                          <a:stretch>
                            <a:fillRect l="-300000" t="-101786" r="-101653" b="-319643"/>
                          </a:stretch>
                        </a:blipFill>
                      </a:tcPr>
                    </a:tc>
                    <a:tc>
                      <a:txBody>
                        <a:bodyPr/>
                        <a:lstStyle/>
                        <a:p>
                          <a:pPr marL="0" marR="0" lvl="0" indent="0" algn="ctr" defTabSz="914422"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Total</a:t>
                          </a:r>
                        </a:p>
                      </a:txBody>
                      <a:tcPr/>
                    </a:tc>
                    <a:extLst>
                      <a:ext uri="{0D108BD9-81ED-4DB2-BD59-A6C34878D82A}">
                        <a16:rowId xmlns:a16="http://schemas.microsoft.com/office/drawing/2014/main" val="3587355139"/>
                      </a:ext>
                    </a:extLst>
                  </a:tr>
                  <a:tr h="335280">
                    <a:tc rowSpan="2">
                      <a:txBody>
                        <a:bodyPr/>
                        <a:lstStyle/>
                        <a:p>
                          <a:pPr algn="ctr"/>
                          <a:r>
                            <a:rPr lang="en-US" sz="1600" dirty="0">
                              <a:latin typeface="Times New Roman" panose="02020603050405020304" pitchFamily="18" charset="0"/>
                              <a:cs typeface="Times New Roman" panose="02020603050405020304" pitchFamily="18" charset="0"/>
                            </a:rPr>
                            <a:t>Actual</a:t>
                          </a:r>
                        </a:p>
                      </a:txBody>
                      <a:tcPr anchor="ctr"/>
                    </a:tc>
                    <a:tc>
                      <a:txBody>
                        <a:bodyPr/>
                        <a:lstStyle/>
                        <a:p>
                          <a:pPr algn="ctr"/>
                          <a:r>
                            <a:rPr lang="en-US" sz="1600" dirty="0">
                              <a:latin typeface="Times New Roman" panose="02020603050405020304" pitchFamily="18" charset="0"/>
                              <a:cs typeface="Times New Roman" panose="02020603050405020304" pitchFamily="18" charset="0"/>
                            </a:rPr>
                            <a:t>Y=1</a:t>
                          </a:r>
                        </a:p>
                      </a:txBody>
                      <a:tcPr/>
                    </a:tc>
                    <a:tc>
                      <a:txBody>
                        <a:bodyPr/>
                        <a:lstStyle/>
                        <a:p>
                          <a:pPr algn="ctr"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573</a:t>
                          </a:r>
                        </a:p>
                      </a:txBody>
                      <a:tcPr marL="9525" marR="9525" marT="9525" marB="0" anchor="ctr"/>
                    </a:tc>
                    <a:tc>
                      <a:txBody>
                        <a:bodyPr/>
                        <a:lstStyle/>
                        <a:p>
                          <a:pPr algn="ctr"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1543</a:t>
                          </a:r>
                        </a:p>
                      </a:txBody>
                      <a:tcPr marL="9525" marR="9525" marT="9525" marB="0" anchor="ctr"/>
                    </a:tc>
                    <a:tc>
                      <a:txBody>
                        <a:bodyPr/>
                        <a:lstStyle/>
                        <a:p>
                          <a:pPr algn="ctr" fontAlgn="b"/>
                          <a:r>
                            <a:rPr lang="en-US" sz="1600" b="0" i="0" u="none" strike="noStrike">
                              <a:solidFill>
                                <a:srgbClr val="000000"/>
                              </a:solidFill>
                              <a:effectLst/>
                              <a:latin typeface="Times New Roman" panose="02020603050405020304" pitchFamily="18" charset="0"/>
                              <a:cs typeface="Times New Roman" panose="02020603050405020304" pitchFamily="18" charset="0"/>
                            </a:rPr>
                            <a:t>2116</a:t>
                          </a:r>
                        </a:p>
                      </a:txBody>
                      <a:tcPr marL="9525" marR="9525" marT="9525" marB="0" anchor="ctr"/>
                    </a:tc>
                    <a:extLst>
                      <a:ext uri="{0D108BD9-81ED-4DB2-BD59-A6C34878D82A}">
                        <a16:rowId xmlns:a16="http://schemas.microsoft.com/office/drawing/2014/main" val="3824535972"/>
                      </a:ext>
                    </a:extLst>
                  </a:tr>
                  <a:tr h="335280">
                    <a:tc vMerge="1">
                      <a:txBody>
                        <a:bodyPr/>
                        <a:lstStyle/>
                        <a:p>
                          <a:endParaRPr lang="en-US" dirty="0"/>
                        </a:p>
                      </a:txBody>
                      <a:tcPr/>
                    </a:tc>
                    <a:tc>
                      <a:txBody>
                        <a:bodyPr/>
                        <a:lstStyle/>
                        <a:p>
                          <a:pPr algn="ctr"/>
                          <a:r>
                            <a:rPr lang="en-US" sz="1600" dirty="0">
                              <a:latin typeface="Times New Roman" panose="02020603050405020304" pitchFamily="18" charset="0"/>
                              <a:cs typeface="Times New Roman" panose="02020603050405020304" pitchFamily="18" charset="0"/>
                            </a:rPr>
                            <a:t>Y=0</a:t>
                          </a:r>
                        </a:p>
                      </a:txBody>
                      <a:tcPr/>
                    </a:tc>
                    <a:tc>
                      <a:txBody>
                        <a:bodyPr/>
                        <a:lstStyle/>
                        <a:p>
                          <a:pPr algn="ctr" fontAlgn="b"/>
                          <a:r>
                            <a:rPr lang="en-US" sz="1600" b="0" i="0" u="none" strike="noStrike">
                              <a:solidFill>
                                <a:srgbClr val="000000"/>
                              </a:solidFill>
                              <a:effectLst/>
                              <a:latin typeface="Times New Roman" panose="02020603050405020304" pitchFamily="18" charset="0"/>
                              <a:cs typeface="Times New Roman" panose="02020603050405020304" pitchFamily="18" charset="0"/>
                            </a:rPr>
                            <a:t>392</a:t>
                          </a:r>
                        </a:p>
                      </a:txBody>
                      <a:tcPr marL="9525" marR="9525" marT="9525" marB="0" anchor="ctr"/>
                    </a:tc>
                    <a:tc>
                      <a:txBody>
                        <a:bodyPr/>
                        <a:lstStyle/>
                        <a:p>
                          <a:pPr algn="ctr"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15578</a:t>
                          </a:r>
                        </a:p>
                      </a:txBody>
                      <a:tcPr marL="9525" marR="9525" marT="9525" marB="0" anchor="ctr"/>
                    </a:tc>
                    <a:tc>
                      <a:txBody>
                        <a:bodyPr/>
                        <a:lstStyle/>
                        <a:p>
                          <a:pPr algn="ctr"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15970</a:t>
                          </a:r>
                        </a:p>
                      </a:txBody>
                      <a:tcPr marL="9525" marR="9525" marT="9525" marB="0" anchor="ctr"/>
                    </a:tc>
                    <a:extLst>
                      <a:ext uri="{0D108BD9-81ED-4DB2-BD59-A6C34878D82A}">
                        <a16:rowId xmlns:a16="http://schemas.microsoft.com/office/drawing/2014/main" val="4041145572"/>
                      </a:ext>
                    </a:extLst>
                  </a:tr>
                  <a:tr h="335280">
                    <a:tc gridSpan="3">
                      <a:txBody>
                        <a:bodyPr/>
                        <a:lstStyle/>
                        <a:p>
                          <a:pPr algn="ctr"/>
                          <a:endParaRPr lang="en-US" sz="1600" dirty="0">
                            <a:latin typeface="Times New Roman" panose="02020603050405020304" pitchFamily="18" charset="0"/>
                            <a:cs typeface="Times New Roman" panose="02020603050405020304" pitchFamily="18" charset="0"/>
                          </a:endParaRPr>
                        </a:p>
                      </a:txBody>
                      <a:tcPr anchor="ctr">
                        <a:solidFill>
                          <a:srgbClr val="002060"/>
                        </a:solidFill>
                      </a:tcPr>
                    </a:tc>
                    <a:tc hMerge="1">
                      <a:txBody>
                        <a:bodyPr/>
                        <a:lstStyle/>
                        <a:p>
                          <a:pPr algn="ctr"/>
                          <a:endParaRPr lang="en-US" sz="1600" dirty="0">
                            <a:latin typeface="Times New Roman" panose="02020603050405020304" pitchFamily="18" charset="0"/>
                            <a:cs typeface="Times New Roman" panose="02020603050405020304" pitchFamily="18" charset="0"/>
                          </a:endParaRPr>
                        </a:p>
                      </a:txBody>
                      <a:tcPr/>
                    </a:tc>
                    <a:tc hMerge="1">
                      <a:txBody>
                        <a:bodyPr/>
                        <a:lstStyle/>
                        <a:p>
                          <a:pPr algn="ctr"/>
                          <a:endParaRPr lang="en-US"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latin typeface="Times New Roman" panose="02020603050405020304" pitchFamily="18" charset="0"/>
                              <a:cs typeface="Times New Roman" panose="02020603050405020304" pitchFamily="18" charset="0"/>
                            </a:rPr>
                            <a:t>Total</a:t>
                          </a:r>
                        </a:p>
                      </a:txBody>
                      <a:tcPr/>
                    </a:tc>
                    <a:tc>
                      <a:txBody>
                        <a:bodyPr/>
                        <a:lstStyle/>
                        <a:p>
                          <a:pPr algn="ctr"/>
                          <a:r>
                            <a:rPr lang="en-US" sz="1600" dirty="0">
                              <a:latin typeface="Times New Roman" panose="02020603050405020304" pitchFamily="18" charset="0"/>
                              <a:cs typeface="Times New Roman" panose="02020603050405020304" pitchFamily="18" charset="0"/>
                            </a:rPr>
                            <a:t>18086</a:t>
                          </a:r>
                        </a:p>
                      </a:txBody>
                      <a:tcPr/>
                    </a:tc>
                    <a:extLst>
                      <a:ext uri="{0D108BD9-81ED-4DB2-BD59-A6C34878D82A}">
                        <a16:rowId xmlns:a16="http://schemas.microsoft.com/office/drawing/2014/main" val="2481505165"/>
                      </a:ext>
                    </a:extLst>
                  </a:tr>
                </a:tbl>
              </a:graphicData>
            </a:graphic>
          </p:graphicFrame>
        </mc:Fallback>
      </mc:AlternateContent>
      <p:sp>
        <p:nvSpPr>
          <p:cNvPr id="5" name="TextBox 4">
            <a:extLst>
              <a:ext uri="{FF2B5EF4-FFF2-40B4-BE49-F238E27FC236}">
                <a16:creationId xmlns:a16="http://schemas.microsoft.com/office/drawing/2014/main" xmlns="" id="{830E71C2-2582-477A-9DC0-36B7FAC32CFA}"/>
              </a:ext>
            </a:extLst>
          </p:cNvPr>
          <p:cNvSpPr txBox="1"/>
          <p:nvPr/>
        </p:nvSpPr>
        <p:spPr>
          <a:xfrm>
            <a:off x="3481446" y="449055"/>
            <a:ext cx="4721081" cy="338554"/>
          </a:xfrm>
          <a:prstGeom prst="rect">
            <a:avLst/>
          </a:prstGeom>
          <a:solidFill>
            <a:schemeClr val="bg1">
              <a:alpha val="35000"/>
            </a:schemeClr>
          </a:solid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*The value must be taken from Data Role=VALIDATE</a:t>
            </a:r>
          </a:p>
        </p:txBody>
      </p:sp>
      <p:cxnSp>
        <p:nvCxnSpPr>
          <p:cNvPr id="6" name="Straight Arrow Connector 5">
            <a:extLst>
              <a:ext uri="{FF2B5EF4-FFF2-40B4-BE49-F238E27FC236}">
                <a16:creationId xmlns:a16="http://schemas.microsoft.com/office/drawing/2014/main" xmlns="" id="{33803821-4167-47B9-9593-9C5342FEAF43}"/>
              </a:ext>
            </a:extLst>
          </p:cNvPr>
          <p:cNvCxnSpPr>
            <a:cxnSpLocks/>
          </p:cNvCxnSpPr>
          <p:nvPr/>
        </p:nvCxnSpPr>
        <p:spPr>
          <a:xfrm flipH="1">
            <a:off x="2522327" y="787609"/>
            <a:ext cx="1305351" cy="2456025"/>
          </a:xfrm>
          <a:prstGeom prst="straightConnector1">
            <a:avLst/>
          </a:prstGeom>
          <a:ln w="38100">
            <a:solidFill>
              <a:srgbClr val="FFC000"/>
            </a:solidFill>
            <a:tailEnd type="triangle"/>
          </a:ln>
        </p:spPr>
        <p:style>
          <a:lnRef idx="1">
            <a:schemeClr val="accent2"/>
          </a:lnRef>
          <a:fillRef idx="0">
            <a:schemeClr val="accent2"/>
          </a:fillRef>
          <a:effectRef idx="0">
            <a:schemeClr val="accent2"/>
          </a:effectRef>
          <a:fontRef idx="minor">
            <a:schemeClr val="tx1"/>
          </a:fontRef>
        </p:style>
      </p:cxnSp>
      <p:sp>
        <p:nvSpPr>
          <p:cNvPr id="7" name="TextBox 6">
            <a:extLst>
              <a:ext uri="{FF2B5EF4-FFF2-40B4-BE49-F238E27FC236}">
                <a16:creationId xmlns:a16="http://schemas.microsoft.com/office/drawing/2014/main" xmlns="" id="{48708A16-B10B-409B-B47A-2A354C49381C}"/>
              </a:ext>
            </a:extLst>
          </p:cNvPr>
          <p:cNvSpPr txBox="1"/>
          <p:nvPr/>
        </p:nvSpPr>
        <p:spPr>
          <a:xfrm>
            <a:off x="231620" y="59772"/>
            <a:ext cx="3249826" cy="338554"/>
          </a:xfrm>
          <a:prstGeom prst="rect">
            <a:avLst/>
          </a:prstGeom>
          <a:solidFill>
            <a:schemeClr val="bg1">
              <a:alpha val="35000"/>
            </a:schemeClr>
          </a:solidFill>
        </p:spPr>
        <p:txBody>
          <a:bodyPr wrap="square" rtlCol="0">
            <a:spAutoFit/>
          </a:bodyPr>
          <a:lstStyle/>
          <a:p>
            <a:pPr algn="just"/>
            <a:r>
              <a:rPr lang="en-US" sz="1600" u="sng" dirty="0">
                <a:latin typeface="Times New Roman" panose="02020603050405020304" pitchFamily="18" charset="0"/>
                <a:cs typeface="Times New Roman" panose="02020603050405020304" pitchFamily="18" charset="0"/>
              </a:rPr>
              <a:t>Confusion Matrix for </a:t>
            </a:r>
            <a:r>
              <a:rPr lang="en-US" sz="1600" u="sng" dirty="0" err="1">
                <a:latin typeface="Times New Roman" panose="02020603050405020304" pitchFamily="18" charset="0"/>
                <a:cs typeface="Times New Roman" panose="02020603050405020304" pitchFamily="18" charset="0"/>
              </a:rPr>
              <a:t>LR_Forward</a:t>
            </a:r>
            <a:r>
              <a:rPr lang="en-US" sz="1600" u="sng" dirty="0">
                <a:latin typeface="Times New Roman" panose="02020603050405020304" pitchFamily="18" charset="0"/>
                <a:cs typeface="Times New Roman" panose="02020603050405020304" pitchFamily="18" charset="0"/>
              </a:rPr>
              <a:t>.</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xmlns="" id="{0E9C3805-61B4-49D7-BD13-F275C334C6C7}"/>
                  </a:ext>
                </a:extLst>
              </p:cNvPr>
              <p:cNvSpPr txBox="1"/>
              <p:nvPr/>
            </p:nvSpPr>
            <p:spPr>
              <a:xfrm>
                <a:off x="6814257" y="1018122"/>
                <a:ext cx="4977028" cy="1436675"/>
              </a:xfrm>
              <a:prstGeom prst="rect">
                <a:avLst/>
              </a:prstGeom>
              <a:noFill/>
            </p:spPr>
            <p:txBody>
              <a:bodyPr wrap="square">
                <a:spAutoFit/>
              </a:bodyPr>
              <a:lstStyle/>
              <a:p>
                <a:pPr marL="630555" marR="0">
                  <a:lnSpc>
                    <a:spcPct val="107000"/>
                  </a:lnSpc>
                  <a:spcBef>
                    <a:spcPts val="0"/>
                  </a:spcBef>
                  <a:spcAft>
                    <a:spcPts val="800"/>
                  </a:spcAft>
                </a:pPr>
                <a:r>
                  <a:rPr lang="en-MY" sz="1600" dirty="0">
                    <a:effectLst/>
                    <a:latin typeface="Times New Roman" panose="02020603050405020304" pitchFamily="18" charset="0"/>
                    <a:ea typeface="Calibri" panose="020F0502020204030204" pitchFamily="34" charset="0"/>
                    <a:cs typeface="Times New Roman" panose="02020603050405020304" pitchFamily="18" charset="0"/>
                  </a:rPr>
                  <a:t>Sensitivity = </a:t>
                </a:r>
                <a14:m>
                  <m:oMath xmlns:m="http://schemas.openxmlformats.org/officeDocument/2006/math">
                    <m:f>
                      <m:fPr>
                        <m:ctrlPr>
                          <a:rPr lang="en-US" sz="1600" i="1">
                            <a:effectLst/>
                            <a:latin typeface="Cambria Math" panose="02040503050406030204" pitchFamily="18" charset="0"/>
                            <a:ea typeface="Calibri" panose="020F0502020204030204" pitchFamily="34" charset="0"/>
                            <a:cs typeface="Calibri" panose="020F0502020204030204" pitchFamily="34" charset="0"/>
                          </a:rPr>
                        </m:ctrlPr>
                      </m:fPr>
                      <m:num>
                        <m:r>
                          <m:rPr>
                            <m:sty m:val="p"/>
                          </m:rPr>
                          <a:rPr lang="en-MY" sz="1600">
                            <a:effectLst/>
                            <a:latin typeface="Cambria Math" panose="02040503050406030204" pitchFamily="18" charset="0"/>
                            <a:ea typeface="Calibri" panose="020F0502020204030204" pitchFamily="34" charset="0"/>
                            <a:cs typeface="Calibri" panose="020F0502020204030204" pitchFamily="34" charset="0"/>
                          </a:rPr>
                          <m:t>TP</m:t>
                        </m:r>
                      </m:num>
                      <m:den>
                        <m:r>
                          <m:rPr>
                            <m:sty m:val="p"/>
                          </m:rPr>
                          <a:rPr lang="en-MY" sz="1600">
                            <a:effectLst/>
                            <a:latin typeface="Cambria Math" panose="02040503050406030204" pitchFamily="18" charset="0"/>
                            <a:ea typeface="Calibri" panose="020F0502020204030204" pitchFamily="34" charset="0"/>
                            <a:cs typeface="Calibri" panose="020F0502020204030204" pitchFamily="34" charset="0"/>
                          </a:rPr>
                          <m:t>TP</m:t>
                        </m:r>
                        <m:r>
                          <a:rPr lang="en-MY" sz="1600">
                            <a:effectLst/>
                            <a:latin typeface="Cambria Math" panose="02040503050406030204" pitchFamily="18" charset="0"/>
                            <a:ea typeface="Calibri" panose="020F0502020204030204" pitchFamily="34" charset="0"/>
                            <a:cs typeface="Calibri" panose="020F0502020204030204" pitchFamily="34" charset="0"/>
                          </a:rPr>
                          <m:t>+</m:t>
                        </m:r>
                        <m:r>
                          <m:rPr>
                            <m:sty m:val="p"/>
                          </m:rPr>
                          <a:rPr lang="en-MY" sz="1600">
                            <a:effectLst/>
                            <a:latin typeface="Cambria Math" panose="02040503050406030204" pitchFamily="18" charset="0"/>
                            <a:ea typeface="Calibri" panose="020F0502020204030204" pitchFamily="34" charset="0"/>
                            <a:cs typeface="Calibri" panose="020F0502020204030204" pitchFamily="34" charset="0"/>
                          </a:rPr>
                          <m:t>FN</m:t>
                        </m:r>
                      </m:den>
                    </m:f>
                    <m:r>
                      <a:rPr lang="en-MY" sz="1600">
                        <a:effectLst/>
                        <a:latin typeface="Cambria Math" panose="02040503050406030204" pitchFamily="18" charset="0"/>
                        <a:ea typeface="Calibri" panose="020F0502020204030204" pitchFamily="34" charset="0"/>
                        <a:cs typeface="Calibri" panose="020F0502020204030204" pitchFamily="34" charset="0"/>
                      </a:rPr>
                      <m:t>=</m:t>
                    </m:r>
                    <m:f>
                      <m:fPr>
                        <m:ctrlPr>
                          <a:rPr lang="en-US" sz="1600" i="1">
                            <a:effectLst/>
                            <a:latin typeface="Cambria Math" panose="02040503050406030204" pitchFamily="18" charset="0"/>
                            <a:ea typeface="Calibri" panose="020F0502020204030204" pitchFamily="34" charset="0"/>
                            <a:cs typeface="Calibri" panose="020F0502020204030204" pitchFamily="34" charset="0"/>
                          </a:rPr>
                        </m:ctrlPr>
                      </m:fPr>
                      <m:num>
                        <m:r>
                          <a:rPr lang="en-US" sz="1600" b="0" i="0" smtClean="0">
                            <a:effectLst/>
                            <a:latin typeface="Cambria Math" panose="02040503050406030204" pitchFamily="18" charset="0"/>
                            <a:ea typeface="Calibri" panose="020F0502020204030204" pitchFamily="34" charset="0"/>
                            <a:cs typeface="Calibri" panose="020F0502020204030204" pitchFamily="34" charset="0"/>
                          </a:rPr>
                          <m:t>573</m:t>
                        </m:r>
                      </m:num>
                      <m:den>
                        <m:r>
                          <a:rPr lang="en-US" sz="1600" b="0" i="0" smtClean="0">
                            <a:effectLst/>
                            <a:latin typeface="Cambria Math" panose="02040503050406030204" pitchFamily="18" charset="0"/>
                            <a:ea typeface="Calibri" panose="020F0502020204030204" pitchFamily="34" charset="0"/>
                            <a:cs typeface="Calibri" panose="020F0502020204030204" pitchFamily="34" charset="0"/>
                          </a:rPr>
                          <m:t>2116</m:t>
                        </m:r>
                      </m:den>
                    </m:f>
                    <m:r>
                      <a:rPr lang="en-MY" sz="1600" i="1">
                        <a:effectLst/>
                        <a:latin typeface="Cambria Math" panose="02040503050406030204" pitchFamily="18" charset="0"/>
                        <a:ea typeface="Times New Roman" panose="02020603050405020304" pitchFamily="18" charset="0"/>
                        <a:cs typeface="Calibri" panose="020F0502020204030204" pitchFamily="34" charset="0"/>
                      </a:rPr>
                      <m:t>=</m:t>
                    </m:r>
                    <m:r>
                      <m:rPr>
                        <m:nor/>
                      </m:rPr>
                      <a:rPr lang="en-US">
                        <a:highlight>
                          <a:srgbClr val="00FF00"/>
                        </a:highlight>
                      </a:rPr>
                      <m:t>27.08%</m:t>
                    </m:r>
                  </m:oMath>
                </a14:m>
                <a:endParaRPr lang="en-US" sz="1600" dirty="0">
                  <a:effectLst/>
                  <a:highlight>
                    <a:srgbClr val="00FF00"/>
                  </a:highlight>
                  <a:latin typeface="Times New Roman" panose="02020603050405020304" pitchFamily="18" charset="0"/>
                  <a:ea typeface="Calibri" panose="020F0502020204030204" pitchFamily="34" charset="0"/>
                  <a:cs typeface="Times New Roman" panose="02020603050405020304" pitchFamily="18" charset="0"/>
                </a:endParaRPr>
              </a:p>
              <a:p>
                <a:pPr marL="630555" marR="0">
                  <a:lnSpc>
                    <a:spcPct val="107000"/>
                  </a:lnSpc>
                  <a:spcBef>
                    <a:spcPts val="0"/>
                  </a:spcBef>
                  <a:spcAft>
                    <a:spcPts val="800"/>
                  </a:spcAft>
                </a:pPr>
                <a:r>
                  <a:rPr lang="en-MY" sz="1600" dirty="0">
                    <a:effectLst/>
                    <a:latin typeface="Times New Roman" panose="02020603050405020304" pitchFamily="18" charset="0"/>
                    <a:ea typeface="Times New Roman" panose="02020603050405020304" pitchFamily="18" charset="0"/>
                    <a:cs typeface="Times New Roman" panose="02020603050405020304" pitchFamily="18" charset="0"/>
                  </a:rPr>
                  <a:t>Specificity = </a:t>
                </a:r>
                <a14:m>
                  <m:oMath xmlns:m="http://schemas.openxmlformats.org/officeDocument/2006/math">
                    <m:f>
                      <m:fPr>
                        <m:ctrlPr>
                          <a:rPr lang="en-US" sz="1600" i="1">
                            <a:effectLst/>
                            <a:latin typeface="Cambria Math" panose="02040503050406030204" pitchFamily="18" charset="0"/>
                            <a:ea typeface="Times New Roman" panose="02020603050405020304" pitchFamily="18" charset="0"/>
                            <a:cs typeface="Calibri" panose="020F0502020204030204" pitchFamily="34" charset="0"/>
                          </a:rPr>
                        </m:ctrlPr>
                      </m:fPr>
                      <m:num>
                        <m:r>
                          <m:rPr>
                            <m:sty m:val="p"/>
                          </m:rPr>
                          <a:rPr lang="en-MY" sz="1600">
                            <a:effectLst/>
                            <a:latin typeface="Cambria Math" panose="02040503050406030204" pitchFamily="18" charset="0"/>
                            <a:ea typeface="Times New Roman" panose="02020603050405020304" pitchFamily="18" charset="0"/>
                            <a:cs typeface="Calibri" panose="020F0502020204030204" pitchFamily="34" charset="0"/>
                          </a:rPr>
                          <m:t>TN</m:t>
                        </m:r>
                      </m:num>
                      <m:den>
                        <m:r>
                          <m:rPr>
                            <m:sty m:val="p"/>
                          </m:rPr>
                          <a:rPr lang="en-MY" sz="1600">
                            <a:effectLst/>
                            <a:latin typeface="Cambria Math" panose="02040503050406030204" pitchFamily="18" charset="0"/>
                            <a:ea typeface="Times New Roman" panose="02020603050405020304" pitchFamily="18" charset="0"/>
                            <a:cs typeface="Calibri" panose="020F0502020204030204" pitchFamily="34" charset="0"/>
                          </a:rPr>
                          <m:t>TN</m:t>
                        </m:r>
                        <m:r>
                          <a:rPr lang="en-MY" sz="1600">
                            <a:effectLst/>
                            <a:latin typeface="Cambria Math" panose="02040503050406030204" pitchFamily="18" charset="0"/>
                            <a:ea typeface="Times New Roman" panose="02020603050405020304" pitchFamily="18" charset="0"/>
                            <a:cs typeface="Calibri" panose="020F0502020204030204" pitchFamily="34" charset="0"/>
                          </a:rPr>
                          <m:t>+</m:t>
                        </m:r>
                        <m:r>
                          <m:rPr>
                            <m:sty m:val="p"/>
                          </m:rPr>
                          <a:rPr lang="en-MY" sz="1600">
                            <a:effectLst/>
                            <a:latin typeface="Cambria Math" panose="02040503050406030204" pitchFamily="18" charset="0"/>
                            <a:ea typeface="Times New Roman" panose="02020603050405020304" pitchFamily="18" charset="0"/>
                            <a:cs typeface="Calibri" panose="020F0502020204030204" pitchFamily="34" charset="0"/>
                          </a:rPr>
                          <m:t>FP</m:t>
                        </m:r>
                      </m:den>
                    </m:f>
                    <m:r>
                      <a:rPr lang="en-MY" sz="1600" i="1">
                        <a:effectLst/>
                        <a:latin typeface="Cambria Math" panose="02040503050406030204" pitchFamily="18" charset="0"/>
                        <a:ea typeface="Times New Roman" panose="02020603050405020304" pitchFamily="18" charset="0"/>
                        <a:cs typeface="Calibri" panose="020F0502020204030204" pitchFamily="34" charset="0"/>
                      </a:rPr>
                      <m:t>=</m:t>
                    </m:r>
                    <m:f>
                      <m:fPr>
                        <m:ctrlPr>
                          <a:rPr lang="en-US" sz="1600" i="1">
                            <a:effectLst/>
                            <a:latin typeface="Cambria Math" panose="02040503050406030204" pitchFamily="18" charset="0"/>
                            <a:ea typeface="Times New Roman" panose="02020603050405020304" pitchFamily="18" charset="0"/>
                            <a:cs typeface="Calibri" panose="020F0502020204030204" pitchFamily="34" charset="0"/>
                          </a:rPr>
                        </m:ctrlPr>
                      </m:fPr>
                      <m:num>
                        <m:r>
                          <a:rPr lang="en-US" sz="1600" b="0" i="1" smtClean="0">
                            <a:effectLst/>
                            <a:latin typeface="Cambria Math" panose="02040503050406030204" pitchFamily="18" charset="0"/>
                            <a:ea typeface="Times New Roman" panose="02020603050405020304" pitchFamily="18" charset="0"/>
                            <a:cs typeface="Calibri" panose="020F0502020204030204" pitchFamily="34" charset="0"/>
                          </a:rPr>
                          <m:t>15578</m:t>
                        </m:r>
                      </m:num>
                      <m:den>
                        <m:r>
                          <a:rPr lang="en-US" sz="1600" b="0" i="1" smtClean="0">
                            <a:effectLst/>
                            <a:latin typeface="Cambria Math" panose="02040503050406030204" pitchFamily="18" charset="0"/>
                            <a:ea typeface="Times New Roman" panose="02020603050405020304" pitchFamily="18" charset="0"/>
                            <a:cs typeface="Calibri" panose="020F0502020204030204" pitchFamily="34" charset="0"/>
                          </a:rPr>
                          <m:t>15970</m:t>
                        </m:r>
                      </m:den>
                    </m:f>
                    <m:r>
                      <a:rPr lang="en-MY" sz="1600" i="1">
                        <a:effectLst/>
                        <a:latin typeface="Cambria Math" panose="02040503050406030204" pitchFamily="18" charset="0"/>
                        <a:ea typeface="Times New Roman" panose="02020603050405020304" pitchFamily="18" charset="0"/>
                        <a:cs typeface="Calibri" panose="020F0502020204030204" pitchFamily="34" charset="0"/>
                      </a:rPr>
                      <m:t>=</m:t>
                    </m:r>
                    <m:r>
                      <m:rPr>
                        <m:nor/>
                      </m:rPr>
                      <a:rPr lang="en-US">
                        <a:highlight>
                          <a:srgbClr val="00FF00"/>
                        </a:highlight>
                      </a:rPr>
                      <m:t>97.55%</m:t>
                    </m:r>
                  </m:oMath>
                </a14:m>
                <a:endParaRPr lang="en-US" sz="1600" dirty="0">
                  <a:effectLst/>
                  <a:highlight>
                    <a:srgbClr val="00FF00"/>
                  </a:highlight>
                  <a:latin typeface="Times New Roman" panose="02020603050405020304" pitchFamily="18" charset="0"/>
                  <a:ea typeface="Calibri" panose="020F0502020204030204" pitchFamily="34" charset="0"/>
                  <a:cs typeface="Times New Roman" panose="02020603050405020304" pitchFamily="18" charset="0"/>
                </a:endParaRPr>
              </a:p>
              <a:p>
                <a:pPr marL="630555" marR="0">
                  <a:lnSpc>
                    <a:spcPct val="107000"/>
                  </a:lnSpc>
                  <a:spcBef>
                    <a:spcPts val="0"/>
                  </a:spcBef>
                  <a:spcAft>
                    <a:spcPts val="800"/>
                  </a:spcAft>
                </a:pPr>
                <a:r>
                  <a:rPr lang="en-MY" sz="1600" dirty="0">
                    <a:effectLst/>
                    <a:latin typeface="Times New Roman" panose="02020603050405020304" pitchFamily="18" charset="0"/>
                    <a:ea typeface="Times New Roman" panose="02020603050405020304" pitchFamily="18" charset="0"/>
                    <a:cs typeface="Times New Roman" panose="02020603050405020304" pitchFamily="18" charset="0"/>
                  </a:rPr>
                  <a:t>Accuracy = </a:t>
                </a:r>
                <a14:m>
                  <m:oMath xmlns:m="http://schemas.openxmlformats.org/officeDocument/2006/math">
                    <m:f>
                      <m:fPr>
                        <m:ctrlPr>
                          <a:rPr lang="en-US" sz="1600" i="1">
                            <a:effectLst/>
                            <a:latin typeface="Cambria Math" panose="02040503050406030204" pitchFamily="18" charset="0"/>
                            <a:ea typeface="Times New Roman" panose="02020603050405020304" pitchFamily="18" charset="0"/>
                            <a:cs typeface="Calibri" panose="020F0502020204030204" pitchFamily="34" charset="0"/>
                          </a:rPr>
                        </m:ctrlPr>
                      </m:fPr>
                      <m:num>
                        <m:r>
                          <m:rPr>
                            <m:sty m:val="p"/>
                          </m:rPr>
                          <a:rPr lang="en-MY" sz="1600">
                            <a:effectLst/>
                            <a:latin typeface="Cambria Math" panose="02040503050406030204" pitchFamily="18" charset="0"/>
                            <a:ea typeface="Times New Roman" panose="02020603050405020304" pitchFamily="18" charset="0"/>
                            <a:cs typeface="Calibri" panose="020F0502020204030204" pitchFamily="34" charset="0"/>
                          </a:rPr>
                          <m:t>TP</m:t>
                        </m:r>
                        <m:r>
                          <a:rPr lang="en-MY" sz="1600">
                            <a:effectLst/>
                            <a:latin typeface="Cambria Math" panose="02040503050406030204" pitchFamily="18" charset="0"/>
                            <a:ea typeface="Times New Roman" panose="02020603050405020304" pitchFamily="18" charset="0"/>
                            <a:cs typeface="Calibri" panose="020F0502020204030204" pitchFamily="34" charset="0"/>
                          </a:rPr>
                          <m:t>+</m:t>
                        </m:r>
                        <m:r>
                          <m:rPr>
                            <m:sty m:val="p"/>
                          </m:rPr>
                          <a:rPr lang="en-MY" sz="1600">
                            <a:effectLst/>
                            <a:latin typeface="Cambria Math" panose="02040503050406030204" pitchFamily="18" charset="0"/>
                            <a:ea typeface="Times New Roman" panose="02020603050405020304" pitchFamily="18" charset="0"/>
                            <a:cs typeface="Calibri" panose="020F0502020204030204" pitchFamily="34" charset="0"/>
                          </a:rPr>
                          <m:t>TN</m:t>
                        </m:r>
                      </m:num>
                      <m:den>
                        <m:r>
                          <m:rPr>
                            <m:sty m:val="p"/>
                          </m:rPr>
                          <a:rPr lang="en-MY" sz="1600">
                            <a:effectLst/>
                            <a:latin typeface="Cambria Math" panose="02040503050406030204" pitchFamily="18" charset="0"/>
                            <a:ea typeface="Times New Roman" panose="02020603050405020304" pitchFamily="18" charset="0"/>
                            <a:cs typeface="Calibri" panose="020F0502020204030204" pitchFamily="34" charset="0"/>
                          </a:rPr>
                          <m:t>TP</m:t>
                        </m:r>
                        <m:r>
                          <a:rPr lang="en-MY" sz="1600">
                            <a:effectLst/>
                            <a:latin typeface="Cambria Math" panose="02040503050406030204" pitchFamily="18" charset="0"/>
                            <a:ea typeface="Times New Roman" panose="02020603050405020304" pitchFamily="18" charset="0"/>
                            <a:cs typeface="Calibri" panose="020F0502020204030204" pitchFamily="34" charset="0"/>
                          </a:rPr>
                          <m:t>+</m:t>
                        </m:r>
                        <m:r>
                          <m:rPr>
                            <m:sty m:val="p"/>
                          </m:rPr>
                          <a:rPr lang="en-MY" sz="1600">
                            <a:effectLst/>
                            <a:latin typeface="Cambria Math" panose="02040503050406030204" pitchFamily="18" charset="0"/>
                            <a:ea typeface="Times New Roman" panose="02020603050405020304" pitchFamily="18" charset="0"/>
                            <a:cs typeface="Calibri" panose="020F0502020204030204" pitchFamily="34" charset="0"/>
                          </a:rPr>
                          <m:t>FN</m:t>
                        </m:r>
                        <m:r>
                          <a:rPr lang="en-MY" sz="1600">
                            <a:effectLst/>
                            <a:latin typeface="Cambria Math" panose="02040503050406030204" pitchFamily="18" charset="0"/>
                            <a:ea typeface="Times New Roman" panose="02020603050405020304" pitchFamily="18" charset="0"/>
                            <a:cs typeface="Calibri" panose="020F0502020204030204" pitchFamily="34" charset="0"/>
                          </a:rPr>
                          <m:t>+</m:t>
                        </m:r>
                        <m:r>
                          <m:rPr>
                            <m:sty m:val="p"/>
                          </m:rPr>
                          <a:rPr lang="en-MY" sz="1600">
                            <a:effectLst/>
                            <a:latin typeface="Cambria Math" panose="02040503050406030204" pitchFamily="18" charset="0"/>
                            <a:ea typeface="Times New Roman" panose="02020603050405020304" pitchFamily="18" charset="0"/>
                            <a:cs typeface="Calibri" panose="020F0502020204030204" pitchFamily="34" charset="0"/>
                          </a:rPr>
                          <m:t>TN</m:t>
                        </m:r>
                        <m:r>
                          <a:rPr lang="en-MY" sz="1600">
                            <a:effectLst/>
                            <a:latin typeface="Cambria Math" panose="02040503050406030204" pitchFamily="18" charset="0"/>
                            <a:ea typeface="Times New Roman" panose="02020603050405020304" pitchFamily="18" charset="0"/>
                            <a:cs typeface="Calibri" panose="020F0502020204030204" pitchFamily="34" charset="0"/>
                          </a:rPr>
                          <m:t>+</m:t>
                        </m:r>
                        <m:r>
                          <m:rPr>
                            <m:sty m:val="p"/>
                          </m:rPr>
                          <a:rPr lang="en-MY" sz="1600">
                            <a:effectLst/>
                            <a:latin typeface="Cambria Math" panose="02040503050406030204" pitchFamily="18" charset="0"/>
                            <a:ea typeface="Times New Roman" panose="02020603050405020304" pitchFamily="18" charset="0"/>
                            <a:cs typeface="Calibri" panose="020F0502020204030204" pitchFamily="34" charset="0"/>
                          </a:rPr>
                          <m:t>FP</m:t>
                        </m:r>
                      </m:den>
                    </m:f>
                    <m:r>
                      <a:rPr lang="en-MY" sz="1600" i="1">
                        <a:effectLst/>
                        <a:latin typeface="Cambria Math" panose="02040503050406030204" pitchFamily="18" charset="0"/>
                        <a:ea typeface="Times New Roman" panose="02020603050405020304" pitchFamily="18" charset="0"/>
                        <a:cs typeface="Calibri" panose="020F0502020204030204" pitchFamily="34" charset="0"/>
                      </a:rPr>
                      <m:t>=</m:t>
                    </m:r>
                    <m:f>
                      <m:fPr>
                        <m:ctrlPr>
                          <a:rPr lang="en-US" sz="1600" i="1">
                            <a:effectLst/>
                            <a:latin typeface="Cambria Math" panose="02040503050406030204" pitchFamily="18" charset="0"/>
                            <a:ea typeface="Times New Roman" panose="02020603050405020304" pitchFamily="18" charset="0"/>
                            <a:cs typeface="Calibri" panose="020F0502020204030204" pitchFamily="34" charset="0"/>
                          </a:rPr>
                        </m:ctrlPr>
                      </m:fPr>
                      <m:num>
                        <m:r>
                          <a:rPr lang="en-US" sz="1600" b="0" i="1" smtClean="0">
                            <a:effectLst/>
                            <a:latin typeface="Cambria Math" panose="02040503050406030204" pitchFamily="18" charset="0"/>
                            <a:ea typeface="Times New Roman" panose="02020603050405020304" pitchFamily="18" charset="0"/>
                            <a:cs typeface="Calibri" panose="020F0502020204030204" pitchFamily="34" charset="0"/>
                          </a:rPr>
                          <m:t>573+15578</m:t>
                        </m:r>
                      </m:num>
                      <m:den>
                        <m:r>
                          <a:rPr lang="en-US" sz="1600" b="0" i="1" smtClean="0">
                            <a:effectLst/>
                            <a:latin typeface="Cambria Math" panose="02040503050406030204" pitchFamily="18" charset="0"/>
                            <a:ea typeface="Times New Roman" panose="02020603050405020304" pitchFamily="18" charset="0"/>
                            <a:cs typeface="Calibri" panose="020F0502020204030204" pitchFamily="34" charset="0"/>
                          </a:rPr>
                          <m:t>18086</m:t>
                        </m:r>
                      </m:den>
                    </m:f>
                    <m:r>
                      <a:rPr lang="en-MY" sz="1600" i="1">
                        <a:effectLst/>
                        <a:latin typeface="Cambria Math" panose="02040503050406030204" pitchFamily="18" charset="0"/>
                        <a:ea typeface="Times New Roman" panose="02020603050405020304" pitchFamily="18" charset="0"/>
                        <a:cs typeface="Calibri" panose="020F0502020204030204" pitchFamily="34" charset="0"/>
                      </a:rPr>
                      <m:t>=</m:t>
                    </m:r>
                    <m:r>
                      <m:rPr>
                        <m:nor/>
                      </m:rPr>
                      <a:rPr lang="en-US">
                        <a:highlight>
                          <a:srgbClr val="00FF00"/>
                        </a:highlight>
                      </a:rPr>
                      <m:t>89.30%</m:t>
                    </m:r>
                  </m:oMath>
                </a14:m>
                <a:endParaRPr lang="en-US" sz="1600" dirty="0">
                  <a:effectLst/>
                  <a:highlight>
                    <a:srgbClr val="00FF00"/>
                  </a:highlight>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10" name="TextBox 9">
                <a:extLst>
                  <a:ext uri="{FF2B5EF4-FFF2-40B4-BE49-F238E27FC236}">
                    <a16:creationId xmlns:a16="http://schemas.microsoft.com/office/drawing/2014/main" id="{0E9C3805-61B4-49D7-BD13-F275C334C6C7}"/>
                  </a:ext>
                </a:extLst>
              </p:cNvPr>
              <p:cNvSpPr txBox="1">
                <a:spLocks noRot="1" noChangeAspect="1" noMove="1" noResize="1" noEditPoints="1" noAdjustHandles="1" noChangeArrowheads="1" noChangeShapeType="1" noTextEdit="1"/>
              </p:cNvSpPr>
              <p:nvPr/>
            </p:nvSpPr>
            <p:spPr>
              <a:xfrm>
                <a:off x="6814257" y="1018122"/>
                <a:ext cx="4977028" cy="1436675"/>
              </a:xfrm>
              <a:prstGeom prst="rect">
                <a:avLst/>
              </a:prstGeom>
              <a:blipFill>
                <a:blip r:embed="rId6"/>
                <a:stretch>
                  <a:fillRect b="-4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xmlns="" id="{B06B21B9-0870-4301-9167-523C009964F8}"/>
                  </a:ext>
                </a:extLst>
              </p:cNvPr>
              <p:cNvSpPr txBox="1"/>
              <p:nvPr/>
            </p:nvSpPr>
            <p:spPr>
              <a:xfrm>
                <a:off x="7322344" y="2602971"/>
                <a:ext cx="4745138" cy="1101648"/>
              </a:xfrm>
              <a:prstGeom prst="rect">
                <a:avLst/>
              </a:prstGeom>
              <a:solidFill>
                <a:schemeClr val="bg1">
                  <a:alpha val="35000"/>
                </a:schemeClr>
              </a:solid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The model is better in predicting negative targets, P(Y=0), rather than positive targets, P(Y=1) because the value of specificity (</a:t>
                </a:r>
                <a14:m>
                  <m:oMath xmlns:m="http://schemas.openxmlformats.org/officeDocument/2006/math">
                    <m:r>
                      <m:rPr>
                        <m:nor/>
                      </m:rPr>
                      <a:rPr lang="en-US" sz="1600">
                        <a:highlight>
                          <a:srgbClr val="00FF00"/>
                        </a:highlight>
                        <a:latin typeface="Times New Roman" panose="02020603050405020304" pitchFamily="18" charset="0"/>
                        <a:cs typeface="Times New Roman" panose="02020603050405020304" pitchFamily="18" charset="0"/>
                      </a:rPr>
                      <m:t>97.5</m:t>
                    </m:r>
                    <m:r>
                      <m:rPr>
                        <m:nor/>
                      </m:rPr>
                      <a:rPr lang="en-US" sz="1600" smtClean="0">
                        <a:highlight>
                          <a:srgbClr val="00FF00"/>
                        </a:highlight>
                        <a:latin typeface="Times New Roman" panose="02020603050405020304" pitchFamily="18" charset="0"/>
                        <a:cs typeface="Times New Roman" panose="02020603050405020304" pitchFamily="18" charset="0"/>
                      </a:rPr>
                      <m:t>5</m:t>
                    </m:r>
                    <m:r>
                      <m:rPr>
                        <m:nor/>
                      </m:rPr>
                      <a:rPr lang="en-US" sz="1600" b="0" i="0" smtClean="0">
                        <a:highlight>
                          <a:srgbClr val="00FF00"/>
                        </a:highlight>
                        <a:latin typeface="Times New Roman" panose="02020603050405020304" pitchFamily="18" charset="0"/>
                        <a:cs typeface="Times New Roman" panose="02020603050405020304" pitchFamily="18" charset="0"/>
                      </a:rPr>
                      <m:t>%</m:t>
                    </m:r>
                  </m:oMath>
                </a14:m>
                <a:r>
                  <a:rPr lang="en-US" sz="1600" dirty="0">
                    <a:latin typeface="Times New Roman" panose="02020603050405020304" pitchFamily="18" charset="0"/>
                    <a:cs typeface="Times New Roman" panose="02020603050405020304" pitchFamily="18" charset="0"/>
                  </a:rPr>
                  <a:t>) is higher than sensitivity(</a:t>
                </a:r>
                <a14:m>
                  <m:oMath xmlns:m="http://schemas.openxmlformats.org/officeDocument/2006/math">
                    <m:r>
                      <m:rPr>
                        <m:nor/>
                      </m:rPr>
                      <a:rPr lang="en-US" sz="1600" smtClean="0">
                        <a:highlight>
                          <a:srgbClr val="00FF00"/>
                        </a:highlight>
                        <a:latin typeface="Times New Roman" panose="02020603050405020304" pitchFamily="18" charset="0"/>
                        <a:cs typeface="Times New Roman" panose="02020603050405020304" pitchFamily="18" charset="0"/>
                      </a:rPr>
                      <m:t>27.08%</m:t>
                    </m:r>
                  </m:oMath>
                </a14:m>
                <a:r>
                  <a:rPr lang="en-US" sz="1600" dirty="0">
                    <a:latin typeface="Times New Roman" panose="02020603050405020304" pitchFamily="18" charset="0"/>
                    <a:cs typeface="Times New Roman" panose="02020603050405020304" pitchFamily="18" charset="0"/>
                  </a:rPr>
                  <a:t>) and the accuracy is </a:t>
                </a:r>
                <a14:m>
                  <m:oMath xmlns:m="http://schemas.openxmlformats.org/officeDocument/2006/math">
                    <m:r>
                      <m:rPr>
                        <m:nor/>
                      </m:rPr>
                      <a:rPr lang="en-US" sz="1600">
                        <a:highlight>
                          <a:srgbClr val="00FF00"/>
                        </a:highlight>
                        <a:latin typeface="Times New Roman" panose="02020603050405020304" pitchFamily="18" charset="0"/>
                        <a:cs typeface="Times New Roman" panose="02020603050405020304" pitchFamily="18" charset="0"/>
                      </a:rPr>
                      <m:t>89.30%</m:t>
                    </m:r>
                  </m:oMath>
                </a14:m>
                <a:endParaRPr lang="en-US" sz="1600" dirty="0">
                  <a:highlight>
                    <a:srgbClr val="00FF00"/>
                  </a:highlight>
                  <a:latin typeface="Times New Roman" panose="02020603050405020304" pitchFamily="18" charset="0"/>
                  <a:cs typeface="Times New Roman" panose="02020603050405020304" pitchFamily="18" charset="0"/>
                </a:endParaRPr>
              </a:p>
            </p:txBody>
          </p:sp>
        </mc:Choice>
        <mc:Fallback xmlns="">
          <p:sp>
            <p:nvSpPr>
              <p:cNvPr id="11" name="TextBox 10">
                <a:extLst>
                  <a:ext uri="{FF2B5EF4-FFF2-40B4-BE49-F238E27FC236}">
                    <a16:creationId xmlns:a16="http://schemas.microsoft.com/office/drawing/2014/main" id="{B06B21B9-0870-4301-9167-523C009964F8}"/>
                  </a:ext>
                </a:extLst>
              </p:cNvPr>
              <p:cNvSpPr txBox="1">
                <a:spLocks noRot="1" noChangeAspect="1" noMove="1" noResize="1" noEditPoints="1" noAdjustHandles="1" noChangeArrowheads="1" noChangeShapeType="1" noTextEdit="1"/>
              </p:cNvSpPr>
              <p:nvPr/>
            </p:nvSpPr>
            <p:spPr>
              <a:xfrm>
                <a:off x="7322344" y="2602971"/>
                <a:ext cx="4745138" cy="1101648"/>
              </a:xfrm>
              <a:prstGeom prst="rect">
                <a:avLst/>
              </a:prstGeom>
              <a:blipFill>
                <a:blip r:embed="rId7"/>
                <a:stretch>
                  <a:fillRect l="-642" t="-1657" r="-642" b="-3867"/>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xmlns="" id="{692A5DE2-C145-4757-B24C-9283252CD960}"/>
              </a:ext>
            </a:extLst>
          </p:cNvPr>
          <p:cNvSpPr txBox="1"/>
          <p:nvPr/>
        </p:nvSpPr>
        <p:spPr>
          <a:xfrm>
            <a:off x="147729" y="3864572"/>
            <a:ext cx="2729587" cy="369332"/>
          </a:xfrm>
          <a:prstGeom prst="rect">
            <a:avLst/>
          </a:prstGeom>
          <a:solidFill>
            <a:schemeClr val="bg1">
              <a:alpha val="35000"/>
            </a:schemeClr>
          </a:solidFill>
        </p:spPr>
        <p:txBody>
          <a:bodyPr wrap="square" rtlCol="0">
            <a:spAutoFit/>
          </a:bodyPr>
          <a:lstStyle/>
          <a:p>
            <a:r>
              <a:rPr lang="en-US" u="sng" dirty="0">
                <a:latin typeface="Times New Roman" panose="02020603050405020304" pitchFamily="18" charset="0"/>
                <a:cs typeface="Times New Roman" panose="02020603050405020304" pitchFamily="18" charset="0"/>
              </a:rPr>
              <a:t>4.1.2 MODEL SCORING </a:t>
            </a:r>
          </a:p>
        </p:txBody>
      </p:sp>
      <p:cxnSp>
        <p:nvCxnSpPr>
          <p:cNvPr id="14" name="Straight Connector 13">
            <a:extLst>
              <a:ext uri="{FF2B5EF4-FFF2-40B4-BE49-F238E27FC236}">
                <a16:creationId xmlns:a16="http://schemas.microsoft.com/office/drawing/2014/main" xmlns="" id="{B69FC3DE-A1BC-44DA-BFE7-5C526BE196BE}"/>
              </a:ext>
            </a:extLst>
          </p:cNvPr>
          <p:cNvCxnSpPr/>
          <p:nvPr/>
        </p:nvCxnSpPr>
        <p:spPr>
          <a:xfrm>
            <a:off x="0" y="376811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xmlns="" id="{B0D5296A-A2B9-431A-A7A3-B9589A994AE4}"/>
              </a:ext>
            </a:extLst>
          </p:cNvPr>
          <p:cNvPicPr/>
          <p:nvPr/>
        </p:nvPicPr>
        <p:blipFill>
          <a:blip r:embed="rId8"/>
          <a:stretch>
            <a:fillRect/>
          </a:stretch>
        </p:blipFill>
        <p:spPr>
          <a:xfrm>
            <a:off x="459991" y="4568490"/>
            <a:ext cx="4834650" cy="1739109"/>
          </a:xfrm>
          <a:prstGeom prst="rect">
            <a:avLst/>
          </a:prstGeom>
          <a:ln>
            <a:solidFill>
              <a:schemeClr val="tx1"/>
            </a:solidFill>
          </a:ln>
        </p:spPr>
      </p:pic>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xmlns="" id="{18D50A37-F359-478A-B2D5-B89715FD1A9F}"/>
                  </a:ext>
                </a:extLst>
              </p:cNvPr>
              <p:cNvSpPr txBox="1"/>
              <p:nvPr/>
            </p:nvSpPr>
            <p:spPr>
              <a:xfrm>
                <a:off x="5448978" y="4413906"/>
                <a:ext cx="6498702" cy="2308324"/>
              </a:xfrm>
              <a:prstGeom prst="rect">
                <a:avLst/>
              </a:prstGeom>
              <a:solidFill>
                <a:schemeClr val="bg1">
                  <a:alpha val="35000"/>
                </a:schemeClr>
              </a:solidFill>
            </p:spPr>
            <p:txBody>
              <a:bodyPr wrap="none" rtlCol="0">
                <a:spAutoFit/>
              </a:bodyPr>
              <a:lstStyle/>
              <a:p>
                <a:r>
                  <a:rPr lang="en-US" sz="1600" dirty="0">
                    <a:latin typeface="Times New Roman" panose="02020603050405020304" pitchFamily="18" charset="0"/>
                    <a:cs typeface="Times New Roman" panose="02020603050405020304" pitchFamily="18" charset="0"/>
                  </a:rPr>
                  <a:t>Hypothesis testing :</a:t>
                </a:r>
              </a:p>
              <a:p>
                <a:r>
                  <a:rPr lang="en-US" sz="1600" dirty="0">
                    <a:latin typeface="Times New Roman" panose="02020603050405020304" pitchFamily="18" charset="0"/>
                    <a:cs typeface="Times New Roman" panose="02020603050405020304" pitchFamily="18" charset="0"/>
                  </a:rPr>
                  <a:t>H</a:t>
                </a:r>
                <a:r>
                  <a:rPr lang="en-US" sz="1100" dirty="0">
                    <a:latin typeface="Times New Roman" panose="02020603050405020304" pitchFamily="18" charset="0"/>
                    <a:cs typeface="Times New Roman" panose="02020603050405020304" pitchFamily="18" charset="0"/>
                  </a:rPr>
                  <a:t>0</a:t>
                </a:r>
                <a:r>
                  <a:rPr lang="en-US" sz="1600" dirty="0">
                    <a:latin typeface="Times New Roman" panose="02020603050405020304" pitchFamily="18" charset="0"/>
                    <a:cs typeface="Times New Roman" panose="02020603050405020304" pitchFamily="18" charset="0"/>
                  </a:rPr>
                  <a:t> : all </a:t>
                </a:r>
                <a14:m>
                  <m:oMath xmlns:m="http://schemas.openxmlformats.org/officeDocument/2006/math">
                    <m:r>
                      <a:rPr lang="en-US" sz="1600" i="1" smtClean="0">
                        <a:latin typeface="Cambria Math" panose="02040503050406030204" pitchFamily="18" charset="0"/>
                        <a:ea typeface="Cambria Math" panose="02040503050406030204" pitchFamily="18" charset="0"/>
                        <a:cs typeface="Times New Roman" panose="02020603050405020304" pitchFamily="18" charset="0"/>
                      </a:rPr>
                      <m:t>𝛽</m:t>
                    </m:r>
                  </m:oMath>
                </a14:m>
                <a:r>
                  <a:rPr lang="en-US" sz="1600" dirty="0">
                    <a:latin typeface="Times New Roman" panose="02020603050405020304" pitchFamily="18" charset="0"/>
                    <a:cs typeface="Times New Roman" panose="02020603050405020304" pitchFamily="18" charset="0"/>
                  </a:rPr>
                  <a:t>’s = 0 {model is not significant}</a:t>
                </a:r>
              </a:p>
              <a:p>
                <a:r>
                  <a:rPr lang="en-US" sz="1600" dirty="0">
                    <a:latin typeface="Times New Roman" panose="02020603050405020304" pitchFamily="18" charset="0"/>
                    <a:cs typeface="Times New Roman" panose="02020603050405020304" pitchFamily="18" charset="0"/>
                  </a:rPr>
                  <a:t>H</a:t>
                </a:r>
                <a:r>
                  <a:rPr lang="en-US" sz="1100" dirty="0">
                    <a:latin typeface="Times New Roman" panose="02020603050405020304" pitchFamily="18" charset="0"/>
                    <a:cs typeface="Times New Roman" panose="02020603050405020304" pitchFamily="18" charset="0"/>
                  </a:rPr>
                  <a:t>1</a:t>
                </a:r>
                <a:r>
                  <a:rPr lang="en-US" sz="1600" dirty="0">
                    <a:latin typeface="Times New Roman" panose="02020603050405020304" pitchFamily="18" charset="0"/>
                    <a:cs typeface="Times New Roman" panose="02020603050405020304" pitchFamily="18" charset="0"/>
                  </a:rPr>
                  <a:t> : at least one </a:t>
                </a:r>
                <a14:m>
                  <m:oMath xmlns:m="http://schemas.openxmlformats.org/officeDocument/2006/math">
                    <m:r>
                      <a:rPr lang="en-US" sz="1600" i="1" smtClean="0">
                        <a:latin typeface="Cambria Math" panose="02040503050406030204" pitchFamily="18" charset="0"/>
                        <a:ea typeface="Cambria Math" panose="02040503050406030204" pitchFamily="18" charset="0"/>
                        <a:cs typeface="Times New Roman" panose="02020603050405020304" pitchFamily="18" charset="0"/>
                      </a:rPr>
                      <m:t>𝛽</m:t>
                    </m:r>
                  </m:oMath>
                </a14:m>
                <a:r>
                  <a:rPr lang="en-US" sz="1600" dirty="0">
                    <a:latin typeface="Times New Roman" panose="02020603050405020304" pitchFamily="18" charset="0"/>
                    <a:cs typeface="Times New Roman" panose="02020603050405020304" pitchFamily="18" charset="0"/>
                  </a:rPr>
                  <a:t> </a:t>
                </a:r>
                <a14:m>
                  <m:oMath xmlns:m="http://schemas.openxmlformats.org/officeDocument/2006/math">
                    <m:r>
                      <a:rPr lang="en-US" sz="16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1600" dirty="0">
                    <a:latin typeface="Times New Roman" panose="02020603050405020304" pitchFamily="18" charset="0"/>
                    <a:cs typeface="Times New Roman" panose="02020603050405020304" pitchFamily="18" charset="0"/>
                  </a:rPr>
                  <a:t> 0 {model is significant}</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Let </a:t>
                </a:r>
                <a14:m>
                  <m:oMath xmlns:m="http://schemas.openxmlformats.org/officeDocument/2006/math">
                    <m:r>
                      <a:rPr lang="en-US" sz="1600" i="1" smtClean="0">
                        <a:latin typeface="Cambria Math" panose="02040503050406030204" pitchFamily="18" charset="0"/>
                        <a:ea typeface="Cambria Math" panose="02040503050406030204" pitchFamily="18" charset="0"/>
                        <a:cs typeface="Times New Roman" panose="02020603050405020304" pitchFamily="18" charset="0"/>
                      </a:rPr>
                      <m:t>𝛼</m:t>
                    </m:r>
                  </m:oMath>
                </a14:m>
                <a:r>
                  <a:rPr lang="en-US" sz="1600" dirty="0">
                    <a:latin typeface="Times New Roman" panose="02020603050405020304" pitchFamily="18" charset="0"/>
                    <a:cs typeface="Times New Roman" panose="02020603050405020304" pitchFamily="18" charset="0"/>
                  </a:rPr>
                  <a:t> = 0.05.</a:t>
                </a:r>
              </a:p>
              <a:p>
                <a:r>
                  <a:rPr lang="en-US" sz="1600" dirty="0">
                    <a:latin typeface="Times New Roman" panose="02020603050405020304" pitchFamily="18" charset="0"/>
                    <a:cs typeface="Times New Roman" panose="02020603050405020304" pitchFamily="18" charset="0"/>
                  </a:rPr>
                  <a:t>The p-value &lt;0.0001</a:t>
                </a:r>
              </a:p>
              <a:p>
                <a:r>
                  <a:rPr lang="en-US" sz="1600" dirty="0">
                    <a:latin typeface="Times New Roman" panose="02020603050405020304" pitchFamily="18" charset="0"/>
                    <a:cs typeface="Times New Roman" panose="02020603050405020304" pitchFamily="18" charset="0"/>
                  </a:rPr>
                  <a:t>Since p-value (&lt;0.0001) is less than </a:t>
                </a:r>
                <a14:m>
                  <m:oMath xmlns:m="http://schemas.openxmlformats.org/officeDocument/2006/math">
                    <m:r>
                      <a:rPr lang="en-US" sz="1600" i="1" smtClean="0">
                        <a:latin typeface="Cambria Math" panose="02040503050406030204" pitchFamily="18" charset="0"/>
                        <a:ea typeface="Cambria Math" panose="02040503050406030204" pitchFamily="18" charset="0"/>
                        <a:cs typeface="Times New Roman" panose="02020603050405020304" pitchFamily="18" charset="0"/>
                      </a:rPr>
                      <m:t>𝛼</m:t>
                    </m:r>
                  </m:oMath>
                </a14:m>
                <a:r>
                  <a:rPr lang="en-US" sz="1600" dirty="0">
                    <a:latin typeface="Times New Roman" panose="02020603050405020304" pitchFamily="18" charset="0"/>
                    <a:cs typeface="Times New Roman" panose="02020603050405020304" pitchFamily="18" charset="0"/>
                  </a:rPr>
                  <a:t> (0.05), thus reject H</a:t>
                </a:r>
                <a:r>
                  <a:rPr lang="en-US" sz="1100" dirty="0">
                    <a:latin typeface="Times New Roman" panose="02020603050405020304" pitchFamily="18" charset="0"/>
                    <a:cs typeface="Times New Roman" panose="02020603050405020304" pitchFamily="18" charset="0"/>
                  </a:rPr>
                  <a:t>0</a:t>
                </a:r>
                <a:r>
                  <a:rPr lang="en-US" sz="1600" dirty="0">
                    <a:latin typeface="Times New Roman" panose="02020603050405020304" pitchFamily="18" charset="0"/>
                    <a:cs typeface="Times New Roman" panose="02020603050405020304" pitchFamily="18" charset="0"/>
                  </a:rPr>
                  <a:t> and conclude H</a:t>
                </a:r>
                <a:r>
                  <a:rPr lang="en-US" sz="1100" dirty="0">
                    <a:latin typeface="Times New Roman" panose="02020603050405020304" pitchFamily="18" charset="0"/>
                    <a:cs typeface="Times New Roman" panose="02020603050405020304" pitchFamily="18" charset="0"/>
                  </a:rPr>
                  <a:t>1</a:t>
                </a: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Therefore the </a:t>
                </a:r>
                <a:r>
                  <a:rPr lang="en-US" sz="1600" dirty="0">
                    <a:highlight>
                      <a:srgbClr val="FFFF00"/>
                    </a:highlight>
                    <a:latin typeface="Times New Roman" panose="02020603050405020304" pitchFamily="18" charset="0"/>
                    <a:cs typeface="Times New Roman" panose="02020603050405020304" pitchFamily="18" charset="0"/>
                  </a:rPr>
                  <a:t>model is significant</a:t>
                </a:r>
                <a:r>
                  <a:rPr lang="en-US" sz="1600" dirty="0">
                    <a:latin typeface="Times New Roman" panose="02020603050405020304" pitchFamily="18" charset="0"/>
                    <a:cs typeface="Times New Roman" panose="02020603050405020304" pitchFamily="18" charset="0"/>
                  </a:rPr>
                  <a:t>.</a:t>
                </a:r>
              </a:p>
            </p:txBody>
          </p:sp>
        </mc:Choice>
        <mc:Fallback xmlns="">
          <p:sp>
            <p:nvSpPr>
              <p:cNvPr id="18" name="TextBox 17">
                <a:extLst>
                  <a:ext uri="{FF2B5EF4-FFF2-40B4-BE49-F238E27FC236}">
                    <a16:creationId xmlns:a16="http://schemas.microsoft.com/office/drawing/2014/main" id="{18D50A37-F359-478A-B2D5-B89715FD1A9F}"/>
                  </a:ext>
                </a:extLst>
              </p:cNvPr>
              <p:cNvSpPr txBox="1">
                <a:spLocks noRot="1" noChangeAspect="1" noMove="1" noResize="1" noEditPoints="1" noAdjustHandles="1" noChangeArrowheads="1" noChangeShapeType="1" noTextEdit="1"/>
              </p:cNvSpPr>
              <p:nvPr/>
            </p:nvSpPr>
            <p:spPr>
              <a:xfrm>
                <a:off x="5448978" y="4413906"/>
                <a:ext cx="6498702" cy="2308324"/>
              </a:xfrm>
              <a:prstGeom prst="rect">
                <a:avLst/>
              </a:prstGeom>
              <a:blipFill>
                <a:blip r:embed="rId9"/>
                <a:stretch>
                  <a:fillRect l="-563" t="-792" b="-2375"/>
                </a:stretch>
              </a:blipFill>
            </p:spPr>
            <p:txBody>
              <a:bodyPr/>
              <a:lstStyle/>
              <a:p>
                <a:r>
                  <a:rPr lang="en-US">
                    <a:noFill/>
                  </a:rPr>
                  <a:t> </a:t>
                </a:r>
              </a:p>
            </p:txBody>
          </p:sp>
        </mc:Fallback>
      </mc:AlternateContent>
      <p:sp>
        <p:nvSpPr>
          <p:cNvPr id="19" name="TextBox 18">
            <a:extLst>
              <a:ext uri="{FF2B5EF4-FFF2-40B4-BE49-F238E27FC236}">
                <a16:creationId xmlns:a16="http://schemas.microsoft.com/office/drawing/2014/main" xmlns="" id="{04B5E2EF-A745-4553-8C6A-92D3F6D11ECC}"/>
              </a:ext>
            </a:extLst>
          </p:cNvPr>
          <p:cNvSpPr txBox="1"/>
          <p:nvPr/>
        </p:nvSpPr>
        <p:spPr>
          <a:xfrm>
            <a:off x="459991" y="4185424"/>
            <a:ext cx="3542616" cy="338554"/>
          </a:xfrm>
          <a:prstGeom prst="rect">
            <a:avLst/>
          </a:prstGeom>
          <a:solidFill>
            <a:schemeClr val="bg1">
              <a:alpha val="35000"/>
            </a:schemeClr>
          </a:solidFill>
        </p:spPr>
        <p:txBody>
          <a:bodyPr wrap="square" rtlCol="0">
            <a:spAutoFit/>
          </a:bodyPr>
          <a:lstStyle/>
          <a:p>
            <a:pPr algn="just"/>
            <a:r>
              <a:rPr lang="en-US" sz="1600" u="sng" dirty="0">
                <a:latin typeface="Times New Roman" panose="02020603050405020304" pitchFamily="18" charset="0"/>
                <a:cs typeface="Times New Roman" panose="02020603050405020304" pitchFamily="18" charset="0"/>
              </a:rPr>
              <a:t>To test for the significant of the model.</a:t>
            </a:r>
          </a:p>
        </p:txBody>
      </p:sp>
    </p:spTree>
    <p:extLst>
      <p:ext uri="{BB962C8B-B14F-4D97-AF65-F5344CB8AC3E}">
        <p14:creationId xmlns:p14="http://schemas.microsoft.com/office/powerpoint/2010/main" val="23330121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5950" y="199431"/>
            <a:ext cx="6471633" cy="707886"/>
          </a:xfrm>
          <a:prstGeom prst="rect">
            <a:avLst/>
          </a:prstGeom>
          <a:noFill/>
        </p:spPr>
        <p:txBody>
          <a:bodyPr wrap="square" rtlCol="0">
            <a:spAutoFit/>
          </a:bodyPr>
          <a:lstStyle/>
          <a:p>
            <a:r>
              <a:rPr lang="en-GB" sz="4000" dirty="0" smtClean="0">
                <a:latin typeface="Arial Black" panose="020B0A04020102020204" pitchFamily="34" charset="0"/>
              </a:rPr>
              <a:t>1.0 Introduction</a:t>
            </a:r>
            <a:endParaRPr lang="en-MY" sz="4000" dirty="0">
              <a:latin typeface="Arial Black" panose="020B0A04020102020204" pitchFamily="34" charset="0"/>
            </a:endParaRPr>
          </a:p>
        </p:txBody>
      </p:sp>
      <p:sp>
        <p:nvSpPr>
          <p:cNvPr id="3" name="Rectangle 2"/>
          <p:cNvSpPr/>
          <p:nvPr/>
        </p:nvSpPr>
        <p:spPr>
          <a:xfrm>
            <a:off x="549498" y="758566"/>
            <a:ext cx="10590726" cy="1200329"/>
          </a:xfrm>
          <a:prstGeom prst="rect">
            <a:avLst/>
          </a:prstGeom>
          <a:ln w="28575">
            <a:solidFill>
              <a:schemeClr val="tx1"/>
            </a:solidFill>
          </a:ln>
        </p:spPr>
        <p:style>
          <a:lnRef idx="1">
            <a:schemeClr val="accent1"/>
          </a:lnRef>
          <a:fillRef idx="2">
            <a:schemeClr val="accent1"/>
          </a:fillRef>
          <a:effectRef idx="1">
            <a:schemeClr val="accent1"/>
          </a:effectRef>
          <a:fontRef idx="minor">
            <a:schemeClr val="dk1"/>
          </a:fontRef>
        </p:style>
        <p:txBody>
          <a:bodyPr wrap="square">
            <a:spAutoFit/>
          </a:bodyPr>
          <a:lstStyle/>
          <a:p>
            <a:r>
              <a:rPr lang="en-MY" dirty="0" smtClean="0">
                <a:latin typeface="Times New Roman" panose="02020603050405020304" pitchFamily="18" charset="0"/>
                <a:cs typeface="Times New Roman" panose="02020603050405020304" pitchFamily="18" charset="0"/>
              </a:rPr>
              <a:t>A </a:t>
            </a:r>
            <a:r>
              <a:rPr lang="en-MY" dirty="0">
                <a:latin typeface="Times New Roman" panose="02020603050405020304" pitchFamily="18" charset="0"/>
                <a:cs typeface="Times New Roman" panose="02020603050405020304" pitchFamily="18" charset="0"/>
              </a:rPr>
              <a:t>hospital in the province of Greenland has been trying to improve its care conditions by looking at historic survival of the patients. They tried looking at their data but could not identify the main factors leading to high survivals. The dataset contains the patient records collected from a hospital in Greenland. The "Survived1year" column is a target variable that has binary entries (0 or 1).</a:t>
            </a: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214648" y="2222809"/>
            <a:ext cx="3481589" cy="3972113"/>
          </a:xfrm>
          <a:prstGeom prst="rect">
            <a:avLst/>
          </a:prstGeom>
          <a:solidFill>
            <a:schemeClr val="tx2">
              <a:lumMod val="40000"/>
              <a:lumOff val="60000"/>
            </a:schemeClr>
          </a:solidFill>
        </p:spPr>
        <p:style>
          <a:lnRef idx="1">
            <a:schemeClr val="dk1"/>
          </a:lnRef>
          <a:fillRef idx="2">
            <a:schemeClr val="dk1"/>
          </a:fillRef>
          <a:effectRef idx="1">
            <a:schemeClr val="dk1"/>
          </a:effectRef>
          <a:fontRef idx="minor">
            <a:schemeClr val="dk1"/>
          </a:fontRef>
        </p:style>
        <p:txBody>
          <a:bodyPr wrap="square">
            <a:spAutoFit/>
          </a:bodyPr>
          <a:lstStyle/>
          <a:p>
            <a:pPr algn="ctr"/>
            <a:r>
              <a:rPr lang="en-US" sz="1801" u="sng" dirty="0">
                <a:latin typeface="Times New Roman" panose="02020603050405020304" pitchFamily="18" charset="0"/>
                <a:cs typeface="Times New Roman" panose="02020603050405020304" pitchFamily="18" charset="0"/>
              </a:rPr>
              <a:t>Problem statement</a:t>
            </a:r>
          </a:p>
          <a:p>
            <a:pPr algn="just"/>
            <a:r>
              <a:rPr lang="en-US" sz="1801" dirty="0">
                <a:latin typeface="Times New Roman" panose="02020603050405020304" pitchFamily="18" charset="0"/>
                <a:cs typeface="Times New Roman" panose="02020603050405020304" pitchFamily="18" charset="0"/>
              </a:rPr>
              <a:t>The data set is used to identify </a:t>
            </a:r>
            <a:r>
              <a:rPr lang="en-US" sz="1801" dirty="0" smtClean="0">
                <a:latin typeface="Times New Roman" panose="02020603050405020304" pitchFamily="18" charset="0"/>
                <a:cs typeface="Times New Roman" panose="02020603050405020304" pitchFamily="18" charset="0"/>
              </a:rPr>
              <a:t>if the patients will survive after 1 year of treatment or not. </a:t>
            </a:r>
            <a:r>
              <a:rPr lang="en-US" sz="1801" dirty="0">
                <a:latin typeface="Times New Roman" panose="02020603050405020304" pitchFamily="18" charset="0"/>
                <a:cs typeface="Times New Roman" panose="02020603050405020304" pitchFamily="18" charset="0"/>
              </a:rPr>
              <a:t>Hence, the target variable is </a:t>
            </a:r>
            <a:r>
              <a:rPr lang="en-US" sz="1801" dirty="0" smtClean="0">
                <a:latin typeface="Times New Roman" panose="02020603050405020304" pitchFamily="18" charset="0"/>
                <a:cs typeface="Times New Roman" panose="02020603050405020304" pitchFamily="18" charset="0"/>
              </a:rPr>
              <a:t>whether the patient survived after one year of treatment or not </a:t>
            </a:r>
            <a:r>
              <a:rPr lang="en-US" sz="1801" dirty="0">
                <a:latin typeface="Times New Roman" panose="02020603050405020304" pitchFamily="18" charset="0"/>
                <a:cs typeface="Times New Roman" panose="02020603050405020304" pitchFamily="18" charset="0"/>
              </a:rPr>
              <a:t>which will be referred to as ‘y’ as in the data set. This target variable is a binary variable with its respective value </a:t>
            </a:r>
            <a:r>
              <a:rPr lang="en-US" sz="1801" dirty="0" smtClean="0">
                <a:latin typeface="Times New Roman" panose="02020603050405020304" pitchFamily="18" charset="0"/>
                <a:cs typeface="Times New Roman" panose="02020603050405020304" pitchFamily="18" charset="0"/>
              </a:rPr>
              <a:t>:</a:t>
            </a:r>
          </a:p>
          <a:p>
            <a:pPr algn="just"/>
            <a:endParaRPr lang="en-US" sz="1801" dirty="0">
              <a:latin typeface="Times New Roman" panose="02020603050405020304" pitchFamily="18" charset="0"/>
              <a:cs typeface="Times New Roman" panose="02020603050405020304" pitchFamily="18" charset="0"/>
            </a:endParaRPr>
          </a:p>
          <a:p>
            <a:pPr algn="just"/>
            <a:r>
              <a:rPr lang="en-US" sz="1801" dirty="0">
                <a:latin typeface="Times New Roman" panose="02020603050405020304" pitchFamily="18" charset="0"/>
                <a:cs typeface="Times New Roman" panose="02020603050405020304" pitchFamily="18" charset="0"/>
              </a:rPr>
              <a:t>0 </a:t>
            </a:r>
            <a:r>
              <a:rPr lang="en-US" sz="1801" dirty="0" smtClean="0">
                <a:latin typeface="Times New Roman" panose="02020603050405020304" pitchFamily="18" charset="0"/>
                <a:cs typeface="Times New Roman" panose="02020603050405020304" pitchFamily="18" charset="0"/>
              </a:rPr>
              <a:t>= did not survive after 1 year treatment</a:t>
            </a:r>
          </a:p>
          <a:p>
            <a:pPr algn="just"/>
            <a:r>
              <a:rPr lang="en-US" sz="1801" dirty="0" smtClean="0">
                <a:latin typeface="Times New Roman" panose="02020603050405020304" pitchFamily="18" charset="0"/>
                <a:cs typeface="Times New Roman" panose="02020603050405020304" pitchFamily="18" charset="0"/>
              </a:rPr>
              <a:t>1  = survive after 1 year treatment</a:t>
            </a:r>
            <a:endParaRPr lang="en-US" sz="1801" dirty="0">
              <a:latin typeface="Times New Roman" panose="02020603050405020304" pitchFamily="18" charset="0"/>
              <a:cs typeface="Times New Roman" panose="02020603050405020304" pitchFamily="18" charset="0"/>
            </a:endParaRPr>
          </a:p>
        </p:txBody>
      </p:sp>
      <p:sp>
        <p:nvSpPr>
          <p:cNvPr id="6" name="Rectangle 5"/>
          <p:cNvSpPr/>
          <p:nvPr/>
        </p:nvSpPr>
        <p:spPr>
          <a:xfrm>
            <a:off x="3923763" y="2222809"/>
            <a:ext cx="3842197" cy="4249240"/>
          </a:xfrm>
          <a:prstGeom prst="rect">
            <a:avLst/>
          </a:prstGeom>
          <a:solidFill>
            <a:schemeClr val="tx2">
              <a:lumMod val="40000"/>
              <a:lumOff val="60000"/>
            </a:schemeClr>
          </a:solidFill>
        </p:spPr>
        <p:style>
          <a:lnRef idx="1">
            <a:schemeClr val="dk1"/>
          </a:lnRef>
          <a:fillRef idx="2">
            <a:schemeClr val="dk1"/>
          </a:fillRef>
          <a:effectRef idx="1">
            <a:schemeClr val="dk1"/>
          </a:effectRef>
          <a:fontRef idx="minor">
            <a:schemeClr val="dk1"/>
          </a:fontRef>
        </p:style>
        <p:txBody>
          <a:bodyPr wrap="square">
            <a:spAutoFit/>
          </a:bodyPr>
          <a:lstStyle/>
          <a:p>
            <a:pPr algn="ctr"/>
            <a:r>
              <a:rPr lang="en-US" sz="1801" u="sng" dirty="0">
                <a:latin typeface="Times New Roman" panose="02020603050405020304" pitchFamily="18" charset="0"/>
                <a:cs typeface="Times New Roman" panose="02020603050405020304" pitchFamily="18" charset="0"/>
              </a:rPr>
              <a:t>Objectives</a:t>
            </a:r>
          </a:p>
          <a:p>
            <a:pPr algn="just"/>
            <a:r>
              <a:rPr lang="en-US" sz="1801" dirty="0">
                <a:latin typeface="Times New Roman" panose="02020603050405020304" pitchFamily="18" charset="0"/>
                <a:cs typeface="Times New Roman" panose="02020603050405020304" pitchFamily="18" charset="0"/>
              </a:rPr>
              <a:t>To predict </a:t>
            </a:r>
            <a:r>
              <a:rPr lang="en-US" sz="1801" dirty="0" smtClean="0">
                <a:latin typeface="Times New Roman" panose="02020603050405020304" pitchFamily="18" charset="0"/>
                <a:cs typeface="Times New Roman" panose="02020603050405020304" pitchFamily="18" charset="0"/>
              </a:rPr>
              <a:t>the probabilities of patients survive after 1 year of treatment. </a:t>
            </a:r>
            <a:r>
              <a:rPr lang="en-US" sz="1801" dirty="0">
                <a:latin typeface="Times New Roman" panose="02020603050405020304" pitchFamily="18" charset="0"/>
                <a:cs typeface="Times New Roman" panose="02020603050405020304" pitchFamily="18" charset="0"/>
              </a:rPr>
              <a:t>In this project, there are several objectives that needed to be achieve :</a:t>
            </a:r>
          </a:p>
          <a:p>
            <a:pPr marL="400061" indent="-400061" algn="just">
              <a:buAutoNum type="romanLcParenR"/>
            </a:pPr>
            <a:r>
              <a:rPr lang="en-US" sz="1801" dirty="0">
                <a:latin typeface="Times New Roman" panose="02020603050405020304" pitchFamily="18" charset="0"/>
                <a:cs typeface="Times New Roman" panose="02020603050405020304" pitchFamily="18" charset="0"/>
              </a:rPr>
              <a:t>Construct the best model for each predictive model that we learned which are Decision Tree, Logistic Regression, and Neural Network.</a:t>
            </a:r>
          </a:p>
          <a:p>
            <a:pPr marL="400061" indent="-400061" algn="just">
              <a:buFontTx/>
              <a:buAutoNum type="romanLcParenR"/>
            </a:pPr>
            <a:r>
              <a:rPr lang="en-US" sz="1801" dirty="0">
                <a:latin typeface="Times New Roman" panose="02020603050405020304" pitchFamily="18" charset="0"/>
                <a:cs typeface="Times New Roman" panose="02020603050405020304" pitchFamily="18" charset="0"/>
              </a:rPr>
              <a:t>Perform the model scoring on those predictive models.</a:t>
            </a:r>
          </a:p>
          <a:p>
            <a:pPr marL="400061" indent="-400061" algn="just">
              <a:buAutoNum type="romanLcParenR"/>
            </a:pPr>
            <a:r>
              <a:rPr lang="en-US" sz="1801" dirty="0">
                <a:latin typeface="Times New Roman" panose="02020603050405020304" pitchFamily="18" charset="0"/>
                <a:cs typeface="Times New Roman" panose="02020603050405020304" pitchFamily="18" charset="0"/>
              </a:rPr>
              <a:t>Compare all three predictive models and choose the best out of that three in predicting the </a:t>
            </a:r>
            <a:r>
              <a:rPr lang="en-US" sz="1801" dirty="0" smtClean="0">
                <a:latin typeface="Times New Roman" panose="02020603050405020304" pitchFamily="18" charset="0"/>
                <a:cs typeface="Times New Roman" panose="02020603050405020304" pitchFamily="18" charset="0"/>
              </a:rPr>
              <a:t>chances of survival of patients after 1 year.</a:t>
            </a:r>
            <a:endParaRPr lang="en-US" sz="1801" dirty="0">
              <a:latin typeface="Times New Roman" panose="02020603050405020304" pitchFamily="18" charset="0"/>
              <a:cs typeface="Times New Roman" panose="02020603050405020304" pitchFamily="18" charset="0"/>
            </a:endParaRPr>
          </a:p>
        </p:txBody>
      </p:sp>
      <p:sp>
        <p:nvSpPr>
          <p:cNvPr id="7" name="Rectangle 6"/>
          <p:cNvSpPr/>
          <p:nvPr/>
        </p:nvSpPr>
        <p:spPr>
          <a:xfrm>
            <a:off x="7993486" y="2222809"/>
            <a:ext cx="3803561" cy="923714"/>
          </a:xfrm>
          <a:prstGeom prst="rect">
            <a:avLst/>
          </a:prstGeom>
          <a:solidFill>
            <a:schemeClr val="tx2">
              <a:lumMod val="40000"/>
              <a:lumOff val="60000"/>
            </a:schemeClr>
          </a:solidFill>
        </p:spPr>
        <p:style>
          <a:lnRef idx="1">
            <a:schemeClr val="dk1"/>
          </a:lnRef>
          <a:fillRef idx="2">
            <a:schemeClr val="dk1"/>
          </a:fillRef>
          <a:effectRef idx="1">
            <a:schemeClr val="dk1"/>
          </a:effectRef>
          <a:fontRef idx="minor">
            <a:schemeClr val="dk1"/>
          </a:fontRef>
        </p:style>
        <p:txBody>
          <a:bodyPr wrap="square">
            <a:spAutoFit/>
          </a:bodyPr>
          <a:lstStyle/>
          <a:p>
            <a:pPr algn="ctr"/>
            <a:r>
              <a:rPr lang="en-US" sz="1801" u="sng" dirty="0">
                <a:latin typeface="Times New Roman" panose="02020603050405020304" pitchFamily="18" charset="0"/>
                <a:cs typeface="Times New Roman" panose="02020603050405020304" pitchFamily="18" charset="0"/>
              </a:rPr>
              <a:t>Limitation</a:t>
            </a:r>
          </a:p>
          <a:p>
            <a:pPr algn="just"/>
            <a:r>
              <a:rPr lang="en-US" sz="1801" dirty="0">
                <a:latin typeface="Times New Roman" panose="02020603050405020304" pitchFamily="18" charset="0"/>
                <a:cs typeface="Times New Roman" panose="02020603050405020304" pitchFamily="18" charset="0"/>
              </a:rPr>
              <a:t>The data set is a secondary data that are distributed online.</a:t>
            </a:r>
            <a:endParaRPr lang="en-US" sz="180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87885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87B02587-2D97-4E80-B583-877C5E826390}"/>
              </a:ext>
            </a:extLst>
          </p:cNvPr>
          <p:cNvPicPr/>
          <p:nvPr/>
        </p:nvPicPr>
        <p:blipFill>
          <a:blip r:embed="rId2"/>
          <a:stretch>
            <a:fillRect/>
          </a:stretch>
        </p:blipFill>
        <p:spPr>
          <a:xfrm>
            <a:off x="382491" y="507365"/>
            <a:ext cx="3749358" cy="2718435"/>
          </a:xfrm>
          <a:prstGeom prst="rect">
            <a:avLst/>
          </a:prstGeom>
          <a:ln>
            <a:solidFill>
              <a:schemeClr val="tx1"/>
            </a:solidFill>
          </a:ln>
        </p:spPr>
      </p:pic>
      <p:sp>
        <p:nvSpPr>
          <p:cNvPr id="4" name="TextBox 3">
            <a:extLst>
              <a:ext uri="{FF2B5EF4-FFF2-40B4-BE49-F238E27FC236}">
                <a16:creationId xmlns:a16="http://schemas.microsoft.com/office/drawing/2014/main" xmlns="" id="{AB311EBC-E7DC-4B1C-81C9-EE9449999399}"/>
              </a:ext>
            </a:extLst>
          </p:cNvPr>
          <p:cNvSpPr txBox="1"/>
          <p:nvPr/>
        </p:nvSpPr>
        <p:spPr>
          <a:xfrm>
            <a:off x="237069" y="168811"/>
            <a:ext cx="3749358" cy="338554"/>
          </a:xfrm>
          <a:prstGeom prst="rect">
            <a:avLst/>
          </a:prstGeom>
          <a:solidFill>
            <a:schemeClr val="bg1">
              <a:alpha val="35000"/>
            </a:schemeClr>
          </a:solidFill>
        </p:spPr>
        <p:txBody>
          <a:bodyPr wrap="square" rtlCol="0">
            <a:spAutoFit/>
          </a:bodyPr>
          <a:lstStyle/>
          <a:p>
            <a:pPr algn="just"/>
            <a:r>
              <a:rPr lang="en-US" sz="1600" u="sng" dirty="0">
                <a:latin typeface="Times New Roman" panose="02020603050405020304" pitchFamily="18" charset="0"/>
                <a:cs typeface="Times New Roman" panose="02020603050405020304" pitchFamily="18" charset="0"/>
              </a:rPr>
              <a:t>To test for the significant of the variables.</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xmlns="" id="{8B26BE8E-0C83-405A-AEBE-2052D66A1D31}"/>
                  </a:ext>
                </a:extLst>
              </p:cNvPr>
              <p:cNvSpPr txBox="1"/>
              <p:nvPr/>
            </p:nvSpPr>
            <p:spPr>
              <a:xfrm>
                <a:off x="382491" y="3225800"/>
                <a:ext cx="4511215" cy="2308324"/>
              </a:xfrm>
              <a:prstGeom prst="rect">
                <a:avLst/>
              </a:prstGeom>
              <a:solidFill>
                <a:schemeClr val="bg1">
                  <a:alpha val="35000"/>
                </a:schemeClr>
              </a:solidFill>
            </p:spPr>
            <p:txBody>
              <a:bodyPr wrap="square" rtlCol="0">
                <a:spAutoFit/>
              </a:bodyPr>
              <a:lstStyle/>
              <a:p>
                <a:r>
                  <a:rPr lang="en-US" sz="1600" dirty="0">
                    <a:latin typeface="Times New Roman" panose="02020603050405020304" pitchFamily="18" charset="0"/>
                    <a:cs typeface="Times New Roman" panose="02020603050405020304" pitchFamily="18" charset="0"/>
                  </a:rPr>
                  <a:t>Hypothesis testing :</a:t>
                </a:r>
              </a:p>
              <a:p>
                <a:r>
                  <a:rPr lang="en-US" sz="1600" dirty="0">
                    <a:latin typeface="Times New Roman" panose="02020603050405020304" pitchFamily="18" charset="0"/>
                    <a:cs typeface="Times New Roman" panose="02020603050405020304" pitchFamily="18" charset="0"/>
                  </a:rPr>
                  <a:t>H</a:t>
                </a:r>
                <a:r>
                  <a:rPr lang="en-US" sz="1100" dirty="0">
                    <a:latin typeface="Times New Roman" panose="02020603050405020304" pitchFamily="18" charset="0"/>
                    <a:cs typeface="Times New Roman" panose="02020603050405020304" pitchFamily="18" charset="0"/>
                  </a:rPr>
                  <a:t>0</a:t>
                </a:r>
                <a:r>
                  <a:rPr lang="en-US" sz="1600" dirty="0">
                    <a:latin typeface="Times New Roman" panose="02020603050405020304" pitchFamily="18" charset="0"/>
                    <a:cs typeface="Times New Roman" panose="02020603050405020304" pitchFamily="18" charset="0"/>
                  </a:rPr>
                  <a:t> : </a:t>
                </a:r>
                <a14:m>
                  <m:oMath xmlns:m="http://schemas.openxmlformats.org/officeDocument/2006/math">
                    <m:r>
                      <a:rPr lang="en-US" sz="1600" i="1" smtClean="0">
                        <a:latin typeface="Cambria Math" panose="02040503050406030204" pitchFamily="18" charset="0"/>
                        <a:ea typeface="Cambria Math" panose="02040503050406030204" pitchFamily="18" charset="0"/>
                        <a:cs typeface="Times New Roman" panose="02020603050405020304" pitchFamily="18" charset="0"/>
                      </a:rPr>
                      <m:t>𝛽</m:t>
                    </m:r>
                  </m:oMath>
                </a14:m>
                <a:r>
                  <a:rPr lang="en-US" sz="1100" dirty="0">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 0 {variable is not significant}</a:t>
                </a:r>
              </a:p>
              <a:p>
                <a:r>
                  <a:rPr lang="en-US" sz="1600" dirty="0">
                    <a:latin typeface="Times New Roman" panose="02020603050405020304" pitchFamily="18" charset="0"/>
                    <a:cs typeface="Times New Roman" panose="02020603050405020304" pitchFamily="18" charset="0"/>
                  </a:rPr>
                  <a:t>H</a:t>
                </a:r>
                <a:r>
                  <a:rPr lang="en-US" sz="1100" dirty="0">
                    <a:latin typeface="Times New Roman" panose="02020603050405020304" pitchFamily="18" charset="0"/>
                    <a:cs typeface="Times New Roman" panose="02020603050405020304" pitchFamily="18" charset="0"/>
                  </a:rPr>
                  <a:t>1</a:t>
                </a:r>
                <a:r>
                  <a:rPr lang="en-US" sz="1600" dirty="0">
                    <a:latin typeface="Times New Roman" panose="02020603050405020304" pitchFamily="18" charset="0"/>
                    <a:cs typeface="Times New Roman" panose="02020603050405020304" pitchFamily="18" charset="0"/>
                  </a:rPr>
                  <a:t> : </a:t>
                </a:r>
                <a14:m>
                  <m:oMath xmlns:m="http://schemas.openxmlformats.org/officeDocument/2006/math">
                    <m:r>
                      <a:rPr lang="en-US" sz="1600" i="1" smtClean="0">
                        <a:latin typeface="Cambria Math" panose="02040503050406030204" pitchFamily="18" charset="0"/>
                        <a:ea typeface="Cambria Math" panose="02040503050406030204" pitchFamily="18" charset="0"/>
                        <a:cs typeface="Times New Roman" panose="02020603050405020304" pitchFamily="18" charset="0"/>
                      </a:rPr>
                      <m:t>𝛽</m:t>
                    </m:r>
                  </m:oMath>
                </a14:m>
                <a:r>
                  <a:rPr lang="en-US" sz="1200" dirty="0">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a:t>
                </a:r>
                <a14:m>
                  <m:oMath xmlns:m="http://schemas.openxmlformats.org/officeDocument/2006/math">
                    <m:r>
                      <a:rPr lang="en-US" sz="16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1600" dirty="0">
                    <a:latin typeface="Times New Roman" panose="02020603050405020304" pitchFamily="18" charset="0"/>
                    <a:cs typeface="Times New Roman" panose="02020603050405020304" pitchFamily="18" charset="0"/>
                  </a:rPr>
                  <a:t> 0 {variable is significant}</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Let </a:t>
                </a:r>
                <a14:m>
                  <m:oMath xmlns:m="http://schemas.openxmlformats.org/officeDocument/2006/math">
                    <m:r>
                      <a:rPr lang="en-US" sz="1600" i="1" smtClean="0">
                        <a:latin typeface="Cambria Math" panose="02040503050406030204" pitchFamily="18" charset="0"/>
                        <a:ea typeface="Cambria Math" panose="02040503050406030204" pitchFamily="18" charset="0"/>
                        <a:cs typeface="Times New Roman" panose="02020603050405020304" pitchFamily="18" charset="0"/>
                      </a:rPr>
                      <m:t>𝛼</m:t>
                    </m:r>
                  </m:oMath>
                </a14:m>
                <a:r>
                  <a:rPr lang="en-US" sz="1600" dirty="0">
                    <a:latin typeface="Times New Roman" panose="02020603050405020304" pitchFamily="18" charset="0"/>
                    <a:cs typeface="Times New Roman" panose="02020603050405020304" pitchFamily="18" charset="0"/>
                  </a:rPr>
                  <a:t> = 0.05.</a:t>
                </a:r>
              </a:p>
              <a:p>
                <a:r>
                  <a:rPr lang="en-US" sz="1600" dirty="0">
                    <a:latin typeface="Times New Roman" panose="02020603050405020304" pitchFamily="18" charset="0"/>
                    <a:cs typeface="Times New Roman" panose="02020603050405020304" pitchFamily="18" charset="0"/>
                  </a:rPr>
                  <a:t>Since p-value for these variables are all less than </a:t>
                </a:r>
                <a14:m>
                  <m:oMath xmlns:m="http://schemas.openxmlformats.org/officeDocument/2006/math">
                    <m:r>
                      <a:rPr lang="en-US" sz="1600" i="1" smtClean="0">
                        <a:latin typeface="Cambria Math" panose="02040503050406030204" pitchFamily="18" charset="0"/>
                        <a:ea typeface="Cambria Math" panose="02040503050406030204" pitchFamily="18" charset="0"/>
                        <a:cs typeface="Times New Roman" panose="02020603050405020304" pitchFamily="18" charset="0"/>
                      </a:rPr>
                      <m:t>𝛼</m:t>
                    </m:r>
                  </m:oMath>
                </a14:m>
                <a:r>
                  <a:rPr lang="en-US" sz="1600" dirty="0">
                    <a:latin typeface="Times New Roman" panose="02020603050405020304" pitchFamily="18" charset="0"/>
                    <a:cs typeface="Times New Roman" panose="02020603050405020304" pitchFamily="18" charset="0"/>
                  </a:rPr>
                  <a:t> (0.05), thus reject H</a:t>
                </a:r>
                <a:r>
                  <a:rPr lang="en-US" sz="1100" dirty="0">
                    <a:latin typeface="Times New Roman" panose="02020603050405020304" pitchFamily="18" charset="0"/>
                    <a:cs typeface="Times New Roman" panose="02020603050405020304" pitchFamily="18" charset="0"/>
                  </a:rPr>
                  <a:t>0</a:t>
                </a:r>
                <a:r>
                  <a:rPr lang="en-US" sz="1600" dirty="0">
                    <a:latin typeface="Times New Roman" panose="02020603050405020304" pitchFamily="18" charset="0"/>
                    <a:cs typeface="Times New Roman" panose="02020603050405020304" pitchFamily="18" charset="0"/>
                  </a:rPr>
                  <a:t> and conclude H</a:t>
                </a:r>
                <a:r>
                  <a:rPr lang="en-US" sz="1100" dirty="0">
                    <a:latin typeface="Times New Roman" panose="02020603050405020304" pitchFamily="18" charset="0"/>
                    <a:cs typeface="Times New Roman" panose="02020603050405020304" pitchFamily="18" charset="0"/>
                  </a:rPr>
                  <a:t>1</a:t>
                </a: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Therefore  </a:t>
                </a:r>
                <a:r>
                  <a:rPr lang="en-US" sz="1600" dirty="0">
                    <a:highlight>
                      <a:srgbClr val="FFFF00"/>
                    </a:highlight>
                    <a:latin typeface="Times New Roman" panose="02020603050405020304" pitchFamily="18" charset="0"/>
                    <a:cs typeface="Times New Roman" panose="02020603050405020304" pitchFamily="18" charset="0"/>
                  </a:rPr>
                  <a:t>these variables are all significant</a:t>
                </a:r>
                <a:r>
                  <a:rPr lang="en-US" sz="1600" dirty="0">
                    <a:latin typeface="Times New Roman" panose="02020603050405020304" pitchFamily="18" charset="0"/>
                    <a:cs typeface="Times New Roman" panose="02020603050405020304" pitchFamily="18" charset="0"/>
                  </a:rPr>
                  <a:t>.</a:t>
                </a:r>
              </a:p>
            </p:txBody>
          </p:sp>
        </mc:Choice>
        <mc:Fallback xmlns="">
          <p:sp>
            <p:nvSpPr>
              <p:cNvPr id="5" name="TextBox 4">
                <a:extLst>
                  <a:ext uri="{FF2B5EF4-FFF2-40B4-BE49-F238E27FC236}">
                    <a16:creationId xmlns:a16="http://schemas.microsoft.com/office/drawing/2014/main" id="{8B26BE8E-0C83-405A-AEBE-2052D66A1D31}"/>
                  </a:ext>
                </a:extLst>
              </p:cNvPr>
              <p:cNvSpPr txBox="1">
                <a:spLocks noRot="1" noChangeAspect="1" noMove="1" noResize="1" noEditPoints="1" noAdjustHandles="1" noChangeArrowheads="1" noChangeShapeType="1" noTextEdit="1"/>
              </p:cNvSpPr>
              <p:nvPr/>
            </p:nvSpPr>
            <p:spPr>
              <a:xfrm>
                <a:off x="382491" y="3225800"/>
                <a:ext cx="4511215" cy="2308324"/>
              </a:xfrm>
              <a:prstGeom prst="rect">
                <a:avLst/>
              </a:prstGeom>
              <a:blipFill>
                <a:blip r:embed="rId5"/>
                <a:stretch>
                  <a:fillRect l="-811" t="-792" b="-2375"/>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xmlns="" id="{34D63657-034C-49A9-9752-703D931E7A29}"/>
              </a:ext>
            </a:extLst>
          </p:cNvPr>
          <p:cNvSpPr txBox="1"/>
          <p:nvPr/>
        </p:nvSpPr>
        <p:spPr>
          <a:xfrm>
            <a:off x="5282628" y="173267"/>
            <a:ext cx="6079178" cy="338554"/>
          </a:xfrm>
          <a:prstGeom prst="rect">
            <a:avLst/>
          </a:prstGeom>
          <a:solidFill>
            <a:schemeClr val="bg1">
              <a:alpha val="35000"/>
            </a:schemeClr>
          </a:solidFill>
        </p:spPr>
        <p:txBody>
          <a:bodyPr wrap="square" rtlCol="0">
            <a:spAutoFit/>
          </a:bodyPr>
          <a:lstStyle/>
          <a:p>
            <a:pPr algn="just"/>
            <a:r>
              <a:rPr lang="en-US" sz="1600" u="sng" dirty="0">
                <a:latin typeface="Times New Roman" panose="02020603050405020304" pitchFamily="18" charset="0"/>
                <a:cs typeface="Times New Roman" panose="02020603050405020304" pitchFamily="18" charset="0"/>
              </a:rPr>
              <a:t>Estimated equation of predicted positive targets, P(Y=1)</a:t>
            </a:r>
          </a:p>
        </p:txBody>
      </p:sp>
      <p:sp>
        <p:nvSpPr>
          <p:cNvPr id="11" name="TextBox 10">
            <a:extLst>
              <a:ext uri="{FF2B5EF4-FFF2-40B4-BE49-F238E27FC236}">
                <a16:creationId xmlns:a16="http://schemas.microsoft.com/office/drawing/2014/main" xmlns="" id="{66567C89-A7EF-4E3E-8685-2056966E828F}"/>
              </a:ext>
            </a:extLst>
          </p:cNvPr>
          <p:cNvSpPr txBox="1"/>
          <p:nvPr/>
        </p:nvSpPr>
        <p:spPr>
          <a:xfrm>
            <a:off x="5321645" y="715671"/>
            <a:ext cx="553357" cy="230832"/>
          </a:xfrm>
          <a:prstGeom prst="rect">
            <a:avLst/>
          </a:prstGeom>
          <a:solidFill>
            <a:schemeClr val="bg1">
              <a:alpha val="35000"/>
            </a:schemeClr>
          </a:solidFill>
        </p:spPr>
        <p:txBody>
          <a:bodyPr wrap="none" rtlCol="0">
            <a:spAutoFit/>
          </a:bodyPr>
          <a:lstStyle/>
          <a:p>
            <a:pPr>
              <a:spcAft>
                <a:spcPts val="100"/>
              </a:spcAft>
            </a:pPr>
            <a:r>
              <a:rPr lang="en-US" sz="900" dirty="0">
                <a:latin typeface="Times New Roman" panose="02020603050405020304" pitchFamily="18" charset="0"/>
                <a:cs typeface="Times New Roman" panose="02020603050405020304" pitchFamily="18" charset="0"/>
              </a:rPr>
              <a:t>Let say:</a:t>
            </a:r>
          </a:p>
        </p:txBody>
      </p:sp>
      <p:cxnSp>
        <p:nvCxnSpPr>
          <p:cNvPr id="13" name="Straight Arrow Connector 12">
            <a:extLst>
              <a:ext uri="{FF2B5EF4-FFF2-40B4-BE49-F238E27FC236}">
                <a16:creationId xmlns:a16="http://schemas.microsoft.com/office/drawing/2014/main" xmlns="" id="{5D97492D-6C7F-4BD1-AA4A-6F270A2F2286}"/>
              </a:ext>
            </a:extLst>
          </p:cNvPr>
          <p:cNvCxnSpPr>
            <a:cxnSpLocks/>
            <a:endCxn id="10" idx="0"/>
          </p:cNvCxnSpPr>
          <p:nvPr/>
        </p:nvCxnSpPr>
        <p:spPr>
          <a:xfrm>
            <a:off x="5672767" y="881192"/>
            <a:ext cx="156453" cy="32767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xmlns="" id="{0CD708CD-84CB-48F2-AFEE-67028A5856CC}"/>
                  </a:ext>
                </a:extLst>
              </p:cNvPr>
              <p:cNvSpPr txBox="1"/>
              <p:nvPr/>
            </p:nvSpPr>
            <p:spPr>
              <a:xfrm>
                <a:off x="5155764" y="5458985"/>
                <a:ext cx="1522340" cy="397673"/>
              </a:xfrm>
              <a:prstGeom prst="rect">
                <a:avLst/>
              </a:prstGeom>
              <a:solidFill>
                <a:schemeClr val="bg1">
                  <a:alpha val="35000"/>
                </a:schemeClr>
              </a:solidFill>
            </p:spPr>
            <p:txBody>
              <a:bodyPr wrap="none" rtlCol="0">
                <a:spAutoFit/>
              </a:bodyPr>
              <a:lstStyle/>
              <a:p>
                <a:r>
                  <a:rPr lang="en-US" sz="1400" dirty="0">
                    <a:latin typeface="Times New Roman" panose="02020603050405020304" pitchFamily="18" charset="0"/>
                    <a:cs typeface="Times New Roman" panose="02020603050405020304" pitchFamily="18" charset="0"/>
                  </a:rPr>
                  <a:t>P(Y=1) = </a:t>
                </a:r>
                <a14:m>
                  <m:oMath xmlns:m="http://schemas.openxmlformats.org/officeDocument/2006/math">
                    <m:f>
                      <m:fPr>
                        <m:ctrlPr>
                          <a:rPr lang="en-US" sz="1400" i="1" smtClean="0">
                            <a:latin typeface="Cambria Math" panose="02040503050406030204" pitchFamily="18" charset="0"/>
                            <a:cs typeface="Times New Roman" panose="02020603050405020304" pitchFamily="18" charset="0"/>
                          </a:rPr>
                        </m:ctrlPr>
                      </m:fPr>
                      <m:num>
                        <m:r>
                          <a:rPr lang="en-US" sz="1400" b="0" i="1" smtClean="0">
                            <a:latin typeface="Cambria Math" panose="02040503050406030204" pitchFamily="18" charset="0"/>
                            <a:cs typeface="Times New Roman" panose="02020603050405020304" pitchFamily="18" charset="0"/>
                          </a:rPr>
                          <m:t>1</m:t>
                        </m:r>
                      </m:num>
                      <m:den>
                        <m:r>
                          <a:rPr lang="en-US" sz="1400" b="0" i="1" smtClean="0">
                            <a:latin typeface="Cambria Math" panose="02040503050406030204" pitchFamily="18" charset="0"/>
                            <a:cs typeface="Times New Roman" panose="02020603050405020304" pitchFamily="18" charset="0"/>
                          </a:rPr>
                          <m:t>1+</m:t>
                        </m:r>
                        <m:sSup>
                          <m:sSupPr>
                            <m:ctrlPr>
                              <a:rPr lang="en-US" sz="1400" b="0" i="1" smtClean="0">
                                <a:latin typeface="Cambria Math" panose="02040503050406030204" pitchFamily="18" charset="0"/>
                                <a:cs typeface="Times New Roman" panose="02020603050405020304" pitchFamily="18" charset="0"/>
                              </a:rPr>
                            </m:ctrlPr>
                          </m:sSupPr>
                          <m:e>
                            <m:r>
                              <a:rPr lang="en-US" sz="1400" b="0" i="1" smtClean="0">
                                <a:latin typeface="Cambria Math" panose="02040503050406030204" pitchFamily="18" charset="0"/>
                                <a:cs typeface="Times New Roman" panose="02020603050405020304" pitchFamily="18" charset="0"/>
                              </a:rPr>
                              <m:t>𝑒</m:t>
                            </m:r>
                          </m:e>
                          <m:sup>
                            <m:r>
                              <a:rPr lang="en-US" sz="1400" b="0" i="1" smtClean="0">
                                <a:latin typeface="Cambria Math" panose="02040503050406030204" pitchFamily="18" charset="0"/>
                                <a:cs typeface="Times New Roman" panose="02020603050405020304" pitchFamily="18" charset="0"/>
                              </a:rPr>
                              <m:t>−</m:t>
                            </m:r>
                            <m:r>
                              <a:rPr lang="en-US" sz="1400" b="0" i="1" smtClean="0">
                                <a:latin typeface="Cambria Math" panose="02040503050406030204" pitchFamily="18" charset="0"/>
                                <a:cs typeface="Times New Roman" panose="02020603050405020304" pitchFamily="18" charset="0"/>
                              </a:rPr>
                              <m:t>𝑙𝑜𝑔𝑖𝑡</m:t>
                            </m:r>
                          </m:sup>
                        </m:sSup>
                      </m:den>
                    </m:f>
                  </m:oMath>
                </a14:m>
                <a:endParaRPr lang="en-US" sz="1400" dirty="0">
                  <a:latin typeface="Times New Roman" panose="02020603050405020304" pitchFamily="18" charset="0"/>
                  <a:cs typeface="Times New Roman" panose="02020603050405020304" pitchFamily="18" charset="0"/>
                </a:endParaRPr>
              </a:p>
            </p:txBody>
          </p:sp>
        </mc:Choice>
        <mc:Fallback xmlns="">
          <p:sp>
            <p:nvSpPr>
              <p:cNvPr id="18" name="TextBox 17">
                <a:extLst>
                  <a:ext uri="{FF2B5EF4-FFF2-40B4-BE49-F238E27FC236}">
                    <a16:creationId xmlns:a16="http://schemas.microsoft.com/office/drawing/2014/main" id="{0CD708CD-84CB-48F2-AFEE-67028A5856CC}"/>
                  </a:ext>
                </a:extLst>
              </p:cNvPr>
              <p:cNvSpPr txBox="1">
                <a:spLocks noRot="1" noChangeAspect="1" noMove="1" noResize="1" noEditPoints="1" noAdjustHandles="1" noChangeArrowheads="1" noChangeShapeType="1" noTextEdit="1"/>
              </p:cNvSpPr>
              <p:nvPr/>
            </p:nvSpPr>
            <p:spPr>
              <a:xfrm>
                <a:off x="5155764" y="5458985"/>
                <a:ext cx="1522340" cy="397673"/>
              </a:xfrm>
              <a:prstGeom prst="rect">
                <a:avLst/>
              </a:prstGeom>
              <a:blipFill>
                <a:blip r:embed="rId6"/>
                <a:stretch>
                  <a:fillRect l="-1205" b="-30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xmlns="" id="{029CFD60-4390-400C-A08F-4CDC105CD261}"/>
                  </a:ext>
                </a:extLst>
              </p:cNvPr>
              <p:cNvSpPr txBox="1"/>
              <p:nvPr/>
            </p:nvSpPr>
            <p:spPr>
              <a:xfrm>
                <a:off x="5672767" y="5851267"/>
                <a:ext cx="6613035" cy="998735"/>
              </a:xfrm>
              <a:prstGeom prst="rect">
                <a:avLst/>
              </a:prstGeom>
              <a:solidFill>
                <a:schemeClr val="bg1">
                  <a:alpha val="35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cs typeface="Times New Roman" panose="02020603050405020304" pitchFamily="18" charset="0"/>
                        </a:rPr>
                        <m:t>−13.606−0.1964</m:t>
                      </m:r>
                      <m:sSub>
                        <m:sSubPr>
                          <m:ctrlPr>
                            <a:rPr lang="en-US" sz="1200" b="0" i="1" smtClean="0">
                              <a:latin typeface="Cambria Math" panose="02040503050406030204" pitchFamily="18" charset="0"/>
                              <a:cs typeface="Times New Roman" panose="02020603050405020304" pitchFamily="18" charset="0"/>
                            </a:rPr>
                          </m:ctrlPr>
                        </m:sSubPr>
                        <m:e>
                          <m:r>
                            <a:rPr lang="en-US" sz="1200" b="0" i="1" smtClean="0">
                              <a:latin typeface="Cambria Math" panose="02040503050406030204" pitchFamily="18" charset="0"/>
                              <a:cs typeface="Times New Roman" panose="02020603050405020304" pitchFamily="18" charset="0"/>
                            </a:rPr>
                            <m:t>𝑋</m:t>
                          </m:r>
                        </m:e>
                        <m:sub>
                          <m:r>
                            <a:rPr lang="en-US" sz="1200" b="0" i="1" smtClean="0">
                              <a:latin typeface="Cambria Math" panose="02040503050406030204" pitchFamily="18" charset="0"/>
                              <a:cs typeface="Times New Roman" panose="02020603050405020304" pitchFamily="18" charset="0"/>
                            </a:rPr>
                            <m:t>1</m:t>
                          </m:r>
                        </m:sub>
                      </m:sSub>
                      <m:r>
                        <a:rPr lang="en-US" sz="1200" b="0" i="1" smtClean="0">
                          <a:latin typeface="Cambria Math" panose="02040503050406030204" pitchFamily="18" charset="0"/>
                          <a:cs typeface="Times New Roman" panose="02020603050405020304" pitchFamily="18" charset="0"/>
                        </a:rPr>
                        <m:t>−0.0709</m:t>
                      </m:r>
                      <m:sSub>
                        <m:sSubPr>
                          <m:ctrlPr>
                            <a:rPr lang="en-US" sz="1200" i="1">
                              <a:latin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cs typeface="Times New Roman" panose="02020603050405020304" pitchFamily="18" charset="0"/>
                            </a:rPr>
                            <m:t>𝑋</m:t>
                          </m:r>
                        </m:e>
                        <m:sub>
                          <m:r>
                            <a:rPr lang="en-US" sz="1200" b="0" i="1" smtClean="0">
                              <a:latin typeface="Cambria Math" panose="02040503050406030204" pitchFamily="18" charset="0"/>
                              <a:cs typeface="Times New Roman" panose="02020603050405020304" pitchFamily="18" charset="0"/>
                            </a:rPr>
                            <m:t>2</m:t>
                          </m:r>
                        </m:sub>
                      </m:sSub>
                      <m:r>
                        <a:rPr lang="en-US" sz="1200" b="0" i="1" smtClean="0">
                          <a:latin typeface="Cambria Math" panose="02040503050406030204" pitchFamily="18" charset="0"/>
                          <a:cs typeface="Times New Roman" panose="02020603050405020304" pitchFamily="18" charset="0"/>
                        </a:rPr>
                        <m:t>+0.1557</m:t>
                      </m:r>
                      <m:sSub>
                        <m:sSubPr>
                          <m:ctrlPr>
                            <a:rPr lang="en-US" sz="1200" i="1">
                              <a:latin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cs typeface="Times New Roman" panose="02020603050405020304" pitchFamily="18" charset="0"/>
                            </a:rPr>
                            <m:t>𝑋</m:t>
                          </m:r>
                        </m:e>
                        <m:sub>
                          <m:r>
                            <a:rPr lang="en-US" sz="1200" b="0" i="1" smtClean="0">
                              <a:latin typeface="Cambria Math" panose="02040503050406030204" pitchFamily="18" charset="0"/>
                              <a:cs typeface="Times New Roman" panose="02020603050405020304" pitchFamily="18" charset="0"/>
                            </a:rPr>
                            <m:t>3</m:t>
                          </m:r>
                        </m:sub>
                      </m:sSub>
                      <m:r>
                        <a:rPr lang="en-US" sz="1200" b="0" i="1" smtClean="0">
                          <a:latin typeface="Cambria Math" panose="02040503050406030204" pitchFamily="18" charset="0"/>
                          <a:cs typeface="Times New Roman" panose="02020603050405020304" pitchFamily="18" charset="0"/>
                        </a:rPr>
                        <m:t>−0.2237</m:t>
                      </m:r>
                      <m:sSub>
                        <m:sSubPr>
                          <m:ctrlPr>
                            <a:rPr lang="en-US" sz="1200" i="1">
                              <a:latin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cs typeface="Times New Roman" panose="02020603050405020304" pitchFamily="18" charset="0"/>
                            </a:rPr>
                            <m:t>𝑋</m:t>
                          </m:r>
                        </m:e>
                        <m:sub>
                          <m:r>
                            <a:rPr lang="en-US" sz="1200" b="0" i="1" smtClean="0">
                              <a:latin typeface="Cambria Math" panose="02040503050406030204" pitchFamily="18" charset="0"/>
                              <a:cs typeface="Times New Roman" panose="02020603050405020304" pitchFamily="18" charset="0"/>
                            </a:rPr>
                            <m:t>4</m:t>
                          </m:r>
                        </m:sub>
                      </m:sSub>
                      <m:r>
                        <a:rPr lang="en-US" sz="1200" b="0" i="1" smtClean="0">
                          <a:latin typeface="Cambria Math" panose="02040503050406030204" pitchFamily="18" charset="0"/>
                          <a:cs typeface="Times New Roman" panose="02020603050405020304" pitchFamily="18" charset="0"/>
                        </a:rPr>
                        <m:t>−0.2764</m:t>
                      </m:r>
                      <m:sSub>
                        <m:sSubPr>
                          <m:ctrlPr>
                            <a:rPr lang="en-US" sz="1200" i="1">
                              <a:latin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cs typeface="Times New Roman" panose="02020603050405020304" pitchFamily="18" charset="0"/>
                            </a:rPr>
                            <m:t>𝑋</m:t>
                          </m:r>
                        </m:e>
                        <m:sub>
                          <m:r>
                            <a:rPr lang="en-US" sz="1200" b="0" i="1" smtClean="0">
                              <a:latin typeface="Cambria Math" panose="02040503050406030204" pitchFamily="18" charset="0"/>
                              <a:cs typeface="Times New Roman" panose="02020603050405020304" pitchFamily="18" charset="0"/>
                            </a:rPr>
                            <m:t>5</m:t>
                          </m:r>
                        </m:sub>
                      </m:sSub>
                      <m:r>
                        <a:rPr lang="en-US" sz="1200" b="0" i="1" smtClean="0">
                          <a:latin typeface="Cambria Math" panose="02040503050406030204" pitchFamily="18" charset="0"/>
                          <a:cs typeface="Times New Roman" panose="02020603050405020304" pitchFamily="18" charset="0"/>
                        </a:rPr>
                        <m:t>−0.3974</m:t>
                      </m:r>
                      <m:sSub>
                        <m:sSubPr>
                          <m:ctrlPr>
                            <a:rPr lang="en-US" sz="1200" i="1">
                              <a:latin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cs typeface="Times New Roman" panose="02020603050405020304" pitchFamily="18" charset="0"/>
                            </a:rPr>
                            <m:t>𝑋</m:t>
                          </m:r>
                        </m:e>
                        <m:sub>
                          <m:r>
                            <a:rPr lang="en-US" sz="1200" b="0" i="1" smtClean="0">
                              <a:latin typeface="Cambria Math" panose="02040503050406030204" pitchFamily="18" charset="0"/>
                              <a:cs typeface="Times New Roman" panose="02020603050405020304" pitchFamily="18" charset="0"/>
                            </a:rPr>
                            <m:t>6</m:t>
                          </m:r>
                        </m:sub>
                      </m:sSub>
                      <m:r>
                        <a:rPr lang="en-US" sz="1200" b="0" i="1" smtClean="0">
                          <a:latin typeface="Cambria Math" panose="02040503050406030204" pitchFamily="18" charset="0"/>
                          <a:cs typeface="Times New Roman" panose="02020603050405020304" pitchFamily="18" charset="0"/>
                        </a:rPr>
                        <m:t>−0.0317</m:t>
                      </m:r>
                      <m:sSub>
                        <m:sSubPr>
                          <m:ctrlPr>
                            <a:rPr lang="en-US" sz="1200" i="1">
                              <a:latin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cs typeface="Times New Roman" panose="02020603050405020304" pitchFamily="18" charset="0"/>
                            </a:rPr>
                            <m:t>𝑋</m:t>
                          </m:r>
                        </m:e>
                        <m:sub>
                          <m:r>
                            <a:rPr lang="en-US" sz="1200" b="0" i="1" smtClean="0">
                              <a:latin typeface="Cambria Math" panose="02040503050406030204" pitchFamily="18" charset="0"/>
                              <a:cs typeface="Times New Roman" panose="02020603050405020304" pitchFamily="18" charset="0"/>
                            </a:rPr>
                            <m:t>7</m:t>
                          </m:r>
                        </m:sub>
                      </m:sSub>
                      <m:r>
                        <a:rPr lang="en-US" sz="1200" b="0" i="1" smtClean="0">
                          <a:latin typeface="Cambria Math" panose="02040503050406030204" pitchFamily="18" charset="0"/>
                          <a:cs typeface="Times New Roman" panose="02020603050405020304" pitchFamily="18" charset="0"/>
                        </a:rPr>
                        <m:t>+0.4509</m:t>
                      </m:r>
                      <m:sSub>
                        <m:sSubPr>
                          <m:ctrlPr>
                            <a:rPr lang="en-US" sz="1200" i="1">
                              <a:latin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cs typeface="Times New Roman" panose="02020603050405020304" pitchFamily="18" charset="0"/>
                            </a:rPr>
                            <m:t>𝑋</m:t>
                          </m:r>
                        </m:e>
                        <m:sub>
                          <m:r>
                            <a:rPr lang="en-US" sz="1200" b="0" i="1" smtClean="0">
                              <a:latin typeface="Cambria Math" panose="02040503050406030204" pitchFamily="18" charset="0"/>
                              <a:cs typeface="Times New Roman" panose="02020603050405020304" pitchFamily="18" charset="0"/>
                            </a:rPr>
                            <m:t>8</m:t>
                          </m:r>
                        </m:sub>
                      </m:sSub>
                      <m:r>
                        <a:rPr lang="en-US" sz="1200" b="0" i="1" smtClean="0">
                          <a:latin typeface="Cambria Math" panose="02040503050406030204" pitchFamily="18" charset="0"/>
                          <a:cs typeface="Times New Roman" panose="02020603050405020304" pitchFamily="18" charset="0"/>
                        </a:rPr>
                        <m:t>−0.1707</m:t>
                      </m:r>
                      <m:sSub>
                        <m:sSubPr>
                          <m:ctrlPr>
                            <a:rPr lang="en-US" sz="1200" i="1">
                              <a:latin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cs typeface="Times New Roman" panose="02020603050405020304" pitchFamily="18" charset="0"/>
                            </a:rPr>
                            <m:t>𝑋</m:t>
                          </m:r>
                        </m:e>
                        <m:sub>
                          <m:r>
                            <a:rPr lang="en-US" sz="1200" b="0" i="1" smtClean="0">
                              <a:latin typeface="Cambria Math" panose="02040503050406030204" pitchFamily="18" charset="0"/>
                              <a:cs typeface="Times New Roman" panose="02020603050405020304" pitchFamily="18" charset="0"/>
                            </a:rPr>
                            <m:t>9</m:t>
                          </m:r>
                        </m:sub>
                      </m:sSub>
                      <m:r>
                        <a:rPr lang="en-US" sz="1200" b="0" i="1" smtClean="0">
                          <a:latin typeface="Cambria Math" panose="02040503050406030204" pitchFamily="18" charset="0"/>
                          <a:cs typeface="Times New Roman" panose="02020603050405020304" pitchFamily="18" charset="0"/>
                        </a:rPr>
                        <m:t>−0.1812</m:t>
                      </m:r>
                      <m:sSub>
                        <m:sSubPr>
                          <m:ctrlPr>
                            <a:rPr lang="en-US" sz="1200" i="1">
                              <a:latin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cs typeface="Times New Roman" panose="02020603050405020304" pitchFamily="18" charset="0"/>
                            </a:rPr>
                            <m:t>𝑋</m:t>
                          </m:r>
                        </m:e>
                        <m:sub>
                          <m:r>
                            <a:rPr lang="en-US" sz="1200" i="1">
                              <a:latin typeface="Cambria Math" panose="02040503050406030204" pitchFamily="18" charset="0"/>
                              <a:cs typeface="Times New Roman" panose="02020603050405020304" pitchFamily="18" charset="0"/>
                            </a:rPr>
                            <m:t>1</m:t>
                          </m:r>
                          <m:r>
                            <a:rPr lang="en-US" sz="1200" b="0" i="1" smtClean="0">
                              <a:latin typeface="Cambria Math" panose="02040503050406030204" pitchFamily="18" charset="0"/>
                              <a:cs typeface="Times New Roman" panose="02020603050405020304" pitchFamily="18" charset="0"/>
                            </a:rPr>
                            <m:t>0</m:t>
                          </m:r>
                        </m:sub>
                      </m:sSub>
                      <m:r>
                        <a:rPr lang="en-US" sz="1200" b="0" i="1" smtClean="0">
                          <a:latin typeface="Cambria Math" panose="02040503050406030204" pitchFamily="18" charset="0"/>
                          <a:cs typeface="Times New Roman" panose="02020603050405020304" pitchFamily="18" charset="0"/>
                        </a:rPr>
                        <m:t>+0.6252</m:t>
                      </m:r>
                      <m:sSub>
                        <m:sSubPr>
                          <m:ctrlPr>
                            <a:rPr lang="en-US" sz="1200" i="1">
                              <a:latin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cs typeface="Times New Roman" panose="02020603050405020304" pitchFamily="18" charset="0"/>
                            </a:rPr>
                            <m:t>𝑋</m:t>
                          </m:r>
                        </m:e>
                        <m:sub>
                          <m:r>
                            <a:rPr lang="en-US" sz="1200" i="1">
                              <a:latin typeface="Cambria Math" panose="02040503050406030204" pitchFamily="18" charset="0"/>
                              <a:cs typeface="Times New Roman" panose="02020603050405020304" pitchFamily="18" charset="0"/>
                            </a:rPr>
                            <m:t>1</m:t>
                          </m:r>
                          <m:r>
                            <a:rPr lang="en-US" sz="1200" b="0" i="1" smtClean="0">
                              <a:latin typeface="Cambria Math" panose="02040503050406030204" pitchFamily="18" charset="0"/>
                              <a:cs typeface="Times New Roman" panose="02020603050405020304" pitchFamily="18" charset="0"/>
                            </a:rPr>
                            <m:t>1</m:t>
                          </m:r>
                        </m:sub>
                      </m:sSub>
                      <m:r>
                        <a:rPr lang="en-US" sz="1200" b="0" i="1" smtClean="0">
                          <a:latin typeface="Cambria Math" panose="02040503050406030204" pitchFamily="18" charset="0"/>
                          <a:cs typeface="Times New Roman" panose="02020603050405020304" pitchFamily="18" charset="0"/>
                        </a:rPr>
                        <m:t>−0.0113</m:t>
                      </m:r>
                      <m:sSub>
                        <m:sSubPr>
                          <m:ctrlPr>
                            <a:rPr lang="en-US" sz="1200" i="1">
                              <a:latin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cs typeface="Times New Roman" panose="02020603050405020304" pitchFamily="18" charset="0"/>
                            </a:rPr>
                            <m:t>𝑋</m:t>
                          </m:r>
                        </m:e>
                        <m:sub>
                          <m:r>
                            <a:rPr lang="en-US" sz="1200" i="1">
                              <a:latin typeface="Cambria Math" panose="02040503050406030204" pitchFamily="18" charset="0"/>
                              <a:cs typeface="Times New Roman" panose="02020603050405020304" pitchFamily="18" charset="0"/>
                            </a:rPr>
                            <m:t>1</m:t>
                          </m:r>
                          <m:r>
                            <a:rPr lang="en-US" sz="1200" b="0" i="1" smtClean="0">
                              <a:latin typeface="Cambria Math" panose="02040503050406030204" pitchFamily="18" charset="0"/>
                              <a:cs typeface="Times New Roman" panose="02020603050405020304" pitchFamily="18" charset="0"/>
                            </a:rPr>
                            <m:t>2</m:t>
                          </m:r>
                        </m:sub>
                      </m:sSub>
                      <m:r>
                        <a:rPr lang="en-US" sz="1200" b="0" i="1" smtClean="0">
                          <a:latin typeface="Cambria Math" panose="02040503050406030204" pitchFamily="18" charset="0"/>
                          <a:cs typeface="Times New Roman" panose="02020603050405020304" pitchFamily="18" charset="0"/>
                        </a:rPr>
                        <m:t>−0.5319</m:t>
                      </m:r>
                      <m:sSub>
                        <m:sSubPr>
                          <m:ctrlPr>
                            <a:rPr lang="en-US" sz="1200" i="1">
                              <a:latin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cs typeface="Times New Roman" panose="02020603050405020304" pitchFamily="18" charset="0"/>
                            </a:rPr>
                            <m:t>𝑋</m:t>
                          </m:r>
                        </m:e>
                        <m:sub>
                          <m:r>
                            <a:rPr lang="en-US" sz="1200" i="1">
                              <a:latin typeface="Cambria Math" panose="02040503050406030204" pitchFamily="18" charset="0"/>
                              <a:cs typeface="Times New Roman" panose="02020603050405020304" pitchFamily="18" charset="0"/>
                            </a:rPr>
                            <m:t>1</m:t>
                          </m:r>
                          <m:r>
                            <a:rPr lang="en-US" sz="1200" b="0" i="1" smtClean="0">
                              <a:latin typeface="Cambria Math" panose="02040503050406030204" pitchFamily="18" charset="0"/>
                              <a:cs typeface="Times New Roman" panose="02020603050405020304" pitchFamily="18" charset="0"/>
                            </a:rPr>
                            <m:t>3</m:t>
                          </m:r>
                        </m:sub>
                      </m:sSub>
                      <m:r>
                        <a:rPr lang="en-US" sz="1200" b="0" i="1" smtClean="0">
                          <a:latin typeface="Cambria Math" panose="02040503050406030204" pitchFamily="18" charset="0"/>
                          <a:cs typeface="Times New Roman" panose="02020603050405020304" pitchFamily="18" charset="0"/>
                        </a:rPr>
                        <m:t>+0.6095</m:t>
                      </m:r>
                      <m:sSub>
                        <m:sSubPr>
                          <m:ctrlPr>
                            <a:rPr lang="en-US" sz="1200" i="1">
                              <a:latin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cs typeface="Times New Roman" panose="02020603050405020304" pitchFamily="18" charset="0"/>
                            </a:rPr>
                            <m:t>𝑋</m:t>
                          </m:r>
                        </m:e>
                        <m:sub>
                          <m:r>
                            <a:rPr lang="en-US" sz="1200" i="1">
                              <a:latin typeface="Cambria Math" panose="02040503050406030204" pitchFamily="18" charset="0"/>
                              <a:cs typeface="Times New Roman" panose="02020603050405020304" pitchFamily="18" charset="0"/>
                            </a:rPr>
                            <m:t>1</m:t>
                          </m:r>
                          <m:r>
                            <a:rPr lang="en-US" sz="1200" b="0" i="1" smtClean="0">
                              <a:latin typeface="Cambria Math" panose="02040503050406030204" pitchFamily="18" charset="0"/>
                              <a:cs typeface="Times New Roman" panose="02020603050405020304" pitchFamily="18" charset="0"/>
                            </a:rPr>
                            <m:t>4</m:t>
                          </m:r>
                        </m:sub>
                      </m:sSub>
                      <m:r>
                        <a:rPr lang="en-US" sz="1200" b="0" i="1" smtClean="0">
                          <a:latin typeface="Cambria Math" panose="02040503050406030204" pitchFamily="18" charset="0"/>
                          <a:cs typeface="Times New Roman" panose="02020603050405020304" pitchFamily="18" charset="0"/>
                        </a:rPr>
                        <m:t>+4.2831</m:t>
                      </m:r>
                      <m:sSub>
                        <m:sSubPr>
                          <m:ctrlPr>
                            <a:rPr lang="en-US" sz="1200" i="1">
                              <a:latin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cs typeface="Times New Roman" panose="02020603050405020304" pitchFamily="18" charset="0"/>
                            </a:rPr>
                            <m:t>𝑋</m:t>
                          </m:r>
                        </m:e>
                        <m:sub>
                          <m:r>
                            <a:rPr lang="en-US" sz="1200" b="0" i="1" smtClean="0">
                              <a:latin typeface="Cambria Math" panose="02040503050406030204" pitchFamily="18" charset="0"/>
                              <a:cs typeface="Times New Roman" panose="02020603050405020304" pitchFamily="18" charset="0"/>
                            </a:rPr>
                            <m:t>15</m:t>
                          </m:r>
                        </m:sub>
                      </m:sSub>
                      <m:r>
                        <a:rPr lang="en-US" sz="1200" b="0" i="1" smtClean="0">
                          <a:latin typeface="Cambria Math" panose="02040503050406030204" pitchFamily="18" charset="0"/>
                          <a:cs typeface="Times New Roman" panose="02020603050405020304" pitchFamily="18" charset="0"/>
                        </a:rPr>
                        <m:t>−0.1014</m:t>
                      </m:r>
                      <m:sSub>
                        <m:sSubPr>
                          <m:ctrlPr>
                            <a:rPr lang="en-US" sz="1200" i="1">
                              <a:latin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cs typeface="Times New Roman" panose="02020603050405020304" pitchFamily="18" charset="0"/>
                            </a:rPr>
                            <m:t>𝑋</m:t>
                          </m:r>
                        </m:e>
                        <m:sub>
                          <m:r>
                            <a:rPr lang="en-US" sz="1200" i="1">
                              <a:latin typeface="Cambria Math" panose="02040503050406030204" pitchFamily="18" charset="0"/>
                              <a:cs typeface="Times New Roman" panose="02020603050405020304" pitchFamily="18" charset="0"/>
                            </a:rPr>
                            <m:t>1</m:t>
                          </m:r>
                          <m:r>
                            <a:rPr lang="en-US" sz="1200" b="0" i="1" smtClean="0">
                              <a:latin typeface="Cambria Math" panose="02040503050406030204" pitchFamily="18" charset="0"/>
                              <a:cs typeface="Times New Roman" panose="02020603050405020304" pitchFamily="18" charset="0"/>
                            </a:rPr>
                            <m:t>6</m:t>
                          </m:r>
                        </m:sub>
                      </m:sSub>
                      <m:r>
                        <a:rPr lang="en-US" sz="1200" b="0" i="1" smtClean="0">
                          <a:latin typeface="Cambria Math" panose="02040503050406030204" pitchFamily="18" charset="0"/>
                          <a:cs typeface="Times New Roman" panose="02020603050405020304" pitchFamily="18" charset="0"/>
                        </a:rPr>
                        <m:t>+0.00177</m:t>
                      </m:r>
                      <m:sSub>
                        <m:sSubPr>
                          <m:ctrlPr>
                            <a:rPr lang="en-US" sz="1200" i="1">
                              <a:latin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cs typeface="Times New Roman" panose="02020603050405020304" pitchFamily="18" charset="0"/>
                            </a:rPr>
                            <m:t>𝑋</m:t>
                          </m:r>
                        </m:e>
                        <m:sub>
                          <m:r>
                            <a:rPr lang="en-US" sz="1200" i="1">
                              <a:latin typeface="Cambria Math" panose="02040503050406030204" pitchFamily="18" charset="0"/>
                              <a:cs typeface="Times New Roman" panose="02020603050405020304" pitchFamily="18" charset="0"/>
                            </a:rPr>
                            <m:t>1</m:t>
                          </m:r>
                          <m:r>
                            <a:rPr lang="en-US" sz="1200" b="0" i="1" smtClean="0">
                              <a:latin typeface="Cambria Math" panose="02040503050406030204" pitchFamily="18" charset="0"/>
                              <a:cs typeface="Times New Roman" panose="02020603050405020304" pitchFamily="18" charset="0"/>
                            </a:rPr>
                            <m:t>7</m:t>
                          </m:r>
                        </m:sub>
                      </m:sSub>
                      <m:r>
                        <a:rPr lang="en-US" sz="1200" b="0" i="1" smtClean="0">
                          <a:latin typeface="Cambria Math" panose="02040503050406030204" pitchFamily="18" charset="0"/>
                          <a:cs typeface="Times New Roman" panose="02020603050405020304" pitchFamily="18" charset="0"/>
                        </a:rPr>
                        <m:t>+0.0991</m:t>
                      </m:r>
                      <m:sSub>
                        <m:sSubPr>
                          <m:ctrlPr>
                            <a:rPr lang="en-US" sz="1200" i="1">
                              <a:latin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cs typeface="Times New Roman" panose="02020603050405020304" pitchFamily="18" charset="0"/>
                            </a:rPr>
                            <m:t>𝑋</m:t>
                          </m:r>
                        </m:e>
                        <m:sub>
                          <m:r>
                            <a:rPr lang="en-US" sz="1200" i="1">
                              <a:latin typeface="Cambria Math" panose="02040503050406030204" pitchFamily="18" charset="0"/>
                              <a:cs typeface="Times New Roman" panose="02020603050405020304" pitchFamily="18" charset="0"/>
                            </a:rPr>
                            <m:t>1</m:t>
                          </m:r>
                          <m:r>
                            <a:rPr lang="en-US" sz="1200" b="0" i="1" smtClean="0">
                              <a:latin typeface="Cambria Math" panose="02040503050406030204" pitchFamily="18" charset="0"/>
                              <a:cs typeface="Times New Roman" panose="02020603050405020304" pitchFamily="18" charset="0"/>
                            </a:rPr>
                            <m:t>8</m:t>
                          </m:r>
                        </m:sub>
                      </m:sSub>
                      <m:r>
                        <a:rPr lang="en-US" sz="1200" b="0" i="1" smtClean="0">
                          <a:latin typeface="Cambria Math" panose="02040503050406030204" pitchFamily="18" charset="0"/>
                          <a:cs typeface="Times New Roman" panose="02020603050405020304" pitchFamily="18" charset="0"/>
                        </a:rPr>
                        <m:t>+0.00759</m:t>
                      </m:r>
                      <m:sSub>
                        <m:sSubPr>
                          <m:ctrlPr>
                            <a:rPr lang="en-US" sz="1200" i="1">
                              <a:latin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cs typeface="Times New Roman" panose="02020603050405020304" pitchFamily="18" charset="0"/>
                            </a:rPr>
                            <m:t>𝑋</m:t>
                          </m:r>
                        </m:e>
                        <m:sub>
                          <m:r>
                            <a:rPr lang="en-US" sz="1200" i="1">
                              <a:latin typeface="Cambria Math" panose="02040503050406030204" pitchFamily="18" charset="0"/>
                              <a:cs typeface="Times New Roman" panose="02020603050405020304" pitchFamily="18" charset="0"/>
                            </a:rPr>
                            <m:t>1</m:t>
                          </m:r>
                          <m:r>
                            <a:rPr lang="en-US" sz="1200" b="0" i="1" smtClean="0">
                              <a:latin typeface="Cambria Math" panose="02040503050406030204" pitchFamily="18" charset="0"/>
                              <a:cs typeface="Times New Roman" panose="02020603050405020304" pitchFamily="18" charset="0"/>
                            </a:rPr>
                            <m:t>9</m:t>
                          </m:r>
                        </m:sub>
                      </m:sSub>
                      <m:r>
                        <a:rPr lang="en-US" sz="1200" b="0" i="1" smtClean="0">
                          <a:latin typeface="Cambria Math" panose="02040503050406030204" pitchFamily="18" charset="0"/>
                          <a:cs typeface="Times New Roman" panose="02020603050405020304" pitchFamily="18" charset="0"/>
                        </a:rPr>
                        <m:t>+0.4094</m:t>
                      </m:r>
                      <m:sSub>
                        <m:sSubPr>
                          <m:ctrlPr>
                            <a:rPr lang="en-US" sz="1200" i="1">
                              <a:latin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cs typeface="Times New Roman" panose="02020603050405020304" pitchFamily="18" charset="0"/>
                            </a:rPr>
                            <m:t>𝑋</m:t>
                          </m:r>
                        </m:e>
                        <m:sub>
                          <m:r>
                            <a:rPr lang="en-US" sz="1200" b="0" i="1" smtClean="0">
                              <a:latin typeface="Cambria Math" panose="02040503050406030204" pitchFamily="18" charset="0"/>
                              <a:cs typeface="Times New Roman" panose="02020603050405020304" pitchFamily="18" charset="0"/>
                            </a:rPr>
                            <m:t>20</m:t>
                          </m:r>
                        </m:sub>
                      </m:sSub>
                      <m:r>
                        <a:rPr lang="en-US" sz="1200" b="0" i="1" smtClean="0">
                          <a:latin typeface="Cambria Math" panose="02040503050406030204" pitchFamily="18" charset="0"/>
                          <a:cs typeface="Times New Roman" panose="02020603050405020304" pitchFamily="18" charset="0"/>
                        </a:rPr>
                        <m:t>+0.2343</m:t>
                      </m:r>
                      <m:sSub>
                        <m:sSubPr>
                          <m:ctrlPr>
                            <a:rPr lang="en-US" sz="1200" i="1">
                              <a:latin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cs typeface="Times New Roman" panose="02020603050405020304" pitchFamily="18" charset="0"/>
                            </a:rPr>
                            <m:t>𝑋</m:t>
                          </m:r>
                        </m:e>
                        <m:sub>
                          <m:r>
                            <a:rPr lang="en-US" sz="1200" i="1">
                              <a:latin typeface="Cambria Math" panose="02040503050406030204" pitchFamily="18" charset="0"/>
                              <a:cs typeface="Times New Roman" panose="02020603050405020304" pitchFamily="18" charset="0"/>
                            </a:rPr>
                            <m:t>2</m:t>
                          </m:r>
                          <m:r>
                            <a:rPr lang="en-US" sz="1200" b="0" i="1" smtClean="0">
                              <a:latin typeface="Cambria Math" panose="02040503050406030204" pitchFamily="18" charset="0"/>
                              <a:cs typeface="Times New Roman" panose="02020603050405020304" pitchFamily="18" charset="0"/>
                            </a:rPr>
                            <m:t>1</m:t>
                          </m:r>
                        </m:sub>
                      </m:sSub>
                      <m:r>
                        <a:rPr lang="en-US" sz="1200" b="0" i="1" smtClean="0">
                          <a:latin typeface="Cambria Math" panose="02040503050406030204" pitchFamily="18" charset="0"/>
                          <a:cs typeface="Times New Roman" panose="02020603050405020304" pitchFamily="18" charset="0"/>
                        </a:rPr>
                        <m:t>+0.0318</m:t>
                      </m:r>
                      <m:sSub>
                        <m:sSubPr>
                          <m:ctrlPr>
                            <a:rPr lang="en-US" sz="1200" i="1">
                              <a:latin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cs typeface="Times New Roman" panose="02020603050405020304" pitchFamily="18" charset="0"/>
                            </a:rPr>
                            <m:t>𝑋</m:t>
                          </m:r>
                        </m:e>
                        <m:sub>
                          <m:r>
                            <a:rPr lang="en-US" sz="1200" i="1">
                              <a:latin typeface="Cambria Math" panose="02040503050406030204" pitchFamily="18" charset="0"/>
                              <a:cs typeface="Times New Roman" panose="02020603050405020304" pitchFamily="18" charset="0"/>
                            </a:rPr>
                            <m:t>2</m:t>
                          </m:r>
                          <m:r>
                            <a:rPr lang="en-US" sz="1200" b="0" i="1" smtClean="0">
                              <a:latin typeface="Cambria Math" panose="02040503050406030204" pitchFamily="18" charset="0"/>
                              <a:cs typeface="Times New Roman" panose="02020603050405020304" pitchFamily="18" charset="0"/>
                            </a:rPr>
                            <m:t>2</m:t>
                          </m:r>
                        </m:sub>
                      </m:sSub>
                      <m:r>
                        <a:rPr lang="en-US" sz="1200" b="0" i="1" smtClean="0">
                          <a:latin typeface="Cambria Math" panose="02040503050406030204" pitchFamily="18" charset="0"/>
                          <a:cs typeface="Times New Roman" panose="02020603050405020304" pitchFamily="18" charset="0"/>
                        </a:rPr>
                        <m:t>−0.1488</m:t>
                      </m:r>
                      <m:sSub>
                        <m:sSubPr>
                          <m:ctrlPr>
                            <a:rPr lang="en-US" sz="1200" i="1">
                              <a:latin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cs typeface="Times New Roman" panose="02020603050405020304" pitchFamily="18" charset="0"/>
                            </a:rPr>
                            <m:t>𝑋</m:t>
                          </m:r>
                        </m:e>
                        <m:sub>
                          <m:r>
                            <a:rPr lang="en-US" sz="1200" i="1">
                              <a:latin typeface="Cambria Math" panose="02040503050406030204" pitchFamily="18" charset="0"/>
                              <a:cs typeface="Times New Roman" panose="02020603050405020304" pitchFamily="18" charset="0"/>
                            </a:rPr>
                            <m:t>2</m:t>
                          </m:r>
                          <m:r>
                            <a:rPr lang="en-US" sz="1200" b="0" i="1" smtClean="0">
                              <a:latin typeface="Cambria Math" panose="02040503050406030204" pitchFamily="18" charset="0"/>
                              <a:cs typeface="Times New Roman" panose="02020603050405020304" pitchFamily="18" charset="0"/>
                            </a:rPr>
                            <m:t>3</m:t>
                          </m:r>
                        </m:sub>
                      </m:sSub>
                      <m:r>
                        <a:rPr lang="en-US" sz="1200" b="0" i="1" smtClean="0">
                          <a:latin typeface="Cambria Math" panose="02040503050406030204" pitchFamily="18" charset="0"/>
                          <a:cs typeface="Times New Roman" panose="02020603050405020304" pitchFamily="18" charset="0"/>
                        </a:rPr>
                        <m:t>+0.0318</m:t>
                      </m:r>
                      <m:sSub>
                        <m:sSubPr>
                          <m:ctrlPr>
                            <a:rPr lang="en-US" sz="1200" i="1">
                              <a:latin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cs typeface="Times New Roman" panose="02020603050405020304" pitchFamily="18" charset="0"/>
                            </a:rPr>
                            <m:t>𝑋</m:t>
                          </m:r>
                        </m:e>
                        <m:sub>
                          <m:r>
                            <a:rPr lang="en-US" sz="1200" i="1">
                              <a:latin typeface="Cambria Math" panose="02040503050406030204" pitchFamily="18" charset="0"/>
                              <a:cs typeface="Times New Roman" panose="02020603050405020304" pitchFamily="18" charset="0"/>
                            </a:rPr>
                            <m:t>2</m:t>
                          </m:r>
                          <m:r>
                            <a:rPr lang="en-US" sz="1200" b="0" i="1" smtClean="0">
                              <a:latin typeface="Cambria Math" panose="02040503050406030204" pitchFamily="18" charset="0"/>
                              <a:cs typeface="Times New Roman" panose="02020603050405020304" pitchFamily="18" charset="0"/>
                            </a:rPr>
                            <m:t>4</m:t>
                          </m:r>
                        </m:sub>
                      </m:sSub>
                      <m:r>
                        <a:rPr lang="en-US" sz="1200" b="0" i="1" smtClean="0">
                          <a:latin typeface="Cambria Math" panose="02040503050406030204" pitchFamily="18" charset="0"/>
                          <a:cs typeface="Times New Roman" panose="02020603050405020304" pitchFamily="18" charset="0"/>
                        </a:rPr>
                        <m:t>−0.5473</m:t>
                      </m:r>
                      <m:sSub>
                        <m:sSubPr>
                          <m:ctrlPr>
                            <a:rPr lang="en-US" sz="1200" i="1">
                              <a:latin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cs typeface="Times New Roman" panose="02020603050405020304" pitchFamily="18" charset="0"/>
                            </a:rPr>
                            <m:t>𝑋</m:t>
                          </m:r>
                        </m:e>
                        <m:sub>
                          <m:r>
                            <a:rPr lang="en-US" sz="1200" i="1">
                              <a:latin typeface="Cambria Math" panose="02040503050406030204" pitchFamily="18" charset="0"/>
                              <a:cs typeface="Times New Roman" panose="02020603050405020304" pitchFamily="18" charset="0"/>
                            </a:rPr>
                            <m:t>2</m:t>
                          </m:r>
                          <m:r>
                            <a:rPr lang="en-US" sz="1200" b="0" i="1" smtClean="0">
                              <a:latin typeface="Cambria Math" panose="02040503050406030204" pitchFamily="18" charset="0"/>
                              <a:cs typeface="Times New Roman" panose="02020603050405020304" pitchFamily="18" charset="0"/>
                            </a:rPr>
                            <m:t>5</m:t>
                          </m:r>
                        </m:sub>
                      </m:sSub>
                      <m:r>
                        <a:rPr lang="en-US" sz="1200" b="0" i="1" smtClean="0">
                          <a:latin typeface="Cambria Math" panose="02040503050406030204" pitchFamily="18" charset="0"/>
                          <a:cs typeface="Times New Roman" panose="02020603050405020304" pitchFamily="18" charset="0"/>
                        </a:rPr>
                        <m:t>+0.8203</m:t>
                      </m:r>
                      <m:sSub>
                        <m:sSubPr>
                          <m:ctrlPr>
                            <a:rPr lang="en-US" sz="1200" i="1">
                              <a:latin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cs typeface="Times New Roman" panose="02020603050405020304" pitchFamily="18" charset="0"/>
                            </a:rPr>
                            <m:t>𝑋</m:t>
                          </m:r>
                        </m:e>
                        <m:sub>
                          <m:r>
                            <a:rPr lang="en-US" sz="1200" i="1">
                              <a:latin typeface="Cambria Math" panose="02040503050406030204" pitchFamily="18" charset="0"/>
                              <a:cs typeface="Times New Roman" panose="02020603050405020304" pitchFamily="18" charset="0"/>
                            </a:rPr>
                            <m:t>2</m:t>
                          </m:r>
                          <m:r>
                            <a:rPr lang="en-US" sz="1200" b="0" i="1" smtClean="0">
                              <a:latin typeface="Cambria Math" panose="02040503050406030204" pitchFamily="18" charset="0"/>
                              <a:cs typeface="Times New Roman" panose="02020603050405020304" pitchFamily="18" charset="0"/>
                            </a:rPr>
                            <m:t>6</m:t>
                          </m:r>
                        </m:sub>
                      </m:sSub>
                      <m:r>
                        <a:rPr lang="en-US" sz="1200" b="0" i="1" smtClean="0">
                          <a:latin typeface="Cambria Math" panose="02040503050406030204" pitchFamily="18" charset="0"/>
                          <a:cs typeface="Times New Roman" panose="02020603050405020304" pitchFamily="18" charset="0"/>
                        </a:rPr>
                        <m:t>−0.1581</m:t>
                      </m:r>
                      <m:sSub>
                        <m:sSubPr>
                          <m:ctrlPr>
                            <a:rPr lang="en-US" sz="1200" i="1">
                              <a:latin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cs typeface="Times New Roman" panose="02020603050405020304" pitchFamily="18" charset="0"/>
                            </a:rPr>
                            <m:t>𝑋</m:t>
                          </m:r>
                        </m:e>
                        <m:sub>
                          <m:r>
                            <a:rPr lang="en-US" sz="1200" i="1">
                              <a:latin typeface="Cambria Math" panose="02040503050406030204" pitchFamily="18" charset="0"/>
                              <a:cs typeface="Times New Roman" panose="02020603050405020304" pitchFamily="18" charset="0"/>
                            </a:rPr>
                            <m:t>2</m:t>
                          </m:r>
                          <m:r>
                            <a:rPr lang="en-US" sz="1200" b="0" i="1" smtClean="0">
                              <a:latin typeface="Cambria Math" panose="02040503050406030204" pitchFamily="18" charset="0"/>
                              <a:cs typeface="Times New Roman" panose="02020603050405020304" pitchFamily="18" charset="0"/>
                            </a:rPr>
                            <m:t>7</m:t>
                          </m:r>
                        </m:sub>
                      </m:sSub>
                      <m:r>
                        <a:rPr lang="en-US" sz="1200" b="0" i="1" smtClean="0">
                          <a:latin typeface="Cambria Math" panose="02040503050406030204" pitchFamily="18" charset="0"/>
                          <a:cs typeface="Times New Roman" panose="02020603050405020304" pitchFamily="18" charset="0"/>
                        </a:rPr>
                        <m:t>−1.2181</m:t>
                      </m:r>
                      <m:sSub>
                        <m:sSubPr>
                          <m:ctrlPr>
                            <a:rPr lang="en-US" sz="1200" i="1">
                              <a:latin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cs typeface="Times New Roman" panose="02020603050405020304" pitchFamily="18" charset="0"/>
                            </a:rPr>
                            <m:t>𝑋</m:t>
                          </m:r>
                        </m:e>
                        <m:sub>
                          <m:r>
                            <a:rPr lang="en-US" sz="1200" i="1">
                              <a:latin typeface="Cambria Math" panose="02040503050406030204" pitchFamily="18" charset="0"/>
                              <a:cs typeface="Times New Roman" panose="02020603050405020304" pitchFamily="18" charset="0"/>
                            </a:rPr>
                            <m:t>2</m:t>
                          </m:r>
                          <m:r>
                            <a:rPr lang="en-US" sz="1200" b="0" i="1" smtClean="0">
                              <a:latin typeface="Cambria Math" panose="02040503050406030204" pitchFamily="18" charset="0"/>
                              <a:cs typeface="Times New Roman" panose="02020603050405020304" pitchFamily="18" charset="0"/>
                            </a:rPr>
                            <m:t>8</m:t>
                          </m:r>
                        </m:sub>
                      </m:sSub>
                      <m:r>
                        <a:rPr lang="en-US" sz="1200" b="0" i="1" smtClean="0">
                          <a:latin typeface="Cambria Math" panose="02040503050406030204" pitchFamily="18" charset="0"/>
                          <a:cs typeface="Times New Roman" panose="02020603050405020304" pitchFamily="18" charset="0"/>
                        </a:rPr>
                        <m:t>−0.6856</m:t>
                      </m:r>
                      <m:sSub>
                        <m:sSubPr>
                          <m:ctrlPr>
                            <a:rPr lang="en-US" sz="1200" i="1">
                              <a:latin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cs typeface="Times New Roman" panose="02020603050405020304" pitchFamily="18" charset="0"/>
                            </a:rPr>
                            <m:t>𝑋</m:t>
                          </m:r>
                        </m:e>
                        <m:sub>
                          <m:r>
                            <a:rPr lang="en-US" sz="1200" i="1">
                              <a:latin typeface="Cambria Math" panose="02040503050406030204" pitchFamily="18" charset="0"/>
                              <a:cs typeface="Times New Roman" panose="02020603050405020304" pitchFamily="18" charset="0"/>
                            </a:rPr>
                            <m:t>2</m:t>
                          </m:r>
                          <m:r>
                            <a:rPr lang="en-US" sz="1200" b="0" i="1" smtClean="0">
                              <a:latin typeface="Cambria Math" panose="02040503050406030204" pitchFamily="18" charset="0"/>
                              <a:cs typeface="Times New Roman" panose="02020603050405020304" pitchFamily="18" charset="0"/>
                            </a:rPr>
                            <m:t>9</m:t>
                          </m:r>
                        </m:sub>
                      </m:sSub>
                      <m:r>
                        <a:rPr lang="en-US" sz="1200" b="0" i="1" smtClean="0">
                          <a:latin typeface="Cambria Math" panose="02040503050406030204" pitchFamily="18" charset="0"/>
                          <a:cs typeface="Times New Roman" panose="02020603050405020304" pitchFamily="18" charset="0"/>
                        </a:rPr>
                        <m:t>−0.4936</m:t>
                      </m:r>
                      <m:sSub>
                        <m:sSubPr>
                          <m:ctrlPr>
                            <a:rPr lang="en-US" sz="1200" i="1">
                              <a:latin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cs typeface="Times New Roman" panose="02020603050405020304" pitchFamily="18" charset="0"/>
                            </a:rPr>
                            <m:t>𝑋</m:t>
                          </m:r>
                        </m:e>
                        <m:sub>
                          <m:r>
                            <a:rPr lang="en-US" sz="1200" b="0" i="1" smtClean="0">
                              <a:latin typeface="Cambria Math" panose="02040503050406030204" pitchFamily="18" charset="0"/>
                              <a:cs typeface="Times New Roman" panose="02020603050405020304" pitchFamily="18" charset="0"/>
                            </a:rPr>
                            <m:t>3</m:t>
                          </m:r>
                          <m:r>
                            <a:rPr lang="en-US" sz="1200" i="1">
                              <a:latin typeface="Cambria Math" panose="02040503050406030204" pitchFamily="18" charset="0"/>
                              <a:cs typeface="Times New Roman" panose="02020603050405020304" pitchFamily="18" charset="0"/>
                            </a:rPr>
                            <m:t>0</m:t>
                          </m:r>
                        </m:sub>
                      </m:sSub>
                      <m:r>
                        <a:rPr lang="en-US" sz="1200" b="0" i="1" smtClean="0">
                          <a:latin typeface="Cambria Math" panose="02040503050406030204" pitchFamily="18" charset="0"/>
                          <a:cs typeface="Times New Roman" panose="02020603050405020304" pitchFamily="18" charset="0"/>
                        </a:rPr>
                        <m:t>+1.7987</m:t>
                      </m:r>
                      <m:sSub>
                        <m:sSubPr>
                          <m:ctrlPr>
                            <a:rPr lang="en-US" sz="1200" i="1">
                              <a:latin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cs typeface="Times New Roman" panose="02020603050405020304" pitchFamily="18" charset="0"/>
                            </a:rPr>
                            <m:t>𝑋</m:t>
                          </m:r>
                        </m:e>
                        <m:sub>
                          <m:r>
                            <a:rPr lang="en-US" sz="1200" i="1">
                              <a:latin typeface="Cambria Math" panose="02040503050406030204" pitchFamily="18" charset="0"/>
                              <a:cs typeface="Times New Roman" panose="02020603050405020304" pitchFamily="18" charset="0"/>
                            </a:rPr>
                            <m:t>3</m:t>
                          </m:r>
                          <m:r>
                            <a:rPr lang="en-US" sz="1200" b="0" i="1" smtClean="0">
                              <a:latin typeface="Cambria Math" panose="02040503050406030204" pitchFamily="18" charset="0"/>
                              <a:cs typeface="Times New Roman" panose="02020603050405020304" pitchFamily="18" charset="0"/>
                            </a:rPr>
                            <m:t>1</m:t>
                          </m:r>
                        </m:sub>
                      </m:sSub>
                      <m:r>
                        <a:rPr lang="en-US" sz="1200" b="0" i="1" smtClean="0">
                          <a:latin typeface="Cambria Math" panose="02040503050406030204" pitchFamily="18" charset="0"/>
                          <a:cs typeface="Times New Roman" panose="02020603050405020304" pitchFamily="18" charset="0"/>
                        </a:rPr>
                        <m:t>−0.9277</m:t>
                      </m:r>
                      <m:sSub>
                        <m:sSubPr>
                          <m:ctrlPr>
                            <a:rPr lang="en-US" sz="1200" i="1">
                              <a:latin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cs typeface="Times New Roman" panose="02020603050405020304" pitchFamily="18" charset="0"/>
                            </a:rPr>
                            <m:t>𝑋</m:t>
                          </m:r>
                        </m:e>
                        <m:sub>
                          <m:r>
                            <a:rPr lang="en-US" sz="1200" i="1">
                              <a:latin typeface="Cambria Math" panose="02040503050406030204" pitchFamily="18" charset="0"/>
                              <a:cs typeface="Times New Roman" panose="02020603050405020304" pitchFamily="18" charset="0"/>
                            </a:rPr>
                            <m:t>3</m:t>
                          </m:r>
                          <m:r>
                            <a:rPr lang="en-US" sz="1200" b="0" i="1" smtClean="0">
                              <a:latin typeface="Cambria Math" panose="02040503050406030204" pitchFamily="18" charset="0"/>
                              <a:cs typeface="Times New Roman" panose="02020603050405020304" pitchFamily="18" charset="0"/>
                            </a:rPr>
                            <m:t>2</m:t>
                          </m:r>
                        </m:sub>
                      </m:sSub>
                      <m:r>
                        <a:rPr lang="en-US" sz="1200" b="0" i="1" smtClean="0">
                          <a:latin typeface="Cambria Math" panose="02040503050406030204" pitchFamily="18" charset="0"/>
                          <a:cs typeface="Times New Roman" panose="02020603050405020304" pitchFamily="18" charset="0"/>
                        </a:rPr>
                        <m:t>−0.7104</m:t>
                      </m:r>
                      <m:sSub>
                        <m:sSubPr>
                          <m:ctrlPr>
                            <a:rPr lang="en-US" sz="1200" i="1">
                              <a:latin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cs typeface="Times New Roman" panose="02020603050405020304" pitchFamily="18" charset="0"/>
                            </a:rPr>
                            <m:t>𝑋</m:t>
                          </m:r>
                        </m:e>
                        <m:sub>
                          <m:r>
                            <a:rPr lang="en-US" sz="1200" i="1">
                              <a:latin typeface="Cambria Math" panose="02040503050406030204" pitchFamily="18" charset="0"/>
                              <a:cs typeface="Times New Roman" panose="02020603050405020304" pitchFamily="18" charset="0"/>
                            </a:rPr>
                            <m:t>3</m:t>
                          </m:r>
                          <m:r>
                            <a:rPr lang="en-US" sz="1200" b="0" i="1" smtClean="0">
                              <a:latin typeface="Cambria Math" panose="02040503050406030204" pitchFamily="18" charset="0"/>
                              <a:cs typeface="Times New Roman" panose="02020603050405020304" pitchFamily="18" charset="0"/>
                            </a:rPr>
                            <m:t>3</m:t>
                          </m:r>
                        </m:sub>
                      </m:sSub>
                      <m:r>
                        <a:rPr lang="en-US" sz="1200" b="0" i="1" smtClean="0">
                          <a:latin typeface="Cambria Math" panose="02040503050406030204" pitchFamily="18" charset="0"/>
                          <a:cs typeface="Times New Roman" panose="02020603050405020304" pitchFamily="18" charset="0"/>
                        </a:rPr>
                        <m:t>+0.9254</m:t>
                      </m:r>
                      <m:sSub>
                        <m:sSubPr>
                          <m:ctrlPr>
                            <a:rPr lang="en-US" sz="1200" i="1">
                              <a:latin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cs typeface="Times New Roman" panose="02020603050405020304" pitchFamily="18" charset="0"/>
                            </a:rPr>
                            <m:t>𝑋</m:t>
                          </m:r>
                        </m:e>
                        <m:sub>
                          <m:r>
                            <a:rPr lang="en-US" sz="1200" i="1">
                              <a:latin typeface="Cambria Math" panose="02040503050406030204" pitchFamily="18" charset="0"/>
                              <a:cs typeface="Times New Roman" panose="02020603050405020304" pitchFamily="18" charset="0"/>
                            </a:rPr>
                            <m:t>3</m:t>
                          </m:r>
                          <m:r>
                            <a:rPr lang="en-US" sz="1200" b="0" i="1" smtClean="0">
                              <a:latin typeface="Cambria Math" panose="02040503050406030204" pitchFamily="18" charset="0"/>
                              <a:cs typeface="Times New Roman" panose="02020603050405020304" pitchFamily="18" charset="0"/>
                            </a:rPr>
                            <m:t>4</m:t>
                          </m:r>
                        </m:sub>
                      </m:sSub>
                    </m:oMath>
                  </m:oMathPara>
                </a14:m>
                <a:endParaRPr lang="en-US" sz="1200" dirty="0">
                  <a:latin typeface="Times New Roman" panose="02020603050405020304" pitchFamily="18" charset="0"/>
                  <a:cs typeface="Times New Roman" panose="02020603050405020304" pitchFamily="18" charset="0"/>
                </a:endParaRPr>
              </a:p>
            </p:txBody>
          </p:sp>
        </mc:Choice>
        <mc:Fallback xmlns="">
          <p:sp>
            <p:nvSpPr>
              <p:cNvPr id="19" name="TextBox 18">
                <a:extLst>
                  <a:ext uri="{FF2B5EF4-FFF2-40B4-BE49-F238E27FC236}">
                    <a16:creationId xmlns:a16="http://schemas.microsoft.com/office/drawing/2014/main" id="{029CFD60-4390-400C-A08F-4CDC105CD261}"/>
                  </a:ext>
                </a:extLst>
              </p:cNvPr>
              <p:cNvSpPr txBox="1">
                <a:spLocks noRot="1" noChangeAspect="1" noMove="1" noResize="1" noEditPoints="1" noAdjustHandles="1" noChangeArrowheads="1" noChangeShapeType="1" noTextEdit="1"/>
              </p:cNvSpPr>
              <p:nvPr/>
            </p:nvSpPr>
            <p:spPr>
              <a:xfrm>
                <a:off x="5672767" y="5851267"/>
                <a:ext cx="6613035" cy="998735"/>
              </a:xfrm>
              <a:prstGeom prst="rect">
                <a:avLst/>
              </a:prstGeom>
              <a:blipFill>
                <a:blip r:embed="rId7"/>
                <a:stretch>
                  <a:fillRect/>
                </a:stretch>
              </a:blipFill>
            </p:spPr>
            <p:txBody>
              <a:bodyPr/>
              <a:lstStyle/>
              <a:p>
                <a:r>
                  <a:rPr lang="en-US">
                    <a:noFill/>
                  </a:rPr>
                  <a:t> </a:t>
                </a:r>
              </a:p>
            </p:txBody>
          </p:sp>
        </mc:Fallback>
      </mc:AlternateContent>
      <p:sp>
        <p:nvSpPr>
          <p:cNvPr id="21" name="TextBox 20">
            <a:extLst>
              <a:ext uri="{FF2B5EF4-FFF2-40B4-BE49-F238E27FC236}">
                <a16:creationId xmlns:a16="http://schemas.microsoft.com/office/drawing/2014/main" xmlns="" id="{893C97E3-15A7-4757-A3E8-8D7051AA82A2}"/>
              </a:ext>
            </a:extLst>
          </p:cNvPr>
          <p:cNvSpPr txBox="1"/>
          <p:nvPr/>
        </p:nvSpPr>
        <p:spPr>
          <a:xfrm>
            <a:off x="5282628" y="5834552"/>
            <a:ext cx="703045" cy="307777"/>
          </a:xfrm>
          <a:prstGeom prst="rect">
            <a:avLst/>
          </a:prstGeom>
          <a:solidFill>
            <a:schemeClr val="bg1">
              <a:alpha val="35000"/>
            </a:schemeClr>
          </a:solidFill>
        </p:spPr>
        <p:txBody>
          <a:bodyPr wrap="square">
            <a:spAutoFit/>
          </a:bodyPr>
          <a:lstStyle/>
          <a:p>
            <a:r>
              <a:rPr lang="en-US" sz="1400" dirty="0">
                <a:latin typeface="Times New Roman" panose="02020603050405020304" pitchFamily="18" charset="0"/>
                <a:cs typeface="Times New Roman" panose="02020603050405020304" pitchFamily="18" charset="0"/>
              </a:rPr>
              <a:t>logit =</a:t>
            </a:r>
            <a:endParaRPr lang="en-US" sz="1400" dirty="0"/>
          </a:p>
        </p:txBody>
      </p:sp>
      <p:cxnSp>
        <p:nvCxnSpPr>
          <p:cNvPr id="23" name="Straight Connector 22">
            <a:extLst>
              <a:ext uri="{FF2B5EF4-FFF2-40B4-BE49-F238E27FC236}">
                <a16:creationId xmlns:a16="http://schemas.microsoft.com/office/drawing/2014/main" xmlns="" id="{23D0105F-9C58-4919-98F7-C5FBBDDB4899}"/>
              </a:ext>
            </a:extLst>
          </p:cNvPr>
          <p:cNvCxnSpPr>
            <a:cxnSpLocks/>
          </p:cNvCxnSpPr>
          <p:nvPr/>
        </p:nvCxnSpPr>
        <p:spPr>
          <a:xfrm flipH="1">
            <a:off x="4893706" y="0"/>
            <a:ext cx="36641" cy="685000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3" name="Group 52">
            <a:extLst>
              <a:ext uri="{FF2B5EF4-FFF2-40B4-BE49-F238E27FC236}">
                <a16:creationId xmlns:a16="http://schemas.microsoft.com/office/drawing/2014/main" xmlns="" id="{2F2C2FC4-3C7C-42EC-8685-B6B273220D81}"/>
              </a:ext>
            </a:extLst>
          </p:cNvPr>
          <p:cNvGrpSpPr/>
          <p:nvPr/>
        </p:nvGrpSpPr>
        <p:grpSpPr>
          <a:xfrm>
            <a:off x="5672767" y="507365"/>
            <a:ext cx="6187767" cy="5000110"/>
            <a:chOff x="5672767" y="507365"/>
            <a:chExt cx="6187767" cy="5000110"/>
          </a:xfrm>
        </p:grpSpPr>
        <p:grpSp>
          <p:nvGrpSpPr>
            <p:cNvPr id="17" name="Group 16">
              <a:extLst>
                <a:ext uri="{FF2B5EF4-FFF2-40B4-BE49-F238E27FC236}">
                  <a16:creationId xmlns:a16="http://schemas.microsoft.com/office/drawing/2014/main" xmlns="" id="{63D7B090-CB2D-466C-8E14-BEDFCC973064}"/>
                </a:ext>
              </a:extLst>
            </p:cNvPr>
            <p:cNvGrpSpPr/>
            <p:nvPr/>
          </p:nvGrpSpPr>
          <p:grpSpPr>
            <a:xfrm>
              <a:off x="5672767" y="507365"/>
              <a:ext cx="6187767" cy="5000110"/>
              <a:chOff x="5726489" y="667573"/>
              <a:chExt cx="6187767" cy="5000110"/>
            </a:xfrm>
          </p:grpSpPr>
          <p:grpSp>
            <p:nvGrpSpPr>
              <p:cNvPr id="8" name="Group 7">
                <a:extLst>
                  <a:ext uri="{FF2B5EF4-FFF2-40B4-BE49-F238E27FC236}">
                    <a16:creationId xmlns:a16="http://schemas.microsoft.com/office/drawing/2014/main" xmlns="" id="{F719535E-F6F9-4966-9172-BECB15E57220}"/>
                  </a:ext>
                </a:extLst>
              </p:cNvPr>
              <p:cNvGrpSpPr/>
              <p:nvPr/>
            </p:nvGrpSpPr>
            <p:grpSpPr>
              <a:xfrm>
                <a:off x="5970656" y="667573"/>
                <a:ext cx="5943600" cy="4943287"/>
                <a:chOff x="3124200" y="1079182"/>
                <a:chExt cx="5943600" cy="4943287"/>
              </a:xfrm>
            </p:grpSpPr>
            <p:pic>
              <p:nvPicPr>
                <p:cNvPr id="6" name="Picture 5">
                  <a:extLst>
                    <a:ext uri="{FF2B5EF4-FFF2-40B4-BE49-F238E27FC236}">
                      <a16:creationId xmlns:a16="http://schemas.microsoft.com/office/drawing/2014/main" xmlns="" id="{A9A3E09C-4DCF-46AB-87D7-849C1CDA7E28}"/>
                    </a:ext>
                  </a:extLst>
                </p:cNvPr>
                <p:cNvPicPr/>
                <p:nvPr/>
              </p:nvPicPr>
              <p:blipFill>
                <a:blip r:embed="rId8"/>
                <a:stretch>
                  <a:fillRect/>
                </a:stretch>
              </p:blipFill>
              <p:spPr>
                <a:xfrm>
                  <a:off x="3124200" y="1079182"/>
                  <a:ext cx="5943600" cy="4699635"/>
                </a:xfrm>
                <a:prstGeom prst="rect">
                  <a:avLst/>
                </a:prstGeom>
                <a:ln>
                  <a:solidFill>
                    <a:schemeClr val="tx1"/>
                  </a:solidFill>
                </a:ln>
              </p:spPr>
            </p:pic>
            <p:pic>
              <p:nvPicPr>
                <p:cNvPr id="7" name="Picture 6">
                  <a:extLst>
                    <a:ext uri="{FF2B5EF4-FFF2-40B4-BE49-F238E27FC236}">
                      <a16:creationId xmlns:a16="http://schemas.microsoft.com/office/drawing/2014/main" xmlns="" id="{AFAC1BA0-355D-4DD3-8953-322D0069F65B}"/>
                    </a:ext>
                  </a:extLst>
                </p:cNvPr>
                <p:cNvPicPr/>
                <p:nvPr/>
              </p:nvPicPr>
              <p:blipFill>
                <a:blip r:embed="rId9"/>
                <a:stretch>
                  <a:fillRect/>
                </a:stretch>
              </p:blipFill>
              <p:spPr>
                <a:xfrm>
                  <a:off x="3124200" y="5777359"/>
                  <a:ext cx="5943600" cy="245110"/>
                </a:xfrm>
                <a:prstGeom prst="rect">
                  <a:avLst/>
                </a:prstGeom>
                <a:ln>
                  <a:solidFill>
                    <a:schemeClr val="tx1"/>
                  </a:solidFill>
                </a:ln>
              </p:spPr>
            </p:pic>
          </p:grpSp>
          <p:sp>
            <p:nvSpPr>
              <p:cNvPr id="10" name="TextBox 9">
                <a:extLst>
                  <a:ext uri="{FF2B5EF4-FFF2-40B4-BE49-F238E27FC236}">
                    <a16:creationId xmlns:a16="http://schemas.microsoft.com/office/drawing/2014/main" xmlns="" id="{B205E189-EE84-423C-B4DA-B040FF985F1A}"/>
                  </a:ext>
                </a:extLst>
              </p:cNvPr>
              <p:cNvSpPr txBox="1"/>
              <p:nvPr/>
            </p:nvSpPr>
            <p:spPr>
              <a:xfrm>
                <a:off x="5726489" y="1369070"/>
                <a:ext cx="312906" cy="4298613"/>
              </a:xfrm>
              <a:prstGeom prst="rect">
                <a:avLst/>
              </a:prstGeom>
              <a:noFill/>
            </p:spPr>
            <p:txBody>
              <a:bodyPr wrap="none" rtlCol="0">
                <a:spAutoFit/>
              </a:bodyPr>
              <a:lstStyle/>
              <a:p>
                <a:pPr>
                  <a:spcAft>
                    <a:spcPts val="100"/>
                  </a:spcAft>
                </a:pPr>
                <a:r>
                  <a:rPr lang="en-US" sz="700" dirty="0">
                    <a:latin typeface="Times New Roman" panose="02020603050405020304" pitchFamily="18" charset="0"/>
                    <a:cs typeface="Times New Roman" panose="02020603050405020304" pitchFamily="18" charset="0"/>
                  </a:rPr>
                  <a:t>X</a:t>
                </a:r>
                <a:r>
                  <a:rPr lang="en-US" sz="500" dirty="0">
                    <a:latin typeface="Times New Roman" panose="02020603050405020304" pitchFamily="18" charset="0"/>
                    <a:cs typeface="Times New Roman" panose="02020603050405020304" pitchFamily="18" charset="0"/>
                  </a:rPr>
                  <a:t>1</a:t>
                </a:r>
                <a:endParaRPr lang="en-US" sz="400" dirty="0">
                  <a:latin typeface="Times New Roman" panose="02020603050405020304" pitchFamily="18" charset="0"/>
                  <a:cs typeface="Times New Roman" panose="02020603050405020304" pitchFamily="18" charset="0"/>
                </a:endParaRPr>
              </a:p>
              <a:p>
                <a:pPr>
                  <a:spcAft>
                    <a:spcPts val="100"/>
                  </a:spcAft>
                </a:pPr>
                <a:r>
                  <a:rPr lang="en-US" sz="700" dirty="0">
                    <a:latin typeface="Times New Roman" panose="02020603050405020304" pitchFamily="18" charset="0"/>
                    <a:cs typeface="Times New Roman" panose="02020603050405020304" pitchFamily="18" charset="0"/>
                  </a:rPr>
                  <a:t>X</a:t>
                </a:r>
                <a:r>
                  <a:rPr lang="en-US" sz="500" dirty="0">
                    <a:latin typeface="Times New Roman" panose="02020603050405020304" pitchFamily="18" charset="0"/>
                    <a:cs typeface="Times New Roman" panose="02020603050405020304" pitchFamily="18" charset="0"/>
                  </a:rPr>
                  <a:t>2</a:t>
                </a:r>
                <a:endParaRPr lang="en-US" sz="200" dirty="0">
                  <a:latin typeface="Times New Roman" panose="02020603050405020304" pitchFamily="18" charset="0"/>
                  <a:cs typeface="Times New Roman" panose="02020603050405020304" pitchFamily="18" charset="0"/>
                </a:endParaRPr>
              </a:p>
              <a:p>
                <a:pPr>
                  <a:spcAft>
                    <a:spcPts val="100"/>
                  </a:spcAft>
                </a:pPr>
                <a:r>
                  <a:rPr lang="en-US" sz="700" dirty="0">
                    <a:latin typeface="Times New Roman" panose="02020603050405020304" pitchFamily="18" charset="0"/>
                    <a:cs typeface="Times New Roman" panose="02020603050405020304" pitchFamily="18" charset="0"/>
                  </a:rPr>
                  <a:t>X</a:t>
                </a:r>
                <a:r>
                  <a:rPr lang="en-US" sz="500" dirty="0">
                    <a:latin typeface="Times New Roman" panose="02020603050405020304" pitchFamily="18" charset="0"/>
                    <a:cs typeface="Times New Roman" panose="02020603050405020304" pitchFamily="18" charset="0"/>
                  </a:rPr>
                  <a:t>3</a:t>
                </a:r>
                <a:endParaRPr lang="en-US" sz="100" dirty="0">
                  <a:latin typeface="Times New Roman" panose="02020603050405020304" pitchFamily="18" charset="0"/>
                  <a:cs typeface="Times New Roman" panose="02020603050405020304" pitchFamily="18" charset="0"/>
                </a:endParaRPr>
              </a:p>
              <a:p>
                <a:pPr>
                  <a:spcAft>
                    <a:spcPts val="100"/>
                  </a:spcAft>
                </a:pPr>
                <a:r>
                  <a:rPr lang="en-US" sz="700" dirty="0">
                    <a:latin typeface="Times New Roman" panose="02020603050405020304" pitchFamily="18" charset="0"/>
                    <a:cs typeface="Times New Roman" panose="02020603050405020304" pitchFamily="18" charset="0"/>
                  </a:rPr>
                  <a:t>X</a:t>
                </a:r>
                <a:r>
                  <a:rPr lang="en-US" sz="500" dirty="0">
                    <a:latin typeface="Times New Roman" panose="02020603050405020304" pitchFamily="18" charset="0"/>
                    <a:cs typeface="Times New Roman" panose="02020603050405020304" pitchFamily="18" charset="0"/>
                  </a:rPr>
                  <a:t>4</a:t>
                </a:r>
                <a:endParaRPr lang="en-US" sz="100" dirty="0">
                  <a:latin typeface="Times New Roman" panose="02020603050405020304" pitchFamily="18" charset="0"/>
                  <a:cs typeface="Times New Roman" panose="02020603050405020304" pitchFamily="18" charset="0"/>
                </a:endParaRPr>
              </a:p>
              <a:p>
                <a:pPr>
                  <a:spcAft>
                    <a:spcPts val="100"/>
                  </a:spcAft>
                </a:pPr>
                <a:r>
                  <a:rPr lang="en-US" sz="700" dirty="0">
                    <a:latin typeface="Times New Roman" panose="02020603050405020304" pitchFamily="18" charset="0"/>
                    <a:cs typeface="Times New Roman" panose="02020603050405020304" pitchFamily="18" charset="0"/>
                  </a:rPr>
                  <a:t>X</a:t>
                </a:r>
                <a:r>
                  <a:rPr lang="en-US" sz="500" dirty="0">
                    <a:latin typeface="Times New Roman" panose="02020603050405020304" pitchFamily="18" charset="0"/>
                    <a:cs typeface="Times New Roman" panose="02020603050405020304" pitchFamily="18" charset="0"/>
                  </a:rPr>
                  <a:t>5</a:t>
                </a:r>
                <a:endParaRPr lang="en-US" sz="100" dirty="0">
                  <a:latin typeface="Times New Roman" panose="02020603050405020304" pitchFamily="18" charset="0"/>
                  <a:cs typeface="Times New Roman" panose="02020603050405020304" pitchFamily="18" charset="0"/>
                </a:endParaRPr>
              </a:p>
              <a:p>
                <a:pPr>
                  <a:spcAft>
                    <a:spcPts val="100"/>
                  </a:spcAft>
                </a:pPr>
                <a:r>
                  <a:rPr lang="en-US" sz="700" dirty="0">
                    <a:latin typeface="Times New Roman" panose="02020603050405020304" pitchFamily="18" charset="0"/>
                    <a:cs typeface="Times New Roman" panose="02020603050405020304" pitchFamily="18" charset="0"/>
                  </a:rPr>
                  <a:t>.</a:t>
                </a:r>
              </a:p>
              <a:p>
                <a:pPr>
                  <a:spcAft>
                    <a:spcPts val="100"/>
                  </a:spcAft>
                </a:pPr>
                <a:r>
                  <a:rPr lang="en-US" sz="700" dirty="0">
                    <a:latin typeface="Times New Roman" panose="02020603050405020304" pitchFamily="18" charset="0"/>
                    <a:cs typeface="Times New Roman" panose="02020603050405020304" pitchFamily="18" charset="0"/>
                  </a:rPr>
                  <a:t>.</a:t>
                </a:r>
              </a:p>
              <a:p>
                <a:pPr>
                  <a:spcAft>
                    <a:spcPts val="100"/>
                  </a:spcAft>
                </a:pPr>
                <a:r>
                  <a:rPr lang="en-US" sz="700" dirty="0">
                    <a:latin typeface="Times New Roman" panose="02020603050405020304" pitchFamily="18" charset="0"/>
                    <a:cs typeface="Times New Roman" panose="02020603050405020304" pitchFamily="18" charset="0"/>
                  </a:rPr>
                  <a:t>.</a:t>
                </a:r>
              </a:p>
              <a:p>
                <a:pPr>
                  <a:spcAft>
                    <a:spcPts val="100"/>
                  </a:spcAft>
                </a:pPr>
                <a:r>
                  <a:rPr lang="en-US" sz="700" dirty="0">
                    <a:latin typeface="Times New Roman" panose="02020603050405020304" pitchFamily="18" charset="0"/>
                    <a:cs typeface="Times New Roman" panose="02020603050405020304" pitchFamily="18" charset="0"/>
                  </a:rPr>
                  <a:t>.</a:t>
                </a:r>
              </a:p>
              <a:p>
                <a:pPr>
                  <a:spcAft>
                    <a:spcPts val="100"/>
                  </a:spcAft>
                </a:pPr>
                <a:r>
                  <a:rPr lang="en-US" sz="700" dirty="0">
                    <a:latin typeface="Times New Roman" panose="02020603050405020304" pitchFamily="18" charset="0"/>
                    <a:cs typeface="Times New Roman" panose="02020603050405020304" pitchFamily="18" charset="0"/>
                  </a:rPr>
                  <a:t>.</a:t>
                </a:r>
              </a:p>
              <a:p>
                <a:pPr>
                  <a:spcAft>
                    <a:spcPts val="100"/>
                  </a:spcAft>
                </a:pPr>
                <a:r>
                  <a:rPr lang="en-US" sz="700" dirty="0">
                    <a:latin typeface="Times New Roman" panose="02020603050405020304" pitchFamily="18" charset="0"/>
                    <a:cs typeface="Times New Roman" panose="02020603050405020304" pitchFamily="18" charset="0"/>
                  </a:rPr>
                  <a:t>.</a:t>
                </a:r>
              </a:p>
              <a:p>
                <a:pPr>
                  <a:spcAft>
                    <a:spcPts val="100"/>
                  </a:spcAft>
                </a:pPr>
                <a:r>
                  <a:rPr lang="en-US" sz="700" dirty="0">
                    <a:latin typeface="Times New Roman" panose="02020603050405020304" pitchFamily="18" charset="0"/>
                    <a:cs typeface="Times New Roman" panose="02020603050405020304" pitchFamily="18" charset="0"/>
                  </a:rPr>
                  <a:t>.</a:t>
                </a:r>
              </a:p>
              <a:p>
                <a:pPr>
                  <a:spcAft>
                    <a:spcPts val="100"/>
                  </a:spcAft>
                </a:pPr>
                <a:r>
                  <a:rPr lang="en-US" sz="700" dirty="0">
                    <a:latin typeface="Times New Roman" panose="02020603050405020304" pitchFamily="18" charset="0"/>
                    <a:cs typeface="Times New Roman" panose="02020603050405020304" pitchFamily="18" charset="0"/>
                  </a:rPr>
                  <a:t>.</a:t>
                </a:r>
              </a:p>
              <a:p>
                <a:pPr>
                  <a:spcAft>
                    <a:spcPts val="100"/>
                  </a:spcAft>
                </a:pPr>
                <a:r>
                  <a:rPr lang="en-US" sz="700" dirty="0">
                    <a:latin typeface="Times New Roman" panose="02020603050405020304" pitchFamily="18" charset="0"/>
                    <a:cs typeface="Times New Roman" panose="02020603050405020304" pitchFamily="18" charset="0"/>
                  </a:rPr>
                  <a:t>.</a:t>
                </a:r>
              </a:p>
              <a:p>
                <a:pPr>
                  <a:spcAft>
                    <a:spcPts val="100"/>
                  </a:spcAft>
                </a:pPr>
                <a:r>
                  <a:rPr lang="en-US" sz="700" dirty="0">
                    <a:latin typeface="Times New Roman" panose="02020603050405020304" pitchFamily="18" charset="0"/>
                    <a:cs typeface="Times New Roman" panose="02020603050405020304" pitchFamily="18" charset="0"/>
                  </a:rPr>
                  <a:t>.</a:t>
                </a:r>
              </a:p>
              <a:p>
                <a:pPr>
                  <a:spcAft>
                    <a:spcPts val="100"/>
                  </a:spcAft>
                </a:pPr>
                <a:r>
                  <a:rPr lang="en-US" sz="700" dirty="0">
                    <a:latin typeface="Times New Roman" panose="02020603050405020304" pitchFamily="18" charset="0"/>
                    <a:cs typeface="Times New Roman" panose="02020603050405020304" pitchFamily="18" charset="0"/>
                  </a:rPr>
                  <a:t>.</a:t>
                </a:r>
              </a:p>
              <a:p>
                <a:pPr>
                  <a:spcAft>
                    <a:spcPts val="100"/>
                  </a:spcAft>
                </a:pPr>
                <a:r>
                  <a:rPr lang="en-US" sz="700" dirty="0">
                    <a:latin typeface="Times New Roman" panose="02020603050405020304" pitchFamily="18" charset="0"/>
                    <a:cs typeface="Times New Roman" panose="02020603050405020304" pitchFamily="18" charset="0"/>
                  </a:rPr>
                  <a:t>.</a:t>
                </a:r>
              </a:p>
              <a:p>
                <a:pPr>
                  <a:spcAft>
                    <a:spcPts val="100"/>
                  </a:spcAft>
                </a:pPr>
                <a:r>
                  <a:rPr lang="en-US" sz="700" dirty="0">
                    <a:latin typeface="Times New Roman" panose="02020603050405020304" pitchFamily="18" charset="0"/>
                    <a:cs typeface="Times New Roman" panose="02020603050405020304" pitchFamily="18" charset="0"/>
                  </a:rPr>
                  <a:t>.</a:t>
                </a:r>
              </a:p>
              <a:p>
                <a:pPr>
                  <a:spcAft>
                    <a:spcPts val="100"/>
                  </a:spcAft>
                </a:pPr>
                <a:r>
                  <a:rPr lang="en-US" sz="700" dirty="0">
                    <a:latin typeface="Times New Roman" panose="02020603050405020304" pitchFamily="18" charset="0"/>
                    <a:cs typeface="Times New Roman" panose="02020603050405020304" pitchFamily="18" charset="0"/>
                  </a:rPr>
                  <a:t>.</a:t>
                </a:r>
              </a:p>
              <a:p>
                <a:pPr>
                  <a:spcAft>
                    <a:spcPts val="100"/>
                  </a:spcAft>
                </a:pPr>
                <a:r>
                  <a:rPr lang="en-US" sz="700" dirty="0">
                    <a:latin typeface="Times New Roman" panose="02020603050405020304" pitchFamily="18" charset="0"/>
                    <a:cs typeface="Times New Roman" panose="02020603050405020304" pitchFamily="18" charset="0"/>
                  </a:rPr>
                  <a:t>.</a:t>
                </a:r>
              </a:p>
              <a:p>
                <a:pPr>
                  <a:spcAft>
                    <a:spcPts val="100"/>
                  </a:spcAft>
                </a:pPr>
                <a:r>
                  <a:rPr lang="en-US" sz="700" dirty="0">
                    <a:latin typeface="Times New Roman" panose="02020603050405020304" pitchFamily="18" charset="0"/>
                    <a:cs typeface="Times New Roman" panose="02020603050405020304" pitchFamily="18" charset="0"/>
                  </a:rPr>
                  <a:t>.</a:t>
                </a:r>
              </a:p>
              <a:p>
                <a:pPr>
                  <a:spcAft>
                    <a:spcPts val="100"/>
                  </a:spcAft>
                </a:pPr>
                <a:r>
                  <a:rPr lang="en-US" sz="700" dirty="0">
                    <a:latin typeface="Times New Roman" panose="02020603050405020304" pitchFamily="18" charset="0"/>
                    <a:cs typeface="Times New Roman" panose="02020603050405020304" pitchFamily="18" charset="0"/>
                  </a:rPr>
                  <a:t>.</a:t>
                </a:r>
              </a:p>
              <a:p>
                <a:pPr>
                  <a:spcAft>
                    <a:spcPts val="100"/>
                  </a:spcAft>
                </a:pPr>
                <a:r>
                  <a:rPr lang="en-US" sz="700" dirty="0">
                    <a:latin typeface="Times New Roman" panose="02020603050405020304" pitchFamily="18" charset="0"/>
                    <a:cs typeface="Times New Roman" panose="02020603050405020304" pitchFamily="18" charset="0"/>
                  </a:rPr>
                  <a:t>.</a:t>
                </a:r>
              </a:p>
              <a:p>
                <a:pPr>
                  <a:spcAft>
                    <a:spcPts val="100"/>
                  </a:spcAft>
                </a:pPr>
                <a:r>
                  <a:rPr lang="en-US" sz="700" dirty="0">
                    <a:latin typeface="Times New Roman" panose="02020603050405020304" pitchFamily="18" charset="0"/>
                    <a:cs typeface="Times New Roman" panose="02020603050405020304" pitchFamily="18" charset="0"/>
                  </a:rPr>
                  <a:t>.</a:t>
                </a:r>
              </a:p>
              <a:p>
                <a:pPr>
                  <a:spcAft>
                    <a:spcPts val="100"/>
                  </a:spcAft>
                </a:pPr>
                <a:r>
                  <a:rPr lang="en-US" sz="700" dirty="0">
                    <a:latin typeface="Times New Roman" panose="02020603050405020304" pitchFamily="18" charset="0"/>
                    <a:cs typeface="Times New Roman" panose="02020603050405020304" pitchFamily="18" charset="0"/>
                  </a:rPr>
                  <a:t>.</a:t>
                </a:r>
              </a:p>
              <a:p>
                <a:pPr>
                  <a:spcAft>
                    <a:spcPts val="100"/>
                  </a:spcAft>
                </a:pPr>
                <a:r>
                  <a:rPr lang="en-US" sz="700" dirty="0">
                    <a:latin typeface="Times New Roman" panose="02020603050405020304" pitchFamily="18" charset="0"/>
                    <a:cs typeface="Times New Roman" panose="02020603050405020304" pitchFamily="18" charset="0"/>
                  </a:rPr>
                  <a:t>.</a:t>
                </a:r>
              </a:p>
              <a:p>
                <a:pPr>
                  <a:spcAft>
                    <a:spcPts val="100"/>
                  </a:spcAft>
                </a:pPr>
                <a:r>
                  <a:rPr lang="en-US" sz="700" dirty="0">
                    <a:latin typeface="Times New Roman" panose="02020603050405020304" pitchFamily="18" charset="0"/>
                    <a:cs typeface="Times New Roman" panose="02020603050405020304" pitchFamily="18" charset="0"/>
                  </a:rPr>
                  <a:t>.</a:t>
                </a:r>
              </a:p>
              <a:p>
                <a:pPr>
                  <a:spcAft>
                    <a:spcPts val="100"/>
                  </a:spcAft>
                </a:pPr>
                <a:r>
                  <a:rPr lang="en-US" sz="700" dirty="0">
                    <a:latin typeface="Times New Roman" panose="02020603050405020304" pitchFamily="18" charset="0"/>
                    <a:cs typeface="Times New Roman" panose="02020603050405020304" pitchFamily="18" charset="0"/>
                  </a:rPr>
                  <a:t>.</a:t>
                </a:r>
              </a:p>
              <a:p>
                <a:pPr>
                  <a:spcAft>
                    <a:spcPts val="100"/>
                  </a:spcAft>
                </a:pPr>
                <a:r>
                  <a:rPr lang="en-US" sz="700" dirty="0">
                    <a:latin typeface="Times New Roman" panose="02020603050405020304" pitchFamily="18" charset="0"/>
                    <a:cs typeface="Times New Roman" panose="02020603050405020304" pitchFamily="18" charset="0"/>
                  </a:rPr>
                  <a:t>.</a:t>
                </a:r>
              </a:p>
              <a:p>
                <a:pPr>
                  <a:spcAft>
                    <a:spcPts val="100"/>
                  </a:spcAft>
                </a:pPr>
                <a:r>
                  <a:rPr lang="en-US" sz="700" dirty="0">
                    <a:latin typeface="Times New Roman" panose="02020603050405020304" pitchFamily="18" charset="0"/>
                    <a:cs typeface="Times New Roman" panose="02020603050405020304" pitchFamily="18" charset="0"/>
                  </a:rPr>
                  <a:t>.</a:t>
                </a:r>
              </a:p>
              <a:p>
                <a:pPr>
                  <a:spcAft>
                    <a:spcPts val="100"/>
                  </a:spcAft>
                </a:pPr>
                <a:r>
                  <a:rPr lang="en-US" sz="700" dirty="0">
                    <a:latin typeface="Times New Roman" panose="02020603050405020304" pitchFamily="18" charset="0"/>
                    <a:cs typeface="Times New Roman" panose="02020603050405020304" pitchFamily="18" charset="0"/>
                  </a:rPr>
                  <a:t>.</a:t>
                </a:r>
              </a:p>
              <a:p>
                <a:pPr>
                  <a:spcAft>
                    <a:spcPts val="100"/>
                  </a:spcAft>
                </a:pPr>
                <a:r>
                  <a:rPr lang="en-US" sz="700" dirty="0">
                    <a:latin typeface="Times New Roman" panose="02020603050405020304" pitchFamily="18" charset="0"/>
                    <a:cs typeface="Times New Roman" panose="02020603050405020304" pitchFamily="18" charset="0"/>
                  </a:rPr>
                  <a:t>.</a:t>
                </a:r>
              </a:p>
              <a:p>
                <a:pPr>
                  <a:spcAft>
                    <a:spcPts val="100"/>
                  </a:spcAft>
                </a:pPr>
                <a:r>
                  <a:rPr lang="en-US" sz="700" dirty="0">
                    <a:latin typeface="Times New Roman" panose="02020603050405020304" pitchFamily="18" charset="0"/>
                    <a:cs typeface="Times New Roman" panose="02020603050405020304" pitchFamily="18" charset="0"/>
                  </a:rPr>
                  <a:t>X</a:t>
                </a:r>
                <a:r>
                  <a:rPr lang="en-US" sz="500" dirty="0">
                    <a:latin typeface="Times New Roman" panose="02020603050405020304" pitchFamily="18" charset="0"/>
                    <a:cs typeface="Times New Roman" panose="02020603050405020304" pitchFamily="18" charset="0"/>
                  </a:rPr>
                  <a:t>32</a:t>
                </a:r>
                <a:endParaRPr lang="en-US" sz="700" dirty="0">
                  <a:latin typeface="Times New Roman" panose="02020603050405020304" pitchFamily="18" charset="0"/>
                  <a:cs typeface="Times New Roman" panose="02020603050405020304" pitchFamily="18" charset="0"/>
                </a:endParaRPr>
              </a:p>
              <a:p>
                <a:pPr>
                  <a:spcAft>
                    <a:spcPts val="100"/>
                  </a:spcAft>
                </a:pPr>
                <a:r>
                  <a:rPr lang="en-US" sz="700" dirty="0">
                    <a:latin typeface="Times New Roman" panose="02020603050405020304" pitchFamily="18" charset="0"/>
                    <a:cs typeface="Times New Roman" panose="02020603050405020304" pitchFamily="18" charset="0"/>
                  </a:rPr>
                  <a:t>X</a:t>
                </a:r>
                <a:r>
                  <a:rPr lang="en-US" sz="500" dirty="0">
                    <a:latin typeface="Times New Roman" panose="02020603050405020304" pitchFamily="18" charset="0"/>
                    <a:cs typeface="Times New Roman" panose="02020603050405020304" pitchFamily="18" charset="0"/>
                  </a:rPr>
                  <a:t>33</a:t>
                </a:r>
                <a:endParaRPr lang="en-US" sz="700" dirty="0">
                  <a:latin typeface="Times New Roman" panose="02020603050405020304" pitchFamily="18" charset="0"/>
                  <a:cs typeface="Times New Roman" panose="02020603050405020304" pitchFamily="18" charset="0"/>
                </a:endParaRPr>
              </a:p>
              <a:p>
                <a:pPr>
                  <a:spcAft>
                    <a:spcPts val="100"/>
                  </a:spcAft>
                </a:pPr>
                <a:r>
                  <a:rPr lang="en-US" sz="700" dirty="0">
                    <a:latin typeface="Times New Roman" panose="02020603050405020304" pitchFamily="18" charset="0"/>
                    <a:cs typeface="Times New Roman" panose="02020603050405020304" pitchFamily="18" charset="0"/>
                  </a:rPr>
                  <a:t>X</a:t>
                </a:r>
                <a:r>
                  <a:rPr lang="en-US" sz="500" dirty="0">
                    <a:latin typeface="Times New Roman" panose="02020603050405020304" pitchFamily="18" charset="0"/>
                    <a:cs typeface="Times New Roman" panose="02020603050405020304" pitchFamily="18" charset="0"/>
                  </a:rPr>
                  <a:t>34</a:t>
                </a:r>
                <a:endParaRPr lang="en-US" sz="700" dirty="0">
                  <a:latin typeface="Times New Roman" panose="02020603050405020304" pitchFamily="18" charset="0"/>
                  <a:cs typeface="Times New Roman" panose="02020603050405020304" pitchFamily="18" charset="0"/>
                </a:endParaRPr>
              </a:p>
            </p:txBody>
          </p:sp>
        </p:grpSp>
        <p:sp>
          <p:nvSpPr>
            <p:cNvPr id="26" name="Rectangle 25">
              <a:extLst>
                <a:ext uri="{FF2B5EF4-FFF2-40B4-BE49-F238E27FC236}">
                  <a16:creationId xmlns:a16="http://schemas.microsoft.com/office/drawing/2014/main" xmlns="" id="{E8FE9F99-577B-44BD-BA74-124261AF4C91}"/>
                </a:ext>
              </a:extLst>
            </p:cNvPr>
            <p:cNvSpPr/>
            <p:nvPr/>
          </p:nvSpPr>
          <p:spPr>
            <a:xfrm>
              <a:off x="5916934" y="1267459"/>
              <a:ext cx="5943600" cy="78741"/>
            </a:xfrm>
            <a:prstGeom prst="rect">
              <a:avLst/>
            </a:prstGeom>
            <a:solidFill>
              <a:srgbClr val="FFFF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xmlns="" id="{97594E7C-8980-46ED-9993-4E6339E6268B}"/>
                </a:ext>
              </a:extLst>
            </p:cNvPr>
            <p:cNvSpPr/>
            <p:nvPr/>
          </p:nvSpPr>
          <p:spPr>
            <a:xfrm>
              <a:off x="5916934" y="1515109"/>
              <a:ext cx="5943600" cy="78741"/>
            </a:xfrm>
            <a:prstGeom prst="rect">
              <a:avLst/>
            </a:prstGeom>
            <a:solidFill>
              <a:srgbClr val="FFFF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xmlns="" id="{2F5C63BD-BFBE-473A-AC58-329FAA4B9BC8}"/>
                </a:ext>
              </a:extLst>
            </p:cNvPr>
            <p:cNvSpPr/>
            <p:nvPr/>
          </p:nvSpPr>
          <p:spPr>
            <a:xfrm>
              <a:off x="5916934" y="1635759"/>
              <a:ext cx="5943600" cy="78741"/>
            </a:xfrm>
            <a:prstGeom prst="rect">
              <a:avLst/>
            </a:prstGeom>
            <a:solidFill>
              <a:srgbClr val="FFFF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xmlns="" id="{A109F4B5-B4A1-438E-832B-4B77B0CDF548}"/>
                </a:ext>
              </a:extLst>
            </p:cNvPr>
            <p:cNvSpPr/>
            <p:nvPr/>
          </p:nvSpPr>
          <p:spPr>
            <a:xfrm>
              <a:off x="5916934" y="1762759"/>
              <a:ext cx="5943600" cy="78741"/>
            </a:xfrm>
            <a:prstGeom prst="rect">
              <a:avLst/>
            </a:prstGeom>
            <a:solidFill>
              <a:srgbClr val="FFFF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xmlns="" id="{E9D04379-D95C-4F5F-A645-64E616ED1892}"/>
                </a:ext>
              </a:extLst>
            </p:cNvPr>
            <p:cNvSpPr/>
            <p:nvPr/>
          </p:nvSpPr>
          <p:spPr>
            <a:xfrm>
              <a:off x="5916934" y="1883409"/>
              <a:ext cx="5943600" cy="78741"/>
            </a:xfrm>
            <a:prstGeom prst="rect">
              <a:avLst/>
            </a:prstGeom>
            <a:solidFill>
              <a:srgbClr val="FFFF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xmlns="" id="{63200ABA-9E10-44C4-8804-D26F19B04E0E}"/>
                </a:ext>
              </a:extLst>
            </p:cNvPr>
            <p:cNvSpPr/>
            <p:nvPr/>
          </p:nvSpPr>
          <p:spPr>
            <a:xfrm>
              <a:off x="5916934" y="2131059"/>
              <a:ext cx="5943600" cy="78741"/>
            </a:xfrm>
            <a:prstGeom prst="rect">
              <a:avLst/>
            </a:prstGeom>
            <a:solidFill>
              <a:srgbClr val="FFFF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xmlns="" id="{7EBDA3C7-D6D0-4168-ABDF-70FF8B4BAD7E}"/>
                </a:ext>
              </a:extLst>
            </p:cNvPr>
            <p:cNvSpPr/>
            <p:nvPr/>
          </p:nvSpPr>
          <p:spPr>
            <a:xfrm>
              <a:off x="5916934" y="2372170"/>
              <a:ext cx="5943600" cy="78741"/>
            </a:xfrm>
            <a:prstGeom prst="rect">
              <a:avLst/>
            </a:prstGeom>
            <a:solidFill>
              <a:srgbClr val="FFFF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xmlns="" id="{DFFB8F7A-7F61-49F6-A548-56A35C3218F5}"/>
                </a:ext>
              </a:extLst>
            </p:cNvPr>
            <p:cNvSpPr/>
            <p:nvPr/>
          </p:nvSpPr>
          <p:spPr>
            <a:xfrm>
              <a:off x="5916934" y="2500345"/>
              <a:ext cx="5943600" cy="78741"/>
            </a:xfrm>
            <a:prstGeom prst="rect">
              <a:avLst/>
            </a:prstGeom>
            <a:solidFill>
              <a:srgbClr val="FFFF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xmlns="" id="{B5FCAEB3-3F7E-415A-AC0B-09C9949ABC3A}"/>
                </a:ext>
              </a:extLst>
            </p:cNvPr>
            <p:cNvSpPr/>
            <p:nvPr/>
          </p:nvSpPr>
          <p:spPr>
            <a:xfrm>
              <a:off x="5916934" y="2867707"/>
              <a:ext cx="5943600" cy="78741"/>
            </a:xfrm>
            <a:prstGeom prst="rect">
              <a:avLst/>
            </a:prstGeom>
            <a:solidFill>
              <a:srgbClr val="FFFF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xmlns="" id="{5997B479-9E46-401C-89AF-576DB42CC777}"/>
                </a:ext>
              </a:extLst>
            </p:cNvPr>
            <p:cNvSpPr/>
            <p:nvPr/>
          </p:nvSpPr>
          <p:spPr>
            <a:xfrm>
              <a:off x="5916934" y="2997687"/>
              <a:ext cx="5943600" cy="78741"/>
            </a:xfrm>
            <a:prstGeom prst="rect">
              <a:avLst/>
            </a:prstGeom>
            <a:solidFill>
              <a:srgbClr val="FFFF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xmlns="" id="{9D843567-8033-455C-B69E-4D290923311F}"/>
                </a:ext>
              </a:extLst>
            </p:cNvPr>
            <p:cNvSpPr/>
            <p:nvPr/>
          </p:nvSpPr>
          <p:spPr>
            <a:xfrm>
              <a:off x="5916934" y="3122387"/>
              <a:ext cx="5943600" cy="78741"/>
            </a:xfrm>
            <a:prstGeom prst="rect">
              <a:avLst/>
            </a:prstGeom>
            <a:solidFill>
              <a:srgbClr val="FFFF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xmlns="" id="{6D23A335-607A-49D6-804D-102310433EFC}"/>
                </a:ext>
              </a:extLst>
            </p:cNvPr>
            <p:cNvSpPr/>
            <p:nvPr/>
          </p:nvSpPr>
          <p:spPr>
            <a:xfrm>
              <a:off x="5916934" y="3249387"/>
              <a:ext cx="5943600" cy="78741"/>
            </a:xfrm>
            <a:prstGeom prst="rect">
              <a:avLst/>
            </a:prstGeom>
            <a:solidFill>
              <a:srgbClr val="FFFF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xmlns="" id="{C8362027-6C0F-4456-8AE4-3BC85FAF323A}"/>
                </a:ext>
              </a:extLst>
            </p:cNvPr>
            <p:cNvSpPr/>
            <p:nvPr/>
          </p:nvSpPr>
          <p:spPr>
            <a:xfrm>
              <a:off x="5916934" y="3370037"/>
              <a:ext cx="5943600" cy="78741"/>
            </a:xfrm>
            <a:prstGeom prst="rect">
              <a:avLst/>
            </a:prstGeom>
            <a:solidFill>
              <a:srgbClr val="FFFF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xmlns="" id="{D955F56E-D08C-4F71-8CE1-2AF9C7D7E56C}"/>
                </a:ext>
              </a:extLst>
            </p:cNvPr>
            <p:cNvSpPr/>
            <p:nvPr/>
          </p:nvSpPr>
          <p:spPr>
            <a:xfrm>
              <a:off x="5916934" y="3497037"/>
              <a:ext cx="5943600" cy="78741"/>
            </a:xfrm>
            <a:prstGeom prst="rect">
              <a:avLst/>
            </a:prstGeom>
            <a:solidFill>
              <a:srgbClr val="FFFF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xmlns="" id="{22F077B3-8D03-4B6C-A277-5567BF0AB6E2}"/>
                </a:ext>
              </a:extLst>
            </p:cNvPr>
            <p:cNvSpPr/>
            <p:nvPr/>
          </p:nvSpPr>
          <p:spPr>
            <a:xfrm>
              <a:off x="5916934" y="3617687"/>
              <a:ext cx="5943600" cy="78741"/>
            </a:xfrm>
            <a:prstGeom prst="rect">
              <a:avLst/>
            </a:prstGeom>
            <a:solidFill>
              <a:srgbClr val="FFFF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xmlns="" id="{84E6F9A1-9C46-47AB-A7BD-2CBBC14E6BBD}"/>
                </a:ext>
              </a:extLst>
            </p:cNvPr>
            <p:cNvSpPr/>
            <p:nvPr/>
          </p:nvSpPr>
          <p:spPr>
            <a:xfrm>
              <a:off x="5916934" y="3744687"/>
              <a:ext cx="5943600" cy="78741"/>
            </a:xfrm>
            <a:prstGeom prst="rect">
              <a:avLst/>
            </a:prstGeom>
            <a:solidFill>
              <a:srgbClr val="FFFF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xmlns="" id="{8135EAB3-504C-4C1D-BFA4-9C59F44E41C7}"/>
                </a:ext>
              </a:extLst>
            </p:cNvPr>
            <p:cNvSpPr/>
            <p:nvPr/>
          </p:nvSpPr>
          <p:spPr>
            <a:xfrm>
              <a:off x="5916934" y="3985987"/>
              <a:ext cx="5943600" cy="78741"/>
            </a:xfrm>
            <a:prstGeom prst="rect">
              <a:avLst/>
            </a:prstGeom>
            <a:solidFill>
              <a:srgbClr val="FFFF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xmlns="" id="{8749FE3A-C164-4BDD-A96E-FB71B90FD2DC}"/>
                </a:ext>
              </a:extLst>
            </p:cNvPr>
            <p:cNvSpPr/>
            <p:nvPr/>
          </p:nvSpPr>
          <p:spPr>
            <a:xfrm>
              <a:off x="5916934" y="4233637"/>
              <a:ext cx="5943600" cy="78741"/>
            </a:xfrm>
            <a:prstGeom prst="rect">
              <a:avLst/>
            </a:prstGeom>
            <a:solidFill>
              <a:srgbClr val="FFFF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xmlns="" id="{0AE4E34F-3AB0-45D6-A2D5-509479949993}"/>
                </a:ext>
              </a:extLst>
            </p:cNvPr>
            <p:cNvSpPr/>
            <p:nvPr/>
          </p:nvSpPr>
          <p:spPr>
            <a:xfrm>
              <a:off x="5916934" y="4360637"/>
              <a:ext cx="5943600" cy="78741"/>
            </a:xfrm>
            <a:prstGeom prst="rect">
              <a:avLst/>
            </a:prstGeom>
            <a:solidFill>
              <a:srgbClr val="FFFF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xmlns="" id="{BD7D7DAA-3C21-484B-8A63-30E5DD77CF92}"/>
                </a:ext>
              </a:extLst>
            </p:cNvPr>
            <p:cNvSpPr/>
            <p:nvPr/>
          </p:nvSpPr>
          <p:spPr>
            <a:xfrm>
              <a:off x="5916934" y="5332187"/>
              <a:ext cx="5943600" cy="78741"/>
            </a:xfrm>
            <a:prstGeom prst="rect">
              <a:avLst/>
            </a:prstGeom>
            <a:solidFill>
              <a:srgbClr val="FFFF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xmlns="" id="{423769A0-BFEF-4921-A2B5-065F0C070B99}"/>
                </a:ext>
              </a:extLst>
            </p:cNvPr>
            <p:cNvSpPr/>
            <p:nvPr/>
          </p:nvSpPr>
          <p:spPr>
            <a:xfrm>
              <a:off x="5916934" y="2747737"/>
              <a:ext cx="5943600" cy="78741"/>
            </a:xfrm>
            <a:prstGeom prst="rect">
              <a:avLst/>
            </a:prstGeom>
            <a:solidFill>
              <a:srgbClr val="FFFF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xmlns="" id="{94DA71E2-D193-46D0-9A9F-D8981882522B}"/>
                </a:ext>
              </a:extLst>
            </p:cNvPr>
            <p:cNvSpPr/>
            <p:nvPr/>
          </p:nvSpPr>
          <p:spPr>
            <a:xfrm>
              <a:off x="5916934" y="5217887"/>
              <a:ext cx="5943600" cy="78741"/>
            </a:xfrm>
            <a:prstGeom prst="rect">
              <a:avLst/>
            </a:prstGeom>
            <a:solidFill>
              <a:srgbClr val="FFFF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xmlns="" id="{BC00DC65-35B0-4E4A-9E2D-8DF9F470F068}"/>
                </a:ext>
              </a:extLst>
            </p:cNvPr>
            <p:cNvSpPr/>
            <p:nvPr/>
          </p:nvSpPr>
          <p:spPr>
            <a:xfrm>
              <a:off x="5916934" y="5103587"/>
              <a:ext cx="5943600" cy="78741"/>
            </a:xfrm>
            <a:prstGeom prst="rect">
              <a:avLst/>
            </a:prstGeom>
            <a:solidFill>
              <a:srgbClr val="FFFF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xmlns="" id="{C5F04A9A-749B-4F6D-83FD-E78C80F320AF}"/>
                </a:ext>
              </a:extLst>
            </p:cNvPr>
            <p:cNvSpPr/>
            <p:nvPr/>
          </p:nvSpPr>
          <p:spPr>
            <a:xfrm>
              <a:off x="5916934" y="4982937"/>
              <a:ext cx="5943600" cy="78741"/>
            </a:xfrm>
            <a:prstGeom prst="rect">
              <a:avLst/>
            </a:prstGeom>
            <a:solidFill>
              <a:srgbClr val="FFFF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xmlns="" id="{5EF3B6C7-3A08-4B30-8B44-D0FA0F277B18}"/>
                </a:ext>
              </a:extLst>
            </p:cNvPr>
            <p:cNvSpPr/>
            <p:nvPr/>
          </p:nvSpPr>
          <p:spPr>
            <a:xfrm>
              <a:off x="5916934" y="4862287"/>
              <a:ext cx="5943600" cy="78741"/>
            </a:xfrm>
            <a:prstGeom prst="rect">
              <a:avLst/>
            </a:prstGeom>
            <a:solidFill>
              <a:srgbClr val="FFFF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xmlns="" id="{B88370A8-C15A-43BE-BD37-B8DE5534946B}"/>
                </a:ext>
              </a:extLst>
            </p:cNvPr>
            <p:cNvSpPr/>
            <p:nvPr/>
          </p:nvSpPr>
          <p:spPr>
            <a:xfrm>
              <a:off x="5916934" y="4735287"/>
              <a:ext cx="5943600" cy="78741"/>
            </a:xfrm>
            <a:prstGeom prst="rect">
              <a:avLst/>
            </a:prstGeom>
            <a:solidFill>
              <a:srgbClr val="FFFF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xmlns="" id="{76B8F6AC-7218-4F8A-99A0-99B4B639167D}"/>
                </a:ext>
              </a:extLst>
            </p:cNvPr>
            <p:cNvSpPr/>
            <p:nvPr/>
          </p:nvSpPr>
          <p:spPr>
            <a:xfrm>
              <a:off x="5916934" y="4608287"/>
              <a:ext cx="5943600" cy="78741"/>
            </a:xfrm>
            <a:prstGeom prst="rect">
              <a:avLst/>
            </a:prstGeom>
            <a:solidFill>
              <a:srgbClr val="FFFF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7467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Rectangle 112">
            <a:extLst>
              <a:ext uri="{FF2B5EF4-FFF2-40B4-BE49-F238E27FC236}">
                <a16:creationId xmlns:a16="http://schemas.microsoft.com/office/drawing/2014/main" xmlns="" id="{4CC7DE80-7880-4870-9287-B6DED5461EBD}"/>
              </a:ext>
            </a:extLst>
          </p:cNvPr>
          <p:cNvSpPr/>
          <p:nvPr/>
        </p:nvSpPr>
        <p:spPr>
          <a:xfrm>
            <a:off x="3717122" y="818547"/>
            <a:ext cx="8263592" cy="5299947"/>
          </a:xfrm>
          <a:prstGeom prst="rect">
            <a:avLst/>
          </a:prstGeom>
          <a:solidFill>
            <a:schemeClr val="bg1">
              <a:alpha val="68000"/>
            </a:schemeClr>
          </a:solidFill>
          <a:ln>
            <a:solidFill>
              <a:schemeClr val="tx1"/>
            </a:solidFill>
          </a:ln>
          <a:effectLst>
            <a:reflection endPos="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xmlns="" id="{4B3ADDCC-D013-45B2-8EF6-752564B584EF}"/>
              </a:ext>
            </a:extLst>
          </p:cNvPr>
          <p:cNvSpPr txBox="1"/>
          <p:nvPr/>
        </p:nvSpPr>
        <p:spPr>
          <a:xfrm>
            <a:off x="0" y="54158"/>
            <a:ext cx="3425453" cy="338554"/>
          </a:xfrm>
          <a:prstGeom prst="rect">
            <a:avLst/>
          </a:prstGeom>
          <a:solidFill>
            <a:schemeClr val="bg1">
              <a:alpha val="35000"/>
            </a:schemeClr>
          </a:solidFill>
        </p:spPr>
        <p:txBody>
          <a:bodyPr wrap="square" rtlCol="0">
            <a:spAutoFit/>
          </a:bodyPr>
          <a:lstStyle/>
          <a:p>
            <a:pPr algn="just"/>
            <a:r>
              <a:rPr lang="en-US" sz="1600" u="sng" dirty="0">
                <a:latin typeface="Times New Roman" panose="02020603050405020304" pitchFamily="18" charset="0"/>
                <a:cs typeface="Times New Roman" panose="02020603050405020304" pitchFamily="18" charset="0"/>
              </a:rPr>
              <a:t>To explain odds ratio</a:t>
            </a:r>
          </a:p>
        </p:txBody>
      </p:sp>
      <mc:AlternateContent xmlns:mc="http://schemas.openxmlformats.org/markup-compatibility/2006" xmlns:a14="http://schemas.microsoft.com/office/drawing/2010/main">
        <mc:Choice Requires="a14">
          <p:graphicFrame>
            <p:nvGraphicFramePr>
              <p:cNvPr id="36" name="Table 36">
                <a:extLst>
                  <a:ext uri="{FF2B5EF4-FFF2-40B4-BE49-F238E27FC236}">
                    <a16:creationId xmlns:a16="http://schemas.microsoft.com/office/drawing/2014/main" xmlns="" id="{3CA8B05E-6D44-4DE1-989A-68F732D427FE}"/>
                  </a:ext>
                </a:extLst>
              </p:cNvPr>
              <p:cNvGraphicFramePr>
                <a:graphicFrameLocks noGrp="1"/>
              </p:cNvGraphicFramePr>
              <p:nvPr>
                <p:extLst/>
              </p:nvPr>
            </p:nvGraphicFramePr>
            <p:xfrm>
              <a:off x="3727537" y="449215"/>
              <a:ext cx="8270875" cy="5669280"/>
            </p:xfrm>
            <a:graphic>
              <a:graphicData uri="http://schemas.openxmlformats.org/drawingml/2006/table">
                <a:tbl>
                  <a:tblPr firstRow="1" bandRow="1">
                    <a:tableStyleId>{5940675A-B579-460E-94D1-54222C63F5DA}</a:tableStyleId>
                  </a:tblPr>
                  <a:tblGrid>
                    <a:gridCol w="1146199">
                      <a:extLst>
                        <a:ext uri="{9D8B030D-6E8A-4147-A177-3AD203B41FA5}">
                          <a16:colId xmlns:a16="http://schemas.microsoft.com/office/drawing/2014/main" xmlns="" val="924954628"/>
                        </a:ext>
                      </a:extLst>
                    </a:gridCol>
                    <a:gridCol w="835086">
                      <a:extLst>
                        <a:ext uri="{9D8B030D-6E8A-4147-A177-3AD203B41FA5}">
                          <a16:colId xmlns:a16="http://schemas.microsoft.com/office/drawing/2014/main" xmlns="" val="2708233356"/>
                        </a:ext>
                      </a:extLst>
                    </a:gridCol>
                    <a:gridCol w="2075935">
                      <a:extLst>
                        <a:ext uri="{9D8B030D-6E8A-4147-A177-3AD203B41FA5}">
                          <a16:colId xmlns:a16="http://schemas.microsoft.com/office/drawing/2014/main" xmlns="" val="1898490400"/>
                        </a:ext>
                      </a:extLst>
                    </a:gridCol>
                    <a:gridCol w="4213655">
                      <a:extLst>
                        <a:ext uri="{9D8B030D-6E8A-4147-A177-3AD203B41FA5}">
                          <a16:colId xmlns:a16="http://schemas.microsoft.com/office/drawing/2014/main" xmlns="" val="2372542643"/>
                        </a:ext>
                      </a:extLst>
                    </a:gridCol>
                  </a:tblGrid>
                  <a:tr h="370840">
                    <a:tc>
                      <a:txBody>
                        <a:bodyPr/>
                        <a:lstStyle/>
                        <a:p>
                          <a:r>
                            <a:rPr lang="en-US" sz="1200" b="1" dirty="0">
                              <a:latin typeface="Times New Roman" panose="02020603050405020304" pitchFamily="18" charset="0"/>
                              <a:cs typeface="Times New Roman" panose="02020603050405020304" pitchFamily="18" charset="0"/>
                            </a:rPr>
                            <a:t>Effect</a:t>
                          </a:r>
                        </a:p>
                      </a:txBody>
                      <a:tcPr>
                        <a:solidFill>
                          <a:schemeClr val="bg2"/>
                        </a:solidFill>
                      </a:tcPr>
                    </a:tc>
                    <a:tc>
                      <a:txBody>
                        <a:bodyPr/>
                        <a:lstStyle/>
                        <a:p>
                          <a:r>
                            <a:rPr lang="en-US" sz="1200" b="1" dirty="0">
                              <a:latin typeface="Times New Roman" panose="02020603050405020304" pitchFamily="18" charset="0"/>
                              <a:cs typeface="Times New Roman" panose="02020603050405020304" pitchFamily="18" charset="0"/>
                            </a:rPr>
                            <a:t>Point Estimate</a:t>
                          </a:r>
                        </a:p>
                      </a:txBody>
                      <a:tcPr>
                        <a:solidFill>
                          <a:schemeClr val="bg2"/>
                        </a:solidFill>
                      </a:tcPr>
                    </a:tc>
                    <a:tc>
                      <a:txBody>
                        <a:bodyPr/>
                        <a:lstStyle/>
                        <a:p>
                          <a:pPr marL="0" marR="0" lvl="0" indent="0" algn="l" defTabSz="914422" rtl="0" eaLnBrk="1" fontAlgn="auto" latinLnBrk="0" hangingPunct="1">
                            <a:lnSpc>
                              <a:spcPct val="100000"/>
                            </a:lnSpc>
                            <a:spcBef>
                              <a:spcPts val="0"/>
                            </a:spcBef>
                            <a:spcAft>
                              <a:spcPts val="0"/>
                            </a:spcAft>
                            <a:buClrTx/>
                            <a:buSzTx/>
                            <a:buFontTx/>
                            <a:buNone/>
                            <a:tabLst/>
                            <a:defRPr/>
                          </a:pPr>
                          <a:r>
                            <a:rPr lang="en-US" sz="1200" b="1" dirty="0"/>
                            <a:t>(Point</a:t>
                          </a:r>
                          <a:r>
                            <a:rPr lang="en-US" sz="1200" b="1" baseline="0" dirty="0"/>
                            <a:t> estimate</a:t>
                          </a:r>
                          <a14:m>
                            <m:oMath xmlns:m="http://schemas.openxmlformats.org/officeDocument/2006/math">
                              <m:r>
                                <a:rPr lang="en-US" sz="1200" b="1" i="1" smtClean="0">
                                  <a:latin typeface="Cambria Math" panose="02040503050406030204" pitchFamily="18" charset="0"/>
                                </a:rPr>
                                <m:t>−</m:t>
                              </m:r>
                              <m:r>
                                <a:rPr lang="en-US" sz="1200" b="1" i="1" smtClean="0">
                                  <a:latin typeface="Cambria Math" panose="02040503050406030204" pitchFamily="18" charset="0"/>
                                </a:rPr>
                                <m:t>𝟏</m:t>
                              </m:r>
                              <m:r>
                                <a:rPr lang="en-US" sz="1200" b="1" i="1" smtClean="0">
                                  <a:latin typeface="Cambria Math" panose="02040503050406030204" pitchFamily="18" charset="0"/>
                                </a:rPr>
                                <m:t>)×</m:t>
                              </m:r>
                              <m:r>
                                <a:rPr lang="en-US" sz="1200" b="1" i="1" smtClean="0">
                                  <a:latin typeface="Cambria Math" panose="02040503050406030204" pitchFamily="18" charset="0"/>
                                  <a:ea typeface="Cambria Math" panose="02040503050406030204" pitchFamily="18" charset="0"/>
                                </a:rPr>
                                <m:t>𝟏𝟎𝟎</m:t>
                              </m:r>
                              <m:r>
                                <a:rPr lang="en-US" sz="1200" b="1" i="1" smtClean="0">
                                  <a:latin typeface="Cambria Math" panose="02040503050406030204" pitchFamily="18" charset="0"/>
                                  <a:ea typeface="Cambria Math" panose="02040503050406030204" pitchFamily="18" charset="0"/>
                                </a:rPr>
                                <m:t>%</m:t>
                              </m:r>
                            </m:oMath>
                          </a14:m>
                          <a:endParaRPr lang="en-US" sz="1200" b="1" dirty="0">
                            <a:latin typeface="Times New Roman" panose="02020603050405020304" pitchFamily="18" charset="0"/>
                            <a:cs typeface="Times New Roman" panose="02020603050405020304" pitchFamily="18" charset="0"/>
                          </a:endParaRPr>
                        </a:p>
                      </a:txBody>
                      <a:tcPr>
                        <a:solidFill>
                          <a:schemeClr val="bg2"/>
                        </a:solidFill>
                      </a:tcPr>
                    </a:tc>
                    <a:tc>
                      <a:txBody>
                        <a:bodyPr/>
                        <a:lstStyle/>
                        <a:p>
                          <a:r>
                            <a:rPr lang="en-US" sz="1200" b="1" dirty="0">
                              <a:latin typeface="Times New Roman" panose="02020603050405020304" pitchFamily="18" charset="0"/>
                              <a:cs typeface="Times New Roman" panose="02020603050405020304" pitchFamily="18" charset="0"/>
                            </a:rPr>
                            <a:t>Interpretation</a:t>
                          </a:r>
                        </a:p>
                      </a:txBody>
                      <a:tcPr>
                        <a:solidFill>
                          <a:schemeClr val="bg2"/>
                        </a:solidFill>
                      </a:tcPr>
                    </a:tc>
                    <a:extLst>
                      <a:ext uri="{0D108BD9-81ED-4DB2-BD59-A6C34878D82A}">
                        <a16:rowId xmlns:a16="http://schemas.microsoft.com/office/drawing/2014/main" xmlns="" val="359404486"/>
                      </a:ext>
                    </a:extLst>
                  </a:tr>
                  <a:tr h="370840">
                    <a:tc>
                      <a:txBody>
                        <a:bodyPr/>
                        <a:lstStyle/>
                        <a:p>
                          <a:r>
                            <a:rPr lang="en-US" sz="1200" dirty="0">
                              <a:highlight>
                                <a:srgbClr val="00FF00"/>
                              </a:highlight>
                              <a:latin typeface="Times New Roman" panose="02020603050405020304" pitchFamily="18" charset="0"/>
                              <a:cs typeface="Times New Roman" panose="02020603050405020304" pitchFamily="18" charset="0"/>
                            </a:rPr>
                            <a:t>Education primary</a:t>
                          </a:r>
                        </a:p>
                      </a:txBody>
                      <a:tcPr/>
                    </a:tc>
                    <a:tc>
                      <a:txBody>
                        <a:bodyPr/>
                        <a:lstStyle/>
                        <a:p>
                          <a:pPr algn="ctr"/>
                          <a:r>
                            <a:rPr lang="en-US" sz="1200" dirty="0">
                              <a:latin typeface="Times New Roman" panose="02020603050405020304" pitchFamily="18" charset="0"/>
                              <a:cs typeface="Times New Roman" panose="02020603050405020304" pitchFamily="18" charset="0"/>
                            </a:rPr>
                            <a:t>0.629</a:t>
                          </a:r>
                        </a:p>
                      </a:txBody>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-37.10%</a:t>
                          </a:r>
                        </a:p>
                      </a:txBody>
                      <a:tcPr marL="9525" marR="9525" marT="9525" marB="0"/>
                    </a:tc>
                    <a:tc>
                      <a:txBody>
                        <a:bodyPr/>
                        <a:lstStyle/>
                        <a:p>
                          <a:r>
                            <a:rPr lang="en-US" sz="1200" dirty="0">
                              <a:latin typeface="Times New Roman" panose="02020603050405020304" pitchFamily="18" charset="0"/>
                              <a:cs typeface="Times New Roman" panose="02020603050405020304" pitchFamily="18" charset="0"/>
                            </a:rPr>
                            <a:t>Having primary education will </a:t>
                          </a:r>
                          <a:r>
                            <a:rPr lang="en-US" sz="1200" dirty="0">
                              <a:highlight>
                                <a:srgbClr val="FFFF00"/>
                              </a:highlight>
                              <a:latin typeface="Times New Roman" panose="02020603050405020304" pitchFamily="18" charset="0"/>
                              <a:cs typeface="Times New Roman" panose="02020603050405020304" pitchFamily="18" charset="0"/>
                            </a:rPr>
                            <a:t>decrease</a:t>
                          </a:r>
                          <a:r>
                            <a:rPr lang="en-US" sz="1200" dirty="0">
                              <a:latin typeface="Times New Roman" panose="02020603050405020304" pitchFamily="18" charset="0"/>
                              <a:cs typeface="Times New Roman" panose="02020603050405020304" pitchFamily="18" charset="0"/>
                            </a:rPr>
                            <a:t> the odds of client subscription to a term deposit by </a:t>
                          </a:r>
                          <a:r>
                            <a:rPr lang="en-US" sz="1200" dirty="0">
                              <a:highlight>
                                <a:srgbClr val="FFFF00"/>
                              </a:highlight>
                              <a:latin typeface="Times New Roman" panose="02020603050405020304" pitchFamily="18" charset="0"/>
                              <a:cs typeface="Times New Roman" panose="02020603050405020304" pitchFamily="18" charset="0"/>
                            </a:rPr>
                            <a:t>37.1%</a:t>
                          </a:r>
                          <a:r>
                            <a:rPr lang="en-US" sz="1200" dirty="0">
                              <a:latin typeface="Times New Roman" panose="02020603050405020304" pitchFamily="18" charset="0"/>
                              <a:cs typeface="Times New Roman" panose="02020603050405020304" pitchFamily="18" charset="0"/>
                            </a:rPr>
                            <a:t> compared to having tertiary education.</a:t>
                          </a:r>
                        </a:p>
                      </a:txBody>
                      <a:tcPr/>
                    </a:tc>
                    <a:extLst>
                      <a:ext uri="{0D108BD9-81ED-4DB2-BD59-A6C34878D82A}">
                        <a16:rowId xmlns:a16="http://schemas.microsoft.com/office/drawing/2014/main" xmlns="" val="508576261"/>
                      </a:ext>
                    </a:extLst>
                  </a:tr>
                  <a:tr h="370840">
                    <a:tc>
                      <a:txBody>
                        <a:bodyPr/>
                        <a:lstStyle/>
                        <a:p>
                          <a:r>
                            <a:rPr lang="en-US" sz="1200" dirty="0">
                              <a:highlight>
                                <a:srgbClr val="00FF00"/>
                              </a:highlight>
                              <a:latin typeface="Times New Roman" panose="02020603050405020304" pitchFamily="18" charset="0"/>
                              <a:cs typeface="Times New Roman" panose="02020603050405020304" pitchFamily="18" charset="0"/>
                            </a:rPr>
                            <a:t>Job (admin)</a:t>
                          </a:r>
                        </a:p>
                      </a:txBody>
                      <a:tcPr/>
                    </a:tc>
                    <a:tc>
                      <a:txBody>
                        <a:bodyPr/>
                        <a:lstStyle/>
                        <a:p>
                          <a:pPr algn="ctr"/>
                          <a:r>
                            <a:rPr lang="en-US" sz="1200" dirty="0">
                              <a:latin typeface="Times New Roman" panose="02020603050405020304" pitchFamily="18" charset="0"/>
                              <a:cs typeface="Times New Roman" panose="02020603050405020304" pitchFamily="18" charset="0"/>
                            </a:rPr>
                            <a:t>1.100</a:t>
                          </a:r>
                        </a:p>
                      </a:txBody>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10.00%</a:t>
                          </a:r>
                        </a:p>
                      </a:txBody>
                      <a:tcPr marL="9525" marR="9525" marT="9525" marB="0"/>
                    </a:tc>
                    <a:tc>
                      <a:txBody>
                        <a:bodyPr/>
                        <a:lstStyle/>
                        <a:p>
                          <a:r>
                            <a:rPr lang="en-US" sz="1200" dirty="0">
                              <a:latin typeface="Times New Roman" panose="02020603050405020304" pitchFamily="18" charset="0"/>
                              <a:cs typeface="Times New Roman" panose="02020603050405020304" pitchFamily="18" charset="0"/>
                            </a:rPr>
                            <a:t>Administrator job will </a:t>
                          </a:r>
                          <a:r>
                            <a:rPr lang="en-US" sz="1200" dirty="0">
                              <a:highlight>
                                <a:srgbClr val="FFFF00"/>
                              </a:highlight>
                              <a:latin typeface="Times New Roman" panose="02020603050405020304" pitchFamily="18" charset="0"/>
                              <a:cs typeface="Times New Roman" panose="02020603050405020304" pitchFamily="18" charset="0"/>
                            </a:rPr>
                            <a:t>increase</a:t>
                          </a:r>
                          <a:r>
                            <a:rPr lang="en-US" sz="1200" dirty="0">
                              <a:latin typeface="Times New Roman" panose="02020603050405020304" pitchFamily="18" charset="0"/>
                              <a:cs typeface="Times New Roman" panose="02020603050405020304" pitchFamily="18" charset="0"/>
                            </a:rPr>
                            <a:t> the odds of client subscription to a term deposit by </a:t>
                          </a:r>
                          <a:r>
                            <a:rPr lang="en-US" sz="1200" dirty="0">
                              <a:highlight>
                                <a:srgbClr val="FFFF00"/>
                              </a:highlight>
                              <a:latin typeface="Times New Roman" panose="02020603050405020304" pitchFamily="18" charset="0"/>
                              <a:cs typeface="Times New Roman" panose="02020603050405020304" pitchFamily="18" charset="0"/>
                            </a:rPr>
                            <a:t>10.0%</a:t>
                          </a:r>
                          <a:r>
                            <a:rPr lang="en-US" sz="1200" dirty="0">
                              <a:latin typeface="Times New Roman" panose="02020603050405020304" pitchFamily="18" charset="0"/>
                              <a:cs typeface="Times New Roman" panose="02020603050405020304" pitchFamily="18" charset="0"/>
                            </a:rPr>
                            <a:t> compared to being unemployed</a:t>
                          </a:r>
                        </a:p>
                      </a:txBody>
                      <a:tcPr/>
                    </a:tc>
                    <a:extLst>
                      <a:ext uri="{0D108BD9-81ED-4DB2-BD59-A6C34878D82A}">
                        <a16:rowId xmlns:a16="http://schemas.microsoft.com/office/drawing/2014/main" xmlns="" val="3639005385"/>
                      </a:ext>
                    </a:extLst>
                  </a:tr>
                  <a:tr h="370840">
                    <a:tc>
                      <a:txBody>
                        <a:bodyPr/>
                        <a:lstStyle/>
                        <a:p>
                          <a:r>
                            <a:rPr lang="en-US" sz="1200" dirty="0">
                              <a:highlight>
                                <a:srgbClr val="00FF00"/>
                              </a:highlight>
                              <a:latin typeface="Times New Roman" panose="02020603050405020304" pitchFamily="18" charset="0"/>
                              <a:cs typeface="Times New Roman" panose="02020603050405020304" pitchFamily="18" charset="0"/>
                            </a:rPr>
                            <a:t>Job (blue-collar)</a:t>
                          </a:r>
                        </a:p>
                      </a:txBody>
                      <a:tcPr/>
                    </a:tc>
                    <a:tc>
                      <a:txBody>
                        <a:bodyPr/>
                        <a:lstStyle/>
                        <a:p>
                          <a:pPr algn="ctr"/>
                          <a:r>
                            <a:rPr lang="en-US" sz="1200" dirty="0">
                              <a:latin typeface="Times New Roman" panose="02020603050405020304" pitchFamily="18" charset="0"/>
                              <a:cs typeface="Times New Roman" panose="02020603050405020304" pitchFamily="18" charset="0"/>
                            </a:rPr>
                            <a:t>0.753</a:t>
                          </a:r>
                        </a:p>
                      </a:txBody>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-24.70%</a:t>
                          </a:r>
                        </a:p>
                      </a:txBody>
                      <a:tcPr marL="9525" marR="9525" marT="9525" marB="0"/>
                    </a:tc>
                    <a:tc>
                      <a:txBody>
                        <a:bodyPr/>
                        <a:lstStyle/>
                        <a:p>
                          <a:r>
                            <a:rPr lang="en-US" sz="1200" dirty="0">
                              <a:latin typeface="Times New Roman" panose="02020603050405020304" pitchFamily="18" charset="0"/>
                              <a:cs typeface="Times New Roman" panose="02020603050405020304" pitchFamily="18" charset="0"/>
                            </a:rPr>
                            <a:t>Blue-collar job will </a:t>
                          </a:r>
                          <a:r>
                            <a:rPr lang="en-US" sz="1200" dirty="0">
                              <a:highlight>
                                <a:srgbClr val="FFFF00"/>
                              </a:highlight>
                              <a:latin typeface="Times New Roman" panose="02020603050405020304" pitchFamily="18" charset="0"/>
                              <a:cs typeface="Times New Roman" panose="02020603050405020304" pitchFamily="18" charset="0"/>
                            </a:rPr>
                            <a:t>decrease</a:t>
                          </a:r>
                          <a:r>
                            <a:rPr lang="en-US" sz="1200" dirty="0">
                              <a:latin typeface="Times New Roman" panose="02020603050405020304" pitchFamily="18" charset="0"/>
                              <a:cs typeface="Times New Roman" panose="02020603050405020304" pitchFamily="18" charset="0"/>
                            </a:rPr>
                            <a:t> the odds of client subscription to a term deposit by </a:t>
                          </a:r>
                          <a:r>
                            <a:rPr lang="en-US" sz="1200" dirty="0">
                              <a:highlight>
                                <a:srgbClr val="FFFF00"/>
                              </a:highlight>
                              <a:latin typeface="Times New Roman" panose="02020603050405020304" pitchFamily="18" charset="0"/>
                              <a:cs typeface="Times New Roman" panose="02020603050405020304" pitchFamily="18" charset="0"/>
                            </a:rPr>
                            <a:t>24.7%</a:t>
                          </a:r>
                          <a:r>
                            <a:rPr lang="en-US" sz="1200" dirty="0">
                              <a:latin typeface="Times New Roman" panose="02020603050405020304" pitchFamily="18" charset="0"/>
                              <a:cs typeface="Times New Roman" panose="02020603050405020304" pitchFamily="18" charset="0"/>
                            </a:rPr>
                            <a:t> compared to being unemployed</a:t>
                          </a:r>
                        </a:p>
                      </a:txBody>
                      <a:tcPr/>
                    </a:tc>
                    <a:extLst>
                      <a:ext uri="{0D108BD9-81ED-4DB2-BD59-A6C34878D82A}">
                        <a16:rowId xmlns:a16="http://schemas.microsoft.com/office/drawing/2014/main" xmlns="" val="1976853733"/>
                      </a:ext>
                    </a:extLst>
                  </a:tr>
                  <a:tr h="370840">
                    <a:tc>
                      <a:txBody>
                        <a:bodyPr/>
                        <a:lstStyle/>
                        <a:p>
                          <a:r>
                            <a:rPr lang="en-US" sz="1200" dirty="0">
                              <a:highlight>
                                <a:srgbClr val="00FF00"/>
                              </a:highlight>
                              <a:latin typeface="Times New Roman" panose="02020603050405020304" pitchFamily="18" charset="0"/>
                              <a:cs typeface="Times New Roman" panose="02020603050405020304" pitchFamily="18" charset="0"/>
                            </a:rPr>
                            <a:t>Job (entrepreneur)</a:t>
                          </a:r>
                        </a:p>
                      </a:txBody>
                      <a:tcPr/>
                    </a:tc>
                    <a:tc>
                      <a:txBody>
                        <a:bodyPr/>
                        <a:lstStyle/>
                        <a:p>
                          <a:pPr algn="ctr"/>
                          <a:r>
                            <a:rPr lang="en-US" sz="1200" dirty="0">
                              <a:latin typeface="Times New Roman" panose="02020603050405020304" pitchFamily="18" charset="0"/>
                              <a:cs typeface="Times New Roman" panose="02020603050405020304" pitchFamily="18" charset="0"/>
                            </a:rPr>
                            <a:t>0.714</a:t>
                          </a:r>
                        </a:p>
                      </a:txBody>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-28.60%</a:t>
                          </a:r>
                        </a:p>
                      </a:txBody>
                      <a:tcPr marL="9525" marR="9525" marT="9525" marB="0"/>
                    </a:tc>
                    <a:tc>
                      <a:txBody>
                        <a:bodyPr/>
                        <a:lstStyle/>
                        <a:p>
                          <a:r>
                            <a:rPr lang="en-US" sz="1200" dirty="0">
                              <a:latin typeface="Times New Roman" panose="02020603050405020304" pitchFamily="18" charset="0"/>
                              <a:cs typeface="Times New Roman" panose="02020603050405020304" pitchFamily="18" charset="0"/>
                            </a:rPr>
                            <a:t>Entrepreneur job will </a:t>
                          </a:r>
                          <a:r>
                            <a:rPr lang="en-US" sz="1200" dirty="0">
                              <a:highlight>
                                <a:srgbClr val="FFFF00"/>
                              </a:highlight>
                              <a:latin typeface="Times New Roman" panose="02020603050405020304" pitchFamily="18" charset="0"/>
                              <a:cs typeface="Times New Roman" panose="02020603050405020304" pitchFamily="18" charset="0"/>
                            </a:rPr>
                            <a:t>decrease</a:t>
                          </a:r>
                          <a:r>
                            <a:rPr lang="en-US" sz="1200" dirty="0">
                              <a:latin typeface="Times New Roman" panose="02020603050405020304" pitchFamily="18" charset="0"/>
                              <a:cs typeface="Times New Roman" panose="02020603050405020304" pitchFamily="18" charset="0"/>
                            </a:rPr>
                            <a:t> the odds of client subscription to a term deposit by </a:t>
                          </a:r>
                          <a:r>
                            <a:rPr lang="en-US" sz="1200" dirty="0">
                              <a:highlight>
                                <a:srgbClr val="FFFF00"/>
                              </a:highlight>
                              <a:latin typeface="Times New Roman" panose="02020603050405020304" pitchFamily="18" charset="0"/>
                              <a:cs typeface="Times New Roman" panose="02020603050405020304" pitchFamily="18" charset="0"/>
                            </a:rPr>
                            <a:t>28.6%</a:t>
                          </a:r>
                          <a:r>
                            <a:rPr lang="en-US" sz="1200" dirty="0">
                              <a:latin typeface="Times New Roman" panose="02020603050405020304" pitchFamily="18" charset="0"/>
                              <a:cs typeface="Times New Roman" panose="02020603050405020304" pitchFamily="18" charset="0"/>
                            </a:rPr>
                            <a:t> compared to being unemployed</a:t>
                          </a:r>
                        </a:p>
                      </a:txBody>
                      <a:tcPr/>
                    </a:tc>
                    <a:extLst>
                      <a:ext uri="{0D108BD9-81ED-4DB2-BD59-A6C34878D82A}">
                        <a16:rowId xmlns:a16="http://schemas.microsoft.com/office/drawing/2014/main" xmlns="" val="3498304935"/>
                      </a:ext>
                    </a:extLst>
                  </a:tr>
                  <a:tr h="370840">
                    <a:tc>
                      <a:txBody>
                        <a:bodyPr/>
                        <a:lstStyle/>
                        <a:p>
                          <a:r>
                            <a:rPr lang="en-US" sz="1200" dirty="0">
                              <a:highlight>
                                <a:srgbClr val="00FF00"/>
                              </a:highlight>
                              <a:latin typeface="Times New Roman" panose="02020603050405020304" pitchFamily="18" charset="0"/>
                              <a:cs typeface="Times New Roman" panose="02020603050405020304" pitchFamily="18" charset="0"/>
                            </a:rPr>
                            <a:t>Job (housemaid)</a:t>
                          </a:r>
                        </a:p>
                      </a:txBody>
                      <a:tcPr/>
                    </a:tc>
                    <a:tc>
                      <a:txBody>
                        <a:bodyPr/>
                        <a:lstStyle/>
                        <a:p>
                          <a:pPr algn="ctr"/>
                          <a:r>
                            <a:rPr lang="en-US" sz="1200" dirty="0">
                              <a:latin typeface="Times New Roman" panose="02020603050405020304" pitchFamily="18" charset="0"/>
                              <a:cs typeface="Times New Roman" panose="02020603050405020304" pitchFamily="18" charset="0"/>
                            </a:rPr>
                            <a:t>0.633</a:t>
                          </a:r>
                        </a:p>
                      </a:txBody>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-36.70%</a:t>
                          </a:r>
                        </a:p>
                      </a:txBody>
                      <a:tcPr marL="9525" marR="9525" marT="9525" marB="0"/>
                    </a:tc>
                    <a:tc>
                      <a:txBody>
                        <a:bodyPr/>
                        <a:lstStyle/>
                        <a:p>
                          <a:r>
                            <a:rPr lang="en-US" sz="1200" dirty="0">
                              <a:latin typeface="Times New Roman" panose="02020603050405020304" pitchFamily="18" charset="0"/>
                              <a:cs typeface="Times New Roman" panose="02020603050405020304" pitchFamily="18" charset="0"/>
                            </a:rPr>
                            <a:t>Housemaid job will </a:t>
                          </a:r>
                          <a:r>
                            <a:rPr lang="en-US" sz="1200" dirty="0">
                              <a:highlight>
                                <a:srgbClr val="FFFF00"/>
                              </a:highlight>
                              <a:latin typeface="Times New Roman" panose="02020603050405020304" pitchFamily="18" charset="0"/>
                              <a:cs typeface="Times New Roman" panose="02020603050405020304" pitchFamily="18" charset="0"/>
                            </a:rPr>
                            <a:t>decrease</a:t>
                          </a:r>
                          <a:r>
                            <a:rPr lang="en-US" sz="1200" dirty="0">
                              <a:latin typeface="Times New Roman" panose="02020603050405020304" pitchFamily="18" charset="0"/>
                              <a:cs typeface="Times New Roman" panose="02020603050405020304" pitchFamily="18" charset="0"/>
                            </a:rPr>
                            <a:t> the odds of client subscription to a term deposit by </a:t>
                          </a:r>
                          <a:r>
                            <a:rPr lang="en-US" sz="1200" dirty="0">
                              <a:highlight>
                                <a:srgbClr val="FFFF00"/>
                              </a:highlight>
                              <a:latin typeface="Times New Roman" panose="02020603050405020304" pitchFamily="18" charset="0"/>
                              <a:cs typeface="Times New Roman" panose="02020603050405020304" pitchFamily="18" charset="0"/>
                            </a:rPr>
                            <a:t>36.7%</a:t>
                          </a:r>
                          <a:r>
                            <a:rPr lang="en-US" sz="1200" dirty="0">
                              <a:latin typeface="Times New Roman" panose="02020603050405020304" pitchFamily="18" charset="0"/>
                              <a:cs typeface="Times New Roman" panose="02020603050405020304" pitchFamily="18" charset="0"/>
                            </a:rPr>
                            <a:t> compared to being unemployed</a:t>
                          </a:r>
                        </a:p>
                      </a:txBody>
                      <a:tcPr/>
                    </a:tc>
                    <a:extLst>
                      <a:ext uri="{0D108BD9-81ED-4DB2-BD59-A6C34878D82A}">
                        <a16:rowId xmlns:a16="http://schemas.microsoft.com/office/drawing/2014/main" xmlns="" val="1313131040"/>
                      </a:ext>
                    </a:extLst>
                  </a:tr>
                  <a:tr h="370840">
                    <a:tc>
                      <a:txBody>
                        <a:bodyPr/>
                        <a:lstStyle/>
                        <a:p>
                          <a:r>
                            <a:rPr lang="en-US" sz="1200" dirty="0">
                              <a:highlight>
                                <a:srgbClr val="00FF00"/>
                              </a:highlight>
                              <a:latin typeface="Times New Roman" panose="02020603050405020304" pitchFamily="18" charset="0"/>
                              <a:cs typeface="Times New Roman" panose="02020603050405020304" pitchFamily="18" charset="0"/>
                            </a:rPr>
                            <a:t>Job (retired)</a:t>
                          </a:r>
                        </a:p>
                      </a:txBody>
                      <a:tcPr/>
                    </a:tc>
                    <a:tc>
                      <a:txBody>
                        <a:bodyPr/>
                        <a:lstStyle/>
                        <a:p>
                          <a:pPr algn="ctr"/>
                          <a:r>
                            <a:rPr lang="en-US" sz="1200" dirty="0">
                              <a:latin typeface="Times New Roman" panose="02020603050405020304" pitchFamily="18" charset="0"/>
                              <a:cs typeface="Times New Roman" panose="02020603050405020304" pitchFamily="18" charset="0"/>
                            </a:rPr>
                            <a:t>1.477</a:t>
                          </a:r>
                        </a:p>
                      </a:txBody>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47.70%</a:t>
                          </a:r>
                        </a:p>
                      </a:txBody>
                      <a:tcPr marL="9525" marR="9525" marT="9525" marB="0"/>
                    </a:tc>
                    <a:tc>
                      <a:txBody>
                        <a:bodyPr/>
                        <a:lstStyle/>
                        <a:p>
                          <a:r>
                            <a:rPr lang="en-US" sz="1200" dirty="0">
                              <a:latin typeface="Times New Roman" panose="02020603050405020304" pitchFamily="18" charset="0"/>
                              <a:cs typeface="Times New Roman" panose="02020603050405020304" pitchFamily="18" charset="0"/>
                            </a:rPr>
                            <a:t>Being retired will </a:t>
                          </a:r>
                          <a:r>
                            <a:rPr lang="en-US" sz="1200" dirty="0">
                              <a:highlight>
                                <a:srgbClr val="FFFF00"/>
                              </a:highlight>
                              <a:latin typeface="Times New Roman" panose="02020603050405020304" pitchFamily="18" charset="0"/>
                              <a:cs typeface="Times New Roman" panose="02020603050405020304" pitchFamily="18" charset="0"/>
                            </a:rPr>
                            <a:t>increase</a:t>
                          </a:r>
                          <a:r>
                            <a:rPr lang="en-US" sz="1200" dirty="0">
                              <a:latin typeface="Times New Roman" panose="02020603050405020304" pitchFamily="18" charset="0"/>
                              <a:cs typeface="Times New Roman" panose="02020603050405020304" pitchFamily="18" charset="0"/>
                            </a:rPr>
                            <a:t> the odds of client subscription to a term deposit by </a:t>
                          </a:r>
                          <a:r>
                            <a:rPr lang="en-US" sz="1200" dirty="0">
                              <a:highlight>
                                <a:srgbClr val="FFFF00"/>
                              </a:highlight>
                              <a:latin typeface="Times New Roman" panose="02020603050405020304" pitchFamily="18" charset="0"/>
                              <a:cs typeface="Times New Roman" panose="02020603050405020304" pitchFamily="18" charset="0"/>
                            </a:rPr>
                            <a:t>47.7%</a:t>
                          </a:r>
                          <a:r>
                            <a:rPr lang="en-US" sz="1200" dirty="0">
                              <a:latin typeface="Times New Roman" panose="02020603050405020304" pitchFamily="18" charset="0"/>
                              <a:cs typeface="Times New Roman" panose="02020603050405020304" pitchFamily="18" charset="0"/>
                            </a:rPr>
                            <a:t> compared to being unemployed</a:t>
                          </a:r>
                        </a:p>
                      </a:txBody>
                      <a:tcPr/>
                    </a:tc>
                    <a:extLst>
                      <a:ext uri="{0D108BD9-81ED-4DB2-BD59-A6C34878D82A}">
                        <a16:rowId xmlns:a16="http://schemas.microsoft.com/office/drawing/2014/main" xmlns="" val="3255999099"/>
                      </a:ext>
                    </a:extLst>
                  </a:tr>
                  <a:tr h="370840">
                    <a:tc>
                      <a:txBody>
                        <a:bodyPr/>
                        <a:lstStyle/>
                        <a:p>
                          <a:r>
                            <a:rPr lang="en-US" sz="1200" dirty="0">
                              <a:highlight>
                                <a:srgbClr val="00FF00"/>
                              </a:highlight>
                              <a:latin typeface="Times New Roman" panose="02020603050405020304" pitchFamily="18" charset="0"/>
                              <a:cs typeface="Times New Roman" panose="02020603050405020304" pitchFamily="18" charset="0"/>
                            </a:rPr>
                            <a:t>Job (services)</a:t>
                          </a:r>
                        </a:p>
                      </a:txBody>
                      <a:tcPr/>
                    </a:tc>
                    <a:tc>
                      <a:txBody>
                        <a:bodyPr/>
                        <a:lstStyle/>
                        <a:p>
                          <a:pPr algn="ctr"/>
                          <a:r>
                            <a:rPr lang="en-US" sz="1200" dirty="0">
                              <a:latin typeface="Times New Roman" panose="02020603050405020304" pitchFamily="18" charset="0"/>
                              <a:cs typeface="Times New Roman" panose="02020603050405020304" pitchFamily="18" charset="0"/>
                            </a:rPr>
                            <a:t>0.785</a:t>
                          </a:r>
                        </a:p>
                      </a:txBody>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-21.50%</a:t>
                          </a:r>
                        </a:p>
                      </a:txBody>
                      <a:tcPr marL="9525" marR="9525" marT="9525" marB="0"/>
                    </a:tc>
                    <a:tc>
                      <a:txBody>
                        <a:bodyPr/>
                        <a:lstStyle/>
                        <a:p>
                          <a:r>
                            <a:rPr lang="en-US" sz="1200" dirty="0">
                              <a:latin typeface="Times New Roman" panose="02020603050405020304" pitchFamily="18" charset="0"/>
                              <a:cs typeface="Times New Roman" panose="02020603050405020304" pitchFamily="18" charset="0"/>
                            </a:rPr>
                            <a:t>Services job will </a:t>
                          </a:r>
                          <a:r>
                            <a:rPr lang="en-US" sz="1200" dirty="0">
                              <a:highlight>
                                <a:srgbClr val="FFFF00"/>
                              </a:highlight>
                              <a:latin typeface="Times New Roman" panose="02020603050405020304" pitchFamily="18" charset="0"/>
                              <a:cs typeface="Times New Roman" panose="02020603050405020304" pitchFamily="18" charset="0"/>
                            </a:rPr>
                            <a:t>decrease</a:t>
                          </a:r>
                          <a:r>
                            <a:rPr lang="en-US" sz="1200" dirty="0">
                              <a:latin typeface="Times New Roman" panose="02020603050405020304" pitchFamily="18" charset="0"/>
                              <a:cs typeface="Times New Roman" panose="02020603050405020304" pitchFamily="18" charset="0"/>
                            </a:rPr>
                            <a:t> the odds of client subscription to a term deposit by </a:t>
                          </a:r>
                          <a:r>
                            <a:rPr lang="en-US" sz="1200" dirty="0">
                              <a:highlight>
                                <a:srgbClr val="FFFF00"/>
                              </a:highlight>
                              <a:latin typeface="Times New Roman" panose="02020603050405020304" pitchFamily="18" charset="0"/>
                              <a:cs typeface="Times New Roman" panose="02020603050405020304" pitchFamily="18" charset="0"/>
                            </a:rPr>
                            <a:t>21.5%</a:t>
                          </a:r>
                          <a:r>
                            <a:rPr lang="en-US" sz="1200" dirty="0">
                              <a:latin typeface="Times New Roman" panose="02020603050405020304" pitchFamily="18" charset="0"/>
                              <a:cs typeface="Times New Roman" panose="02020603050405020304" pitchFamily="18" charset="0"/>
                            </a:rPr>
                            <a:t> compared to being unemployed</a:t>
                          </a:r>
                        </a:p>
                      </a:txBody>
                      <a:tcPr/>
                    </a:tc>
                    <a:extLst>
                      <a:ext uri="{0D108BD9-81ED-4DB2-BD59-A6C34878D82A}">
                        <a16:rowId xmlns:a16="http://schemas.microsoft.com/office/drawing/2014/main" xmlns="" val="3230991511"/>
                      </a:ext>
                    </a:extLst>
                  </a:tr>
                  <a:tr h="370840">
                    <a:tc>
                      <a:txBody>
                        <a:bodyPr/>
                        <a:lstStyle/>
                        <a:p>
                          <a:r>
                            <a:rPr lang="en-US" sz="1200" dirty="0">
                              <a:highlight>
                                <a:srgbClr val="00FF00"/>
                              </a:highlight>
                              <a:latin typeface="Times New Roman" panose="02020603050405020304" pitchFamily="18" charset="0"/>
                              <a:cs typeface="Times New Roman" panose="02020603050405020304" pitchFamily="18" charset="0"/>
                            </a:rPr>
                            <a:t>Job (student)</a:t>
                          </a:r>
                        </a:p>
                      </a:txBody>
                      <a:tcPr/>
                    </a:tc>
                    <a:tc>
                      <a:txBody>
                        <a:bodyPr/>
                        <a:lstStyle/>
                        <a:p>
                          <a:pPr algn="ctr"/>
                          <a:r>
                            <a:rPr lang="en-US" sz="1200" dirty="0">
                              <a:latin typeface="Times New Roman" panose="02020603050405020304" pitchFamily="18" charset="0"/>
                              <a:cs typeface="Times New Roman" panose="02020603050405020304" pitchFamily="18" charset="0"/>
                            </a:rPr>
                            <a:t>1.759</a:t>
                          </a:r>
                        </a:p>
                      </a:txBody>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75.90%</a:t>
                          </a:r>
                        </a:p>
                      </a:txBody>
                      <a:tcPr marL="9525" marR="9525" marT="9525" marB="0"/>
                    </a:tc>
                    <a:tc>
                      <a:txBody>
                        <a:bodyPr/>
                        <a:lstStyle/>
                        <a:p>
                          <a:r>
                            <a:rPr lang="en-US" sz="1200" dirty="0">
                              <a:latin typeface="Times New Roman" panose="02020603050405020304" pitchFamily="18" charset="0"/>
                              <a:cs typeface="Times New Roman" panose="02020603050405020304" pitchFamily="18" charset="0"/>
                            </a:rPr>
                            <a:t>Being student will </a:t>
                          </a:r>
                          <a:r>
                            <a:rPr lang="en-US" sz="1200" dirty="0">
                              <a:highlight>
                                <a:srgbClr val="FFFF00"/>
                              </a:highlight>
                              <a:latin typeface="Times New Roman" panose="02020603050405020304" pitchFamily="18" charset="0"/>
                              <a:cs typeface="Times New Roman" panose="02020603050405020304" pitchFamily="18" charset="0"/>
                            </a:rPr>
                            <a:t>increase</a:t>
                          </a:r>
                          <a:r>
                            <a:rPr lang="en-US" sz="1200" dirty="0">
                              <a:latin typeface="Times New Roman" panose="02020603050405020304" pitchFamily="18" charset="0"/>
                              <a:cs typeface="Times New Roman" panose="02020603050405020304" pitchFamily="18" charset="0"/>
                            </a:rPr>
                            <a:t> the odds of client subscription to a term deposit by </a:t>
                          </a:r>
                          <a:r>
                            <a:rPr lang="en-US" sz="1200" dirty="0">
                              <a:highlight>
                                <a:srgbClr val="FFFF00"/>
                              </a:highlight>
                              <a:latin typeface="Times New Roman" panose="02020603050405020304" pitchFamily="18" charset="0"/>
                              <a:cs typeface="Times New Roman" panose="02020603050405020304" pitchFamily="18" charset="0"/>
                            </a:rPr>
                            <a:t>75.9%</a:t>
                          </a:r>
                          <a:r>
                            <a:rPr lang="en-US" sz="1200" dirty="0">
                              <a:latin typeface="Times New Roman" panose="02020603050405020304" pitchFamily="18" charset="0"/>
                              <a:cs typeface="Times New Roman" panose="02020603050405020304" pitchFamily="18" charset="0"/>
                            </a:rPr>
                            <a:t> compared to being unemployed</a:t>
                          </a:r>
                        </a:p>
                      </a:txBody>
                      <a:tcPr/>
                    </a:tc>
                    <a:extLst>
                      <a:ext uri="{0D108BD9-81ED-4DB2-BD59-A6C34878D82A}">
                        <a16:rowId xmlns:a16="http://schemas.microsoft.com/office/drawing/2014/main" xmlns="" val="3380490874"/>
                      </a:ext>
                    </a:extLst>
                  </a:tr>
                  <a:tr h="370840">
                    <a:tc>
                      <a:txBody>
                        <a:bodyPr/>
                        <a:lstStyle/>
                        <a:p>
                          <a:r>
                            <a:rPr lang="en-US" sz="1200" dirty="0">
                              <a:highlight>
                                <a:srgbClr val="00FFFF"/>
                              </a:highlight>
                              <a:latin typeface="Times New Roman" panose="02020603050405020304" pitchFamily="18" charset="0"/>
                              <a:cs typeface="Times New Roman" panose="02020603050405020304" pitchFamily="18" charset="0"/>
                            </a:rPr>
                            <a:t>Age</a:t>
                          </a:r>
                        </a:p>
                      </a:txBody>
                      <a:tcPr/>
                    </a:tc>
                    <a:tc>
                      <a:txBody>
                        <a:bodyPr/>
                        <a:lstStyle/>
                        <a:p>
                          <a:pPr algn="ctr"/>
                          <a:r>
                            <a:rPr lang="en-US" sz="1200" dirty="0">
                              <a:latin typeface="Times New Roman" panose="02020603050405020304" pitchFamily="18" charset="0"/>
                              <a:cs typeface="Times New Roman" panose="02020603050405020304" pitchFamily="18" charset="0"/>
                            </a:rPr>
                            <a:t>0.587</a:t>
                          </a:r>
                        </a:p>
                      </a:txBody>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-41.30%</a:t>
                          </a:r>
                        </a:p>
                      </a:txBody>
                      <a:tcPr marL="9525" marR="9525" marT="9525" marB="0"/>
                    </a:tc>
                    <a:tc>
                      <a:txBody>
                        <a:bodyPr/>
                        <a:lstStyle/>
                        <a:p>
                          <a:r>
                            <a:rPr lang="en-US" sz="1200" dirty="0">
                              <a:latin typeface="Times New Roman" panose="02020603050405020304" pitchFamily="18" charset="0"/>
                              <a:cs typeface="Times New Roman" panose="02020603050405020304" pitchFamily="18" charset="0"/>
                            </a:rPr>
                            <a:t>1 year change in age will </a:t>
                          </a:r>
                          <a:r>
                            <a:rPr lang="en-US" sz="1200" dirty="0">
                              <a:highlight>
                                <a:srgbClr val="FFFF00"/>
                              </a:highlight>
                              <a:latin typeface="Times New Roman" panose="02020603050405020304" pitchFamily="18" charset="0"/>
                              <a:cs typeface="Times New Roman" panose="02020603050405020304" pitchFamily="18" charset="0"/>
                            </a:rPr>
                            <a:t>decrease</a:t>
                          </a:r>
                          <a:r>
                            <a:rPr lang="en-US" sz="1200" dirty="0">
                              <a:latin typeface="Times New Roman" panose="02020603050405020304" pitchFamily="18" charset="0"/>
                              <a:cs typeface="Times New Roman" panose="02020603050405020304" pitchFamily="18" charset="0"/>
                            </a:rPr>
                            <a:t> the odds of client subscription to a term deposit by </a:t>
                          </a:r>
                          <a:r>
                            <a:rPr lang="en-US" sz="1200" dirty="0">
                              <a:highlight>
                                <a:srgbClr val="FFFF00"/>
                              </a:highlight>
                              <a:latin typeface="Times New Roman" panose="02020603050405020304" pitchFamily="18" charset="0"/>
                              <a:cs typeface="Times New Roman" panose="02020603050405020304" pitchFamily="18" charset="0"/>
                            </a:rPr>
                            <a:t>41.3%</a:t>
                          </a:r>
                        </a:p>
                      </a:txBody>
                      <a:tcPr/>
                    </a:tc>
                    <a:extLst>
                      <a:ext uri="{0D108BD9-81ED-4DB2-BD59-A6C34878D82A}">
                        <a16:rowId xmlns:a16="http://schemas.microsoft.com/office/drawing/2014/main" xmlns="" val="468110358"/>
                      </a:ext>
                    </a:extLst>
                  </a:tr>
                  <a:tr h="370840">
                    <a:tc>
                      <a:txBody>
                        <a:bodyPr/>
                        <a:lstStyle/>
                        <a:p>
                          <a:r>
                            <a:rPr lang="en-US" sz="1200" dirty="0">
                              <a:highlight>
                                <a:srgbClr val="00FFFF"/>
                              </a:highlight>
                              <a:latin typeface="Times New Roman" panose="02020603050405020304" pitchFamily="18" charset="0"/>
                              <a:cs typeface="Times New Roman" panose="02020603050405020304" pitchFamily="18" charset="0"/>
                            </a:rPr>
                            <a:t>Balance</a:t>
                          </a:r>
                        </a:p>
                      </a:txBody>
                      <a:tcPr/>
                    </a:tc>
                    <a:tc>
                      <a:txBody>
                        <a:bodyPr/>
                        <a:lstStyle/>
                        <a:p>
                          <a:pPr algn="ctr"/>
                          <a:r>
                            <a:rPr lang="en-US" sz="1200" dirty="0">
                              <a:latin typeface="Times New Roman" panose="02020603050405020304" pitchFamily="18" charset="0"/>
                              <a:cs typeface="Times New Roman" panose="02020603050405020304" pitchFamily="18" charset="0"/>
                            </a:rPr>
                            <a:t>1.840</a:t>
                          </a:r>
                        </a:p>
                      </a:txBody>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84.00%</a:t>
                          </a:r>
                        </a:p>
                      </a:txBody>
                      <a:tcPr marL="9525" marR="9525" marT="9525" marB="0"/>
                    </a:tc>
                    <a:tc>
                      <a:txBody>
                        <a:bodyPr/>
                        <a:lstStyle/>
                        <a:p>
                          <a:r>
                            <a:rPr lang="en-US" sz="1200" dirty="0">
                              <a:latin typeface="Times New Roman" panose="02020603050405020304" pitchFamily="18" charset="0"/>
                              <a:cs typeface="Times New Roman" panose="02020603050405020304" pitchFamily="18" charset="0"/>
                            </a:rPr>
                            <a:t>1 euro change in balance will </a:t>
                          </a:r>
                          <a:r>
                            <a:rPr lang="en-US" sz="1200" dirty="0">
                              <a:highlight>
                                <a:srgbClr val="FFFF00"/>
                              </a:highlight>
                              <a:latin typeface="Times New Roman" panose="02020603050405020304" pitchFamily="18" charset="0"/>
                              <a:cs typeface="Times New Roman" panose="02020603050405020304" pitchFamily="18" charset="0"/>
                            </a:rPr>
                            <a:t>increase</a:t>
                          </a:r>
                          <a:r>
                            <a:rPr lang="en-US" sz="1200" dirty="0">
                              <a:latin typeface="Times New Roman" panose="02020603050405020304" pitchFamily="18" charset="0"/>
                              <a:cs typeface="Times New Roman" panose="02020603050405020304" pitchFamily="18" charset="0"/>
                            </a:rPr>
                            <a:t> the odds of client subscription to a term deposit by </a:t>
                          </a:r>
                          <a:r>
                            <a:rPr lang="en-US" sz="1200" dirty="0">
                              <a:highlight>
                                <a:srgbClr val="FFFF00"/>
                              </a:highlight>
                              <a:latin typeface="Times New Roman" panose="02020603050405020304" pitchFamily="18" charset="0"/>
                              <a:cs typeface="Times New Roman" panose="02020603050405020304" pitchFamily="18" charset="0"/>
                            </a:rPr>
                            <a:t>84%</a:t>
                          </a:r>
                        </a:p>
                      </a:txBody>
                      <a:tcPr/>
                    </a:tc>
                    <a:extLst>
                      <a:ext uri="{0D108BD9-81ED-4DB2-BD59-A6C34878D82A}">
                        <a16:rowId xmlns:a16="http://schemas.microsoft.com/office/drawing/2014/main" xmlns="" val="904230558"/>
                      </a:ext>
                    </a:extLst>
                  </a:tr>
                  <a:tr h="370840">
                    <a:tc>
                      <a:txBody>
                        <a:bodyPr/>
                        <a:lstStyle/>
                        <a:p>
                          <a:r>
                            <a:rPr lang="en-US" sz="1200" dirty="0">
                              <a:highlight>
                                <a:srgbClr val="00FFFF"/>
                              </a:highlight>
                              <a:latin typeface="Times New Roman" panose="02020603050405020304" pitchFamily="18" charset="0"/>
                              <a:cs typeface="Times New Roman" panose="02020603050405020304" pitchFamily="18" charset="0"/>
                            </a:rPr>
                            <a:t>Duration</a:t>
                          </a:r>
                        </a:p>
                      </a:txBody>
                      <a:tcPr/>
                    </a:tc>
                    <a:tc>
                      <a:txBody>
                        <a:bodyPr/>
                        <a:lstStyle/>
                        <a:p>
                          <a:pPr algn="ctr"/>
                          <a:r>
                            <a:rPr lang="en-US" sz="1200" dirty="0">
                              <a:latin typeface="Times New Roman" panose="02020603050405020304" pitchFamily="18" charset="0"/>
                              <a:cs typeface="Times New Roman" panose="02020603050405020304" pitchFamily="18" charset="0"/>
                            </a:rPr>
                            <a:t>72.467</a:t>
                          </a:r>
                        </a:p>
                      </a:txBody>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7146.70%</a:t>
                          </a:r>
                        </a:p>
                      </a:txBody>
                      <a:tcPr marL="9525" marR="9525" marT="9525" marB="0"/>
                    </a:tc>
                    <a:tc>
                      <a:txBody>
                        <a:bodyPr/>
                        <a:lstStyle/>
                        <a:p>
                          <a:r>
                            <a:rPr lang="en-US" sz="1200" dirty="0">
                              <a:latin typeface="Times New Roman" panose="02020603050405020304" pitchFamily="18" charset="0"/>
                              <a:cs typeface="Times New Roman" panose="02020603050405020304" pitchFamily="18" charset="0"/>
                            </a:rPr>
                            <a:t>1 second change in last contact duration will </a:t>
                          </a:r>
                          <a:r>
                            <a:rPr lang="en-US" sz="1200" dirty="0">
                              <a:highlight>
                                <a:srgbClr val="FFFF00"/>
                              </a:highlight>
                              <a:latin typeface="Times New Roman" panose="02020603050405020304" pitchFamily="18" charset="0"/>
                              <a:cs typeface="Times New Roman" panose="02020603050405020304" pitchFamily="18" charset="0"/>
                            </a:rPr>
                            <a:t>increase</a:t>
                          </a:r>
                          <a:r>
                            <a:rPr lang="en-US" sz="1200" dirty="0">
                              <a:latin typeface="Times New Roman" panose="02020603050405020304" pitchFamily="18" charset="0"/>
                              <a:cs typeface="Times New Roman" panose="02020603050405020304" pitchFamily="18" charset="0"/>
                            </a:rPr>
                            <a:t> the odds of client subscription to a term deposit by </a:t>
                          </a:r>
                          <a:r>
                            <a:rPr lang="en-US" sz="1200" dirty="0">
                              <a:highlight>
                                <a:srgbClr val="FFFF00"/>
                              </a:highlight>
                              <a:latin typeface="Times New Roman" panose="02020603050405020304" pitchFamily="18" charset="0"/>
                              <a:cs typeface="Times New Roman" panose="02020603050405020304" pitchFamily="18" charset="0"/>
                            </a:rPr>
                            <a:t>7146.7%</a:t>
                          </a:r>
                        </a:p>
                      </a:txBody>
                      <a:tcPr/>
                    </a:tc>
                    <a:extLst>
                      <a:ext uri="{0D108BD9-81ED-4DB2-BD59-A6C34878D82A}">
                        <a16:rowId xmlns:a16="http://schemas.microsoft.com/office/drawing/2014/main" xmlns="" val="3827814767"/>
                      </a:ext>
                    </a:extLst>
                  </a:tr>
                </a:tbl>
              </a:graphicData>
            </a:graphic>
          </p:graphicFrame>
        </mc:Choice>
        <mc:Fallback xmlns="">
          <p:graphicFrame>
            <p:nvGraphicFramePr>
              <p:cNvPr id="36" name="Table 36">
                <a:extLst>
                  <a:ext uri="{FF2B5EF4-FFF2-40B4-BE49-F238E27FC236}">
                    <a16:creationId xmlns:a16="http://schemas.microsoft.com/office/drawing/2014/main" id="{3CA8B05E-6D44-4DE1-989A-68F732D427FE}"/>
                  </a:ext>
                </a:extLst>
              </p:cNvPr>
              <p:cNvGraphicFramePr>
                <a:graphicFrameLocks noGrp="1"/>
              </p:cNvGraphicFramePr>
              <p:nvPr>
                <p:extLst>
                  <p:ext uri="{D42A27DB-BD31-4B8C-83A1-F6EECF244321}">
                    <p14:modId xmlns:p14="http://schemas.microsoft.com/office/powerpoint/2010/main" val="1228244099"/>
                  </p:ext>
                </p:extLst>
              </p:nvPr>
            </p:nvGraphicFramePr>
            <p:xfrm>
              <a:off x="3727537" y="449215"/>
              <a:ext cx="8270875" cy="5669280"/>
            </p:xfrm>
            <a:graphic>
              <a:graphicData uri="http://schemas.openxmlformats.org/drawingml/2006/table">
                <a:tbl>
                  <a:tblPr firstRow="1" bandRow="1">
                    <a:tableStyleId>{5940675A-B579-460E-94D1-54222C63F5DA}</a:tableStyleId>
                  </a:tblPr>
                  <a:tblGrid>
                    <a:gridCol w="1146199">
                      <a:extLst>
                        <a:ext uri="{9D8B030D-6E8A-4147-A177-3AD203B41FA5}">
                          <a16:colId xmlns:a16="http://schemas.microsoft.com/office/drawing/2014/main" val="924954628"/>
                        </a:ext>
                      </a:extLst>
                    </a:gridCol>
                    <a:gridCol w="835086">
                      <a:extLst>
                        <a:ext uri="{9D8B030D-6E8A-4147-A177-3AD203B41FA5}">
                          <a16:colId xmlns:a16="http://schemas.microsoft.com/office/drawing/2014/main" val="2708233356"/>
                        </a:ext>
                      </a:extLst>
                    </a:gridCol>
                    <a:gridCol w="2075935">
                      <a:extLst>
                        <a:ext uri="{9D8B030D-6E8A-4147-A177-3AD203B41FA5}">
                          <a16:colId xmlns:a16="http://schemas.microsoft.com/office/drawing/2014/main" val="1898490400"/>
                        </a:ext>
                      </a:extLst>
                    </a:gridCol>
                    <a:gridCol w="4213655">
                      <a:extLst>
                        <a:ext uri="{9D8B030D-6E8A-4147-A177-3AD203B41FA5}">
                          <a16:colId xmlns:a16="http://schemas.microsoft.com/office/drawing/2014/main" val="2372542643"/>
                        </a:ext>
                      </a:extLst>
                    </a:gridCol>
                  </a:tblGrid>
                  <a:tr h="457200">
                    <a:tc>
                      <a:txBody>
                        <a:bodyPr/>
                        <a:lstStyle/>
                        <a:p>
                          <a:r>
                            <a:rPr lang="en-US" sz="1200" b="1" dirty="0">
                              <a:latin typeface="Times New Roman" panose="02020603050405020304" pitchFamily="18" charset="0"/>
                              <a:cs typeface="Times New Roman" panose="02020603050405020304" pitchFamily="18" charset="0"/>
                            </a:rPr>
                            <a:t>Effect</a:t>
                          </a:r>
                        </a:p>
                      </a:txBody>
                      <a:tcPr>
                        <a:solidFill>
                          <a:schemeClr val="bg2"/>
                        </a:solidFill>
                      </a:tcPr>
                    </a:tc>
                    <a:tc>
                      <a:txBody>
                        <a:bodyPr/>
                        <a:lstStyle/>
                        <a:p>
                          <a:r>
                            <a:rPr lang="en-US" sz="1200" b="1" dirty="0">
                              <a:latin typeface="Times New Roman" panose="02020603050405020304" pitchFamily="18" charset="0"/>
                              <a:cs typeface="Times New Roman" panose="02020603050405020304" pitchFamily="18" charset="0"/>
                            </a:rPr>
                            <a:t>Point Estimate</a:t>
                          </a:r>
                        </a:p>
                      </a:txBody>
                      <a:tcPr>
                        <a:solidFill>
                          <a:schemeClr val="bg2"/>
                        </a:solidFill>
                      </a:tcPr>
                    </a:tc>
                    <a:tc>
                      <a:txBody>
                        <a:bodyPr/>
                        <a:lstStyle/>
                        <a:p>
                          <a:endParaRPr lang="en-US"/>
                        </a:p>
                      </a:txBody>
                      <a:tcPr>
                        <a:blipFill>
                          <a:blip r:embed="rId5"/>
                          <a:stretch>
                            <a:fillRect l="-95601" t="-1333" r="-203519" b="-1152000"/>
                          </a:stretch>
                        </a:blipFill>
                      </a:tcPr>
                    </a:tc>
                    <a:tc>
                      <a:txBody>
                        <a:bodyPr/>
                        <a:lstStyle/>
                        <a:p>
                          <a:r>
                            <a:rPr lang="en-US" sz="1200" b="1" dirty="0">
                              <a:latin typeface="Times New Roman" panose="02020603050405020304" pitchFamily="18" charset="0"/>
                              <a:cs typeface="Times New Roman" panose="02020603050405020304" pitchFamily="18" charset="0"/>
                            </a:rPr>
                            <a:t>Interpretation</a:t>
                          </a:r>
                        </a:p>
                      </a:txBody>
                      <a:tcPr>
                        <a:solidFill>
                          <a:schemeClr val="bg2"/>
                        </a:solidFill>
                      </a:tcPr>
                    </a:tc>
                    <a:extLst>
                      <a:ext uri="{0D108BD9-81ED-4DB2-BD59-A6C34878D82A}">
                        <a16:rowId xmlns:a16="http://schemas.microsoft.com/office/drawing/2014/main" val="359404486"/>
                      </a:ext>
                    </a:extLst>
                  </a:tr>
                  <a:tr h="640080">
                    <a:tc>
                      <a:txBody>
                        <a:bodyPr/>
                        <a:lstStyle/>
                        <a:p>
                          <a:r>
                            <a:rPr lang="en-US" sz="1200" dirty="0">
                              <a:highlight>
                                <a:srgbClr val="00FF00"/>
                              </a:highlight>
                              <a:latin typeface="Times New Roman" panose="02020603050405020304" pitchFamily="18" charset="0"/>
                              <a:cs typeface="Times New Roman" panose="02020603050405020304" pitchFamily="18" charset="0"/>
                            </a:rPr>
                            <a:t>Education primary</a:t>
                          </a:r>
                        </a:p>
                      </a:txBody>
                      <a:tcPr/>
                    </a:tc>
                    <a:tc>
                      <a:txBody>
                        <a:bodyPr/>
                        <a:lstStyle/>
                        <a:p>
                          <a:pPr algn="ctr"/>
                          <a:r>
                            <a:rPr lang="en-US" sz="1200" dirty="0">
                              <a:latin typeface="Times New Roman" panose="02020603050405020304" pitchFamily="18" charset="0"/>
                              <a:cs typeface="Times New Roman" panose="02020603050405020304" pitchFamily="18" charset="0"/>
                            </a:rPr>
                            <a:t>0.629</a:t>
                          </a:r>
                        </a:p>
                      </a:txBody>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-37.10%</a:t>
                          </a:r>
                        </a:p>
                      </a:txBody>
                      <a:tcPr marL="9525" marR="9525" marT="9525" marB="0"/>
                    </a:tc>
                    <a:tc>
                      <a:txBody>
                        <a:bodyPr/>
                        <a:lstStyle/>
                        <a:p>
                          <a:r>
                            <a:rPr lang="en-US" sz="1200" dirty="0">
                              <a:latin typeface="Times New Roman" panose="02020603050405020304" pitchFamily="18" charset="0"/>
                              <a:cs typeface="Times New Roman" panose="02020603050405020304" pitchFamily="18" charset="0"/>
                            </a:rPr>
                            <a:t>Having primary education will </a:t>
                          </a:r>
                          <a:r>
                            <a:rPr lang="en-US" sz="1200" dirty="0">
                              <a:highlight>
                                <a:srgbClr val="FFFF00"/>
                              </a:highlight>
                              <a:latin typeface="Times New Roman" panose="02020603050405020304" pitchFamily="18" charset="0"/>
                              <a:cs typeface="Times New Roman" panose="02020603050405020304" pitchFamily="18" charset="0"/>
                            </a:rPr>
                            <a:t>decrease</a:t>
                          </a:r>
                          <a:r>
                            <a:rPr lang="en-US" sz="1200" dirty="0">
                              <a:latin typeface="Times New Roman" panose="02020603050405020304" pitchFamily="18" charset="0"/>
                              <a:cs typeface="Times New Roman" panose="02020603050405020304" pitchFamily="18" charset="0"/>
                            </a:rPr>
                            <a:t> the odds of client subscription to a term deposit by </a:t>
                          </a:r>
                          <a:r>
                            <a:rPr lang="en-US" sz="1200" dirty="0">
                              <a:highlight>
                                <a:srgbClr val="FFFF00"/>
                              </a:highlight>
                              <a:latin typeface="Times New Roman" panose="02020603050405020304" pitchFamily="18" charset="0"/>
                              <a:cs typeface="Times New Roman" panose="02020603050405020304" pitchFamily="18" charset="0"/>
                            </a:rPr>
                            <a:t>37.1%</a:t>
                          </a:r>
                          <a:r>
                            <a:rPr lang="en-US" sz="1200" dirty="0">
                              <a:latin typeface="Times New Roman" panose="02020603050405020304" pitchFamily="18" charset="0"/>
                              <a:cs typeface="Times New Roman" panose="02020603050405020304" pitchFamily="18" charset="0"/>
                            </a:rPr>
                            <a:t> compared to having tertiary education.</a:t>
                          </a:r>
                        </a:p>
                      </a:txBody>
                      <a:tcPr/>
                    </a:tc>
                    <a:extLst>
                      <a:ext uri="{0D108BD9-81ED-4DB2-BD59-A6C34878D82A}">
                        <a16:rowId xmlns:a16="http://schemas.microsoft.com/office/drawing/2014/main" val="508576261"/>
                      </a:ext>
                    </a:extLst>
                  </a:tr>
                  <a:tr h="457200">
                    <a:tc>
                      <a:txBody>
                        <a:bodyPr/>
                        <a:lstStyle/>
                        <a:p>
                          <a:r>
                            <a:rPr lang="en-US" sz="1200" dirty="0">
                              <a:highlight>
                                <a:srgbClr val="00FF00"/>
                              </a:highlight>
                              <a:latin typeface="Times New Roman" panose="02020603050405020304" pitchFamily="18" charset="0"/>
                              <a:cs typeface="Times New Roman" panose="02020603050405020304" pitchFamily="18" charset="0"/>
                            </a:rPr>
                            <a:t>Job (admin)</a:t>
                          </a:r>
                        </a:p>
                      </a:txBody>
                      <a:tcPr/>
                    </a:tc>
                    <a:tc>
                      <a:txBody>
                        <a:bodyPr/>
                        <a:lstStyle/>
                        <a:p>
                          <a:pPr algn="ctr"/>
                          <a:r>
                            <a:rPr lang="en-US" sz="1200" dirty="0">
                              <a:latin typeface="Times New Roman" panose="02020603050405020304" pitchFamily="18" charset="0"/>
                              <a:cs typeface="Times New Roman" panose="02020603050405020304" pitchFamily="18" charset="0"/>
                            </a:rPr>
                            <a:t>1.100</a:t>
                          </a:r>
                        </a:p>
                      </a:txBody>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10.00%</a:t>
                          </a:r>
                        </a:p>
                      </a:txBody>
                      <a:tcPr marL="9525" marR="9525" marT="9525" marB="0"/>
                    </a:tc>
                    <a:tc>
                      <a:txBody>
                        <a:bodyPr/>
                        <a:lstStyle/>
                        <a:p>
                          <a:r>
                            <a:rPr lang="en-US" sz="1200" dirty="0">
                              <a:latin typeface="Times New Roman" panose="02020603050405020304" pitchFamily="18" charset="0"/>
                              <a:cs typeface="Times New Roman" panose="02020603050405020304" pitchFamily="18" charset="0"/>
                            </a:rPr>
                            <a:t>Administrator job will </a:t>
                          </a:r>
                          <a:r>
                            <a:rPr lang="en-US" sz="1200" dirty="0">
                              <a:highlight>
                                <a:srgbClr val="FFFF00"/>
                              </a:highlight>
                              <a:latin typeface="Times New Roman" panose="02020603050405020304" pitchFamily="18" charset="0"/>
                              <a:cs typeface="Times New Roman" panose="02020603050405020304" pitchFamily="18" charset="0"/>
                            </a:rPr>
                            <a:t>increase</a:t>
                          </a:r>
                          <a:r>
                            <a:rPr lang="en-US" sz="1200" dirty="0">
                              <a:latin typeface="Times New Roman" panose="02020603050405020304" pitchFamily="18" charset="0"/>
                              <a:cs typeface="Times New Roman" panose="02020603050405020304" pitchFamily="18" charset="0"/>
                            </a:rPr>
                            <a:t> the odds of client subscription to a term deposit by </a:t>
                          </a:r>
                          <a:r>
                            <a:rPr lang="en-US" sz="1200" dirty="0">
                              <a:highlight>
                                <a:srgbClr val="FFFF00"/>
                              </a:highlight>
                              <a:latin typeface="Times New Roman" panose="02020603050405020304" pitchFamily="18" charset="0"/>
                              <a:cs typeface="Times New Roman" panose="02020603050405020304" pitchFamily="18" charset="0"/>
                            </a:rPr>
                            <a:t>10.0%</a:t>
                          </a:r>
                          <a:r>
                            <a:rPr lang="en-US" sz="1200" dirty="0">
                              <a:latin typeface="Times New Roman" panose="02020603050405020304" pitchFamily="18" charset="0"/>
                              <a:cs typeface="Times New Roman" panose="02020603050405020304" pitchFamily="18" charset="0"/>
                            </a:rPr>
                            <a:t> compared to being unemployed</a:t>
                          </a:r>
                        </a:p>
                      </a:txBody>
                      <a:tcPr/>
                    </a:tc>
                    <a:extLst>
                      <a:ext uri="{0D108BD9-81ED-4DB2-BD59-A6C34878D82A}">
                        <a16:rowId xmlns:a16="http://schemas.microsoft.com/office/drawing/2014/main" val="3639005385"/>
                      </a:ext>
                    </a:extLst>
                  </a:tr>
                  <a:tr h="457200">
                    <a:tc>
                      <a:txBody>
                        <a:bodyPr/>
                        <a:lstStyle/>
                        <a:p>
                          <a:r>
                            <a:rPr lang="en-US" sz="1200" dirty="0">
                              <a:highlight>
                                <a:srgbClr val="00FF00"/>
                              </a:highlight>
                              <a:latin typeface="Times New Roman" panose="02020603050405020304" pitchFamily="18" charset="0"/>
                              <a:cs typeface="Times New Roman" panose="02020603050405020304" pitchFamily="18" charset="0"/>
                            </a:rPr>
                            <a:t>Job (blue-collar)</a:t>
                          </a:r>
                        </a:p>
                      </a:txBody>
                      <a:tcPr/>
                    </a:tc>
                    <a:tc>
                      <a:txBody>
                        <a:bodyPr/>
                        <a:lstStyle/>
                        <a:p>
                          <a:pPr algn="ctr"/>
                          <a:r>
                            <a:rPr lang="en-US" sz="1200" dirty="0">
                              <a:latin typeface="Times New Roman" panose="02020603050405020304" pitchFamily="18" charset="0"/>
                              <a:cs typeface="Times New Roman" panose="02020603050405020304" pitchFamily="18" charset="0"/>
                            </a:rPr>
                            <a:t>0.753</a:t>
                          </a:r>
                        </a:p>
                      </a:txBody>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-24.70%</a:t>
                          </a:r>
                        </a:p>
                      </a:txBody>
                      <a:tcPr marL="9525" marR="9525" marT="9525" marB="0"/>
                    </a:tc>
                    <a:tc>
                      <a:txBody>
                        <a:bodyPr/>
                        <a:lstStyle/>
                        <a:p>
                          <a:r>
                            <a:rPr lang="en-US" sz="1200" dirty="0">
                              <a:latin typeface="Times New Roman" panose="02020603050405020304" pitchFamily="18" charset="0"/>
                              <a:cs typeface="Times New Roman" panose="02020603050405020304" pitchFamily="18" charset="0"/>
                            </a:rPr>
                            <a:t>Blue-collar job will </a:t>
                          </a:r>
                          <a:r>
                            <a:rPr lang="en-US" sz="1200" dirty="0">
                              <a:highlight>
                                <a:srgbClr val="FFFF00"/>
                              </a:highlight>
                              <a:latin typeface="Times New Roman" panose="02020603050405020304" pitchFamily="18" charset="0"/>
                              <a:cs typeface="Times New Roman" panose="02020603050405020304" pitchFamily="18" charset="0"/>
                            </a:rPr>
                            <a:t>decrease</a:t>
                          </a:r>
                          <a:r>
                            <a:rPr lang="en-US" sz="1200" dirty="0">
                              <a:latin typeface="Times New Roman" panose="02020603050405020304" pitchFamily="18" charset="0"/>
                              <a:cs typeface="Times New Roman" panose="02020603050405020304" pitchFamily="18" charset="0"/>
                            </a:rPr>
                            <a:t> the odds of client subscription to a term deposit by </a:t>
                          </a:r>
                          <a:r>
                            <a:rPr lang="en-US" sz="1200" dirty="0">
                              <a:highlight>
                                <a:srgbClr val="FFFF00"/>
                              </a:highlight>
                              <a:latin typeface="Times New Roman" panose="02020603050405020304" pitchFamily="18" charset="0"/>
                              <a:cs typeface="Times New Roman" panose="02020603050405020304" pitchFamily="18" charset="0"/>
                            </a:rPr>
                            <a:t>24.7%</a:t>
                          </a:r>
                          <a:r>
                            <a:rPr lang="en-US" sz="1200" dirty="0">
                              <a:latin typeface="Times New Roman" panose="02020603050405020304" pitchFamily="18" charset="0"/>
                              <a:cs typeface="Times New Roman" panose="02020603050405020304" pitchFamily="18" charset="0"/>
                            </a:rPr>
                            <a:t> compared to being unemployed</a:t>
                          </a:r>
                        </a:p>
                      </a:txBody>
                      <a:tcPr/>
                    </a:tc>
                    <a:extLst>
                      <a:ext uri="{0D108BD9-81ED-4DB2-BD59-A6C34878D82A}">
                        <a16:rowId xmlns:a16="http://schemas.microsoft.com/office/drawing/2014/main" val="1976853733"/>
                      </a:ext>
                    </a:extLst>
                  </a:tr>
                  <a:tr h="457200">
                    <a:tc>
                      <a:txBody>
                        <a:bodyPr/>
                        <a:lstStyle/>
                        <a:p>
                          <a:r>
                            <a:rPr lang="en-US" sz="1200" dirty="0">
                              <a:highlight>
                                <a:srgbClr val="00FF00"/>
                              </a:highlight>
                              <a:latin typeface="Times New Roman" panose="02020603050405020304" pitchFamily="18" charset="0"/>
                              <a:cs typeface="Times New Roman" panose="02020603050405020304" pitchFamily="18" charset="0"/>
                            </a:rPr>
                            <a:t>Job (entrepreneur)</a:t>
                          </a:r>
                        </a:p>
                      </a:txBody>
                      <a:tcPr/>
                    </a:tc>
                    <a:tc>
                      <a:txBody>
                        <a:bodyPr/>
                        <a:lstStyle/>
                        <a:p>
                          <a:pPr algn="ctr"/>
                          <a:r>
                            <a:rPr lang="en-US" sz="1200" dirty="0">
                              <a:latin typeface="Times New Roman" panose="02020603050405020304" pitchFamily="18" charset="0"/>
                              <a:cs typeface="Times New Roman" panose="02020603050405020304" pitchFamily="18" charset="0"/>
                            </a:rPr>
                            <a:t>0.714</a:t>
                          </a:r>
                        </a:p>
                      </a:txBody>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-28.60%</a:t>
                          </a:r>
                        </a:p>
                      </a:txBody>
                      <a:tcPr marL="9525" marR="9525" marT="9525" marB="0"/>
                    </a:tc>
                    <a:tc>
                      <a:txBody>
                        <a:bodyPr/>
                        <a:lstStyle/>
                        <a:p>
                          <a:r>
                            <a:rPr lang="en-US" sz="1200" dirty="0">
                              <a:latin typeface="Times New Roman" panose="02020603050405020304" pitchFamily="18" charset="0"/>
                              <a:cs typeface="Times New Roman" panose="02020603050405020304" pitchFamily="18" charset="0"/>
                            </a:rPr>
                            <a:t>Entrepreneur job will </a:t>
                          </a:r>
                          <a:r>
                            <a:rPr lang="en-US" sz="1200" dirty="0">
                              <a:highlight>
                                <a:srgbClr val="FFFF00"/>
                              </a:highlight>
                              <a:latin typeface="Times New Roman" panose="02020603050405020304" pitchFamily="18" charset="0"/>
                              <a:cs typeface="Times New Roman" panose="02020603050405020304" pitchFamily="18" charset="0"/>
                            </a:rPr>
                            <a:t>decrease</a:t>
                          </a:r>
                          <a:r>
                            <a:rPr lang="en-US" sz="1200" dirty="0">
                              <a:latin typeface="Times New Roman" panose="02020603050405020304" pitchFamily="18" charset="0"/>
                              <a:cs typeface="Times New Roman" panose="02020603050405020304" pitchFamily="18" charset="0"/>
                            </a:rPr>
                            <a:t> the odds of client subscription to a term deposit by </a:t>
                          </a:r>
                          <a:r>
                            <a:rPr lang="en-US" sz="1200" dirty="0">
                              <a:highlight>
                                <a:srgbClr val="FFFF00"/>
                              </a:highlight>
                              <a:latin typeface="Times New Roman" panose="02020603050405020304" pitchFamily="18" charset="0"/>
                              <a:cs typeface="Times New Roman" panose="02020603050405020304" pitchFamily="18" charset="0"/>
                            </a:rPr>
                            <a:t>28.6%</a:t>
                          </a:r>
                          <a:r>
                            <a:rPr lang="en-US" sz="1200" dirty="0">
                              <a:latin typeface="Times New Roman" panose="02020603050405020304" pitchFamily="18" charset="0"/>
                              <a:cs typeface="Times New Roman" panose="02020603050405020304" pitchFamily="18" charset="0"/>
                            </a:rPr>
                            <a:t> compared to being unemployed</a:t>
                          </a:r>
                        </a:p>
                      </a:txBody>
                      <a:tcPr/>
                    </a:tc>
                    <a:extLst>
                      <a:ext uri="{0D108BD9-81ED-4DB2-BD59-A6C34878D82A}">
                        <a16:rowId xmlns:a16="http://schemas.microsoft.com/office/drawing/2014/main" val="3498304935"/>
                      </a:ext>
                    </a:extLst>
                  </a:tr>
                  <a:tr h="457200">
                    <a:tc>
                      <a:txBody>
                        <a:bodyPr/>
                        <a:lstStyle/>
                        <a:p>
                          <a:r>
                            <a:rPr lang="en-US" sz="1200" dirty="0">
                              <a:highlight>
                                <a:srgbClr val="00FF00"/>
                              </a:highlight>
                              <a:latin typeface="Times New Roman" panose="02020603050405020304" pitchFamily="18" charset="0"/>
                              <a:cs typeface="Times New Roman" panose="02020603050405020304" pitchFamily="18" charset="0"/>
                            </a:rPr>
                            <a:t>Job (housemaid)</a:t>
                          </a:r>
                        </a:p>
                      </a:txBody>
                      <a:tcPr/>
                    </a:tc>
                    <a:tc>
                      <a:txBody>
                        <a:bodyPr/>
                        <a:lstStyle/>
                        <a:p>
                          <a:pPr algn="ctr"/>
                          <a:r>
                            <a:rPr lang="en-US" sz="1200" dirty="0">
                              <a:latin typeface="Times New Roman" panose="02020603050405020304" pitchFamily="18" charset="0"/>
                              <a:cs typeface="Times New Roman" panose="02020603050405020304" pitchFamily="18" charset="0"/>
                            </a:rPr>
                            <a:t>0.633</a:t>
                          </a:r>
                        </a:p>
                      </a:txBody>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-36.70%</a:t>
                          </a:r>
                        </a:p>
                      </a:txBody>
                      <a:tcPr marL="9525" marR="9525" marT="9525" marB="0"/>
                    </a:tc>
                    <a:tc>
                      <a:txBody>
                        <a:bodyPr/>
                        <a:lstStyle/>
                        <a:p>
                          <a:r>
                            <a:rPr lang="en-US" sz="1200" dirty="0">
                              <a:latin typeface="Times New Roman" panose="02020603050405020304" pitchFamily="18" charset="0"/>
                              <a:cs typeface="Times New Roman" panose="02020603050405020304" pitchFamily="18" charset="0"/>
                            </a:rPr>
                            <a:t>Housemaid job will </a:t>
                          </a:r>
                          <a:r>
                            <a:rPr lang="en-US" sz="1200" dirty="0">
                              <a:highlight>
                                <a:srgbClr val="FFFF00"/>
                              </a:highlight>
                              <a:latin typeface="Times New Roman" panose="02020603050405020304" pitchFamily="18" charset="0"/>
                              <a:cs typeface="Times New Roman" panose="02020603050405020304" pitchFamily="18" charset="0"/>
                            </a:rPr>
                            <a:t>decrease</a:t>
                          </a:r>
                          <a:r>
                            <a:rPr lang="en-US" sz="1200" dirty="0">
                              <a:latin typeface="Times New Roman" panose="02020603050405020304" pitchFamily="18" charset="0"/>
                              <a:cs typeface="Times New Roman" panose="02020603050405020304" pitchFamily="18" charset="0"/>
                            </a:rPr>
                            <a:t> the odds of client subscription to a term deposit by </a:t>
                          </a:r>
                          <a:r>
                            <a:rPr lang="en-US" sz="1200" dirty="0">
                              <a:highlight>
                                <a:srgbClr val="FFFF00"/>
                              </a:highlight>
                              <a:latin typeface="Times New Roman" panose="02020603050405020304" pitchFamily="18" charset="0"/>
                              <a:cs typeface="Times New Roman" panose="02020603050405020304" pitchFamily="18" charset="0"/>
                            </a:rPr>
                            <a:t>36.7%</a:t>
                          </a:r>
                          <a:r>
                            <a:rPr lang="en-US" sz="1200" dirty="0">
                              <a:latin typeface="Times New Roman" panose="02020603050405020304" pitchFamily="18" charset="0"/>
                              <a:cs typeface="Times New Roman" panose="02020603050405020304" pitchFamily="18" charset="0"/>
                            </a:rPr>
                            <a:t> compared to being unemployed</a:t>
                          </a:r>
                        </a:p>
                      </a:txBody>
                      <a:tcPr/>
                    </a:tc>
                    <a:extLst>
                      <a:ext uri="{0D108BD9-81ED-4DB2-BD59-A6C34878D82A}">
                        <a16:rowId xmlns:a16="http://schemas.microsoft.com/office/drawing/2014/main" val="1313131040"/>
                      </a:ext>
                    </a:extLst>
                  </a:tr>
                  <a:tr h="457200">
                    <a:tc>
                      <a:txBody>
                        <a:bodyPr/>
                        <a:lstStyle/>
                        <a:p>
                          <a:r>
                            <a:rPr lang="en-US" sz="1200" dirty="0">
                              <a:highlight>
                                <a:srgbClr val="00FF00"/>
                              </a:highlight>
                              <a:latin typeface="Times New Roman" panose="02020603050405020304" pitchFamily="18" charset="0"/>
                              <a:cs typeface="Times New Roman" panose="02020603050405020304" pitchFamily="18" charset="0"/>
                            </a:rPr>
                            <a:t>Job (retired)</a:t>
                          </a:r>
                        </a:p>
                      </a:txBody>
                      <a:tcPr/>
                    </a:tc>
                    <a:tc>
                      <a:txBody>
                        <a:bodyPr/>
                        <a:lstStyle/>
                        <a:p>
                          <a:pPr algn="ctr"/>
                          <a:r>
                            <a:rPr lang="en-US" sz="1200" dirty="0">
                              <a:latin typeface="Times New Roman" panose="02020603050405020304" pitchFamily="18" charset="0"/>
                              <a:cs typeface="Times New Roman" panose="02020603050405020304" pitchFamily="18" charset="0"/>
                            </a:rPr>
                            <a:t>1.477</a:t>
                          </a:r>
                        </a:p>
                      </a:txBody>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47.70%</a:t>
                          </a:r>
                        </a:p>
                      </a:txBody>
                      <a:tcPr marL="9525" marR="9525" marT="9525" marB="0"/>
                    </a:tc>
                    <a:tc>
                      <a:txBody>
                        <a:bodyPr/>
                        <a:lstStyle/>
                        <a:p>
                          <a:r>
                            <a:rPr lang="en-US" sz="1200" dirty="0">
                              <a:latin typeface="Times New Roman" panose="02020603050405020304" pitchFamily="18" charset="0"/>
                              <a:cs typeface="Times New Roman" panose="02020603050405020304" pitchFamily="18" charset="0"/>
                            </a:rPr>
                            <a:t>Being retired will </a:t>
                          </a:r>
                          <a:r>
                            <a:rPr lang="en-US" sz="1200" dirty="0">
                              <a:highlight>
                                <a:srgbClr val="FFFF00"/>
                              </a:highlight>
                              <a:latin typeface="Times New Roman" panose="02020603050405020304" pitchFamily="18" charset="0"/>
                              <a:cs typeface="Times New Roman" panose="02020603050405020304" pitchFamily="18" charset="0"/>
                            </a:rPr>
                            <a:t>increase</a:t>
                          </a:r>
                          <a:r>
                            <a:rPr lang="en-US" sz="1200" dirty="0">
                              <a:latin typeface="Times New Roman" panose="02020603050405020304" pitchFamily="18" charset="0"/>
                              <a:cs typeface="Times New Roman" panose="02020603050405020304" pitchFamily="18" charset="0"/>
                            </a:rPr>
                            <a:t> the odds of client subscription to a term deposit by </a:t>
                          </a:r>
                          <a:r>
                            <a:rPr lang="en-US" sz="1200" dirty="0">
                              <a:highlight>
                                <a:srgbClr val="FFFF00"/>
                              </a:highlight>
                              <a:latin typeface="Times New Roman" panose="02020603050405020304" pitchFamily="18" charset="0"/>
                              <a:cs typeface="Times New Roman" panose="02020603050405020304" pitchFamily="18" charset="0"/>
                            </a:rPr>
                            <a:t>47.7%</a:t>
                          </a:r>
                          <a:r>
                            <a:rPr lang="en-US" sz="1200" dirty="0">
                              <a:latin typeface="Times New Roman" panose="02020603050405020304" pitchFamily="18" charset="0"/>
                              <a:cs typeface="Times New Roman" panose="02020603050405020304" pitchFamily="18" charset="0"/>
                            </a:rPr>
                            <a:t> compared to being unemployed</a:t>
                          </a:r>
                        </a:p>
                      </a:txBody>
                      <a:tcPr/>
                    </a:tc>
                    <a:extLst>
                      <a:ext uri="{0D108BD9-81ED-4DB2-BD59-A6C34878D82A}">
                        <a16:rowId xmlns:a16="http://schemas.microsoft.com/office/drawing/2014/main" val="3255999099"/>
                      </a:ext>
                    </a:extLst>
                  </a:tr>
                  <a:tr h="457200">
                    <a:tc>
                      <a:txBody>
                        <a:bodyPr/>
                        <a:lstStyle/>
                        <a:p>
                          <a:r>
                            <a:rPr lang="en-US" sz="1200" dirty="0">
                              <a:highlight>
                                <a:srgbClr val="00FF00"/>
                              </a:highlight>
                              <a:latin typeface="Times New Roman" panose="02020603050405020304" pitchFamily="18" charset="0"/>
                              <a:cs typeface="Times New Roman" panose="02020603050405020304" pitchFamily="18" charset="0"/>
                            </a:rPr>
                            <a:t>Job (services)</a:t>
                          </a:r>
                        </a:p>
                      </a:txBody>
                      <a:tcPr/>
                    </a:tc>
                    <a:tc>
                      <a:txBody>
                        <a:bodyPr/>
                        <a:lstStyle/>
                        <a:p>
                          <a:pPr algn="ctr"/>
                          <a:r>
                            <a:rPr lang="en-US" sz="1200" dirty="0">
                              <a:latin typeface="Times New Roman" panose="02020603050405020304" pitchFamily="18" charset="0"/>
                              <a:cs typeface="Times New Roman" panose="02020603050405020304" pitchFamily="18" charset="0"/>
                            </a:rPr>
                            <a:t>0.785</a:t>
                          </a:r>
                        </a:p>
                      </a:txBody>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-21.50%</a:t>
                          </a:r>
                        </a:p>
                      </a:txBody>
                      <a:tcPr marL="9525" marR="9525" marT="9525" marB="0"/>
                    </a:tc>
                    <a:tc>
                      <a:txBody>
                        <a:bodyPr/>
                        <a:lstStyle/>
                        <a:p>
                          <a:r>
                            <a:rPr lang="en-US" sz="1200" dirty="0">
                              <a:latin typeface="Times New Roman" panose="02020603050405020304" pitchFamily="18" charset="0"/>
                              <a:cs typeface="Times New Roman" panose="02020603050405020304" pitchFamily="18" charset="0"/>
                            </a:rPr>
                            <a:t>Services job will </a:t>
                          </a:r>
                          <a:r>
                            <a:rPr lang="en-US" sz="1200" dirty="0">
                              <a:highlight>
                                <a:srgbClr val="FFFF00"/>
                              </a:highlight>
                              <a:latin typeface="Times New Roman" panose="02020603050405020304" pitchFamily="18" charset="0"/>
                              <a:cs typeface="Times New Roman" panose="02020603050405020304" pitchFamily="18" charset="0"/>
                            </a:rPr>
                            <a:t>decrease</a:t>
                          </a:r>
                          <a:r>
                            <a:rPr lang="en-US" sz="1200" dirty="0">
                              <a:latin typeface="Times New Roman" panose="02020603050405020304" pitchFamily="18" charset="0"/>
                              <a:cs typeface="Times New Roman" panose="02020603050405020304" pitchFamily="18" charset="0"/>
                            </a:rPr>
                            <a:t> the odds of client subscription to a term deposit by </a:t>
                          </a:r>
                          <a:r>
                            <a:rPr lang="en-US" sz="1200" dirty="0">
                              <a:highlight>
                                <a:srgbClr val="FFFF00"/>
                              </a:highlight>
                              <a:latin typeface="Times New Roman" panose="02020603050405020304" pitchFamily="18" charset="0"/>
                              <a:cs typeface="Times New Roman" panose="02020603050405020304" pitchFamily="18" charset="0"/>
                            </a:rPr>
                            <a:t>21.5%</a:t>
                          </a:r>
                          <a:r>
                            <a:rPr lang="en-US" sz="1200" dirty="0">
                              <a:latin typeface="Times New Roman" panose="02020603050405020304" pitchFamily="18" charset="0"/>
                              <a:cs typeface="Times New Roman" panose="02020603050405020304" pitchFamily="18" charset="0"/>
                            </a:rPr>
                            <a:t> compared to being unemployed</a:t>
                          </a:r>
                        </a:p>
                      </a:txBody>
                      <a:tcPr/>
                    </a:tc>
                    <a:extLst>
                      <a:ext uri="{0D108BD9-81ED-4DB2-BD59-A6C34878D82A}">
                        <a16:rowId xmlns:a16="http://schemas.microsoft.com/office/drawing/2014/main" val="3230991511"/>
                      </a:ext>
                    </a:extLst>
                  </a:tr>
                  <a:tr h="457200">
                    <a:tc>
                      <a:txBody>
                        <a:bodyPr/>
                        <a:lstStyle/>
                        <a:p>
                          <a:r>
                            <a:rPr lang="en-US" sz="1200" dirty="0">
                              <a:highlight>
                                <a:srgbClr val="00FF00"/>
                              </a:highlight>
                              <a:latin typeface="Times New Roman" panose="02020603050405020304" pitchFamily="18" charset="0"/>
                              <a:cs typeface="Times New Roman" panose="02020603050405020304" pitchFamily="18" charset="0"/>
                            </a:rPr>
                            <a:t>Job (student)</a:t>
                          </a:r>
                        </a:p>
                      </a:txBody>
                      <a:tcPr/>
                    </a:tc>
                    <a:tc>
                      <a:txBody>
                        <a:bodyPr/>
                        <a:lstStyle/>
                        <a:p>
                          <a:pPr algn="ctr"/>
                          <a:r>
                            <a:rPr lang="en-US" sz="1200" dirty="0">
                              <a:latin typeface="Times New Roman" panose="02020603050405020304" pitchFamily="18" charset="0"/>
                              <a:cs typeface="Times New Roman" panose="02020603050405020304" pitchFamily="18" charset="0"/>
                            </a:rPr>
                            <a:t>1.759</a:t>
                          </a:r>
                        </a:p>
                      </a:txBody>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75.90%</a:t>
                          </a:r>
                        </a:p>
                      </a:txBody>
                      <a:tcPr marL="9525" marR="9525" marT="9525" marB="0"/>
                    </a:tc>
                    <a:tc>
                      <a:txBody>
                        <a:bodyPr/>
                        <a:lstStyle/>
                        <a:p>
                          <a:r>
                            <a:rPr lang="en-US" sz="1200" dirty="0">
                              <a:latin typeface="Times New Roman" panose="02020603050405020304" pitchFamily="18" charset="0"/>
                              <a:cs typeface="Times New Roman" panose="02020603050405020304" pitchFamily="18" charset="0"/>
                            </a:rPr>
                            <a:t>Being student will </a:t>
                          </a:r>
                          <a:r>
                            <a:rPr lang="en-US" sz="1200" dirty="0">
                              <a:highlight>
                                <a:srgbClr val="FFFF00"/>
                              </a:highlight>
                              <a:latin typeface="Times New Roman" panose="02020603050405020304" pitchFamily="18" charset="0"/>
                              <a:cs typeface="Times New Roman" panose="02020603050405020304" pitchFamily="18" charset="0"/>
                            </a:rPr>
                            <a:t>increase</a:t>
                          </a:r>
                          <a:r>
                            <a:rPr lang="en-US" sz="1200" dirty="0">
                              <a:latin typeface="Times New Roman" panose="02020603050405020304" pitchFamily="18" charset="0"/>
                              <a:cs typeface="Times New Roman" panose="02020603050405020304" pitchFamily="18" charset="0"/>
                            </a:rPr>
                            <a:t> the odds of client subscription to a term deposit by </a:t>
                          </a:r>
                          <a:r>
                            <a:rPr lang="en-US" sz="1200" dirty="0">
                              <a:highlight>
                                <a:srgbClr val="FFFF00"/>
                              </a:highlight>
                              <a:latin typeface="Times New Roman" panose="02020603050405020304" pitchFamily="18" charset="0"/>
                              <a:cs typeface="Times New Roman" panose="02020603050405020304" pitchFamily="18" charset="0"/>
                            </a:rPr>
                            <a:t>75.9%</a:t>
                          </a:r>
                          <a:r>
                            <a:rPr lang="en-US" sz="1200" dirty="0">
                              <a:latin typeface="Times New Roman" panose="02020603050405020304" pitchFamily="18" charset="0"/>
                              <a:cs typeface="Times New Roman" panose="02020603050405020304" pitchFamily="18" charset="0"/>
                            </a:rPr>
                            <a:t> compared to being unemployed</a:t>
                          </a:r>
                        </a:p>
                      </a:txBody>
                      <a:tcPr/>
                    </a:tc>
                    <a:extLst>
                      <a:ext uri="{0D108BD9-81ED-4DB2-BD59-A6C34878D82A}">
                        <a16:rowId xmlns:a16="http://schemas.microsoft.com/office/drawing/2014/main" val="3380490874"/>
                      </a:ext>
                    </a:extLst>
                  </a:tr>
                  <a:tr h="457200">
                    <a:tc>
                      <a:txBody>
                        <a:bodyPr/>
                        <a:lstStyle/>
                        <a:p>
                          <a:r>
                            <a:rPr lang="en-US" sz="1200" dirty="0">
                              <a:highlight>
                                <a:srgbClr val="00FFFF"/>
                              </a:highlight>
                              <a:latin typeface="Times New Roman" panose="02020603050405020304" pitchFamily="18" charset="0"/>
                              <a:cs typeface="Times New Roman" panose="02020603050405020304" pitchFamily="18" charset="0"/>
                            </a:rPr>
                            <a:t>Age</a:t>
                          </a:r>
                        </a:p>
                      </a:txBody>
                      <a:tcPr/>
                    </a:tc>
                    <a:tc>
                      <a:txBody>
                        <a:bodyPr/>
                        <a:lstStyle/>
                        <a:p>
                          <a:pPr algn="ctr"/>
                          <a:r>
                            <a:rPr lang="en-US" sz="1200" dirty="0">
                              <a:latin typeface="Times New Roman" panose="02020603050405020304" pitchFamily="18" charset="0"/>
                              <a:cs typeface="Times New Roman" panose="02020603050405020304" pitchFamily="18" charset="0"/>
                            </a:rPr>
                            <a:t>0.587</a:t>
                          </a:r>
                        </a:p>
                      </a:txBody>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-41.30%</a:t>
                          </a:r>
                        </a:p>
                      </a:txBody>
                      <a:tcPr marL="9525" marR="9525" marT="9525" marB="0"/>
                    </a:tc>
                    <a:tc>
                      <a:txBody>
                        <a:bodyPr/>
                        <a:lstStyle/>
                        <a:p>
                          <a:r>
                            <a:rPr lang="en-US" sz="1200" dirty="0">
                              <a:latin typeface="Times New Roman" panose="02020603050405020304" pitchFamily="18" charset="0"/>
                              <a:cs typeface="Times New Roman" panose="02020603050405020304" pitchFamily="18" charset="0"/>
                            </a:rPr>
                            <a:t>1 year change in age will </a:t>
                          </a:r>
                          <a:r>
                            <a:rPr lang="en-US" sz="1200" dirty="0">
                              <a:highlight>
                                <a:srgbClr val="FFFF00"/>
                              </a:highlight>
                              <a:latin typeface="Times New Roman" panose="02020603050405020304" pitchFamily="18" charset="0"/>
                              <a:cs typeface="Times New Roman" panose="02020603050405020304" pitchFamily="18" charset="0"/>
                            </a:rPr>
                            <a:t>decrease</a:t>
                          </a:r>
                          <a:r>
                            <a:rPr lang="en-US" sz="1200" dirty="0">
                              <a:latin typeface="Times New Roman" panose="02020603050405020304" pitchFamily="18" charset="0"/>
                              <a:cs typeface="Times New Roman" panose="02020603050405020304" pitchFamily="18" charset="0"/>
                            </a:rPr>
                            <a:t> the odds of client subscription to a term deposit by </a:t>
                          </a:r>
                          <a:r>
                            <a:rPr lang="en-US" sz="1200" dirty="0">
                              <a:highlight>
                                <a:srgbClr val="FFFF00"/>
                              </a:highlight>
                              <a:latin typeface="Times New Roman" panose="02020603050405020304" pitchFamily="18" charset="0"/>
                              <a:cs typeface="Times New Roman" panose="02020603050405020304" pitchFamily="18" charset="0"/>
                            </a:rPr>
                            <a:t>41.3%</a:t>
                          </a:r>
                        </a:p>
                      </a:txBody>
                      <a:tcPr/>
                    </a:tc>
                    <a:extLst>
                      <a:ext uri="{0D108BD9-81ED-4DB2-BD59-A6C34878D82A}">
                        <a16:rowId xmlns:a16="http://schemas.microsoft.com/office/drawing/2014/main" val="468110358"/>
                      </a:ext>
                    </a:extLst>
                  </a:tr>
                  <a:tr h="457200">
                    <a:tc>
                      <a:txBody>
                        <a:bodyPr/>
                        <a:lstStyle/>
                        <a:p>
                          <a:r>
                            <a:rPr lang="en-US" sz="1200" dirty="0">
                              <a:highlight>
                                <a:srgbClr val="00FFFF"/>
                              </a:highlight>
                              <a:latin typeface="Times New Roman" panose="02020603050405020304" pitchFamily="18" charset="0"/>
                              <a:cs typeface="Times New Roman" panose="02020603050405020304" pitchFamily="18" charset="0"/>
                            </a:rPr>
                            <a:t>Balance</a:t>
                          </a:r>
                        </a:p>
                      </a:txBody>
                      <a:tcPr/>
                    </a:tc>
                    <a:tc>
                      <a:txBody>
                        <a:bodyPr/>
                        <a:lstStyle/>
                        <a:p>
                          <a:pPr algn="ctr"/>
                          <a:r>
                            <a:rPr lang="en-US" sz="1200" dirty="0">
                              <a:latin typeface="Times New Roman" panose="02020603050405020304" pitchFamily="18" charset="0"/>
                              <a:cs typeface="Times New Roman" panose="02020603050405020304" pitchFamily="18" charset="0"/>
                            </a:rPr>
                            <a:t>1.840</a:t>
                          </a:r>
                        </a:p>
                      </a:txBody>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84.00%</a:t>
                          </a:r>
                        </a:p>
                      </a:txBody>
                      <a:tcPr marL="9525" marR="9525" marT="9525" marB="0"/>
                    </a:tc>
                    <a:tc>
                      <a:txBody>
                        <a:bodyPr/>
                        <a:lstStyle/>
                        <a:p>
                          <a:r>
                            <a:rPr lang="en-US" sz="1200" dirty="0">
                              <a:latin typeface="Times New Roman" panose="02020603050405020304" pitchFamily="18" charset="0"/>
                              <a:cs typeface="Times New Roman" panose="02020603050405020304" pitchFamily="18" charset="0"/>
                            </a:rPr>
                            <a:t>1 euro change in balance will </a:t>
                          </a:r>
                          <a:r>
                            <a:rPr lang="en-US" sz="1200" dirty="0">
                              <a:highlight>
                                <a:srgbClr val="FFFF00"/>
                              </a:highlight>
                              <a:latin typeface="Times New Roman" panose="02020603050405020304" pitchFamily="18" charset="0"/>
                              <a:cs typeface="Times New Roman" panose="02020603050405020304" pitchFamily="18" charset="0"/>
                            </a:rPr>
                            <a:t>increase</a:t>
                          </a:r>
                          <a:r>
                            <a:rPr lang="en-US" sz="1200" dirty="0">
                              <a:latin typeface="Times New Roman" panose="02020603050405020304" pitchFamily="18" charset="0"/>
                              <a:cs typeface="Times New Roman" panose="02020603050405020304" pitchFamily="18" charset="0"/>
                            </a:rPr>
                            <a:t> the odds of client subscription to a term deposit by </a:t>
                          </a:r>
                          <a:r>
                            <a:rPr lang="en-US" sz="1200" dirty="0">
                              <a:highlight>
                                <a:srgbClr val="FFFF00"/>
                              </a:highlight>
                              <a:latin typeface="Times New Roman" panose="02020603050405020304" pitchFamily="18" charset="0"/>
                              <a:cs typeface="Times New Roman" panose="02020603050405020304" pitchFamily="18" charset="0"/>
                            </a:rPr>
                            <a:t>84%</a:t>
                          </a:r>
                        </a:p>
                      </a:txBody>
                      <a:tcPr/>
                    </a:tc>
                    <a:extLst>
                      <a:ext uri="{0D108BD9-81ED-4DB2-BD59-A6C34878D82A}">
                        <a16:rowId xmlns:a16="http://schemas.microsoft.com/office/drawing/2014/main" val="904230558"/>
                      </a:ext>
                    </a:extLst>
                  </a:tr>
                  <a:tr h="457200">
                    <a:tc>
                      <a:txBody>
                        <a:bodyPr/>
                        <a:lstStyle/>
                        <a:p>
                          <a:r>
                            <a:rPr lang="en-US" sz="1200" dirty="0">
                              <a:highlight>
                                <a:srgbClr val="00FFFF"/>
                              </a:highlight>
                              <a:latin typeface="Times New Roman" panose="02020603050405020304" pitchFamily="18" charset="0"/>
                              <a:cs typeface="Times New Roman" panose="02020603050405020304" pitchFamily="18" charset="0"/>
                            </a:rPr>
                            <a:t>Duration</a:t>
                          </a:r>
                        </a:p>
                      </a:txBody>
                      <a:tcPr/>
                    </a:tc>
                    <a:tc>
                      <a:txBody>
                        <a:bodyPr/>
                        <a:lstStyle/>
                        <a:p>
                          <a:pPr algn="ctr"/>
                          <a:r>
                            <a:rPr lang="en-US" sz="1200" dirty="0">
                              <a:latin typeface="Times New Roman" panose="02020603050405020304" pitchFamily="18" charset="0"/>
                              <a:cs typeface="Times New Roman" panose="02020603050405020304" pitchFamily="18" charset="0"/>
                            </a:rPr>
                            <a:t>72.467</a:t>
                          </a:r>
                        </a:p>
                      </a:txBody>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7146.70%</a:t>
                          </a:r>
                        </a:p>
                      </a:txBody>
                      <a:tcPr marL="9525" marR="9525" marT="9525" marB="0"/>
                    </a:tc>
                    <a:tc>
                      <a:txBody>
                        <a:bodyPr/>
                        <a:lstStyle/>
                        <a:p>
                          <a:r>
                            <a:rPr lang="en-US" sz="1200" dirty="0">
                              <a:latin typeface="Times New Roman" panose="02020603050405020304" pitchFamily="18" charset="0"/>
                              <a:cs typeface="Times New Roman" panose="02020603050405020304" pitchFamily="18" charset="0"/>
                            </a:rPr>
                            <a:t>1 second change in last contact duration will </a:t>
                          </a:r>
                          <a:r>
                            <a:rPr lang="en-US" sz="1200" dirty="0">
                              <a:highlight>
                                <a:srgbClr val="FFFF00"/>
                              </a:highlight>
                              <a:latin typeface="Times New Roman" panose="02020603050405020304" pitchFamily="18" charset="0"/>
                              <a:cs typeface="Times New Roman" panose="02020603050405020304" pitchFamily="18" charset="0"/>
                            </a:rPr>
                            <a:t>increase</a:t>
                          </a:r>
                          <a:r>
                            <a:rPr lang="en-US" sz="1200" dirty="0">
                              <a:latin typeface="Times New Roman" panose="02020603050405020304" pitchFamily="18" charset="0"/>
                              <a:cs typeface="Times New Roman" panose="02020603050405020304" pitchFamily="18" charset="0"/>
                            </a:rPr>
                            <a:t> the odds of client subscription to a term deposit by </a:t>
                          </a:r>
                          <a:r>
                            <a:rPr lang="en-US" sz="1200" dirty="0">
                              <a:highlight>
                                <a:srgbClr val="FFFF00"/>
                              </a:highlight>
                              <a:latin typeface="Times New Roman" panose="02020603050405020304" pitchFamily="18" charset="0"/>
                              <a:cs typeface="Times New Roman" panose="02020603050405020304" pitchFamily="18" charset="0"/>
                            </a:rPr>
                            <a:t>7146.7%</a:t>
                          </a:r>
                        </a:p>
                      </a:txBody>
                      <a:tcPr/>
                    </a:tc>
                    <a:extLst>
                      <a:ext uri="{0D108BD9-81ED-4DB2-BD59-A6C34878D82A}">
                        <a16:rowId xmlns:a16="http://schemas.microsoft.com/office/drawing/2014/main" val="3827814767"/>
                      </a:ext>
                    </a:extLst>
                  </a:tr>
                </a:tbl>
              </a:graphicData>
            </a:graphic>
          </p:graphicFrame>
        </mc:Fallback>
      </mc:AlternateContent>
      <p:grpSp>
        <p:nvGrpSpPr>
          <p:cNvPr id="71" name="Group 70">
            <a:extLst>
              <a:ext uri="{FF2B5EF4-FFF2-40B4-BE49-F238E27FC236}">
                <a16:creationId xmlns:a16="http://schemas.microsoft.com/office/drawing/2014/main" xmlns="" id="{FBCA681C-7BED-4B65-8B6C-D69C64C47FBE}"/>
              </a:ext>
            </a:extLst>
          </p:cNvPr>
          <p:cNvGrpSpPr/>
          <p:nvPr/>
        </p:nvGrpSpPr>
        <p:grpSpPr>
          <a:xfrm>
            <a:off x="193588" y="449215"/>
            <a:ext cx="3425453" cy="5000116"/>
            <a:chOff x="2317834" y="944741"/>
            <a:chExt cx="3714031" cy="4981069"/>
          </a:xfrm>
        </p:grpSpPr>
        <p:pic>
          <p:nvPicPr>
            <p:cNvPr id="72" name="Picture 71">
              <a:extLst>
                <a:ext uri="{FF2B5EF4-FFF2-40B4-BE49-F238E27FC236}">
                  <a16:creationId xmlns:a16="http://schemas.microsoft.com/office/drawing/2014/main" xmlns="" id="{27FE8DAD-8475-4F8F-9203-8ED696E75CC9}"/>
                </a:ext>
              </a:extLst>
            </p:cNvPr>
            <p:cNvPicPr>
              <a:picLocks noChangeAspect="1"/>
            </p:cNvPicPr>
            <p:nvPr/>
          </p:nvPicPr>
          <p:blipFill>
            <a:blip r:embed="rId6"/>
            <a:stretch>
              <a:fillRect/>
            </a:stretch>
          </p:blipFill>
          <p:spPr>
            <a:xfrm>
              <a:off x="2317834" y="944741"/>
              <a:ext cx="3698791" cy="4798336"/>
            </a:xfrm>
            <a:prstGeom prst="rect">
              <a:avLst/>
            </a:prstGeom>
            <a:ln>
              <a:solidFill>
                <a:schemeClr val="tx1"/>
              </a:solidFill>
            </a:ln>
          </p:spPr>
        </p:pic>
        <p:grpSp>
          <p:nvGrpSpPr>
            <p:cNvPr id="73" name="Group 72">
              <a:extLst>
                <a:ext uri="{FF2B5EF4-FFF2-40B4-BE49-F238E27FC236}">
                  <a16:creationId xmlns:a16="http://schemas.microsoft.com/office/drawing/2014/main" xmlns="" id="{610D355A-3214-4BF7-BA06-352FA65ABA4D}"/>
                </a:ext>
              </a:extLst>
            </p:cNvPr>
            <p:cNvGrpSpPr/>
            <p:nvPr/>
          </p:nvGrpSpPr>
          <p:grpSpPr>
            <a:xfrm>
              <a:off x="2333074" y="1593259"/>
              <a:ext cx="3698791" cy="4137119"/>
              <a:chOff x="2333074" y="1593259"/>
              <a:chExt cx="5949950" cy="4137119"/>
            </a:xfrm>
          </p:grpSpPr>
          <p:sp>
            <p:nvSpPr>
              <p:cNvPr id="77" name="Rectangle 76">
                <a:extLst>
                  <a:ext uri="{FF2B5EF4-FFF2-40B4-BE49-F238E27FC236}">
                    <a16:creationId xmlns:a16="http://schemas.microsoft.com/office/drawing/2014/main" xmlns="" id="{43C98500-DD69-4921-B81E-DF13118699B7}"/>
                  </a:ext>
                </a:extLst>
              </p:cNvPr>
              <p:cNvSpPr/>
              <p:nvPr/>
            </p:nvSpPr>
            <p:spPr>
              <a:xfrm>
                <a:off x="2333074" y="1593259"/>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xmlns="" id="{1DAFEDFE-062B-43C8-B469-C5C7AD318632}"/>
                  </a:ext>
                </a:extLst>
              </p:cNvPr>
              <p:cNvSpPr/>
              <p:nvPr/>
            </p:nvSpPr>
            <p:spPr>
              <a:xfrm>
                <a:off x="2333074" y="1840909"/>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xmlns="" id="{EA5CD9F3-6F71-4855-B15A-2AC6B77A508B}"/>
                  </a:ext>
                </a:extLst>
              </p:cNvPr>
              <p:cNvSpPr/>
              <p:nvPr/>
            </p:nvSpPr>
            <p:spPr>
              <a:xfrm>
                <a:off x="2333074" y="1961559"/>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xmlns="" id="{8C53588A-C05B-4CB7-95BA-1758380AAD5E}"/>
                  </a:ext>
                </a:extLst>
              </p:cNvPr>
              <p:cNvSpPr/>
              <p:nvPr/>
            </p:nvSpPr>
            <p:spPr>
              <a:xfrm>
                <a:off x="2333074" y="2088559"/>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xmlns="" id="{2EFDF3A8-B69F-4E19-9F23-84CAC1408775}"/>
                  </a:ext>
                </a:extLst>
              </p:cNvPr>
              <p:cNvSpPr/>
              <p:nvPr/>
            </p:nvSpPr>
            <p:spPr>
              <a:xfrm>
                <a:off x="2333074" y="2215559"/>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xmlns="" id="{B666868D-D742-4909-BEF1-6513BA412C5A}"/>
                  </a:ext>
                </a:extLst>
              </p:cNvPr>
              <p:cNvSpPr/>
              <p:nvPr/>
            </p:nvSpPr>
            <p:spPr>
              <a:xfrm>
                <a:off x="2333074" y="2469559"/>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xmlns="" id="{6C7B7795-7610-458A-A3AF-8CA74FA27A57}"/>
                  </a:ext>
                </a:extLst>
              </p:cNvPr>
              <p:cNvSpPr/>
              <p:nvPr/>
            </p:nvSpPr>
            <p:spPr>
              <a:xfrm>
                <a:off x="2333074" y="2723370"/>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xmlns="" id="{E5F02DA5-E325-40C3-848D-CD54D7D7C116}"/>
                  </a:ext>
                </a:extLst>
              </p:cNvPr>
              <p:cNvSpPr/>
              <p:nvPr/>
            </p:nvSpPr>
            <p:spPr>
              <a:xfrm>
                <a:off x="2333074" y="2845195"/>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xmlns="" id="{5C84ED1C-37C4-4F22-AA50-D746794A9B44}"/>
                  </a:ext>
                </a:extLst>
              </p:cNvPr>
              <p:cNvSpPr/>
              <p:nvPr/>
            </p:nvSpPr>
            <p:spPr>
              <a:xfrm>
                <a:off x="2333074" y="3218907"/>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xmlns="" id="{DF4090E3-85A7-44A1-95C0-7D51CC41BBAD}"/>
                  </a:ext>
                </a:extLst>
              </p:cNvPr>
              <p:cNvSpPr/>
              <p:nvPr/>
            </p:nvSpPr>
            <p:spPr>
              <a:xfrm>
                <a:off x="2333074" y="3361587"/>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xmlns="" id="{6BC5AB93-56B4-4318-B8D0-AFD65EF2FE82}"/>
                  </a:ext>
                </a:extLst>
              </p:cNvPr>
              <p:cNvSpPr/>
              <p:nvPr/>
            </p:nvSpPr>
            <p:spPr>
              <a:xfrm>
                <a:off x="2333074" y="3486287"/>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xmlns="" id="{7589FCAA-1568-40C1-BBB9-1321DBE97788}"/>
                  </a:ext>
                </a:extLst>
              </p:cNvPr>
              <p:cNvSpPr/>
              <p:nvPr/>
            </p:nvSpPr>
            <p:spPr>
              <a:xfrm>
                <a:off x="2333074" y="3613287"/>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xmlns="" id="{FBCF566B-7634-4B41-9D45-AF861173F58F}"/>
                  </a:ext>
                </a:extLst>
              </p:cNvPr>
              <p:cNvSpPr/>
              <p:nvPr/>
            </p:nvSpPr>
            <p:spPr>
              <a:xfrm>
                <a:off x="2333074" y="3740287"/>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xmlns="" id="{E01A188C-BB03-4D13-97E4-559509E9E43A}"/>
                  </a:ext>
                </a:extLst>
              </p:cNvPr>
              <p:cNvSpPr/>
              <p:nvPr/>
            </p:nvSpPr>
            <p:spPr>
              <a:xfrm>
                <a:off x="2333074" y="3860937"/>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xmlns="" id="{19C848C9-EFD3-4A43-8237-81E341953A7B}"/>
                  </a:ext>
                </a:extLst>
              </p:cNvPr>
              <p:cNvSpPr/>
              <p:nvPr/>
            </p:nvSpPr>
            <p:spPr>
              <a:xfrm>
                <a:off x="2333074" y="3987937"/>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xmlns="" id="{90B7637C-7D01-4B07-93C4-E515B7F3452B}"/>
                  </a:ext>
                </a:extLst>
              </p:cNvPr>
              <p:cNvSpPr/>
              <p:nvPr/>
            </p:nvSpPr>
            <p:spPr>
              <a:xfrm>
                <a:off x="2333074" y="4121287"/>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xmlns="" id="{19B158A0-8269-497F-939D-2D28825E51FE}"/>
                  </a:ext>
                </a:extLst>
              </p:cNvPr>
              <p:cNvSpPr/>
              <p:nvPr/>
            </p:nvSpPr>
            <p:spPr>
              <a:xfrm>
                <a:off x="2333074" y="4382907"/>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xmlns="" id="{C6FD0B66-1D9F-40F1-AC57-BDFCFF58D3DF}"/>
                  </a:ext>
                </a:extLst>
              </p:cNvPr>
              <p:cNvSpPr/>
              <p:nvPr/>
            </p:nvSpPr>
            <p:spPr>
              <a:xfrm>
                <a:off x="2333074" y="4641987"/>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xmlns="" id="{0E224095-21FB-4FB1-ABD5-488FD8758D55}"/>
                  </a:ext>
                </a:extLst>
              </p:cNvPr>
              <p:cNvSpPr/>
              <p:nvPr/>
            </p:nvSpPr>
            <p:spPr>
              <a:xfrm>
                <a:off x="2333074" y="5651637"/>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xmlns="" id="{1D206C9E-4DFE-403C-88C0-72B01DF41BFA}"/>
                  </a:ext>
                </a:extLst>
              </p:cNvPr>
              <p:cNvSpPr/>
              <p:nvPr/>
            </p:nvSpPr>
            <p:spPr>
              <a:xfrm>
                <a:off x="2333074" y="3111637"/>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xmlns="" id="{A9FEBCBE-185D-4173-9B8A-2F21B8D823E6}"/>
                  </a:ext>
                </a:extLst>
              </p:cNvPr>
              <p:cNvSpPr/>
              <p:nvPr/>
            </p:nvSpPr>
            <p:spPr>
              <a:xfrm>
                <a:off x="2333074" y="5537337"/>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xmlns="" id="{E8D0D906-D944-4487-8E6E-E74F59D14BD9}"/>
                  </a:ext>
                </a:extLst>
              </p:cNvPr>
              <p:cNvSpPr/>
              <p:nvPr/>
            </p:nvSpPr>
            <p:spPr>
              <a:xfrm>
                <a:off x="2333074" y="5410337"/>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xmlns="" id="{23BF7CDA-CF55-40EC-987A-BE01A31E0BF1}"/>
                  </a:ext>
                </a:extLst>
              </p:cNvPr>
              <p:cNvSpPr/>
              <p:nvPr/>
            </p:nvSpPr>
            <p:spPr>
              <a:xfrm>
                <a:off x="2333074" y="5283337"/>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xmlns="" id="{66F69CC6-07D7-4F83-A02C-E772D01963F0}"/>
                  </a:ext>
                </a:extLst>
              </p:cNvPr>
              <p:cNvSpPr/>
              <p:nvPr/>
            </p:nvSpPr>
            <p:spPr>
              <a:xfrm>
                <a:off x="2333074" y="5156337"/>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a:extLst>
                  <a:ext uri="{FF2B5EF4-FFF2-40B4-BE49-F238E27FC236}">
                    <a16:creationId xmlns:a16="http://schemas.microsoft.com/office/drawing/2014/main" xmlns="" id="{1BC6FB98-251B-4EF6-8A64-E2EECC13FF85}"/>
                  </a:ext>
                </a:extLst>
              </p:cNvPr>
              <p:cNvSpPr/>
              <p:nvPr/>
            </p:nvSpPr>
            <p:spPr>
              <a:xfrm>
                <a:off x="2333074" y="5029337"/>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xmlns="" id="{D818BE70-3593-444A-99FF-5E8BEBAFA4B1}"/>
                  </a:ext>
                </a:extLst>
              </p:cNvPr>
              <p:cNvSpPr/>
              <p:nvPr/>
            </p:nvSpPr>
            <p:spPr>
              <a:xfrm>
                <a:off x="2339424" y="4767863"/>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73">
              <a:extLst>
                <a:ext uri="{FF2B5EF4-FFF2-40B4-BE49-F238E27FC236}">
                  <a16:creationId xmlns:a16="http://schemas.microsoft.com/office/drawing/2014/main" xmlns="" id="{8FC88400-5E2C-41EC-ABB1-870EA6BE68E9}"/>
                </a:ext>
              </a:extLst>
            </p:cNvPr>
            <p:cNvGrpSpPr/>
            <p:nvPr/>
          </p:nvGrpSpPr>
          <p:grpSpPr>
            <a:xfrm>
              <a:off x="2317834" y="5773986"/>
              <a:ext cx="3694844" cy="151824"/>
              <a:chOff x="5613484" y="6078889"/>
              <a:chExt cx="3943350" cy="190500"/>
            </a:xfrm>
          </p:grpSpPr>
          <p:pic>
            <p:nvPicPr>
              <p:cNvPr id="75" name="Picture 74">
                <a:extLst>
                  <a:ext uri="{FF2B5EF4-FFF2-40B4-BE49-F238E27FC236}">
                    <a16:creationId xmlns:a16="http://schemas.microsoft.com/office/drawing/2014/main" xmlns="" id="{DAF431EE-9A85-4A56-A8C3-0E173B3E8293}"/>
                  </a:ext>
                </a:extLst>
              </p:cNvPr>
              <p:cNvPicPr/>
              <p:nvPr/>
            </p:nvPicPr>
            <p:blipFill>
              <a:blip r:embed="rId7"/>
              <a:stretch>
                <a:fillRect/>
              </a:stretch>
            </p:blipFill>
            <p:spPr>
              <a:xfrm>
                <a:off x="5613484" y="6078889"/>
                <a:ext cx="3943350" cy="190500"/>
              </a:xfrm>
              <a:prstGeom prst="rect">
                <a:avLst/>
              </a:prstGeom>
              <a:ln>
                <a:solidFill>
                  <a:schemeClr val="tx1"/>
                </a:solidFill>
              </a:ln>
            </p:spPr>
          </p:pic>
          <p:sp>
            <p:nvSpPr>
              <p:cNvPr id="76" name="Rectangle 75">
                <a:extLst>
                  <a:ext uri="{FF2B5EF4-FFF2-40B4-BE49-F238E27FC236}">
                    <a16:creationId xmlns:a16="http://schemas.microsoft.com/office/drawing/2014/main" xmlns="" id="{A438CCC0-0E90-4D4A-A714-61BA44B0FACE}"/>
                  </a:ext>
                </a:extLst>
              </p:cNvPr>
              <p:cNvSpPr/>
              <p:nvPr/>
            </p:nvSpPr>
            <p:spPr>
              <a:xfrm>
                <a:off x="5613484" y="6114449"/>
                <a:ext cx="3943350" cy="126062"/>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03" name="TextBox 102">
            <a:extLst>
              <a:ext uri="{FF2B5EF4-FFF2-40B4-BE49-F238E27FC236}">
                <a16:creationId xmlns:a16="http://schemas.microsoft.com/office/drawing/2014/main" xmlns="" id="{F7198ECF-F17D-4072-9EC5-92798426D52F}"/>
              </a:ext>
            </a:extLst>
          </p:cNvPr>
          <p:cNvSpPr txBox="1"/>
          <p:nvPr/>
        </p:nvSpPr>
        <p:spPr>
          <a:xfrm>
            <a:off x="472386" y="5795329"/>
            <a:ext cx="2480679" cy="646331"/>
          </a:xfrm>
          <a:prstGeom prst="rect">
            <a:avLst/>
          </a:prstGeom>
          <a:solidFill>
            <a:schemeClr val="bg1">
              <a:alpha val="35000"/>
            </a:schemeClr>
          </a:solidFill>
        </p:spPr>
        <p:txBody>
          <a:bodyPr wrap="none" rtlCol="0">
            <a:spAutoFit/>
          </a:bodyPr>
          <a:lstStyle/>
          <a:p>
            <a:r>
              <a:rPr lang="en-US" dirty="0"/>
              <a:t>*</a:t>
            </a:r>
            <a:r>
              <a:rPr lang="en-US" dirty="0">
                <a:highlight>
                  <a:srgbClr val="00FF00"/>
                </a:highlight>
              </a:rPr>
              <a:t>Green</a:t>
            </a:r>
            <a:r>
              <a:rPr lang="en-US" dirty="0"/>
              <a:t> is qualitative</a:t>
            </a:r>
          </a:p>
          <a:p>
            <a:r>
              <a:rPr lang="en-US" dirty="0"/>
              <a:t>*</a:t>
            </a:r>
            <a:r>
              <a:rPr lang="en-US" dirty="0" err="1">
                <a:highlight>
                  <a:srgbClr val="00FFFF"/>
                </a:highlight>
              </a:rPr>
              <a:t>Turqoise</a:t>
            </a:r>
            <a:r>
              <a:rPr lang="en-US" dirty="0"/>
              <a:t> is quantitative</a:t>
            </a:r>
          </a:p>
        </p:txBody>
      </p:sp>
      <p:grpSp>
        <p:nvGrpSpPr>
          <p:cNvPr id="110" name="Group 109">
            <a:extLst>
              <a:ext uri="{FF2B5EF4-FFF2-40B4-BE49-F238E27FC236}">
                <a16:creationId xmlns:a16="http://schemas.microsoft.com/office/drawing/2014/main" xmlns="" id="{426FACB2-0981-4198-86C1-612DBB4BE6B4}"/>
              </a:ext>
            </a:extLst>
          </p:cNvPr>
          <p:cNvGrpSpPr/>
          <p:nvPr/>
        </p:nvGrpSpPr>
        <p:grpSpPr>
          <a:xfrm>
            <a:off x="2953067" y="99369"/>
            <a:ext cx="4842348" cy="1000843"/>
            <a:chOff x="2953067" y="99369"/>
            <a:chExt cx="4842348" cy="1000843"/>
          </a:xfrm>
        </p:grpSpPr>
        <p:sp>
          <p:nvSpPr>
            <p:cNvPr id="104" name="TextBox 103">
              <a:extLst>
                <a:ext uri="{FF2B5EF4-FFF2-40B4-BE49-F238E27FC236}">
                  <a16:creationId xmlns:a16="http://schemas.microsoft.com/office/drawing/2014/main" xmlns="" id="{D415B54A-FCA3-4DCE-930D-6B97CD1DC458}"/>
                </a:ext>
              </a:extLst>
            </p:cNvPr>
            <p:cNvSpPr txBox="1"/>
            <p:nvPr/>
          </p:nvSpPr>
          <p:spPr>
            <a:xfrm>
              <a:off x="3601345" y="99369"/>
              <a:ext cx="4194070" cy="307777"/>
            </a:xfrm>
            <a:prstGeom prst="rect">
              <a:avLst/>
            </a:prstGeom>
            <a:solidFill>
              <a:schemeClr val="bg1">
                <a:alpha val="35000"/>
              </a:schemeClr>
            </a:solidFill>
          </p:spPr>
          <p:txBody>
            <a:bodyPr wrap="square" rtlCol="0">
              <a:spAutoFit/>
            </a:bodyPr>
            <a:lstStyle/>
            <a:p>
              <a:pPr algn="just"/>
              <a:r>
                <a:rPr lang="en-US" sz="1400" dirty="0">
                  <a:latin typeface="Times New Roman" panose="02020603050405020304" pitchFamily="18" charset="0"/>
                  <a:cs typeface="Times New Roman" panose="02020603050405020304" pitchFamily="18" charset="0"/>
                </a:rPr>
                <a:t>* Yellow highlight indicate significant category</a:t>
              </a:r>
            </a:p>
          </p:txBody>
        </p:sp>
        <p:cxnSp>
          <p:nvCxnSpPr>
            <p:cNvPr id="106" name="Connector: Curved 105">
              <a:extLst>
                <a:ext uri="{FF2B5EF4-FFF2-40B4-BE49-F238E27FC236}">
                  <a16:creationId xmlns:a16="http://schemas.microsoft.com/office/drawing/2014/main" xmlns="" id="{172E449B-088B-4F5D-A914-D793BEAC284F}"/>
                </a:ext>
              </a:extLst>
            </p:cNvPr>
            <p:cNvCxnSpPr>
              <a:cxnSpLocks/>
              <a:stCxn id="104" idx="1"/>
            </p:cNvCxnSpPr>
            <p:nvPr/>
          </p:nvCxnSpPr>
          <p:spPr>
            <a:xfrm rot="10800000" flipV="1">
              <a:off x="2953067" y="253258"/>
              <a:ext cx="648278" cy="846954"/>
            </a:xfrm>
            <a:prstGeom prst="curvedConnector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213362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ectangle 75">
            <a:extLst>
              <a:ext uri="{FF2B5EF4-FFF2-40B4-BE49-F238E27FC236}">
                <a16:creationId xmlns:a16="http://schemas.microsoft.com/office/drawing/2014/main" xmlns="" id="{59F24266-D2A8-45EB-B135-C183C9625608}"/>
              </a:ext>
            </a:extLst>
          </p:cNvPr>
          <p:cNvSpPr/>
          <p:nvPr/>
        </p:nvSpPr>
        <p:spPr>
          <a:xfrm>
            <a:off x="3701687" y="906488"/>
            <a:ext cx="8279028" cy="5396154"/>
          </a:xfrm>
          <a:prstGeom prst="rect">
            <a:avLst/>
          </a:prstGeom>
          <a:solidFill>
            <a:schemeClr val="bg1">
              <a:alpha val="68000"/>
            </a:schemeClr>
          </a:solidFill>
          <a:ln>
            <a:solidFill>
              <a:schemeClr val="tx1"/>
            </a:solidFill>
          </a:ln>
          <a:effectLst>
            <a:reflection endPos="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xmlns="" id="{F0161875-DD93-4D6D-ACDA-1C4923405DBD}"/>
              </a:ext>
            </a:extLst>
          </p:cNvPr>
          <p:cNvGrpSpPr/>
          <p:nvPr/>
        </p:nvGrpSpPr>
        <p:grpSpPr>
          <a:xfrm>
            <a:off x="193588" y="449215"/>
            <a:ext cx="3425453" cy="5000116"/>
            <a:chOff x="2317834" y="944741"/>
            <a:chExt cx="3714031" cy="4981069"/>
          </a:xfrm>
        </p:grpSpPr>
        <p:pic>
          <p:nvPicPr>
            <p:cNvPr id="4" name="Picture 3">
              <a:extLst>
                <a:ext uri="{FF2B5EF4-FFF2-40B4-BE49-F238E27FC236}">
                  <a16:creationId xmlns:a16="http://schemas.microsoft.com/office/drawing/2014/main" xmlns="" id="{705B31F6-38B0-47A4-99F4-7AEB39F8248F}"/>
                </a:ext>
              </a:extLst>
            </p:cNvPr>
            <p:cNvPicPr>
              <a:picLocks noChangeAspect="1"/>
            </p:cNvPicPr>
            <p:nvPr/>
          </p:nvPicPr>
          <p:blipFill>
            <a:blip r:embed="rId2"/>
            <a:stretch>
              <a:fillRect/>
            </a:stretch>
          </p:blipFill>
          <p:spPr>
            <a:xfrm>
              <a:off x="2317834" y="944741"/>
              <a:ext cx="3698791" cy="4798336"/>
            </a:xfrm>
            <a:prstGeom prst="rect">
              <a:avLst/>
            </a:prstGeom>
            <a:ln>
              <a:solidFill>
                <a:schemeClr val="tx1"/>
              </a:solidFill>
            </a:ln>
          </p:spPr>
        </p:pic>
        <p:grpSp>
          <p:nvGrpSpPr>
            <p:cNvPr id="5" name="Group 4">
              <a:extLst>
                <a:ext uri="{FF2B5EF4-FFF2-40B4-BE49-F238E27FC236}">
                  <a16:creationId xmlns:a16="http://schemas.microsoft.com/office/drawing/2014/main" xmlns="" id="{D6B84210-3B2D-4AA4-85CC-CCF6F65D5E5D}"/>
                </a:ext>
              </a:extLst>
            </p:cNvPr>
            <p:cNvGrpSpPr/>
            <p:nvPr/>
          </p:nvGrpSpPr>
          <p:grpSpPr>
            <a:xfrm>
              <a:off x="2333074" y="1593259"/>
              <a:ext cx="3698791" cy="4137119"/>
              <a:chOff x="2333074" y="1593259"/>
              <a:chExt cx="5949950" cy="4137119"/>
            </a:xfrm>
          </p:grpSpPr>
          <p:sp>
            <p:nvSpPr>
              <p:cNvPr id="9" name="Rectangle 8">
                <a:extLst>
                  <a:ext uri="{FF2B5EF4-FFF2-40B4-BE49-F238E27FC236}">
                    <a16:creationId xmlns:a16="http://schemas.microsoft.com/office/drawing/2014/main" xmlns="" id="{ED631C39-CAAD-4F22-9378-98F0E49343DE}"/>
                  </a:ext>
                </a:extLst>
              </p:cNvPr>
              <p:cNvSpPr/>
              <p:nvPr/>
            </p:nvSpPr>
            <p:spPr>
              <a:xfrm>
                <a:off x="2333074" y="1593259"/>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F2D3CA52-99D2-41EB-AA63-C8779A6DB6B8}"/>
                  </a:ext>
                </a:extLst>
              </p:cNvPr>
              <p:cNvSpPr/>
              <p:nvPr/>
            </p:nvSpPr>
            <p:spPr>
              <a:xfrm>
                <a:off x="2333074" y="1840909"/>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BE1EDCFD-9C9F-4639-B9F1-03CA6C56D876}"/>
                  </a:ext>
                </a:extLst>
              </p:cNvPr>
              <p:cNvSpPr/>
              <p:nvPr/>
            </p:nvSpPr>
            <p:spPr>
              <a:xfrm>
                <a:off x="2333074" y="1961559"/>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39388A5D-1B0D-4F53-8C31-264E04C27E59}"/>
                  </a:ext>
                </a:extLst>
              </p:cNvPr>
              <p:cNvSpPr/>
              <p:nvPr/>
            </p:nvSpPr>
            <p:spPr>
              <a:xfrm>
                <a:off x="2333074" y="2088559"/>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xmlns="" id="{C8AA0771-3C52-4596-B4A9-5AA29A0E30A5}"/>
                  </a:ext>
                </a:extLst>
              </p:cNvPr>
              <p:cNvSpPr/>
              <p:nvPr/>
            </p:nvSpPr>
            <p:spPr>
              <a:xfrm>
                <a:off x="2333074" y="2215559"/>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1B2BA9EC-E33E-47D7-A332-97916A39B18B}"/>
                  </a:ext>
                </a:extLst>
              </p:cNvPr>
              <p:cNvSpPr/>
              <p:nvPr/>
            </p:nvSpPr>
            <p:spPr>
              <a:xfrm>
                <a:off x="2333074" y="2469559"/>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xmlns="" id="{B4FE95F0-02C2-4A36-AA3E-1D10D323BC77}"/>
                  </a:ext>
                </a:extLst>
              </p:cNvPr>
              <p:cNvSpPr/>
              <p:nvPr/>
            </p:nvSpPr>
            <p:spPr>
              <a:xfrm>
                <a:off x="2333074" y="2723370"/>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9DFFBB4F-C66F-485B-A3F4-028E2C91C0D2}"/>
                  </a:ext>
                </a:extLst>
              </p:cNvPr>
              <p:cNvSpPr/>
              <p:nvPr/>
            </p:nvSpPr>
            <p:spPr>
              <a:xfrm>
                <a:off x="2333074" y="2845195"/>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xmlns="" id="{513BE3A8-6DCF-4A03-8EF0-E71366F4C3C0}"/>
                  </a:ext>
                </a:extLst>
              </p:cNvPr>
              <p:cNvSpPr/>
              <p:nvPr/>
            </p:nvSpPr>
            <p:spPr>
              <a:xfrm>
                <a:off x="2333074" y="3218907"/>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xmlns="" id="{BEF26836-142A-4535-BB3D-EC2862644322}"/>
                  </a:ext>
                </a:extLst>
              </p:cNvPr>
              <p:cNvSpPr/>
              <p:nvPr/>
            </p:nvSpPr>
            <p:spPr>
              <a:xfrm>
                <a:off x="2333074" y="3361587"/>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xmlns="" id="{24091591-AD6C-4B69-8D46-574D168BF9B9}"/>
                  </a:ext>
                </a:extLst>
              </p:cNvPr>
              <p:cNvSpPr/>
              <p:nvPr/>
            </p:nvSpPr>
            <p:spPr>
              <a:xfrm>
                <a:off x="2333074" y="3486287"/>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xmlns="" id="{C7FAA3A8-9040-4154-9C31-D7D42F8004A8}"/>
                  </a:ext>
                </a:extLst>
              </p:cNvPr>
              <p:cNvSpPr/>
              <p:nvPr/>
            </p:nvSpPr>
            <p:spPr>
              <a:xfrm>
                <a:off x="2333074" y="3613287"/>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xmlns="" id="{3B6BE3BD-DFD8-4A77-A5D5-B44DBAFB0F43}"/>
                  </a:ext>
                </a:extLst>
              </p:cNvPr>
              <p:cNvSpPr/>
              <p:nvPr/>
            </p:nvSpPr>
            <p:spPr>
              <a:xfrm>
                <a:off x="2333074" y="3740287"/>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xmlns="" id="{43A21573-662A-4BD0-B3AA-64A352B8119D}"/>
                  </a:ext>
                </a:extLst>
              </p:cNvPr>
              <p:cNvSpPr/>
              <p:nvPr/>
            </p:nvSpPr>
            <p:spPr>
              <a:xfrm>
                <a:off x="2333074" y="3860937"/>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xmlns="" id="{B8E02E56-8EFB-4F43-8C5C-A850B1A4C4D3}"/>
                  </a:ext>
                </a:extLst>
              </p:cNvPr>
              <p:cNvSpPr/>
              <p:nvPr/>
            </p:nvSpPr>
            <p:spPr>
              <a:xfrm>
                <a:off x="2333074" y="3987937"/>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xmlns="" id="{1C475211-B4A0-430E-B75C-D6214EF44071}"/>
                  </a:ext>
                </a:extLst>
              </p:cNvPr>
              <p:cNvSpPr/>
              <p:nvPr/>
            </p:nvSpPr>
            <p:spPr>
              <a:xfrm>
                <a:off x="2333074" y="4121287"/>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xmlns="" id="{625E386F-DEC6-4384-92F6-576074C21469}"/>
                  </a:ext>
                </a:extLst>
              </p:cNvPr>
              <p:cNvSpPr/>
              <p:nvPr/>
            </p:nvSpPr>
            <p:spPr>
              <a:xfrm>
                <a:off x="2333074" y="4382907"/>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xmlns="" id="{07573526-41E6-409C-9EF8-536245639951}"/>
                  </a:ext>
                </a:extLst>
              </p:cNvPr>
              <p:cNvSpPr/>
              <p:nvPr/>
            </p:nvSpPr>
            <p:spPr>
              <a:xfrm>
                <a:off x="2333074" y="4641987"/>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xmlns="" id="{EE69BA7F-03A1-48CE-BE85-E8196BC83FFD}"/>
                  </a:ext>
                </a:extLst>
              </p:cNvPr>
              <p:cNvSpPr/>
              <p:nvPr/>
            </p:nvSpPr>
            <p:spPr>
              <a:xfrm>
                <a:off x="2333074" y="5651637"/>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xmlns="" id="{1CB52F4F-DBF6-401D-BB3A-5173A50F1BC4}"/>
                  </a:ext>
                </a:extLst>
              </p:cNvPr>
              <p:cNvSpPr/>
              <p:nvPr/>
            </p:nvSpPr>
            <p:spPr>
              <a:xfrm>
                <a:off x="2333074" y="3111637"/>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xmlns="" id="{B57D0DE9-BA9D-4BAD-8B94-61195923E00A}"/>
                  </a:ext>
                </a:extLst>
              </p:cNvPr>
              <p:cNvSpPr/>
              <p:nvPr/>
            </p:nvSpPr>
            <p:spPr>
              <a:xfrm>
                <a:off x="2333074" y="5537337"/>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xmlns="" id="{CA06F661-3F70-4A36-A3CA-0F7AD03FCF05}"/>
                  </a:ext>
                </a:extLst>
              </p:cNvPr>
              <p:cNvSpPr/>
              <p:nvPr/>
            </p:nvSpPr>
            <p:spPr>
              <a:xfrm>
                <a:off x="2333074" y="5410337"/>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xmlns="" id="{D745E25D-2F39-41BC-ACE6-B1973C63A4F4}"/>
                  </a:ext>
                </a:extLst>
              </p:cNvPr>
              <p:cNvSpPr/>
              <p:nvPr/>
            </p:nvSpPr>
            <p:spPr>
              <a:xfrm>
                <a:off x="2333074" y="5283337"/>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xmlns="" id="{C80EEEAC-528E-4CCA-9696-61A596E35419}"/>
                  </a:ext>
                </a:extLst>
              </p:cNvPr>
              <p:cNvSpPr/>
              <p:nvPr/>
            </p:nvSpPr>
            <p:spPr>
              <a:xfrm>
                <a:off x="2333074" y="5156337"/>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xmlns="" id="{D2CAB039-520D-4FDC-B2C0-DC5EC4C2C679}"/>
                  </a:ext>
                </a:extLst>
              </p:cNvPr>
              <p:cNvSpPr/>
              <p:nvPr/>
            </p:nvSpPr>
            <p:spPr>
              <a:xfrm>
                <a:off x="2333074" y="5029337"/>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xmlns="" id="{BC37BD5B-9BB3-43A8-9A4B-963F47E96627}"/>
                  </a:ext>
                </a:extLst>
              </p:cNvPr>
              <p:cNvSpPr/>
              <p:nvPr/>
            </p:nvSpPr>
            <p:spPr>
              <a:xfrm>
                <a:off x="2339424" y="4767863"/>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a:extLst>
                <a:ext uri="{FF2B5EF4-FFF2-40B4-BE49-F238E27FC236}">
                  <a16:creationId xmlns:a16="http://schemas.microsoft.com/office/drawing/2014/main" xmlns="" id="{7873245B-69ED-45A0-A110-3CECBA6458A4}"/>
                </a:ext>
              </a:extLst>
            </p:cNvPr>
            <p:cNvGrpSpPr/>
            <p:nvPr/>
          </p:nvGrpSpPr>
          <p:grpSpPr>
            <a:xfrm>
              <a:off x="2317834" y="5773986"/>
              <a:ext cx="3694844" cy="151824"/>
              <a:chOff x="5613484" y="6078889"/>
              <a:chExt cx="3943350" cy="190500"/>
            </a:xfrm>
          </p:grpSpPr>
          <p:pic>
            <p:nvPicPr>
              <p:cNvPr id="7" name="Picture 6">
                <a:extLst>
                  <a:ext uri="{FF2B5EF4-FFF2-40B4-BE49-F238E27FC236}">
                    <a16:creationId xmlns:a16="http://schemas.microsoft.com/office/drawing/2014/main" xmlns="" id="{90683BB0-2E7F-44B8-98CA-8BC0DF230D44}"/>
                  </a:ext>
                </a:extLst>
              </p:cNvPr>
              <p:cNvPicPr/>
              <p:nvPr/>
            </p:nvPicPr>
            <p:blipFill>
              <a:blip r:embed="rId3"/>
              <a:stretch>
                <a:fillRect/>
              </a:stretch>
            </p:blipFill>
            <p:spPr>
              <a:xfrm>
                <a:off x="5613484" y="6078889"/>
                <a:ext cx="3943350" cy="190500"/>
              </a:xfrm>
              <a:prstGeom prst="rect">
                <a:avLst/>
              </a:prstGeom>
              <a:ln>
                <a:solidFill>
                  <a:schemeClr val="tx1"/>
                </a:solidFill>
              </a:ln>
            </p:spPr>
          </p:pic>
          <p:sp>
            <p:nvSpPr>
              <p:cNvPr id="8" name="Rectangle 7">
                <a:extLst>
                  <a:ext uri="{FF2B5EF4-FFF2-40B4-BE49-F238E27FC236}">
                    <a16:creationId xmlns:a16="http://schemas.microsoft.com/office/drawing/2014/main" xmlns="" id="{4BAA2028-A38C-4195-BB27-FB7C6021C935}"/>
                  </a:ext>
                </a:extLst>
              </p:cNvPr>
              <p:cNvSpPr/>
              <p:nvPr/>
            </p:nvSpPr>
            <p:spPr>
              <a:xfrm>
                <a:off x="5613484" y="6114449"/>
                <a:ext cx="3943350" cy="126062"/>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mc:AlternateContent xmlns:mc="http://schemas.openxmlformats.org/markup-compatibility/2006" xmlns:a14="http://schemas.microsoft.com/office/drawing/2010/main">
        <mc:Choice Requires="a14">
          <p:graphicFrame>
            <p:nvGraphicFramePr>
              <p:cNvPr id="35" name="Table 36">
                <a:extLst>
                  <a:ext uri="{FF2B5EF4-FFF2-40B4-BE49-F238E27FC236}">
                    <a16:creationId xmlns:a16="http://schemas.microsoft.com/office/drawing/2014/main" xmlns="" id="{E1E63809-A35F-4741-8F09-374F3C626A54}"/>
                  </a:ext>
                </a:extLst>
              </p:cNvPr>
              <p:cNvGraphicFramePr>
                <a:graphicFrameLocks noGrp="1"/>
              </p:cNvGraphicFramePr>
              <p:nvPr>
                <p:extLst/>
              </p:nvPr>
            </p:nvGraphicFramePr>
            <p:xfrm>
              <a:off x="3719385" y="450482"/>
              <a:ext cx="8279027" cy="5852160"/>
            </p:xfrm>
            <a:graphic>
              <a:graphicData uri="http://schemas.openxmlformats.org/drawingml/2006/table">
                <a:tbl>
                  <a:tblPr firstRow="1" bandRow="1">
                    <a:tableStyleId>{5940675A-B579-460E-94D1-54222C63F5DA}</a:tableStyleId>
                  </a:tblPr>
                  <a:tblGrid>
                    <a:gridCol w="990874">
                      <a:extLst>
                        <a:ext uri="{9D8B030D-6E8A-4147-A177-3AD203B41FA5}">
                          <a16:colId xmlns:a16="http://schemas.microsoft.com/office/drawing/2014/main" xmlns="" val="924954628"/>
                        </a:ext>
                      </a:extLst>
                    </a:gridCol>
                    <a:gridCol w="782271">
                      <a:extLst>
                        <a:ext uri="{9D8B030D-6E8A-4147-A177-3AD203B41FA5}">
                          <a16:colId xmlns:a16="http://schemas.microsoft.com/office/drawing/2014/main" xmlns="" val="2708233356"/>
                        </a:ext>
                      </a:extLst>
                    </a:gridCol>
                    <a:gridCol w="2008022">
                      <a:extLst>
                        <a:ext uri="{9D8B030D-6E8A-4147-A177-3AD203B41FA5}">
                          <a16:colId xmlns:a16="http://schemas.microsoft.com/office/drawing/2014/main" xmlns="" val="1898490400"/>
                        </a:ext>
                      </a:extLst>
                    </a:gridCol>
                    <a:gridCol w="4497860">
                      <a:extLst>
                        <a:ext uri="{9D8B030D-6E8A-4147-A177-3AD203B41FA5}">
                          <a16:colId xmlns:a16="http://schemas.microsoft.com/office/drawing/2014/main" xmlns="" val="2372542643"/>
                        </a:ext>
                      </a:extLst>
                    </a:gridCol>
                  </a:tblGrid>
                  <a:tr h="370840">
                    <a:tc>
                      <a:txBody>
                        <a:bodyPr/>
                        <a:lstStyle/>
                        <a:p>
                          <a:r>
                            <a:rPr lang="en-US" sz="1200" b="1" dirty="0">
                              <a:latin typeface="Times New Roman" panose="02020603050405020304" pitchFamily="18" charset="0"/>
                              <a:cs typeface="Times New Roman" panose="02020603050405020304" pitchFamily="18" charset="0"/>
                            </a:rPr>
                            <a:t>Effect</a:t>
                          </a:r>
                        </a:p>
                      </a:txBody>
                      <a:tcPr>
                        <a:solidFill>
                          <a:schemeClr val="bg2"/>
                        </a:solidFill>
                      </a:tcPr>
                    </a:tc>
                    <a:tc>
                      <a:txBody>
                        <a:bodyPr/>
                        <a:lstStyle/>
                        <a:p>
                          <a:r>
                            <a:rPr lang="en-US" sz="1200" b="1" dirty="0">
                              <a:latin typeface="Times New Roman" panose="02020603050405020304" pitchFamily="18" charset="0"/>
                              <a:cs typeface="Times New Roman" panose="02020603050405020304" pitchFamily="18" charset="0"/>
                            </a:rPr>
                            <a:t>Point Estimate</a:t>
                          </a:r>
                        </a:p>
                      </a:txBody>
                      <a:tcPr>
                        <a:solidFill>
                          <a:schemeClr val="bg2"/>
                        </a:solidFill>
                      </a:tcPr>
                    </a:tc>
                    <a:tc>
                      <a:txBody>
                        <a:bodyPr/>
                        <a:lstStyle/>
                        <a:p>
                          <a:pPr marL="0" marR="0" lvl="0" indent="0" algn="l" defTabSz="914422" rtl="0" eaLnBrk="1" fontAlgn="auto" latinLnBrk="0" hangingPunct="1">
                            <a:lnSpc>
                              <a:spcPct val="100000"/>
                            </a:lnSpc>
                            <a:spcBef>
                              <a:spcPts val="0"/>
                            </a:spcBef>
                            <a:spcAft>
                              <a:spcPts val="0"/>
                            </a:spcAft>
                            <a:buClrTx/>
                            <a:buSzTx/>
                            <a:buFontTx/>
                            <a:buNone/>
                            <a:tabLst/>
                            <a:defRPr/>
                          </a:pPr>
                          <a:r>
                            <a:rPr lang="en-US" sz="1200" b="1" dirty="0"/>
                            <a:t>(Point</a:t>
                          </a:r>
                          <a:r>
                            <a:rPr lang="en-US" sz="1200" b="1" baseline="0" dirty="0"/>
                            <a:t> estimate</a:t>
                          </a:r>
                          <a14:m>
                            <m:oMath xmlns:m="http://schemas.openxmlformats.org/officeDocument/2006/math">
                              <m:r>
                                <a:rPr lang="en-US" sz="1200" b="1" i="1" smtClean="0">
                                  <a:latin typeface="Cambria Math" panose="02040503050406030204" pitchFamily="18" charset="0"/>
                                </a:rPr>
                                <m:t>−</m:t>
                              </m:r>
                              <m:r>
                                <a:rPr lang="en-US" sz="1200" b="1" i="1" smtClean="0">
                                  <a:latin typeface="Cambria Math" panose="02040503050406030204" pitchFamily="18" charset="0"/>
                                </a:rPr>
                                <m:t>𝟏</m:t>
                              </m:r>
                              <m:r>
                                <a:rPr lang="en-US" sz="1200" b="1" i="1" smtClean="0">
                                  <a:latin typeface="Cambria Math" panose="02040503050406030204" pitchFamily="18" charset="0"/>
                                </a:rPr>
                                <m:t>)×</m:t>
                              </m:r>
                              <m:r>
                                <a:rPr lang="en-US" sz="1200" b="1" i="1" smtClean="0">
                                  <a:latin typeface="Cambria Math" panose="02040503050406030204" pitchFamily="18" charset="0"/>
                                  <a:ea typeface="Cambria Math" panose="02040503050406030204" pitchFamily="18" charset="0"/>
                                </a:rPr>
                                <m:t>𝟏𝟎𝟎</m:t>
                              </m:r>
                              <m:r>
                                <a:rPr lang="en-US" sz="1200" b="1" i="1" smtClean="0">
                                  <a:latin typeface="Cambria Math" panose="02040503050406030204" pitchFamily="18" charset="0"/>
                                  <a:ea typeface="Cambria Math" panose="02040503050406030204" pitchFamily="18" charset="0"/>
                                </a:rPr>
                                <m:t>%</m:t>
                              </m:r>
                            </m:oMath>
                          </a14:m>
                          <a:endParaRPr lang="en-US" sz="1200" b="1" dirty="0">
                            <a:latin typeface="Times New Roman" panose="02020603050405020304" pitchFamily="18" charset="0"/>
                            <a:cs typeface="Times New Roman" panose="02020603050405020304" pitchFamily="18" charset="0"/>
                          </a:endParaRPr>
                        </a:p>
                      </a:txBody>
                      <a:tcPr>
                        <a:solidFill>
                          <a:schemeClr val="bg2"/>
                        </a:solidFill>
                      </a:tcPr>
                    </a:tc>
                    <a:tc>
                      <a:txBody>
                        <a:bodyPr/>
                        <a:lstStyle/>
                        <a:p>
                          <a:r>
                            <a:rPr lang="en-US" sz="1200" b="1" dirty="0">
                              <a:latin typeface="Times New Roman" panose="02020603050405020304" pitchFamily="18" charset="0"/>
                              <a:cs typeface="Times New Roman" panose="02020603050405020304" pitchFamily="18" charset="0"/>
                            </a:rPr>
                            <a:t>Interpretation</a:t>
                          </a:r>
                        </a:p>
                      </a:txBody>
                      <a:tcPr>
                        <a:solidFill>
                          <a:schemeClr val="bg2"/>
                        </a:solidFill>
                      </a:tcPr>
                    </a:tc>
                    <a:extLst>
                      <a:ext uri="{0D108BD9-81ED-4DB2-BD59-A6C34878D82A}">
                        <a16:rowId xmlns:a16="http://schemas.microsoft.com/office/drawing/2014/main" xmlns="" val="359404486"/>
                      </a:ext>
                    </a:extLst>
                  </a:tr>
                  <a:tr h="370840">
                    <a:tc>
                      <a:txBody>
                        <a:bodyPr/>
                        <a:lstStyle/>
                        <a:p>
                          <a:r>
                            <a:rPr lang="en-US" sz="1200" dirty="0">
                              <a:highlight>
                                <a:srgbClr val="00FFFF"/>
                              </a:highlight>
                              <a:latin typeface="Times New Roman" panose="02020603050405020304" pitchFamily="18" charset="0"/>
                              <a:cs typeface="Times New Roman" panose="02020603050405020304" pitchFamily="18" charset="0"/>
                            </a:rPr>
                            <a:t>Campaign</a:t>
                          </a:r>
                        </a:p>
                      </a:txBody>
                      <a:tcPr/>
                    </a:tc>
                    <a:tc>
                      <a:txBody>
                        <a:bodyPr/>
                        <a:lstStyle/>
                        <a:p>
                          <a:pPr algn="ctr"/>
                          <a:r>
                            <a:rPr lang="en-US" sz="1200" dirty="0">
                              <a:latin typeface="Times New Roman" panose="02020603050405020304" pitchFamily="18" charset="0"/>
                              <a:cs typeface="Times New Roman" panose="02020603050405020304" pitchFamily="18" charset="0"/>
                            </a:rPr>
                            <a:t>0.904</a:t>
                          </a:r>
                        </a:p>
                      </a:txBody>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-9.60%</a:t>
                          </a:r>
                        </a:p>
                      </a:txBody>
                      <a:tcPr marL="9525" marR="9525" marT="9525" marB="0"/>
                    </a:tc>
                    <a:tc>
                      <a:txBody>
                        <a:bodyPr/>
                        <a:lstStyle/>
                        <a:p>
                          <a:r>
                            <a:rPr lang="en-US" sz="1200" dirty="0">
                              <a:latin typeface="Times New Roman" panose="02020603050405020304" pitchFamily="18" charset="0"/>
                              <a:cs typeface="Times New Roman" panose="02020603050405020304" pitchFamily="18" charset="0"/>
                            </a:rPr>
                            <a:t>1 unit change in contact performed during campaign will </a:t>
                          </a:r>
                          <a:r>
                            <a:rPr lang="en-US" sz="1200" dirty="0">
                              <a:highlight>
                                <a:srgbClr val="FFFF00"/>
                              </a:highlight>
                              <a:latin typeface="Times New Roman" panose="02020603050405020304" pitchFamily="18" charset="0"/>
                              <a:cs typeface="Times New Roman" panose="02020603050405020304" pitchFamily="18" charset="0"/>
                            </a:rPr>
                            <a:t>decrease</a:t>
                          </a:r>
                          <a:r>
                            <a:rPr lang="en-US" sz="1200" dirty="0">
                              <a:latin typeface="Times New Roman" panose="02020603050405020304" pitchFamily="18" charset="0"/>
                              <a:cs typeface="Times New Roman" panose="02020603050405020304" pitchFamily="18" charset="0"/>
                            </a:rPr>
                            <a:t> the odds of client subscription to a term deposit by </a:t>
                          </a:r>
                          <a:r>
                            <a:rPr lang="en-US" sz="1200" dirty="0">
                              <a:highlight>
                                <a:srgbClr val="FFFF00"/>
                              </a:highlight>
                              <a:latin typeface="Times New Roman" panose="02020603050405020304" pitchFamily="18" charset="0"/>
                              <a:cs typeface="Times New Roman" panose="02020603050405020304" pitchFamily="18" charset="0"/>
                            </a:rPr>
                            <a:t>9.6%</a:t>
                          </a:r>
                        </a:p>
                      </a:txBody>
                      <a:tcPr/>
                    </a:tc>
                    <a:extLst>
                      <a:ext uri="{0D108BD9-81ED-4DB2-BD59-A6C34878D82A}">
                        <a16:rowId xmlns:a16="http://schemas.microsoft.com/office/drawing/2014/main" xmlns="" val="2627361193"/>
                      </a:ext>
                    </a:extLst>
                  </a:tr>
                  <a:tr h="370840">
                    <a:tc>
                      <a:txBody>
                        <a:bodyPr/>
                        <a:lstStyle/>
                        <a:p>
                          <a:r>
                            <a:rPr lang="en-US" sz="1200" dirty="0" err="1">
                              <a:highlight>
                                <a:srgbClr val="00FFFF"/>
                              </a:highlight>
                              <a:latin typeface="Times New Roman" panose="02020603050405020304" pitchFamily="18" charset="0"/>
                              <a:cs typeface="Times New Roman" panose="02020603050405020304" pitchFamily="18" charset="0"/>
                            </a:rPr>
                            <a:t>Pdays</a:t>
                          </a:r>
                          <a:endParaRPr lang="en-US" sz="1200" dirty="0">
                            <a:highlight>
                              <a:srgbClr val="00FFFF"/>
                            </a:highlight>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1.002</a:t>
                          </a:r>
                        </a:p>
                      </a:txBody>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0.20%</a:t>
                          </a:r>
                        </a:p>
                      </a:txBody>
                      <a:tcPr marL="9525" marR="9525" marT="9525" marB="0"/>
                    </a:tc>
                    <a:tc>
                      <a:txBody>
                        <a:bodyPr/>
                        <a:lstStyle/>
                        <a:p>
                          <a:r>
                            <a:rPr lang="en-US" sz="1200" dirty="0">
                              <a:latin typeface="Times New Roman" panose="02020603050405020304" pitchFamily="18" charset="0"/>
                              <a:cs typeface="Times New Roman" panose="02020603050405020304" pitchFamily="18" charset="0"/>
                            </a:rPr>
                            <a:t>1 day change in days passed since last contact from previous campaign will </a:t>
                          </a:r>
                          <a:r>
                            <a:rPr lang="en-US" sz="1200" dirty="0">
                              <a:highlight>
                                <a:srgbClr val="FFFF00"/>
                              </a:highlight>
                              <a:latin typeface="Times New Roman" panose="02020603050405020304" pitchFamily="18" charset="0"/>
                              <a:cs typeface="Times New Roman" panose="02020603050405020304" pitchFamily="18" charset="0"/>
                            </a:rPr>
                            <a:t>increase</a:t>
                          </a:r>
                          <a:r>
                            <a:rPr lang="en-US" sz="1200" dirty="0">
                              <a:latin typeface="Times New Roman" panose="02020603050405020304" pitchFamily="18" charset="0"/>
                              <a:cs typeface="Times New Roman" panose="02020603050405020304" pitchFamily="18" charset="0"/>
                            </a:rPr>
                            <a:t> the odds of client subscription to a term deposit by </a:t>
                          </a:r>
                          <a:r>
                            <a:rPr lang="en-US" sz="1200" dirty="0">
                              <a:highlight>
                                <a:srgbClr val="FFFF00"/>
                              </a:highlight>
                              <a:latin typeface="Times New Roman" panose="02020603050405020304" pitchFamily="18" charset="0"/>
                              <a:cs typeface="Times New Roman" panose="02020603050405020304" pitchFamily="18" charset="0"/>
                            </a:rPr>
                            <a:t>0.2%</a:t>
                          </a:r>
                        </a:p>
                      </a:txBody>
                      <a:tcPr/>
                    </a:tc>
                    <a:extLst>
                      <a:ext uri="{0D108BD9-81ED-4DB2-BD59-A6C34878D82A}">
                        <a16:rowId xmlns:a16="http://schemas.microsoft.com/office/drawing/2014/main" xmlns="" val="2116937753"/>
                      </a:ext>
                    </a:extLst>
                  </a:tr>
                  <a:tr h="370840">
                    <a:tc>
                      <a:txBody>
                        <a:bodyPr/>
                        <a:lstStyle/>
                        <a:p>
                          <a:r>
                            <a:rPr lang="en-US" sz="1200" dirty="0">
                              <a:highlight>
                                <a:srgbClr val="00FFFF"/>
                              </a:highlight>
                              <a:latin typeface="Times New Roman" panose="02020603050405020304" pitchFamily="18" charset="0"/>
                              <a:cs typeface="Times New Roman" panose="02020603050405020304" pitchFamily="18" charset="0"/>
                            </a:rPr>
                            <a:t>Previous</a:t>
                          </a:r>
                        </a:p>
                      </a:txBody>
                      <a:tcPr/>
                    </a:tc>
                    <a:tc>
                      <a:txBody>
                        <a:bodyPr/>
                        <a:lstStyle/>
                        <a:p>
                          <a:pPr algn="ctr"/>
                          <a:r>
                            <a:rPr lang="en-US" sz="1200" dirty="0">
                              <a:latin typeface="Times New Roman" panose="02020603050405020304" pitchFamily="18" charset="0"/>
                              <a:cs typeface="Times New Roman" panose="02020603050405020304" pitchFamily="18" charset="0"/>
                            </a:rPr>
                            <a:t>1.104</a:t>
                          </a:r>
                        </a:p>
                      </a:txBody>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10.40%</a:t>
                          </a:r>
                        </a:p>
                      </a:txBody>
                      <a:tcPr marL="9525" marR="9525" marT="9525" marB="0"/>
                    </a:tc>
                    <a:tc>
                      <a:txBody>
                        <a:bodyPr/>
                        <a:lstStyle/>
                        <a:p>
                          <a:r>
                            <a:rPr lang="en-US" sz="1200" dirty="0">
                              <a:latin typeface="Times New Roman" panose="02020603050405020304" pitchFamily="18" charset="0"/>
                              <a:cs typeface="Times New Roman" panose="02020603050405020304" pitchFamily="18" charset="0"/>
                            </a:rPr>
                            <a:t>1 unit change in contact performed before this campaign will </a:t>
                          </a:r>
                          <a:r>
                            <a:rPr lang="en-US" sz="1200" dirty="0">
                              <a:highlight>
                                <a:srgbClr val="FFFF00"/>
                              </a:highlight>
                              <a:latin typeface="Times New Roman" panose="02020603050405020304" pitchFamily="18" charset="0"/>
                              <a:cs typeface="Times New Roman" panose="02020603050405020304" pitchFamily="18" charset="0"/>
                            </a:rPr>
                            <a:t>increase</a:t>
                          </a:r>
                          <a:r>
                            <a:rPr lang="en-US" sz="1200" dirty="0">
                              <a:latin typeface="Times New Roman" panose="02020603050405020304" pitchFamily="18" charset="0"/>
                              <a:cs typeface="Times New Roman" panose="02020603050405020304" pitchFamily="18" charset="0"/>
                            </a:rPr>
                            <a:t> the odds of client subscription to a term deposit by </a:t>
                          </a:r>
                          <a:r>
                            <a:rPr lang="en-US" sz="1200" dirty="0">
                              <a:highlight>
                                <a:srgbClr val="FFFF00"/>
                              </a:highlight>
                              <a:latin typeface="Times New Roman" panose="02020603050405020304" pitchFamily="18" charset="0"/>
                              <a:cs typeface="Times New Roman" panose="02020603050405020304" pitchFamily="18" charset="0"/>
                            </a:rPr>
                            <a:t>10.4%</a:t>
                          </a:r>
                        </a:p>
                      </a:txBody>
                      <a:tcPr/>
                    </a:tc>
                    <a:extLst>
                      <a:ext uri="{0D108BD9-81ED-4DB2-BD59-A6C34878D82A}">
                        <a16:rowId xmlns:a16="http://schemas.microsoft.com/office/drawing/2014/main" xmlns="" val="497385129"/>
                      </a:ext>
                    </a:extLst>
                  </a:tr>
                  <a:tr h="370840">
                    <a:tc>
                      <a:txBody>
                        <a:bodyPr/>
                        <a:lstStyle/>
                        <a:p>
                          <a:r>
                            <a:rPr lang="en-US" sz="1200" dirty="0">
                              <a:highlight>
                                <a:srgbClr val="00FFFF"/>
                              </a:highlight>
                              <a:latin typeface="Times New Roman" panose="02020603050405020304" pitchFamily="18" charset="0"/>
                              <a:cs typeface="Times New Roman" panose="02020603050405020304" pitchFamily="18" charset="0"/>
                            </a:rPr>
                            <a:t>Day</a:t>
                          </a:r>
                        </a:p>
                      </a:txBody>
                      <a:tcPr/>
                    </a:tc>
                    <a:tc>
                      <a:txBody>
                        <a:bodyPr/>
                        <a:lstStyle/>
                        <a:p>
                          <a:pPr algn="ctr"/>
                          <a:r>
                            <a:rPr lang="en-US" sz="1200" dirty="0">
                              <a:latin typeface="Times New Roman" panose="02020603050405020304" pitchFamily="18" charset="0"/>
                              <a:cs typeface="Times New Roman" panose="02020603050405020304" pitchFamily="18" charset="0"/>
                            </a:rPr>
                            <a:t>1.008</a:t>
                          </a:r>
                        </a:p>
                      </a:txBody>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0.80%</a:t>
                          </a:r>
                        </a:p>
                      </a:txBody>
                      <a:tcPr marL="9525" marR="9525" marT="9525" marB="0"/>
                    </a:tc>
                    <a:tc>
                      <a:txBody>
                        <a:bodyPr/>
                        <a:lstStyle/>
                        <a:p>
                          <a:r>
                            <a:rPr lang="en-US" sz="1200" dirty="0">
                              <a:latin typeface="Times New Roman" panose="02020603050405020304" pitchFamily="18" charset="0"/>
                              <a:cs typeface="Times New Roman" panose="02020603050405020304" pitchFamily="18" charset="0"/>
                            </a:rPr>
                            <a:t>1 day change in the day of the month will </a:t>
                          </a:r>
                          <a:r>
                            <a:rPr lang="en-US" sz="1200" dirty="0">
                              <a:highlight>
                                <a:srgbClr val="FFFF00"/>
                              </a:highlight>
                              <a:latin typeface="Times New Roman" panose="02020603050405020304" pitchFamily="18" charset="0"/>
                              <a:cs typeface="Times New Roman" panose="02020603050405020304" pitchFamily="18" charset="0"/>
                            </a:rPr>
                            <a:t>increase</a:t>
                          </a:r>
                          <a:r>
                            <a:rPr lang="en-US" sz="1200" dirty="0">
                              <a:latin typeface="Times New Roman" panose="02020603050405020304" pitchFamily="18" charset="0"/>
                              <a:cs typeface="Times New Roman" panose="02020603050405020304" pitchFamily="18" charset="0"/>
                            </a:rPr>
                            <a:t> the odds of client subscription to a term deposit by </a:t>
                          </a:r>
                          <a:r>
                            <a:rPr lang="en-US" sz="1200" dirty="0">
                              <a:highlight>
                                <a:srgbClr val="FFFF00"/>
                              </a:highlight>
                              <a:latin typeface="Times New Roman" panose="02020603050405020304" pitchFamily="18" charset="0"/>
                              <a:cs typeface="Times New Roman" panose="02020603050405020304" pitchFamily="18" charset="0"/>
                            </a:rPr>
                            <a:t>0.8%</a:t>
                          </a:r>
                        </a:p>
                      </a:txBody>
                      <a:tcPr/>
                    </a:tc>
                    <a:extLst>
                      <a:ext uri="{0D108BD9-81ED-4DB2-BD59-A6C34878D82A}">
                        <a16:rowId xmlns:a16="http://schemas.microsoft.com/office/drawing/2014/main" xmlns="" val="4077427609"/>
                      </a:ext>
                    </a:extLst>
                  </a:tr>
                  <a:tr h="370840">
                    <a:tc>
                      <a:txBody>
                        <a:bodyPr/>
                        <a:lstStyle/>
                        <a:p>
                          <a:r>
                            <a:rPr lang="en-US" sz="1200" dirty="0">
                              <a:highlight>
                                <a:srgbClr val="00FF00"/>
                              </a:highlight>
                              <a:latin typeface="Times New Roman" panose="02020603050405020304" pitchFamily="18" charset="0"/>
                              <a:cs typeface="Times New Roman" panose="02020603050405020304" pitchFamily="18" charset="0"/>
                            </a:rPr>
                            <a:t>Housing (no)</a:t>
                          </a:r>
                        </a:p>
                      </a:txBody>
                      <a:tcPr/>
                    </a:tc>
                    <a:tc>
                      <a:txBody>
                        <a:bodyPr/>
                        <a:lstStyle/>
                        <a:p>
                          <a:pPr algn="ctr"/>
                          <a:r>
                            <a:rPr lang="en-US" sz="1200" dirty="0">
                              <a:latin typeface="Times New Roman" panose="02020603050405020304" pitchFamily="18" charset="0"/>
                              <a:cs typeface="Times New Roman" panose="02020603050405020304" pitchFamily="18" charset="0"/>
                            </a:rPr>
                            <a:t>2.268</a:t>
                          </a:r>
                        </a:p>
                      </a:txBody>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126.80%</a:t>
                          </a:r>
                        </a:p>
                      </a:txBody>
                      <a:tcPr marL="9525" marR="9525" marT="9525" marB="0"/>
                    </a:tc>
                    <a:tc>
                      <a:txBody>
                        <a:bodyPr/>
                        <a:lstStyle/>
                        <a:p>
                          <a:r>
                            <a:rPr lang="en-US" sz="1200" dirty="0">
                              <a:latin typeface="Times New Roman" panose="02020603050405020304" pitchFamily="18" charset="0"/>
                              <a:cs typeface="Times New Roman" panose="02020603050405020304" pitchFamily="18" charset="0"/>
                            </a:rPr>
                            <a:t>Not having house loan will increase the odds of client subscription to a term deposit by </a:t>
                          </a:r>
                          <a:r>
                            <a:rPr lang="en-US" sz="1200" dirty="0">
                              <a:highlight>
                                <a:srgbClr val="FFFF00"/>
                              </a:highlight>
                              <a:latin typeface="Times New Roman" panose="02020603050405020304" pitchFamily="18" charset="0"/>
                              <a:cs typeface="Times New Roman" panose="02020603050405020304" pitchFamily="18" charset="0"/>
                            </a:rPr>
                            <a:t>126.8%</a:t>
                          </a:r>
                          <a:r>
                            <a:rPr lang="en-US" sz="1200" dirty="0">
                              <a:latin typeface="Times New Roman" panose="02020603050405020304" pitchFamily="18" charset="0"/>
                              <a:cs typeface="Times New Roman" panose="02020603050405020304" pitchFamily="18" charset="0"/>
                            </a:rPr>
                            <a:t> compared to having house loan.</a:t>
                          </a:r>
                        </a:p>
                      </a:txBody>
                      <a:tcPr/>
                    </a:tc>
                    <a:extLst>
                      <a:ext uri="{0D108BD9-81ED-4DB2-BD59-A6C34878D82A}">
                        <a16:rowId xmlns:a16="http://schemas.microsoft.com/office/drawing/2014/main" xmlns="" val="508576261"/>
                      </a:ext>
                    </a:extLst>
                  </a:tr>
                  <a:tr h="370840">
                    <a:tc>
                      <a:txBody>
                        <a:bodyPr/>
                        <a:lstStyle/>
                        <a:p>
                          <a:r>
                            <a:rPr lang="en-US" sz="1200" dirty="0">
                              <a:highlight>
                                <a:srgbClr val="00FF00"/>
                              </a:highlight>
                              <a:latin typeface="Times New Roman" panose="02020603050405020304" pitchFamily="18" charset="0"/>
                              <a:cs typeface="Times New Roman" panose="02020603050405020304" pitchFamily="18" charset="0"/>
                            </a:rPr>
                            <a:t>Loan (no)</a:t>
                          </a:r>
                        </a:p>
                      </a:txBody>
                      <a:tcPr/>
                    </a:tc>
                    <a:tc>
                      <a:txBody>
                        <a:bodyPr/>
                        <a:lstStyle/>
                        <a:p>
                          <a:pPr algn="ctr"/>
                          <a:r>
                            <a:rPr lang="en-US" sz="1200" dirty="0">
                              <a:latin typeface="Times New Roman" panose="02020603050405020304" pitchFamily="18" charset="0"/>
                              <a:cs typeface="Times New Roman" panose="02020603050405020304" pitchFamily="18" charset="0"/>
                            </a:rPr>
                            <a:t>1.598</a:t>
                          </a:r>
                        </a:p>
                      </a:txBody>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59.80%</a:t>
                          </a:r>
                        </a:p>
                      </a:txBody>
                      <a:tcPr marL="9525" marR="9525" marT="9525" marB="0"/>
                    </a:tc>
                    <a:tc>
                      <a:txBody>
                        <a:bodyPr/>
                        <a:lstStyle/>
                        <a:p>
                          <a:r>
                            <a:rPr lang="en-US" sz="1200" dirty="0">
                              <a:latin typeface="Times New Roman" panose="02020603050405020304" pitchFamily="18" charset="0"/>
                              <a:cs typeface="Times New Roman" panose="02020603050405020304" pitchFamily="18" charset="0"/>
                            </a:rPr>
                            <a:t>Not having personal loan will </a:t>
                          </a:r>
                          <a:r>
                            <a:rPr lang="en-US" sz="1200" dirty="0">
                              <a:highlight>
                                <a:srgbClr val="FFFF00"/>
                              </a:highlight>
                              <a:latin typeface="Times New Roman" panose="02020603050405020304" pitchFamily="18" charset="0"/>
                              <a:cs typeface="Times New Roman" panose="02020603050405020304" pitchFamily="18" charset="0"/>
                            </a:rPr>
                            <a:t>increase</a:t>
                          </a:r>
                          <a:r>
                            <a:rPr lang="en-US" sz="1200" dirty="0">
                              <a:latin typeface="Times New Roman" panose="02020603050405020304" pitchFamily="18" charset="0"/>
                              <a:cs typeface="Times New Roman" panose="02020603050405020304" pitchFamily="18" charset="0"/>
                            </a:rPr>
                            <a:t> the odds of client subscription to a term deposit by </a:t>
                          </a:r>
                          <a:r>
                            <a:rPr lang="en-US" sz="1200" dirty="0">
                              <a:highlight>
                                <a:srgbClr val="FFFF00"/>
                              </a:highlight>
                              <a:latin typeface="Times New Roman" panose="02020603050405020304" pitchFamily="18" charset="0"/>
                              <a:cs typeface="Times New Roman" panose="02020603050405020304" pitchFamily="18" charset="0"/>
                            </a:rPr>
                            <a:t>59.8% </a:t>
                          </a:r>
                          <a:r>
                            <a:rPr lang="en-US" sz="1200" dirty="0">
                              <a:latin typeface="Times New Roman" panose="02020603050405020304" pitchFamily="18" charset="0"/>
                              <a:cs typeface="Times New Roman" panose="02020603050405020304" pitchFamily="18" charset="0"/>
                            </a:rPr>
                            <a:t>compared to having personal loan.</a:t>
                          </a:r>
                        </a:p>
                      </a:txBody>
                      <a:tcPr/>
                    </a:tc>
                    <a:extLst>
                      <a:ext uri="{0D108BD9-81ED-4DB2-BD59-A6C34878D82A}">
                        <a16:rowId xmlns:a16="http://schemas.microsoft.com/office/drawing/2014/main" xmlns="" val="3639005385"/>
                      </a:ext>
                    </a:extLst>
                  </a:tr>
                  <a:tr h="370840">
                    <a:tc>
                      <a:txBody>
                        <a:bodyPr/>
                        <a:lstStyle/>
                        <a:p>
                          <a:r>
                            <a:rPr lang="en-US" sz="1200" dirty="0">
                              <a:highlight>
                                <a:srgbClr val="00FF00"/>
                              </a:highlight>
                              <a:latin typeface="Times New Roman" panose="02020603050405020304" pitchFamily="18" charset="0"/>
                              <a:cs typeface="Times New Roman" panose="02020603050405020304" pitchFamily="18" charset="0"/>
                            </a:rPr>
                            <a:t>Marital (married)</a:t>
                          </a:r>
                        </a:p>
                      </a:txBody>
                      <a:tcPr/>
                    </a:tc>
                    <a:tc>
                      <a:txBody>
                        <a:bodyPr/>
                        <a:lstStyle/>
                        <a:p>
                          <a:pPr algn="ctr"/>
                          <a:r>
                            <a:rPr lang="en-US" sz="1200" dirty="0">
                              <a:latin typeface="Times New Roman" panose="02020603050405020304" pitchFamily="18" charset="0"/>
                              <a:cs typeface="Times New Roman" panose="02020603050405020304" pitchFamily="18" charset="0"/>
                            </a:rPr>
                            <a:t>0.767</a:t>
                          </a:r>
                        </a:p>
                      </a:txBody>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-23.30%</a:t>
                          </a:r>
                        </a:p>
                      </a:txBody>
                      <a:tcPr marL="9525" marR="9525" marT="9525" marB="0"/>
                    </a:tc>
                    <a:tc>
                      <a:txBody>
                        <a:bodyPr/>
                        <a:lstStyle/>
                        <a:p>
                          <a:r>
                            <a:rPr lang="en-US" sz="1200" dirty="0">
                              <a:latin typeface="Times New Roman" panose="02020603050405020304" pitchFamily="18" charset="0"/>
                              <a:cs typeface="Times New Roman" panose="02020603050405020304" pitchFamily="18" charset="0"/>
                            </a:rPr>
                            <a:t>Being married will </a:t>
                          </a:r>
                          <a:r>
                            <a:rPr lang="en-US" sz="1200" dirty="0">
                              <a:highlight>
                                <a:srgbClr val="FFFF00"/>
                              </a:highlight>
                              <a:latin typeface="Times New Roman" panose="02020603050405020304" pitchFamily="18" charset="0"/>
                              <a:cs typeface="Times New Roman" panose="02020603050405020304" pitchFamily="18" charset="0"/>
                            </a:rPr>
                            <a:t>decrease</a:t>
                          </a:r>
                          <a:r>
                            <a:rPr lang="en-US" sz="1200" dirty="0">
                              <a:latin typeface="Times New Roman" panose="02020603050405020304" pitchFamily="18" charset="0"/>
                              <a:cs typeface="Times New Roman" panose="02020603050405020304" pitchFamily="18" charset="0"/>
                            </a:rPr>
                            <a:t> the odds of client subscription to a term deposit by </a:t>
                          </a:r>
                          <a:r>
                            <a:rPr lang="en-US" sz="1200" dirty="0">
                              <a:highlight>
                                <a:srgbClr val="FFFF00"/>
                              </a:highlight>
                              <a:latin typeface="Times New Roman" panose="02020603050405020304" pitchFamily="18" charset="0"/>
                              <a:cs typeface="Times New Roman" panose="02020603050405020304" pitchFamily="18" charset="0"/>
                            </a:rPr>
                            <a:t>23.3%</a:t>
                          </a:r>
                          <a:r>
                            <a:rPr lang="en-US" sz="1200" dirty="0">
                              <a:latin typeface="Times New Roman" panose="02020603050405020304" pitchFamily="18" charset="0"/>
                              <a:cs typeface="Times New Roman" panose="02020603050405020304" pitchFamily="18" charset="0"/>
                            </a:rPr>
                            <a:t> compared to being single.</a:t>
                          </a:r>
                        </a:p>
                      </a:txBody>
                      <a:tcPr/>
                    </a:tc>
                    <a:extLst>
                      <a:ext uri="{0D108BD9-81ED-4DB2-BD59-A6C34878D82A}">
                        <a16:rowId xmlns:a16="http://schemas.microsoft.com/office/drawing/2014/main" xmlns="" val="1976853733"/>
                      </a:ext>
                    </a:extLst>
                  </a:tr>
                  <a:tr h="370840">
                    <a:tc>
                      <a:txBody>
                        <a:bodyPr/>
                        <a:lstStyle/>
                        <a:p>
                          <a:r>
                            <a:rPr lang="en-US" sz="1200" dirty="0">
                              <a:highlight>
                                <a:srgbClr val="00FF00"/>
                              </a:highlight>
                              <a:latin typeface="Times New Roman" panose="02020603050405020304" pitchFamily="18" charset="0"/>
                              <a:cs typeface="Times New Roman" panose="02020603050405020304" pitchFamily="18" charset="0"/>
                            </a:rPr>
                            <a:t>Month (Aug)</a:t>
                          </a:r>
                        </a:p>
                      </a:txBody>
                      <a:tcPr/>
                    </a:tc>
                    <a:tc>
                      <a:txBody>
                        <a:bodyPr/>
                        <a:lstStyle/>
                        <a:p>
                          <a:pPr algn="ctr"/>
                          <a:r>
                            <a:rPr lang="en-US" sz="1200" dirty="0">
                              <a:latin typeface="Times New Roman" panose="02020603050405020304" pitchFamily="18" charset="0"/>
                              <a:cs typeface="Times New Roman" panose="02020603050405020304" pitchFamily="18" charset="0"/>
                            </a:rPr>
                            <a:t>0.181</a:t>
                          </a:r>
                        </a:p>
                      </a:txBody>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-81.90%</a:t>
                          </a:r>
                        </a:p>
                      </a:txBody>
                      <a:tcPr marL="9525" marR="9525" marT="9525" marB="0"/>
                    </a:tc>
                    <a:tc>
                      <a:txBody>
                        <a:bodyPr/>
                        <a:lstStyle/>
                        <a:p>
                          <a:r>
                            <a:rPr lang="en-US" sz="1200" dirty="0">
                              <a:latin typeface="Times New Roman" panose="02020603050405020304" pitchFamily="18" charset="0"/>
                              <a:cs typeface="Times New Roman" panose="02020603050405020304" pitchFamily="18" charset="0"/>
                            </a:rPr>
                            <a:t>Last contacted in August will </a:t>
                          </a:r>
                          <a:r>
                            <a:rPr lang="en-US" sz="1200" dirty="0">
                              <a:highlight>
                                <a:srgbClr val="FFFF00"/>
                              </a:highlight>
                              <a:latin typeface="Times New Roman" panose="02020603050405020304" pitchFamily="18" charset="0"/>
                              <a:cs typeface="Times New Roman" panose="02020603050405020304" pitchFamily="18" charset="0"/>
                            </a:rPr>
                            <a:t>decrease</a:t>
                          </a:r>
                          <a:r>
                            <a:rPr lang="en-US" sz="1200" dirty="0">
                              <a:latin typeface="Times New Roman" panose="02020603050405020304" pitchFamily="18" charset="0"/>
                              <a:cs typeface="Times New Roman" panose="02020603050405020304" pitchFamily="18" charset="0"/>
                            </a:rPr>
                            <a:t> the odds of client subscription to a term deposit by </a:t>
                          </a:r>
                          <a:r>
                            <a:rPr lang="en-US" sz="1200" dirty="0">
                              <a:highlight>
                                <a:srgbClr val="FFFF00"/>
                              </a:highlight>
                              <a:latin typeface="Times New Roman" panose="02020603050405020304" pitchFamily="18" charset="0"/>
                              <a:cs typeface="Times New Roman" panose="02020603050405020304" pitchFamily="18" charset="0"/>
                            </a:rPr>
                            <a:t>81.9%</a:t>
                          </a:r>
                          <a:r>
                            <a:rPr lang="en-US" sz="1200" dirty="0">
                              <a:latin typeface="Times New Roman" panose="02020603050405020304" pitchFamily="18" charset="0"/>
                              <a:cs typeface="Times New Roman" panose="02020603050405020304" pitchFamily="18" charset="0"/>
                            </a:rPr>
                            <a:t> compared to last contacted in September.</a:t>
                          </a:r>
                        </a:p>
                      </a:txBody>
                      <a:tcPr/>
                    </a:tc>
                    <a:extLst>
                      <a:ext uri="{0D108BD9-81ED-4DB2-BD59-A6C34878D82A}">
                        <a16:rowId xmlns:a16="http://schemas.microsoft.com/office/drawing/2014/main" xmlns="" val="3498304935"/>
                      </a:ext>
                    </a:extLst>
                  </a:tr>
                  <a:tr h="370840">
                    <a:tc>
                      <a:txBody>
                        <a:bodyPr/>
                        <a:lstStyle/>
                        <a:p>
                          <a:r>
                            <a:rPr lang="en-US" sz="1200" dirty="0">
                              <a:highlight>
                                <a:srgbClr val="00FF00"/>
                              </a:highlight>
                              <a:latin typeface="Times New Roman" panose="02020603050405020304" pitchFamily="18" charset="0"/>
                              <a:cs typeface="Times New Roman" panose="02020603050405020304" pitchFamily="18" charset="0"/>
                            </a:rPr>
                            <a:t>Month (Dec)</a:t>
                          </a:r>
                        </a:p>
                      </a:txBody>
                      <a:tcPr/>
                    </a:tc>
                    <a:tc>
                      <a:txBody>
                        <a:bodyPr/>
                        <a:lstStyle/>
                        <a:p>
                          <a:pPr algn="ctr"/>
                          <a:r>
                            <a:rPr lang="en-US" sz="1200" dirty="0">
                              <a:latin typeface="Times New Roman" panose="02020603050405020304" pitchFamily="18" charset="0"/>
                              <a:cs typeface="Times New Roman" panose="02020603050405020304" pitchFamily="18" charset="0"/>
                            </a:rPr>
                            <a:t>0.709</a:t>
                          </a:r>
                        </a:p>
                      </a:txBody>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-29.10%</a:t>
                          </a:r>
                        </a:p>
                      </a:txBody>
                      <a:tcPr marL="9525" marR="9525" marT="9525" marB="0"/>
                    </a:tc>
                    <a:tc>
                      <a:txBody>
                        <a:bodyPr/>
                        <a:lstStyle/>
                        <a:p>
                          <a:r>
                            <a:rPr lang="en-US" sz="1200" dirty="0">
                              <a:latin typeface="Times New Roman" panose="02020603050405020304" pitchFamily="18" charset="0"/>
                              <a:cs typeface="Times New Roman" panose="02020603050405020304" pitchFamily="18" charset="0"/>
                            </a:rPr>
                            <a:t>Last contacted in December will </a:t>
                          </a:r>
                          <a:r>
                            <a:rPr lang="en-US" sz="1200" dirty="0">
                              <a:highlight>
                                <a:srgbClr val="FFFF00"/>
                              </a:highlight>
                              <a:latin typeface="Times New Roman" panose="02020603050405020304" pitchFamily="18" charset="0"/>
                              <a:cs typeface="Times New Roman" panose="02020603050405020304" pitchFamily="18" charset="0"/>
                            </a:rPr>
                            <a:t>decrease</a:t>
                          </a:r>
                          <a:r>
                            <a:rPr lang="en-US" sz="1200" dirty="0">
                              <a:latin typeface="Times New Roman" panose="02020603050405020304" pitchFamily="18" charset="0"/>
                              <a:cs typeface="Times New Roman" panose="02020603050405020304" pitchFamily="18" charset="0"/>
                            </a:rPr>
                            <a:t> the odds of client subscription to a term deposit by </a:t>
                          </a:r>
                          <a:r>
                            <a:rPr lang="en-US" sz="1200" dirty="0">
                              <a:highlight>
                                <a:srgbClr val="FFFF00"/>
                              </a:highlight>
                              <a:latin typeface="Times New Roman" panose="02020603050405020304" pitchFamily="18" charset="0"/>
                              <a:cs typeface="Times New Roman" panose="02020603050405020304" pitchFamily="18" charset="0"/>
                            </a:rPr>
                            <a:t>29.1%</a:t>
                          </a:r>
                          <a:r>
                            <a:rPr lang="en-US" sz="1200" dirty="0">
                              <a:latin typeface="Times New Roman" panose="02020603050405020304" pitchFamily="18" charset="0"/>
                              <a:cs typeface="Times New Roman" panose="02020603050405020304" pitchFamily="18" charset="0"/>
                            </a:rPr>
                            <a:t> compared to last contacted in September.</a:t>
                          </a:r>
                        </a:p>
                      </a:txBody>
                      <a:tcPr/>
                    </a:tc>
                    <a:extLst>
                      <a:ext uri="{0D108BD9-81ED-4DB2-BD59-A6C34878D82A}">
                        <a16:rowId xmlns:a16="http://schemas.microsoft.com/office/drawing/2014/main" xmlns="" val="1313131040"/>
                      </a:ext>
                    </a:extLst>
                  </a:tr>
                  <a:tr h="370840">
                    <a:tc>
                      <a:txBody>
                        <a:bodyPr/>
                        <a:lstStyle/>
                        <a:p>
                          <a:r>
                            <a:rPr lang="en-US" sz="1200" dirty="0">
                              <a:highlight>
                                <a:srgbClr val="00FF00"/>
                              </a:highlight>
                              <a:latin typeface="Times New Roman" panose="02020603050405020304" pitchFamily="18" charset="0"/>
                              <a:cs typeface="Times New Roman" panose="02020603050405020304" pitchFamily="18" charset="0"/>
                            </a:rPr>
                            <a:t>Month (Jan)</a:t>
                          </a:r>
                        </a:p>
                      </a:txBody>
                      <a:tcPr/>
                    </a:tc>
                    <a:tc>
                      <a:txBody>
                        <a:bodyPr/>
                        <a:lstStyle/>
                        <a:p>
                          <a:pPr algn="ctr"/>
                          <a:r>
                            <a:rPr lang="en-US" sz="1200" dirty="0">
                              <a:latin typeface="Times New Roman" panose="02020603050405020304" pitchFamily="18" charset="0"/>
                              <a:cs typeface="Times New Roman" panose="02020603050405020304" pitchFamily="18" charset="0"/>
                            </a:rPr>
                            <a:t>0.092</a:t>
                          </a:r>
                        </a:p>
                      </a:txBody>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-90.80%</a:t>
                          </a:r>
                        </a:p>
                      </a:txBody>
                      <a:tcPr marL="9525" marR="9525" marT="9525" marB="0"/>
                    </a:tc>
                    <a:tc>
                      <a:txBody>
                        <a:bodyPr/>
                        <a:lstStyle/>
                        <a:p>
                          <a:pPr marL="0" marR="0" lvl="0" indent="0" algn="l" defTabSz="914422"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Last contacted in January will </a:t>
                          </a:r>
                          <a:r>
                            <a:rPr lang="en-US" sz="1200" dirty="0">
                              <a:highlight>
                                <a:srgbClr val="FFFF00"/>
                              </a:highlight>
                              <a:latin typeface="Times New Roman" panose="02020603050405020304" pitchFamily="18" charset="0"/>
                              <a:cs typeface="Times New Roman" panose="02020603050405020304" pitchFamily="18" charset="0"/>
                            </a:rPr>
                            <a:t>decrease</a:t>
                          </a:r>
                          <a:r>
                            <a:rPr lang="en-US" sz="1200" dirty="0">
                              <a:latin typeface="Times New Roman" panose="02020603050405020304" pitchFamily="18" charset="0"/>
                              <a:cs typeface="Times New Roman" panose="02020603050405020304" pitchFamily="18" charset="0"/>
                            </a:rPr>
                            <a:t> the odds of client subscription to a term deposit by </a:t>
                          </a:r>
                          <a:r>
                            <a:rPr lang="en-US" sz="1200" dirty="0">
                              <a:highlight>
                                <a:srgbClr val="FFFF00"/>
                              </a:highlight>
                              <a:latin typeface="Times New Roman" panose="02020603050405020304" pitchFamily="18" charset="0"/>
                              <a:cs typeface="Times New Roman" panose="02020603050405020304" pitchFamily="18" charset="0"/>
                            </a:rPr>
                            <a:t>90.8%</a:t>
                          </a:r>
                          <a:r>
                            <a:rPr lang="en-US" sz="1200" dirty="0">
                              <a:latin typeface="Times New Roman" panose="02020603050405020304" pitchFamily="18" charset="0"/>
                              <a:cs typeface="Times New Roman" panose="02020603050405020304" pitchFamily="18" charset="0"/>
                            </a:rPr>
                            <a:t> compared to last contacted in September.</a:t>
                          </a:r>
                        </a:p>
                      </a:txBody>
                      <a:tcPr/>
                    </a:tc>
                    <a:extLst>
                      <a:ext uri="{0D108BD9-81ED-4DB2-BD59-A6C34878D82A}">
                        <a16:rowId xmlns:a16="http://schemas.microsoft.com/office/drawing/2014/main" xmlns="" val="3255999099"/>
                      </a:ext>
                    </a:extLst>
                  </a:tr>
                  <a:tr h="370840">
                    <a:tc>
                      <a:txBody>
                        <a:bodyPr/>
                        <a:lstStyle/>
                        <a:p>
                          <a:r>
                            <a:rPr lang="en-US" sz="1200" dirty="0">
                              <a:highlight>
                                <a:srgbClr val="00FF00"/>
                              </a:highlight>
                              <a:latin typeface="Times New Roman" panose="02020603050405020304" pitchFamily="18" charset="0"/>
                              <a:cs typeface="Times New Roman" panose="02020603050405020304" pitchFamily="18" charset="0"/>
                            </a:rPr>
                            <a:t>Month (Jul)</a:t>
                          </a:r>
                        </a:p>
                      </a:txBody>
                      <a:tcPr/>
                    </a:tc>
                    <a:tc>
                      <a:txBody>
                        <a:bodyPr/>
                        <a:lstStyle/>
                        <a:p>
                          <a:pPr algn="ctr"/>
                          <a:r>
                            <a:rPr lang="en-US" sz="1200" dirty="0">
                              <a:latin typeface="Times New Roman" panose="02020603050405020304" pitchFamily="18" charset="0"/>
                              <a:cs typeface="Times New Roman" panose="02020603050405020304" pitchFamily="18" charset="0"/>
                            </a:rPr>
                            <a:t>0.157</a:t>
                          </a:r>
                        </a:p>
                      </a:txBody>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-84.30%</a:t>
                          </a:r>
                        </a:p>
                      </a:txBody>
                      <a:tcPr marL="9525" marR="9525" marT="9525" marB="0"/>
                    </a:tc>
                    <a:tc>
                      <a:txBody>
                        <a:bodyPr/>
                        <a:lstStyle/>
                        <a:p>
                          <a:pPr marL="0" marR="0" lvl="0" indent="0" algn="l" defTabSz="914422"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Last contacted in July will </a:t>
                          </a:r>
                          <a:r>
                            <a:rPr lang="en-US" sz="1200" dirty="0">
                              <a:highlight>
                                <a:srgbClr val="FFFF00"/>
                              </a:highlight>
                              <a:latin typeface="Times New Roman" panose="02020603050405020304" pitchFamily="18" charset="0"/>
                              <a:cs typeface="Times New Roman" panose="02020603050405020304" pitchFamily="18" charset="0"/>
                            </a:rPr>
                            <a:t>decrease</a:t>
                          </a:r>
                          <a:r>
                            <a:rPr lang="en-US" sz="1200" dirty="0">
                              <a:latin typeface="Times New Roman" panose="02020603050405020304" pitchFamily="18" charset="0"/>
                              <a:cs typeface="Times New Roman" panose="02020603050405020304" pitchFamily="18" charset="0"/>
                            </a:rPr>
                            <a:t> the odds of client subscription to a term deposit by </a:t>
                          </a:r>
                          <a:r>
                            <a:rPr lang="en-US" sz="1200" dirty="0">
                              <a:highlight>
                                <a:srgbClr val="FFFF00"/>
                              </a:highlight>
                              <a:latin typeface="Times New Roman" panose="02020603050405020304" pitchFamily="18" charset="0"/>
                              <a:cs typeface="Times New Roman" panose="02020603050405020304" pitchFamily="18" charset="0"/>
                            </a:rPr>
                            <a:t>84.3%</a:t>
                          </a:r>
                          <a:r>
                            <a:rPr lang="en-US" sz="1200" dirty="0">
                              <a:latin typeface="Times New Roman" panose="02020603050405020304" pitchFamily="18" charset="0"/>
                              <a:cs typeface="Times New Roman" panose="02020603050405020304" pitchFamily="18" charset="0"/>
                            </a:rPr>
                            <a:t> compared to last contacted in September.</a:t>
                          </a:r>
                        </a:p>
                      </a:txBody>
                      <a:tcPr/>
                    </a:tc>
                    <a:extLst>
                      <a:ext uri="{0D108BD9-81ED-4DB2-BD59-A6C34878D82A}">
                        <a16:rowId xmlns:a16="http://schemas.microsoft.com/office/drawing/2014/main" xmlns="" val="3230991511"/>
                      </a:ext>
                    </a:extLst>
                  </a:tr>
                </a:tbl>
              </a:graphicData>
            </a:graphic>
          </p:graphicFrame>
        </mc:Choice>
        <mc:Fallback xmlns="">
          <p:graphicFrame>
            <p:nvGraphicFramePr>
              <p:cNvPr id="35" name="Table 36">
                <a:extLst>
                  <a:ext uri="{FF2B5EF4-FFF2-40B4-BE49-F238E27FC236}">
                    <a16:creationId xmlns:a16="http://schemas.microsoft.com/office/drawing/2014/main" id="{E1E63809-A35F-4741-8F09-374F3C626A54}"/>
                  </a:ext>
                </a:extLst>
              </p:cNvPr>
              <p:cNvGraphicFramePr>
                <a:graphicFrameLocks noGrp="1"/>
              </p:cNvGraphicFramePr>
              <p:nvPr>
                <p:extLst>
                  <p:ext uri="{D42A27DB-BD31-4B8C-83A1-F6EECF244321}">
                    <p14:modId xmlns:p14="http://schemas.microsoft.com/office/powerpoint/2010/main" val="2713401463"/>
                  </p:ext>
                </p:extLst>
              </p:nvPr>
            </p:nvGraphicFramePr>
            <p:xfrm>
              <a:off x="3719385" y="450482"/>
              <a:ext cx="8279027" cy="5852160"/>
            </p:xfrm>
            <a:graphic>
              <a:graphicData uri="http://schemas.openxmlformats.org/drawingml/2006/table">
                <a:tbl>
                  <a:tblPr firstRow="1" bandRow="1">
                    <a:tableStyleId>{5940675A-B579-460E-94D1-54222C63F5DA}</a:tableStyleId>
                  </a:tblPr>
                  <a:tblGrid>
                    <a:gridCol w="990874">
                      <a:extLst>
                        <a:ext uri="{9D8B030D-6E8A-4147-A177-3AD203B41FA5}">
                          <a16:colId xmlns:a16="http://schemas.microsoft.com/office/drawing/2014/main" val="924954628"/>
                        </a:ext>
                      </a:extLst>
                    </a:gridCol>
                    <a:gridCol w="782271">
                      <a:extLst>
                        <a:ext uri="{9D8B030D-6E8A-4147-A177-3AD203B41FA5}">
                          <a16:colId xmlns:a16="http://schemas.microsoft.com/office/drawing/2014/main" val="2708233356"/>
                        </a:ext>
                      </a:extLst>
                    </a:gridCol>
                    <a:gridCol w="2008022">
                      <a:extLst>
                        <a:ext uri="{9D8B030D-6E8A-4147-A177-3AD203B41FA5}">
                          <a16:colId xmlns:a16="http://schemas.microsoft.com/office/drawing/2014/main" val="1898490400"/>
                        </a:ext>
                      </a:extLst>
                    </a:gridCol>
                    <a:gridCol w="4497860">
                      <a:extLst>
                        <a:ext uri="{9D8B030D-6E8A-4147-A177-3AD203B41FA5}">
                          <a16:colId xmlns:a16="http://schemas.microsoft.com/office/drawing/2014/main" val="2372542643"/>
                        </a:ext>
                      </a:extLst>
                    </a:gridCol>
                  </a:tblGrid>
                  <a:tr h="457200">
                    <a:tc>
                      <a:txBody>
                        <a:bodyPr/>
                        <a:lstStyle/>
                        <a:p>
                          <a:r>
                            <a:rPr lang="en-US" sz="1200" b="1" dirty="0">
                              <a:latin typeface="Times New Roman" panose="02020603050405020304" pitchFamily="18" charset="0"/>
                              <a:cs typeface="Times New Roman" panose="02020603050405020304" pitchFamily="18" charset="0"/>
                            </a:rPr>
                            <a:t>Effect</a:t>
                          </a:r>
                        </a:p>
                      </a:txBody>
                      <a:tcPr>
                        <a:solidFill>
                          <a:schemeClr val="bg2"/>
                        </a:solidFill>
                      </a:tcPr>
                    </a:tc>
                    <a:tc>
                      <a:txBody>
                        <a:bodyPr/>
                        <a:lstStyle/>
                        <a:p>
                          <a:r>
                            <a:rPr lang="en-US" sz="1200" b="1" dirty="0">
                              <a:latin typeface="Times New Roman" panose="02020603050405020304" pitchFamily="18" charset="0"/>
                              <a:cs typeface="Times New Roman" panose="02020603050405020304" pitchFamily="18" charset="0"/>
                            </a:rPr>
                            <a:t>Point Estimate</a:t>
                          </a:r>
                        </a:p>
                      </a:txBody>
                      <a:tcPr>
                        <a:solidFill>
                          <a:schemeClr val="bg2"/>
                        </a:solidFill>
                      </a:tcPr>
                    </a:tc>
                    <a:tc>
                      <a:txBody>
                        <a:bodyPr/>
                        <a:lstStyle/>
                        <a:p>
                          <a:endParaRPr lang="en-US"/>
                        </a:p>
                      </a:txBody>
                      <a:tcPr>
                        <a:blipFill>
                          <a:blip r:embed="rId7"/>
                          <a:stretch>
                            <a:fillRect l="-88485" t="-1333" r="-224242" b="-1192000"/>
                          </a:stretch>
                        </a:blipFill>
                      </a:tcPr>
                    </a:tc>
                    <a:tc>
                      <a:txBody>
                        <a:bodyPr/>
                        <a:lstStyle/>
                        <a:p>
                          <a:r>
                            <a:rPr lang="en-US" sz="1200" b="1" dirty="0">
                              <a:latin typeface="Times New Roman" panose="02020603050405020304" pitchFamily="18" charset="0"/>
                              <a:cs typeface="Times New Roman" panose="02020603050405020304" pitchFamily="18" charset="0"/>
                            </a:rPr>
                            <a:t>Interpretation</a:t>
                          </a:r>
                        </a:p>
                      </a:txBody>
                      <a:tcPr>
                        <a:solidFill>
                          <a:schemeClr val="bg2"/>
                        </a:solidFill>
                      </a:tcPr>
                    </a:tc>
                    <a:extLst>
                      <a:ext uri="{0D108BD9-81ED-4DB2-BD59-A6C34878D82A}">
                        <a16:rowId xmlns:a16="http://schemas.microsoft.com/office/drawing/2014/main" val="359404486"/>
                      </a:ext>
                    </a:extLst>
                  </a:tr>
                  <a:tr h="457200">
                    <a:tc>
                      <a:txBody>
                        <a:bodyPr/>
                        <a:lstStyle/>
                        <a:p>
                          <a:r>
                            <a:rPr lang="en-US" sz="1200" dirty="0">
                              <a:highlight>
                                <a:srgbClr val="00FFFF"/>
                              </a:highlight>
                              <a:latin typeface="Times New Roman" panose="02020603050405020304" pitchFamily="18" charset="0"/>
                              <a:cs typeface="Times New Roman" panose="02020603050405020304" pitchFamily="18" charset="0"/>
                            </a:rPr>
                            <a:t>Campaign</a:t>
                          </a:r>
                        </a:p>
                      </a:txBody>
                      <a:tcPr/>
                    </a:tc>
                    <a:tc>
                      <a:txBody>
                        <a:bodyPr/>
                        <a:lstStyle/>
                        <a:p>
                          <a:pPr algn="ctr"/>
                          <a:r>
                            <a:rPr lang="en-US" sz="1200" dirty="0">
                              <a:latin typeface="Times New Roman" panose="02020603050405020304" pitchFamily="18" charset="0"/>
                              <a:cs typeface="Times New Roman" panose="02020603050405020304" pitchFamily="18" charset="0"/>
                            </a:rPr>
                            <a:t>0.904</a:t>
                          </a:r>
                        </a:p>
                      </a:txBody>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-9.60%</a:t>
                          </a:r>
                        </a:p>
                      </a:txBody>
                      <a:tcPr marL="9525" marR="9525" marT="9525" marB="0"/>
                    </a:tc>
                    <a:tc>
                      <a:txBody>
                        <a:bodyPr/>
                        <a:lstStyle/>
                        <a:p>
                          <a:r>
                            <a:rPr lang="en-US" sz="1200" dirty="0">
                              <a:latin typeface="Times New Roman" panose="02020603050405020304" pitchFamily="18" charset="0"/>
                              <a:cs typeface="Times New Roman" panose="02020603050405020304" pitchFamily="18" charset="0"/>
                            </a:rPr>
                            <a:t>1 unit change in contact performed during campaign will </a:t>
                          </a:r>
                          <a:r>
                            <a:rPr lang="en-US" sz="1200" dirty="0">
                              <a:highlight>
                                <a:srgbClr val="FFFF00"/>
                              </a:highlight>
                              <a:latin typeface="Times New Roman" panose="02020603050405020304" pitchFamily="18" charset="0"/>
                              <a:cs typeface="Times New Roman" panose="02020603050405020304" pitchFamily="18" charset="0"/>
                            </a:rPr>
                            <a:t>decrease</a:t>
                          </a:r>
                          <a:r>
                            <a:rPr lang="en-US" sz="1200" dirty="0">
                              <a:latin typeface="Times New Roman" panose="02020603050405020304" pitchFamily="18" charset="0"/>
                              <a:cs typeface="Times New Roman" panose="02020603050405020304" pitchFamily="18" charset="0"/>
                            </a:rPr>
                            <a:t> the odds of client subscription to a term deposit by </a:t>
                          </a:r>
                          <a:r>
                            <a:rPr lang="en-US" sz="1200" dirty="0">
                              <a:highlight>
                                <a:srgbClr val="FFFF00"/>
                              </a:highlight>
                              <a:latin typeface="Times New Roman" panose="02020603050405020304" pitchFamily="18" charset="0"/>
                              <a:cs typeface="Times New Roman" panose="02020603050405020304" pitchFamily="18" charset="0"/>
                            </a:rPr>
                            <a:t>9.6%</a:t>
                          </a:r>
                        </a:p>
                      </a:txBody>
                      <a:tcPr/>
                    </a:tc>
                    <a:extLst>
                      <a:ext uri="{0D108BD9-81ED-4DB2-BD59-A6C34878D82A}">
                        <a16:rowId xmlns:a16="http://schemas.microsoft.com/office/drawing/2014/main" val="2627361193"/>
                      </a:ext>
                    </a:extLst>
                  </a:tr>
                  <a:tr h="640080">
                    <a:tc>
                      <a:txBody>
                        <a:bodyPr/>
                        <a:lstStyle/>
                        <a:p>
                          <a:r>
                            <a:rPr lang="en-US" sz="1200" dirty="0" err="1">
                              <a:highlight>
                                <a:srgbClr val="00FFFF"/>
                              </a:highlight>
                              <a:latin typeface="Times New Roman" panose="02020603050405020304" pitchFamily="18" charset="0"/>
                              <a:cs typeface="Times New Roman" panose="02020603050405020304" pitchFamily="18" charset="0"/>
                            </a:rPr>
                            <a:t>Pdays</a:t>
                          </a:r>
                          <a:endParaRPr lang="en-US" sz="1200" dirty="0">
                            <a:highlight>
                              <a:srgbClr val="00FFFF"/>
                            </a:highlight>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1.002</a:t>
                          </a:r>
                        </a:p>
                      </a:txBody>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0.20%</a:t>
                          </a:r>
                        </a:p>
                      </a:txBody>
                      <a:tcPr marL="9525" marR="9525" marT="9525" marB="0"/>
                    </a:tc>
                    <a:tc>
                      <a:txBody>
                        <a:bodyPr/>
                        <a:lstStyle/>
                        <a:p>
                          <a:r>
                            <a:rPr lang="en-US" sz="1200" dirty="0">
                              <a:latin typeface="Times New Roman" panose="02020603050405020304" pitchFamily="18" charset="0"/>
                              <a:cs typeface="Times New Roman" panose="02020603050405020304" pitchFamily="18" charset="0"/>
                            </a:rPr>
                            <a:t>1 day change in days passed since last contact from previous campaign will </a:t>
                          </a:r>
                          <a:r>
                            <a:rPr lang="en-US" sz="1200" dirty="0">
                              <a:highlight>
                                <a:srgbClr val="FFFF00"/>
                              </a:highlight>
                              <a:latin typeface="Times New Roman" panose="02020603050405020304" pitchFamily="18" charset="0"/>
                              <a:cs typeface="Times New Roman" panose="02020603050405020304" pitchFamily="18" charset="0"/>
                            </a:rPr>
                            <a:t>increase</a:t>
                          </a:r>
                          <a:r>
                            <a:rPr lang="en-US" sz="1200" dirty="0">
                              <a:latin typeface="Times New Roman" panose="02020603050405020304" pitchFamily="18" charset="0"/>
                              <a:cs typeface="Times New Roman" panose="02020603050405020304" pitchFamily="18" charset="0"/>
                            </a:rPr>
                            <a:t> the odds of client subscription to a term deposit by </a:t>
                          </a:r>
                          <a:r>
                            <a:rPr lang="en-US" sz="1200" dirty="0">
                              <a:highlight>
                                <a:srgbClr val="FFFF00"/>
                              </a:highlight>
                              <a:latin typeface="Times New Roman" panose="02020603050405020304" pitchFamily="18" charset="0"/>
                              <a:cs typeface="Times New Roman" panose="02020603050405020304" pitchFamily="18" charset="0"/>
                            </a:rPr>
                            <a:t>0.2%</a:t>
                          </a:r>
                        </a:p>
                      </a:txBody>
                      <a:tcPr/>
                    </a:tc>
                    <a:extLst>
                      <a:ext uri="{0D108BD9-81ED-4DB2-BD59-A6C34878D82A}">
                        <a16:rowId xmlns:a16="http://schemas.microsoft.com/office/drawing/2014/main" val="2116937753"/>
                      </a:ext>
                    </a:extLst>
                  </a:tr>
                  <a:tr h="457200">
                    <a:tc>
                      <a:txBody>
                        <a:bodyPr/>
                        <a:lstStyle/>
                        <a:p>
                          <a:r>
                            <a:rPr lang="en-US" sz="1200" dirty="0">
                              <a:highlight>
                                <a:srgbClr val="00FFFF"/>
                              </a:highlight>
                              <a:latin typeface="Times New Roman" panose="02020603050405020304" pitchFamily="18" charset="0"/>
                              <a:cs typeface="Times New Roman" panose="02020603050405020304" pitchFamily="18" charset="0"/>
                            </a:rPr>
                            <a:t>Previous</a:t>
                          </a:r>
                        </a:p>
                      </a:txBody>
                      <a:tcPr/>
                    </a:tc>
                    <a:tc>
                      <a:txBody>
                        <a:bodyPr/>
                        <a:lstStyle/>
                        <a:p>
                          <a:pPr algn="ctr"/>
                          <a:r>
                            <a:rPr lang="en-US" sz="1200" dirty="0">
                              <a:latin typeface="Times New Roman" panose="02020603050405020304" pitchFamily="18" charset="0"/>
                              <a:cs typeface="Times New Roman" panose="02020603050405020304" pitchFamily="18" charset="0"/>
                            </a:rPr>
                            <a:t>1.104</a:t>
                          </a:r>
                        </a:p>
                      </a:txBody>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10.40%</a:t>
                          </a:r>
                        </a:p>
                      </a:txBody>
                      <a:tcPr marL="9525" marR="9525" marT="9525" marB="0"/>
                    </a:tc>
                    <a:tc>
                      <a:txBody>
                        <a:bodyPr/>
                        <a:lstStyle/>
                        <a:p>
                          <a:r>
                            <a:rPr lang="en-US" sz="1200" dirty="0">
                              <a:latin typeface="Times New Roman" panose="02020603050405020304" pitchFamily="18" charset="0"/>
                              <a:cs typeface="Times New Roman" panose="02020603050405020304" pitchFamily="18" charset="0"/>
                            </a:rPr>
                            <a:t>1 unit change in contact performed before this campaign will </a:t>
                          </a:r>
                          <a:r>
                            <a:rPr lang="en-US" sz="1200" dirty="0">
                              <a:highlight>
                                <a:srgbClr val="FFFF00"/>
                              </a:highlight>
                              <a:latin typeface="Times New Roman" panose="02020603050405020304" pitchFamily="18" charset="0"/>
                              <a:cs typeface="Times New Roman" panose="02020603050405020304" pitchFamily="18" charset="0"/>
                            </a:rPr>
                            <a:t>increase</a:t>
                          </a:r>
                          <a:r>
                            <a:rPr lang="en-US" sz="1200" dirty="0">
                              <a:latin typeface="Times New Roman" panose="02020603050405020304" pitchFamily="18" charset="0"/>
                              <a:cs typeface="Times New Roman" panose="02020603050405020304" pitchFamily="18" charset="0"/>
                            </a:rPr>
                            <a:t> the odds of client subscription to a term deposit by </a:t>
                          </a:r>
                          <a:r>
                            <a:rPr lang="en-US" sz="1200" dirty="0">
                              <a:highlight>
                                <a:srgbClr val="FFFF00"/>
                              </a:highlight>
                              <a:latin typeface="Times New Roman" panose="02020603050405020304" pitchFamily="18" charset="0"/>
                              <a:cs typeface="Times New Roman" panose="02020603050405020304" pitchFamily="18" charset="0"/>
                            </a:rPr>
                            <a:t>10.4%</a:t>
                          </a:r>
                        </a:p>
                      </a:txBody>
                      <a:tcPr/>
                    </a:tc>
                    <a:extLst>
                      <a:ext uri="{0D108BD9-81ED-4DB2-BD59-A6C34878D82A}">
                        <a16:rowId xmlns:a16="http://schemas.microsoft.com/office/drawing/2014/main" val="497385129"/>
                      </a:ext>
                    </a:extLst>
                  </a:tr>
                  <a:tr h="457200">
                    <a:tc>
                      <a:txBody>
                        <a:bodyPr/>
                        <a:lstStyle/>
                        <a:p>
                          <a:r>
                            <a:rPr lang="en-US" sz="1200" dirty="0">
                              <a:highlight>
                                <a:srgbClr val="00FFFF"/>
                              </a:highlight>
                              <a:latin typeface="Times New Roman" panose="02020603050405020304" pitchFamily="18" charset="0"/>
                              <a:cs typeface="Times New Roman" panose="02020603050405020304" pitchFamily="18" charset="0"/>
                            </a:rPr>
                            <a:t>Day</a:t>
                          </a:r>
                        </a:p>
                      </a:txBody>
                      <a:tcPr/>
                    </a:tc>
                    <a:tc>
                      <a:txBody>
                        <a:bodyPr/>
                        <a:lstStyle/>
                        <a:p>
                          <a:pPr algn="ctr"/>
                          <a:r>
                            <a:rPr lang="en-US" sz="1200" dirty="0">
                              <a:latin typeface="Times New Roman" panose="02020603050405020304" pitchFamily="18" charset="0"/>
                              <a:cs typeface="Times New Roman" panose="02020603050405020304" pitchFamily="18" charset="0"/>
                            </a:rPr>
                            <a:t>1.008</a:t>
                          </a:r>
                        </a:p>
                      </a:txBody>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0.80%</a:t>
                          </a:r>
                        </a:p>
                      </a:txBody>
                      <a:tcPr marL="9525" marR="9525" marT="9525" marB="0"/>
                    </a:tc>
                    <a:tc>
                      <a:txBody>
                        <a:bodyPr/>
                        <a:lstStyle/>
                        <a:p>
                          <a:r>
                            <a:rPr lang="en-US" sz="1200" dirty="0">
                              <a:latin typeface="Times New Roman" panose="02020603050405020304" pitchFamily="18" charset="0"/>
                              <a:cs typeface="Times New Roman" panose="02020603050405020304" pitchFamily="18" charset="0"/>
                            </a:rPr>
                            <a:t>1 day change in the day of the month will </a:t>
                          </a:r>
                          <a:r>
                            <a:rPr lang="en-US" sz="1200" dirty="0">
                              <a:highlight>
                                <a:srgbClr val="FFFF00"/>
                              </a:highlight>
                              <a:latin typeface="Times New Roman" panose="02020603050405020304" pitchFamily="18" charset="0"/>
                              <a:cs typeface="Times New Roman" panose="02020603050405020304" pitchFamily="18" charset="0"/>
                            </a:rPr>
                            <a:t>increase</a:t>
                          </a:r>
                          <a:r>
                            <a:rPr lang="en-US" sz="1200" dirty="0">
                              <a:latin typeface="Times New Roman" panose="02020603050405020304" pitchFamily="18" charset="0"/>
                              <a:cs typeface="Times New Roman" panose="02020603050405020304" pitchFamily="18" charset="0"/>
                            </a:rPr>
                            <a:t> the odds of client subscription to a term deposit by </a:t>
                          </a:r>
                          <a:r>
                            <a:rPr lang="en-US" sz="1200" dirty="0">
                              <a:highlight>
                                <a:srgbClr val="FFFF00"/>
                              </a:highlight>
                              <a:latin typeface="Times New Roman" panose="02020603050405020304" pitchFamily="18" charset="0"/>
                              <a:cs typeface="Times New Roman" panose="02020603050405020304" pitchFamily="18" charset="0"/>
                            </a:rPr>
                            <a:t>0.8%</a:t>
                          </a:r>
                        </a:p>
                      </a:txBody>
                      <a:tcPr/>
                    </a:tc>
                    <a:extLst>
                      <a:ext uri="{0D108BD9-81ED-4DB2-BD59-A6C34878D82A}">
                        <a16:rowId xmlns:a16="http://schemas.microsoft.com/office/drawing/2014/main" val="4077427609"/>
                      </a:ext>
                    </a:extLst>
                  </a:tr>
                  <a:tr h="457200">
                    <a:tc>
                      <a:txBody>
                        <a:bodyPr/>
                        <a:lstStyle/>
                        <a:p>
                          <a:r>
                            <a:rPr lang="en-US" sz="1200" dirty="0">
                              <a:highlight>
                                <a:srgbClr val="00FF00"/>
                              </a:highlight>
                              <a:latin typeface="Times New Roman" panose="02020603050405020304" pitchFamily="18" charset="0"/>
                              <a:cs typeface="Times New Roman" panose="02020603050405020304" pitchFamily="18" charset="0"/>
                            </a:rPr>
                            <a:t>Housing (no)</a:t>
                          </a:r>
                        </a:p>
                      </a:txBody>
                      <a:tcPr/>
                    </a:tc>
                    <a:tc>
                      <a:txBody>
                        <a:bodyPr/>
                        <a:lstStyle/>
                        <a:p>
                          <a:pPr algn="ctr"/>
                          <a:r>
                            <a:rPr lang="en-US" sz="1200" dirty="0">
                              <a:latin typeface="Times New Roman" panose="02020603050405020304" pitchFamily="18" charset="0"/>
                              <a:cs typeface="Times New Roman" panose="02020603050405020304" pitchFamily="18" charset="0"/>
                            </a:rPr>
                            <a:t>2.268</a:t>
                          </a:r>
                        </a:p>
                      </a:txBody>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126.80%</a:t>
                          </a:r>
                        </a:p>
                      </a:txBody>
                      <a:tcPr marL="9525" marR="9525" marT="9525" marB="0"/>
                    </a:tc>
                    <a:tc>
                      <a:txBody>
                        <a:bodyPr/>
                        <a:lstStyle/>
                        <a:p>
                          <a:r>
                            <a:rPr lang="en-US" sz="1200" dirty="0">
                              <a:latin typeface="Times New Roman" panose="02020603050405020304" pitchFamily="18" charset="0"/>
                              <a:cs typeface="Times New Roman" panose="02020603050405020304" pitchFamily="18" charset="0"/>
                            </a:rPr>
                            <a:t>Not having house loan will increase the odds of client subscription to a term deposit by </a:t>
                          </a:r>
                          <a:r>
                            <a:rPr lang="en-US" sz="1200" dirty="0">
                              <a:highlight>
                                <a:srgbClr val="FFFF00"/>
                              </a:highlight>
                              <a:latin typeface="Times New Roman" panose="02020603050405020304" pitchFamily="18" charset="0"/>
                              <a:cs typeface="Times New Roman" panose="02020603050405020304" pitchFamily="18" charset="0"/>
                            </a:rPr>
                            <a:t>126.8%</a:t>
                          </a:r>
                          <a:r>
                            <a:rPr lang="en-US" sz="1200" dirty="0">
                              <a:latin typeface="Times New Roman" panose="02020603050405020304" pitchFamily="18" charset="0"/>
                              <a:cs typeface="Times New Roman" panose="02020603050405020304" pitchFamily="18" charset="0"/>
                            </a:rPr>
                            <a:t> compared to having house loan.</a:t>
                          </a:r>
                        </a:p>
                      </a:txBody>
                      <a:tcPr/>
                    </a:tc>
                    <a:extLst>
                      <a:ext uri="{0D108BD9-81ED-4DB2-BD59-A6C34878D82A}">
                        <a16:rowId xmlns:a16="http://schemas.microsoft.com/office/drawing/2014/main" val="508576261"/>
                      </a:ext>
                    </a:extLst>
                  </a:tr>
                  <a:tr h="457200">
                    <a:tc>
                      <a:txBody>
                        <a:bodyPr/>
                        <a:lstStyle/>
                        <a:p>
                          <a:r>
                            <a:rPr lang="en-US" sz="1200" dirty="0">
                              <a:highlight>
                                <a:srgbClr val="00FF00"/>
                              </a:highlight>
                              <a:latin typeface="Times New Roman" panose="02020603050405020304" pitchFamily="18" charset="0"/>
                              <a:cs typeface="Times New Roman" panose="02020603050405020304" pitchFamily="18" charset="0"/>
                            </a:rPr>
                            <a:t>Loan (no)</a:t>
                          </a:r>
                        </a:p>
                      </a:txBody>
                      <a:tcPr/>
                    </a:tc>
                    <a:tc>
                      <a:txBody>
                        <a:bodyPr/>
                        <a:lstStyle/>
                        <a:p>
                          <a:pPr algn="ctr"/>
                          <a:r>
                            <a:rPr lang="en-US" sz="1200" dirty="0">
                              <a:latin typeface="Times New Roman" panose="02020603050405020304" pitchFamily="18" charset="0"/>
                              <a:cs typeface="Times New Roman" panose="02020603050405020304" pitchFamily="18" charset="0"/>
                            </a:rPr>
                            <a:t>1.598</a:t>
                          </a:r>
                        </a:p>
                      </a:txBody>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59.80%</a:t>
                          </a:r>
                        </a:p>
                      </a:txBody>
                      <a:tcPr marL="9525" marR="9525" marT="9525" marB="0"/>
                    </a:tc>
                    <a:tc>
                      <a:txBody>
                        <a:bodyPr/>
                        <a:lstStyle/>
                        <a:p>
                          <a:r>
                            <a:rPr lang="en-US" sz="1200" dirty="0">
                              <a:latin typeface="Times New Roman" panose="02020603050405020304" pitchFamily="18" charset="0"/>
                              <a:cs typeface="Times New Roman" panose="02020603050405020304" pitchFamily="18" charset="0"/>
                            </a:rPr>
                            <a:t>Not having personal loan will </a:t>
                          </a:r>
                          <a:r>
                            <a:rPr lang="en-US" sz="1200" dirty="0">
                              <a:highlight>
                                <a:srgbClr val="FFFF00"/>
                              </a:highlight>
                              <a:latin typeface="Times New Roman" panose="02020603050405020304" pitchFamily="18" charset="0"/>
                              <a:cs typeface="Times New Roman" panose="02020603050405020304" pitchFamily="18" charset="0"/>
                            </a:rPr>
                            <a:t>increase</a:t>
                          </a:r>
                          <a:r>
                            <a:rPr lang="en-US" sz="1200" dirty="0">
                              <a:latin typeface="Times New Roman" panose="02020603050405020304" pitchFamily="18" charset="0"/>
                              <a:cs typeface="Times New Roman" panose="02020603050405020304" pitchFamily="18" charset="0"/>
                            </a:rPr>
                            <a:t> the odds of client subscription to a term deposit by </a:t>
                          </a:r>
                          <a:r>
                            <a:rPr lang="en-US" sz="1200" dirty="0">
                              <a:highlight>
                                <a:srgbClr val="FFFF00"/>
                              </a:highlight>
                              <a:latin typeface="Times New Roman" panose="02020603050405020304" pitchFamily="18" charset="0"/>
                              <a:cs typeface="Times New Roman" panose="02020603050405020304" pitchFamily="18" charset="0"/>
                            </a:rPr>
                            <a:t>59.8% </a:t>
                          </a:r>
                          <a:r>
                            <a:rPr lang="en-US" sz="1200" dirty="0">
                              <a:latin typeface="Times New Roman" panose="02020603050405020304" pitchFamily="18" charset="0"/>
                              <a:cs typeface="Times New Roman" panose="02020603050405020304" pitchFamily="18" charset="0"/>
                            </a:rPr>
                            <a:t>compared to having personal loan.</a:t>
                          </a:r>
                        </a:p>
                      </a:txBody>
                      <a:tcPr/>
                    </a:tc>
                    <a:extLst>
                      <a:ext uri="{0D108BD9-81ED-4DB2-BD59-A6C34878D82A}">
                        <a16:rowId xmlns:a16="http://schemas.microsoft.com/office/drawing/2014/main" val="3639005385"/>
                      </a:ext>
                    </a:extLst>
                  </a:tr>
                  <a:tr h="457200">
                    <a:tc>
                      <a:txBody>
                        <a:bodyPr/>
                        <a:lstStyle/>
                        <a:p>
                          <a:r>
                            <a:rPr lang="en-US" sz="1200" dirty="0">
                              <a:highlight>
                                <a:srgbClr val="00FF00"/>
                              </a:highlight>
                              <a:latin typeface="Times New Roman" panose="02020603050405020304" pitchFamily="18" charset="0"/>
                              <a:cs typeface="Times New Roman" panose="02020603050405020304" pitchFamily="18" charset="0"/>
                            </a:rPr>
                            <a:t>Marital (married)</a:t>
                          </a:r>
                        </a:p>
                      </a:txBody>
                      <a:tcPr/>
                    </a:tc>
                    <a:tc>
                      <a:txBody>
                        <a:bodyPr/>
                        <a:lstStyle/>
                        <a:p>
                          <a:pPr algn="ctr"/>
                          <a:r>
                            <a:rPr lang="en-US" sz="1200" dirty="0">
                              <a:latin typeface="Times New Roman" panose="02020603050405020304" pitchFamily="18" charset="0"/>
                              <a:cs typeface="Times New Roman" panose="02020603050405020304" pitchFamily="18" charset="0"/>
                            </a:rPr>
                            <a:t>0.767</a:t>
                          </a:r>
                        </a:p>
                      </a:txBody>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-23.30%</a:t>
                          </a:r>
                        </a:p>
                      </a:txBody>
                      <a:tcPr marL="9525" marR="9525" marT="9525" marB="0"/>
                    </a:tc>
                    <a:tc>
                      <a:txBody>
                        <a:bodyPr/>
                        <a:lstStyle/>
                        <a:p>
                          <a:r>
                            <a:rPr lang="en-US" sz="1200" dirty="0">
                              <a:latin typeface="Times New Roman" panose="02020603050405020304" pitchFamily="18" charset="0"/>
                              <a:cs typeface="Times New Roman" panose="02020603050405020304" pitchFamily="18" charset="0"/>
                            </a:rPr>
                            <a:t>Being married will </a:t>
                          </a:r>
                          <a:r>
                            <a:rPr lang="en-US" sz="1200" dirty="0">
                              <a:highlight>
                                <a:srgbClr val="FFFF00"/>
                              </a:highlight>
                              <a:latin typeface="Times New Roman" panose="02020603050405020304" pitchFamily="18" charset="0"/>
                              <a:cs typeface="Times New Roman" panose="02020603050405020304" pitchFamily="18" charset="0"/>
                            </a:rPr>
                            <a:t>decrease</a:t>
                          </a:r>
                          <a:r>
                            <a:rPr lang="en-US" sz="1200" dirty="0">
                              <a:latin typeface="Times New Roman" panose="02020603050405020304" pitchFamily="18" charset="0"/>
                              <a:cs typeface="Times New Roman" panose="02020603050405020304" pitchFamily="18" charset="0"/>
                            </a:rPr>
                            <a:t> the odds of client subscription to a term deposit by </a:t>
                          </a:r>
                          <a:r>
                            <a:rPr lang="en-US" sz="1200" dirty="0">
                              <a:highlight>
                                <a:srgbClr val="FFFF00"/>
                              </a:highlight>
                              <a:latin typeface="Times New Roman" panose="02020603050405020304" pitchFamily="18" charset="0"/>
                              <a:cs typeface="Times New Roman" panose="02020603050405020304" pitchFamily="18" charset="0"/>
                            </a:rPr>
                            <a:t>23.3%</a:t>
                          </a:r>
                          <a:r>
                            <a:rPr lang="en-US" sz="1200" dirty="0">
                              <a:latin typeface="Times New Roman" panose="02020603050405020304" pitchFamily="18" charset="0"/>
                              <a:cs typeface="Times New Roman" panose="02020603050405020304" pitchFamily="18" charset="0"/>
                            </a:rPr>
                            <a:t> compared to being single.</a:t>
                          </a:r>
                        </a:p>
                      </a:txBody>
                      <a:tcPr/>
                    </a:tc>
                    <a:extLst>
                      <a:ext uri="{0D108BD9-81ED-4DB2-BD59-A6C34878D82A}">
                        <a16:rowId xmlns:a16="http://schemas.microsoft.com/office/drawing/2014/main" val="1976853733"/>
                      </a:ext>
                    </a:extLst>
                  </a:tr>
                  <a:tr h="457200">
                    <a:tc>
                      <a:txBody>
                        <a:bodyPr/>
                        <a:lstStyle/>
                        <a:p>
                          <a:r>
                            <a:rPr lang="en-US" sz="1200" dirty="0">
                              <a:highlight>
                                <a:srgbClr val="00FF00"/>
                              </a:highlight>
                              <a:latin typeface="Times New Roman" panose="02020603050405020304" pitchFamily="18" charset="0"/>
                              <a:cs typeface="Times New Roman" panose="02020603050405020304" pitchFamily="18" charset="0"/>
                            </a:rPr>
                            <a:t>Month (Aug)</a:t>
                          </a:r>
                        </a:p>
                      </a:txBody>
                      <a:tcPr/>
                    </a:tc>
                    <a:tc>
                      <a:txBody>
                        <a:bodyPr/>
                        <a:lstStyle/>
                        <a:p>
                          <a:pPr algn="ctr"/>
                          <a:r>
                            <a:rPr lang="en-US" sz="1200" dirty="0">
                              <a:latin typeface="Times New Roman" panose="02020603050405020304" pitchFamily="18" charset="0"/>
                              <a:cs typeface="Times New Roman" panose="02020603050405020304" pitchFamily="18" charset="0"/>
                            </a:rPr>
                            <a:t>0.181</a:t>
                          </a:r>
                        </a:p>
                      </a:txBody>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-81.90%</a:t>
                          </a:r>
                        </a:p>
                      </a:txBody>
                      <a:tcPr marL="9525" marR="9525" marT="9525" marB="0"/>
                    </a:tc>
                    <a:tc>
                      <a:txBody>
                        <a:bodyPr/>
                        <a:lstStyle/>
                        <a:p>
                          <a:r>
                            <a:rPr lang="en-US" sz="1200" dirty="0">
                              <a:latin typeface="Times New Roman" panose="02020603050405020304" pitchFamily="18" charset="0"/>
                              <a:cs typeface="Times New Roman" panose="02020603050405020304" pitchFamily="18" charset="0"/>
                            </a:rPr>
                            <a:t>Last contacted in August will </a:t>
                          </a:r>
                          <a:r>
                            <a:rPr lang="en-US" sz="1200" dirty="0">
                              <a:highlight>
                                <a:srgbClr val="FFFF00"/>
                              </a:highlight>
                              <a:latin typeface="Times New Roman" panose="02020603050405020304" pitchFamily="18" charset="0"/>
                              <a:cs typeface="Times New Roman" panose="02020603050405020304" pitchFamily="18" charset="0"/>
                            </a:rPr>
                            <a:t>decrease</a:t>
                          </a:r>
                          <a:r>
                            <a:rPr lang="en-US" sz="1200" dirty="0">
                              <a:latin typeface="Times New Roman" panose="02020603050405020304" pitchFamily="18" charset="0"/>
                              <a:cs typeface="Times New Roman" panose="02020603050405020304" pitchFamily="18" charset="0"/>
                            </a:rPr>
                            <a:t> the odds of client subscription to a term deposit by </a:t>
                          </a:r>
                          <a:r>
                            <a:rPr lang="en-US" sz="1200" dirty="0">
                              <a:highlight>
                                <a:srgbClr val="FFFF00"/>
                              </a:highlight>
                              <a:latin typeface="Times New Roman" panose="02020603050405020304" pitchFamily="18" charset="0"/>
                              <a:cs typeface="Times New Roman" panose="02020603050405020304" pitchFamily="18" charset="0"/>
                            </a:rPr>
                            <a:t>81.9%</a:t>
                          </a:r>
                          <a:r>
                            <a:rPr lang="en-US" sz="1200" dirty="0">
                              <a:latin typeface="Times New Roman" panose="02020603050405020304" pitchFamily="18" charset="0"/>
                              <a:cs typeface="Times New Roman" panose="02020603050405020304" pitchFamily="18" charset="0"/>
                            </a:rPr>
                            <a:t> compared to last contacted in September.</a:t>
                          </a:r>
                        </a:p>
                      </a:txBody>
                      <a:tcPr/>
                    </a:tc>
                    <a:extLst>
                      <a:ext uri="{0D108BD9-81ED-4DB2-BD59-A6C34878D82A}">
                        <a16:rowId xmlns:a16="http://schemas.microsoft.com/office/drawing/2014/main" val="3498304935"/>
                      </a:ext>
                    </a:extLst>
                  </a:tr>
                  <a:tr h="640080">
                    <a:tc>
                      <a:txBody>
                        <a:bodyPr/>
                        <a:lstStyle/>
                        <a:p>
                          <a:r>
                            <a:rPr lang="en-US" sz="1200" dirty="0">
                              <a:highlight>
                                <a:srgbClr val="00FF00"/>
                              </a:highlight>
                              <a:latin typeface="Times New Roman" panose="02020603050405020304" pitchFamily="18" charset="0"/>
                              <a:cs typeface="Times New Roman" panose="02020603050405020304" pitchFamily="18" charset="0"/>
                            </a:rPr>
                            <a:t>Month (Dec)</a:t>
                          </a:r>
                        </a:p>
                      </a:txBody>
                      <a:tcPr/>
                    </a:tc>
                    <a:tc>
                      <a:txBody>
                        <a:bodyPr/>
                        <a:lstStyle/>
                        <a:p>
                          <a:pPr algn="ctr"/>
                          <a:r>
                            <a:rPr lang="en-US" sz="1200" dirty="0">
                              <a:latin typeface="Times New Roman" panose="02020603050405020304" pitchFamily="18" charset="0"/>
                              <a:cs typeface="Times New Roman" panose="02020603050405020304" pitchFamily="18" charset="0"/>
                            </a:rPr>
                            <a:t>0.709</a:t>
                          </a:r>
                        </a:p>
                      </a:txBody>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-29.10%</a:t>
                          </a:r>
                        </a:p>
                      </a:txBody>
                      <a:tcPr marL="9525" marR="9525" marT="9525" marB="0"/>
                    </a:tc>
                    <a:tc>
                      <a:txBody>
                        <a:bodyPr/>
                        <a:lstStyle/>
                        <a:p>
                          <a:r>
                            <a:rPr lang="en-US" sz="1200" dirty="0">
                              <a:latin typeface="Times New Roman" panose="02020603050405020304" pitchFamily="18" charset="0"/>
                              <a:cs typeface="Times New Roman" panose="02020603050405020304" pitchFamily="18" charset="0"/>
                            </a:rPr>
                            <a:t>Last contacted in December will </a:t>
                          </a:r>
                          <a:r>
                            <a:rPr lang="en-US" sz="1200" dirty="0">
                              <a:highlight>
                                <a:srgbClr val="FFFF00"/>
                              </a:highlight>
                              <a:latin typeface="Times New Roman" panose="02020603050405020304" pitchFamily="18" charset="0"/>
                              <a:cs typeface="Times New Roman" panose="02020603050405020304" pitchFamily="18" charset="0"/>
                            </a:rPr>
                            <a:t>decrease</a:t>
                          </a:r>
                          <a:r>
                            <a:rPr lang="en-US" sz="1200" dirty="0">
                              <a:latin typeface="Times New Roman" panose="02020603050405020304" pitchFamily="18" charset="0"/>
                              <a:cs typeface="Times New Roman" panose="02020603050405020304" pitchFamily="18" charset="0"/>
                            </a:rPr>
                            <a:t> the odds of client subscription to a term deposit by </a:t>
                          </a:r>
                          <a:r>
                            <a:rPr lang="en-US" sz="1200" dirty="0">
                              <a:highlight>
                                <a:srgbClr val="FFFF00"/>
                              </a:highlight>
                              <a:latin typeface="Times New Roman" panose="02020603050405020304" pitchFamily="18" charset="0"/>
                              <a:cs typeface="Times New Roman" panose="02020603050405020304" pitchFamily="18" charset="0"/>
                            </a:rPr>
                            <a:t>29.1%</a:t>
                          </a:r>
                          <a:r>
                            <a:rPr lang="en-US" sz="1200" dirty="0">
                              <a:latin typeface="Times New Roman" panose="02020603050405020304" pitchFamily="18" charset="0"/>
                              <a:cs typeface="Times New Roman" panose="02020603050405020304" pitchFamily="18" charset="0"/>
                            </a:rPr>
                            <a:t> compared to last contacted in September.</a:t>
                          </a:r>
                        </a:p>
                      </a:txBody>
                      <a:tcPr/>
                    </a:tc>
                    <a:extLst>
                      <a:ext uri="{0D108BD9-81ED-4DB2-BD59-A6C34878D82A}">
                        <a16:rowId xmlns:a16="http://schemas.microsoft.com/office/drawing/2014/main" val="1313131040"/>
                      </a:ext>
                    </a:extLst>
                  </a:tr>
                  <a:tr h="457200">
                    <a:tc>
                      <a:txBody>
                        <a:bodyPr/>
                        <a:lstStyle/>
                        <a:p>
                          <a:r>
                            <a:rPr lang="en-US" sz="1200" dirty="0">
                              <a:highlight>
                                <a:srgbClr val="00FF00"/>
                              </a:highlight>
                              <a:latin typeface="Times New Roman" panose="02020603050405020304" pitchFamily="18" charset="0"/>
                              <a:cs typeface="Times New Roman" panose="02020603050405020304" pitchFamily="18" charset="0"/>
                            </a:rPr>
                            <a:t>Month (Jan)</a:t>
                          </a:r>
                        </a:p>
                      </a:txBody>
                      <a:tcPr/>
                    </a:tc>
                    <a:tc>
                      <a:txBody>
                        <a:bodyPr/>
                        <a:lstStyle/>
                        <a:p>
                          <a:pPr algn="ctr"/>
                          <a:r>
                            <a:rPr lang="en-US" sz="1200" dirty="0">
                              <a:latin typeface="Times New Roman" panose="02020603050405020304" pitchFamily="18" charset="0"/>
                              <a:cs typeface="Times New Roman" panose="02020603050405020304" pitchFamily="18" charset="0"/>
                            </a:rPr>
                            <a:t>0.092</a:t>
                          </a:r>
                        </a:p>
                      </a:txBody>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-90.80%</a:t>
                          </a:r>
                        </a:p>
                      </a:txBody>
                      <a:tcPr marL="9525" marR="9525" marT="9525" marB="0"/>
                    </a:tc>
                    <a:tc>
                      <a:txBody>
                        <a:bodyPr/>
                        <a:lstStyle/>
                        <a:p>
                          <a:pPr marL="0" marR="0" lvl="0" indent="0" algn="l" defTabSz="914422"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Last contacted in January will </a:t>
                          </a:r>
                          <a:r>
                            <a:rPr lang="en-US" sz="1200" dirty="0">
                              <a:highlight>
                                <a:srgbClr val="FFFF00"/>
                              </a:highlight>
                              <a:latin typeface="Times New Roman" panose="02020603050405020304" pitchFamily="18" charset="0"/>
                              <a:cs typeface="Times New Roman" panose="02020603050405020304" pitchFamily="18" charset="0"/>
                            </a:rPr>
                            <a:t>decrease</a:t>
                          </a:r>
                          <a:r>
                            <a:rPr lang="en-US" sz="1200" dirty="0">
                              <a:latin typeface="Times New Roman" panose="02020603050405020304" pitchFamily="18" charset="0"/>
                              <a:cs typeface="Times New Roman" panose="02020603050405020304" pitchFamily="18" charset="0"/>
                            </a:rPr>
                            <a:t> the odds of client subscription to a term deposit by </a:t>
                          </a:r>
                          <a:r>
                            <a:rPr lang="en-US" sz="1200" dirty="0">
                              <a:highlight>
                                <a:srgbClr val="FFFF00"/>
                              </a:highlight>
                              <a:latin typeface="Times New Roman" panose="02020603050405020304" pitchFamily="18" charset="0"/>
                              <a:cs typeface="Times New Roman" panose="02020603050405020304" pitchFamily="18" charset="0"/>
                            </a:rPr>
                            <a:t>90.8%</a:t>
                          </a:r>
                          <a:r>
                            <a:rPr lang="en-US" sz="1200" dirty="0">
                              <a:latin typeface="Times New Roman" panose="02020603050405020304" pitchFamily="18" charset="0"/>
                              <a:cs typeface="Times New Roman" panose="02020603050405020304" pitchFamily="18" charset="0"/>
                            </a:rPr>
                            <a:t> compared to last contacted in September.</a:t>
                          </a:r>
                        </a:p>
                      </a:txBody>
                      <a:tcPr/>
                    </a:tc>
                    <a:extLst>
                      <a:ext uri="{0D108BD9-81ED-4DB2-BD59-A6C34878D82A}">
                        <a16:rowId xmlns:a16="http://schemas.microsoft.com/office/drawing/2014/main" val="3255999099"/>
                      </a:ext>
                    </a:extLst>
                  </a:tr>
                  <a:tr h="457200">
                    <a:tc>
                      <a:txBody>
                        <a:bodyPr/>
                        <a:lstStyle/>
                        <a:p>
                          <a:r>
                            <a:rPr lang="en-US" sz="1200" dirty="0">
                              <a:highlight>
                                <a:srgbClr val="00FF00"/>
                              </a:highlight>
                              <a:latin typeface="Times New Roman" panose="02020603050405020304" pitchFamily="18" charset="0"/>
                              <a:cs typeface="Times New Roman" panose="02020603050405020304" pitchFamily="18" charset="0"/>
                            </a:rPr>
                            <a:t>Month (Jul)</a:t>
                          </a:r>
                        </a:p>
                      </a:txBody>
                      <a:tcPr/>
                    </a:tc>
                    <a:tc>
                      <a:txBody>
                        <a:bodyPr/>
                        <a:lstStyle/>
                        <a:p>
                          <a:pPr algn="ctr"/>
                          <a:r>
                            <a:rPr lang="en-US" sz="1200" dirty="0">
                              <a:latin typeface="Times New Roman" panose="02020603050405020304" pitchFamily="18" charset="0"/>
                              <a:cs typeface="Times New Roman" panose="02020603050405020304" pitchFamily="18" charset="0"/>
                            </a:rPr>
                            <a:t>0.157</a:t>
                          </a:r>
                        </a:p>
                      </a:txBody>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-84.30%</a:t>
                          </a:r>
                        </a:p>
                      </a:txBody>
                      <a:tcPr marL="9525" marR="9525" marT="9525" marB="0"/>
                    </a:tc>
                    <a:tc>
                      <a:txBody>
                        <a:bodyPr/>
                        <a:lstStyle/>
                        <a:p>
                          <a:pPr marL="0" marR="0" lvl="0" indent="0" algn="l" defTabSz="914422"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Last contacted in July will </a:t>
                          </a:r>
                          <a:r>
                            <a:rPr lang="en-US" sz="1200" dirty="0">
                              <a:highlight>
                                <a:srgbClr val="FFFF00"/>
                              </a:highlight>
                              <a:latin typeface="Times New Roman" panose="02020603050405020304" pitchFamily="18" charset="0"/>
                              <a:cs typeface="Times New Roman" panose="02020603050405020304" pitchFamily="18" charset="0"/>
                            </a:rPr>
                            <a:t>decrease</a:t>
                          </a:r>
                          <a:r>
                            <a:rPr lang="en-US" sz="1200" dirty="0">
                              <a:latin typeface="Times New Roman" panose="02020603050405020304" pitchFamily="18" charset="0"/>
                              <a:cs typeface="Times New Roman" panose="02020603050405020304" pitchFamily="18" charset="0"/>
                            </a:rPr>
                            <a:t> the odds of client subscription to a term deposit by </a:t>
                          </a:r>
                          <a:r>
                            <a:rPr lang="en-US" sz="1200" dirty="0">
                              <a:highlight>
                                <a:srgbClr val="FFFF00"/>
                              </a:highlight>
                              <a:latin typeface="Times New Roman" panose="02020603050405020304" pitchFamily="18" charset="0"/>
                              <a:cs typeface="Times New Roman" panose="02020603050405020304" pitchFamily="18" charset="0"/>
                            </a:rPr>
                            <a:t>84.3%</a:t>
                          </a:r>
                          <a:r>
                            <a:rPr lang="en-US" sz="1200" dirty="0">
                              <a:latin typeface="Times New Roman" panose="02020603050405020304" pitchFamily="18" charset="0"/>
                              <a:cs typeface="Times New Roman" panose="02020603050405020304" pitchFamily="18" charset="0"/>
                            </a:rPr>
                            <a:t> compared to last contacted in September.</a:t>
                          </a:r>
                        </a:p>
                      </a:txBody>
                      <a:tcPr/>
                    </a:tc>
                    <a:extLst>
                      <a:ext uri="{0D108BD9-81ED-4DB2-BD59-A6C34878D82A}">
                        <a16:rowId xmlns:a16="http://schemas.microsoft.com/office/drawing/2014/main" val="3230991511"/>
                      </a:ext>
                    </a:extLst>
                  </a:tr>
                </a:tbl>
              </a:graphicData>
            </a:graphic>
          </p:graphicFrame>
        </mc:Fallback>
      </mc:AlternateContent>
      <p:sp>
        <p:nvSpPr>
          <p:cNvPr id="69" name="TextBox 68">
            <a:extLst>
              <a:ext uri="{FF2B5EF4-FFF2-40B4-BE49-F238E27FC236}">
                <a16:creationId xmlns:a16="http://schemas.microsoft.com/office/drawing/2014/main" xmlns="" id="{C5F7ABA1-3820-43BC-8CDF-571CA5A61CB7}"/>
              </a:ext>
            </a:extLst>
          </p:cNvPr>
          <p:cNvSpPr txBox="1"/>
          <p:nvPr/>
        </p:nvSpPr>
        <p:spPr>
          <a:xfrm>
            <a:off x="0" y="54158"/>
            <a:ext cx="3425453" cy="338554"/>
          </a:xfrm>
          <a:prstGeom prst="rect">
            <a:avLst/>
          </a:prstGeom>
          <a:solidFill>
            <a:schemeClr val="bg1">
              <a:alpha val="35000"/>
            </a:schemeClr>
          </a:solidFill>
        </p:spPr>
        <p:txBody>
          <a:bodyPr wrap="square" rtlCol="0">
            <a:spAutoFit/>
          </a:bodyPr>
          <a:lstStyle/>
          <a:p>
            <a:pPr algn="just"/>
            <a:r>
              <a:rPr lang="en-US" sz="1600" u="sng" dirty="0">
                <a:latin typeface="Times New Roman" panose="02020603050405020304" pitchFamily="18" charset="0"/>
                <a:cs typeface="Times New Roman" panose="02020603050405020304" pitchFamily="18" charset="0"/>
              </a:rPr>
              <a:t>To explain odds ratio</a:t>
            </a:r>
          </a:p>
        </p:txBody>
      </p:sp>
      <p:sp>
        <p:nvSpPr>
          <p:cNvPr id="71" name="TextBox 70">
            <a:extLst>
              <a:ext uri="{FF2B5EF4-FFF2-40B4-BE49-F238E27FC236}">
                <a16:creationId xmlns:a16="http://schemas.microsoft.com/office/drawing/2014/main" xmlns="" id="{D8C24260-9F14-4683-9515-BE2EEADA0433}"/>
              </a:ext>
            </a:extLst>
          </p:cNvPr>
          <p:cNvSpPr txBox="1"/>
          <p:nvPr/>
        </p:nvSpPr>
        <p:spPr>
          <a:xfrm>
            <a:off x="472386" y="5795329"/>
            <a:ext cx="2480679" cy="646331"/>
          </a:xfrm>
          <a:prstGeom prst="rect">
            <a:avLst/>
          </a:prstGeom>
          <a:solidFill>
            <a:schemeClr val="bg1">
              <a:alpha val="35000"/>
            </a:schemeClr>
          </a:solidFill>
        </p:spPr>
        <p:txBody>
          <a:bodyPr wrap="none" rtlCol="0">
            <a:spAutoFit/>
          </a:bodyPr>
          <a:lstStyle/>
          <a:p>
            <a:r>
              <a:rPr lang="en-US" dirty="0"/>
              <a:t>*</a:t>
            </a:r>
            <a:r>
              <a:rPr lang="en-US" dirty="0">
                <a:highlight>
                  <a:srgbClr val="00FF00"/>
                </a:highlight>
              </a:rPr>
              <a:t>Green</a:t>
            </a:r>
            <a:r>
              <a:rPr lang="en-US" dirty="0"/>
              <a:t> is qualitative</a:t>
            </a:r>
          </a:p>
          <a:p>
            <a:r>
              <a:rPr lang="en-US" dirty="0"/>
              <a:t>*</a:t>
            </a:r>
            <a:r>
              <a:rPr lang="en-US" dirty="0" err="1">
                <a:highlight>
                  <a:srgbClr val="00FFFF"/>
                </a:highlight>
              </a:rPr>
              <a:t>Turqoise</a:t>
            </a:r>
            <a:r>
              <a:rPr lang="en-US" dirty="0"/>
              <a:t> is quantitative</a:t>
            </a:r>
          </a:p>
        </p:txBody>
      </p:sp>
      <p:grpSp>
        <p:nvGrpSpPr>
          <p:cNvPr id="72" name="Group 71">
            <a:extLst>
              <a:ext uri="{FF2B5EF4-FFF2-40B4-BE49-F238E27FC236}">
                <a16:creationId xmlns:a16="http://schemas.microsoft.com/office/drawing/2014/main" xmlns="" id="{F30C9401-2AF4-4D66-89FF-277DB92E861E}"/>
              </a:ext>
            </a:extLst>
          </p:cNvPr>
          <p:cNvGrpSpPr/>
          <p:nvPr/>
        </p:nvGrpSpPr>
        <p:grpSpPr>
          <a:xfrm>
            <a:off x="2953067" y="99369"/>
            <a:ext cx="4842348" cy="1000843"/>
            <a:chOff x="2953067" y="99369"/>
            <a:chExt cx="4842348" cy="1000843"/>
          </a:xfrm>
        </p:grpSpPr>
        <p:sp>
          <p:nvSpPr>
            <p:cNvPr id="73" name="TextBox 72">
              <a:extLst>
                <a:ext uri="{FF2B5EF4-FFF2-40B4-BE49-F238E27FC236}">
                  <a16:creationId xmlns:a16="http://schemas.microsoft.com/office/drawing/2014/main" xmlns="" id="{F4FD168C-50EB-4044-928A-22314616FEB2}"/>
                </a:ext>
              </a:extLst>
            </p:cNvPr>
            <p:cNvSpPr txBox="1"/>
            <p:nvPr/>
          </p:nvSpPr>
          <p:spPr>
            <a:xfrm>
              <a:off x="3601345" y="99369"/>
              <a:ext cx="4194070" cy="307777"/>
            </a:xfrm>
            <a:prstGeom prst="rect">
              <a:avLst/>
            </a:prstGeom>
            <a:solidFill>
              <a:schemeClr val="bg1">
                <a:alpha val="35000"/>
              </a:schemeClr>
            </a:solidFill>
          </p:spPr>
          <p:txBody>
            <a:bodyPr wrap="square" rtlCol="0">
              <a:spAutoFit/>
            </a:bodyPr>
            <a:lstStyle/>
            <a:p>
              <a:pPr algn="just"/>
              <a:r>
                <a:rPr lang="en-US" sz="1400" dirty="0">
                  <a:latin typeface="Times New Roman" panose="02020603050405020304" pitchFamily="18" charset="0"/>
                  <a:cs typeface="Times New Roman" panose="02020603050405020304" pitchFamily="18" charset="0"/>
                </a:rPr>
                <a:t>* Yellow highlight indicate significant category</a:t>
              </a:r>
            </a:p>
          </p:txBody>
        </p:sp>
        <p:cxnSp>
          <p:nvCxnSpPr>
            <p:cNvPr id="74" name="Connector: Curved 73">
              <a:extLst>
                <a:ext uri="{FF2B5EF4-FFF2-40B4-BE49-F238E27FC236}">
                  <a16:creationId xmlns:a16="http://schemas.microsoft.com/office/drawing/2014/main" xmlns="" id="{F2B6BA2B-C404-4B55-A17D-E6DD540A8EA4}"/>
                </a:ext>
              </a:extLst>
            </p:cNvPr>
            <p:cNvCxnSpPr>
              <a:cxnSpLocks/>
              <a:stCxn id="73" idx="1"/>
            </p:cNvCxnSpPr>
            <p:nvPr/>
          </p:nvCxnSpPr>
          <p:spPr>
            <a:xfrm rot="10800000" flipV="1">
              <a:off x="2953067" y="253258"/>
              <a:ext cx="648278" cy="846954"/>
            </a:xfrm>
            <a:prstGeom prst="curvedConnector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267931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xmlns="" id="{869C6DD1-BE94-406F-9838-C78CA6564ECD}"/>
              </a:ext>
            </a:extLst>
          </p:cNvPr>
          <p:cNvSpPr/>
          <p:nvPr/>
        </p:nvSpPr>
        <p:spPr>
          <a:xfrm>
            <a:off x="3729800" y="892860"/>
            <a:ext cx="8268612" cy="2483702"/>
          </a:xfrm>
          <a:prstGeom prst="rect">
            <a:avLst/>
          </a:prstGeom>
          <a:solidFill>
            <a:schemeClr val="bg1">
              <a:alpha val="68000"/>
            </a:schemeClr>
          </a:solidFill>
          <a:ln>
            <a:solidFill>
              <a:schemeClr val="tx1"/>
            </a:solidFill>
          </a:ln>
          <a:effectLst>
            <a:reflection endPos="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xmlns="" id="{DD01F710-9D0F-4600-A6A9-1D6E47F5069D}"/>
              </a:ext>
            </a:extLst>
          </p:cNvPr>
          <p:cNvSpPr txBox="1"/>
          <p:nvPr/>
        </p:nvSpPr>
        <p:spPr>
          <a:xfrm>
            <a:off x="0" y="54158"/>
            <a:ext cx="3425453" cy="338554"/>
          </a:xfrm>
          <a:prstGeom prst="rect">
            <a:avLst/>
          </a:prstGeom>
          <a:solidFill>
            <a:schemeClr val="bg1">
              <a:alpha val="35000"/>
            </a:schemeClr>
          </a:solidFill>
        </p:spPr>
        <p:txBody>
          <a:bodyPr wrap="square" rtlCol="0">
            <a:spAutoFit/>
          </a:bodyPr>
          <a:lstStyle/>
          <a:p>
            <a:pPr algn="just"/>
            <a:r>
              <a:rPr lang="en-US" sz="1600" u="sng" dirty="0">
                <a:latin typeface="Times New Roman" panose="02020603050405020304" pitchFamily="18" charset="0"/>
                <a:cs typeface="Times New Roman" panose="02020603050405020304" pitchFamily="18" charset="0"/>
              </a:rPr>
              <a:t>To explain odds ratio</a:t>
            </a:r>
          </a:p>
        </p:txBody>
      </p:sp>
      <p:grpSp>
        <p:nvGrpSpPr>
          <p:cNvPr id="3" name="Group 2">
            <a:extLst>
              <a:ext uri="{FF2B5EF4-FFF2-40B4-BE49-F238E27FC236}">
                <a16:creationId xmlns:a16="http://schemas.microsoft.com/office/drawing/2014/main" xmlns="" id="{C0661848-566E-468C-98F3-D416CD6B5304}"/>
              </a:ext>
            </a:extLst>
          </p:cNvPr>
          <p:cNvGrpSpPr/>
          <p:nvPr/>
        </p:nvGrpSpPr>
        <p:grpSpPr>
          <a:xfrm>
            <a:off x="193588" y="449215"/>
            <a:ext cx="3425453" cy="5000116"/>
            <a:chOff x="2317834" y="944741"/>
            <a:chExt cx="3714031" cy="4981069"/>
          </a:xfrm>
        </p:grpSpPr>
        <p:pic>
          <p:nvPicPr>
            <p:cNvPr id="4" name="Picture 3">
              <a:extLst>
                <a:ext uri="{FF2B5EF4-FFF2-40B4-BE49-F238E27FC236}">
                  <a16:creationId xmlns:a16="http://schemas.microsoft.com/office/drawing/2014/main" xmlns="" id="{AB2EE790-330B-4F69-963F-43248E68D314}"/>
                </a:ext>
              </a:extLst>
            </p:cNvPr>
            <p:cNvPicPr>
              <a:picLocks noChangeAspect="1"/>
            </p:cNvPicPr>
            <p:nvPr/>
          </p:nvPicPr>
          <p:blipFill>
            <a:blip r:embed="rId2"/>
            <a:stretch>
              <a:fillRect/>
            </a:stretch>
          </p:blipFill>
          <p:spPr>
            <a:xfrm>
              <a:off x="2317834" y="944741"/>
              <a:ext cx="3698791" cy="4798336"/>
            </a:xfrm>
            <a:prstGeom prst="rect">
              <a:avLst/>
            </a:prstGeom>
            <a:ln>
              <a:solidFill>
                <a:schemeClr val="tx1"/>
              </a:solidFill>
            </a:ln>
          </p:spPr>
        </p:pic>
        <p:grpSp>
          <p:nvGrpSpPr>
            <p:cNvPr id="5" name="Group 4">
              <a:extLst>
                <a:ext uri="{FF2B5EF4-FFF2-40B4-BE49-F238E27FC236}">
                  <a16:creationId xmlns:a16="http://schemas.microsoft.com/office/drawing/2014/main" xmlns="" id="{A879A259-B905-4A7E-BCCF-0E239CA78BFF}"/>
                </a:ext>
              </a:extLst>
            </p:cNvPr>
            <p:cNvGrpSpPr/>
            <p:nvPr/>
          </p:nvGrpSpPr>
          <p:grpSpPr>
            <a:xfrm>
              <a:off x="2333074" y="1593259"/>
              <a:ext cx="3698791" cy="4137119"/>
              <a:chOff x="2333074" y="1593259"/>
              <a:chExt cx="5949950" cy="4137119"/>
            </a:xfrm>
          </p:grpSpPr>
          <p:sp>
            <p:nvSpPr>
              <p:cNvPr id="9" name="Rectangle 8">
                <a:extLst>
                  <a:ext uri="{FF2B5EF4-FFF2-40B4-BE49-F238E27FC236}">
                    <a16:creationId xmlns:a16="http://schemas.microsoft.com/office/drawing/2014/main" xmlns="" id="{C7461634-4E75-4C74-85CD-579418D34F2D}"/>
                  </a:ext>
                </a:extLst>
              </p:cNvPr>
              <p:cNvSpPr/>
              <p:nvPr/>
            </p:nvSpPr>
            <p:spPr>
              <a:xfrm>
                <a:off x="2333074" y="1593259"/>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9502EDA2-FB33-4E38-BA2E-1CD52486F8FB}"/>
                  </a:ext>
                </a:extLst>
              </p:cNvPr>
              <p:cNvSpPr/>
              <p:nvPr/>
            </p:nvSpPr>
            <p:spPr>
              <a:xfrm>
                <a:off x="2333074" y="1840909"/>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6A1EC294-A18E-489F-9EE0-D71B11839C22}"/>
                  </a:ext>
                </a:extLst>
              </p:cNvPr>
              <p:cNvSpPr/>
              <p:nvPr/>
            </p:nvSpPr>
            <p:spPr>
              <a:xfrm>
                <a:off x="2333074" y="1961559"/>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C7AC81A8-63E7-4F43-8BED-EEC3D44D2AA7}"/>
                  </a:ext>
                </a:extLst>
              </p:cNvPr>
              <p:cNvSpPr/>
              <p:nvPr/>
            </p:nvSpPr>
            <p:spPr>
              <a:xfrm>
                <a:off x="2333074" y="2088559"/>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xmlns="" id="{9AAC88D8-903E-4A5A-9795-280250934EE0}"/>
                  </a:ext>
                </a:extLst>
              </p:cNvPr>
              <p:cNvSpPr/>
              <p:nvPr/>
            </p:nvSpPr>
            <p:spPr>
              <a:xfrm>
                <a:off x="2333074" y="2215559"/>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585FBE6E-2464-4DA3-9A78-72104D043B2D}"/>
                  </a:ext>
                </a:extLst>
              </p:cNvPr>
              <p:cNvSpPr/>
              <p:nvPr/>
            </p:nvSpPr>
            <p:spPr>
              <a:xfrm>
                <a:off x="2333074" y="2469559"/>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xmlns="" id="{2A153FEF-E0A9-4B93-BD3F-8330008F672E}"/>
                  </a:ext>
                </a:extLst>
              </p:cNvPr>
              <p:cNvSpPr/>
              <p:nvPr/>
            </p:nvSpPr>
            <p:spPr>
              <a:xfrm>
                <a:off x="2333074" y="2723370"/>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70E709AC-CE46-41F0-A7D0-261C13EF144B}"/>
                  </a:ext>
                </a:extLst>
              </p:cNvPr>
              <p:cNvSpPr/>
              <p:nvPr/>
            </p:nvSpPr>
            <p:spPr>
              <a:xfrm>
                <a:off x="2333074" y="2845195"/>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xmlns="" id="{AD25D7BC-6CFD-4DCA-ABE7-D81B48B0203D}"/>
                  </a:ext>
                </a:extLst>
              </p:cNvPr>
              <p:cNvSpPr/>
              <p:nvPr/>
            </p:nvSpPr>
            <p:spPr>
              <a:xfrm>
                <a:off x="2333074" y="3218907"/>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xmlns="" id="{1927CFC7-CD77-4408-8912-AC4FC5C6B602}"/>
                  </a:ext>
                </a:extLst>
              </p:cNvPr>
              <p:cNvSpPr/>
              <p:nvPr/>
            </p:nvSpPr>
            <p:spPr>
              <a:xfrm>
                <a:off x="2333074" y="3361587"/>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xmlns="" id="{18886295-0FC4-4D1F-9284-CF08A532212C}"/>
                  </a:ext>
                </a:extLst>
              </p:cNvPr>
              <p:cNvSpPr/>
              <p:nvPr/>
            </p:nvSpPr>
            <p:spPr>
              <a:xfrm>
                <a:off x="2333074" y="3486287"/>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xmlns="" id="{ABED5C02-47B7-456B-A361-670120359C9D}"/>
                  </a:ext>
                </a:extLst>
              </p:cNvPr>
              <p:cNvSpPr/>
              <p:nvPr/>
            </p:nvSpPr>
            <p:spPr>
              <a:xfrm>
                <a:off x="2333074" y="3613287"/>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xmlns="" id="{2F001672-13D3-482F-A6B6-E89D3271CBA4}"/>
                  </a:ext>
                </a:extLst>
              </p:cNvPr>
              <p:cNvSpPr/>
              <p:nvPr/>
            </p:nvSpPr>
            <p:spPr>
              <a:xfrm>
                <a:off x="2333074" y="3740287"/>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xmlns="" id="{DADD09DC-C2C8-4C0E-ACD6-1EFB0DC09009}"/>
                  </a:ext>
                </a:extLst>
              </p:cNvPr>
              <p:cNvSpPr/>
              <p:nvPr/>
            </p:nvSpPr>
            <p:spPr>
              <a:xfrm>
                <a:off x="2333074" y="3860937"/>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xmlns="" id="{BAA9C9E0-12E4-4E42-96B4-A013367A9261}"/>
                  </a:ext>
                </a:extLst>
              </p:cNvPr>
              <p:cNvSpPr/>
              <p:nvPr/>
            </p:nvSpPr>
            <p:spPr>
              <a:xfrm>
                <a:off x="2333074" y="3987937"/>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xmlns="" id="{B71B041A-2053-448E-B5E3-1875A09AEDD9}"/>
                  </a:ext>
                </a:extLst>
              </p:cNvPr>
              <p:cNvSpPr/>
              <p:nvPr/>
            </p:nvSpPr>
            <p:spPr>
              <a:xfrm>
                <a:off x="2333074" y="4121287"/>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xmlns="" id="{BD348CD1-7739-410F-A592-D93C94C493FA}"/>
                  </a:ext>
                </a:extLst>
              </p:cNvPr>
              <p:cNvSpPr/>
              <p:nvPr/>
            </p:nvSpPr>
            <p:spPr>
              <a:xfrm>
                <a:off x="2333074" y="4382907"/>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xmlns="" id="{1F2F0906-99BC-40F1-B7DD-736B61B3FB21}"/>
                  </a:ext>
                </a:extLst>
              </p:cNvPr>
              <p:cNvSpPr/>
              <p:nvPr/>
            </p:nvSpPr>
            <p:spPr>
              <a:xfrm>
                <a:off x="2333074" y="4641987"/>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xmlns="" id="{067AAC58-DBB4-4738-82A2-C807665CAFDA}"/>
                  </a:ext>
                </a:extLst>
              </p:cNvPr>
              <p:cNvSpPr/>
              <p:nvPr/>
            </p:nvSpPr>
            <p:spPr>
              <a:xfrm>
                <a:off x="2333074" y="5651637"/>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xmlns="" id="{2875F4AA-3042-4659-BF8F-2B7BF2B99BF4}"/>
                  </a:ext>
                </a:extLst>
              </p:cNvPr>
              <p:cNvSpPr/>
              <p:nvPr/>
            </p:nvSpPr>
            <p:spPr>
              <a:xfrm>
                <a:off x="2333074" y="3111637"/>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xmlns="" id="{8D2B9450-BD8F-44E1-8655-E37D3688FAFC}"/>
                  </a:ext>
                </a:extLst>
              </p:cNvPr>
              <p:cNvSpPr/>
              <p:nvPr/>
            </p:nvSpPr>
            <p:spPr>
              <a:xfrm>
                <a:off x="2333074" y="5537337"/>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xmlns="" id="{D7FFCB5E-AF8B-4186-91C6-85BDDC459A4C}"/>
                  </a:ext>
                </a:extLst>
              </p:cNvPr>
              <p:cNvSpPr/>
              <p:nvPr/>
            </p:nvSpPr>
            <p:spPr>
              <a:xfrm>
                <a:off x="2333074" y="5410337"/>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xmlns="" id="{28C3CD75-D45B-41E7-8525-B19B32F74DE6}"/>
                  </a:ext>
                </a:extLst>
              </p:cNvPr>
              <p:cNvSpPr/>
              <p:nvPr/>
            </p:nvSpPr>
            <p:spPr>
              <a:xfrm>
                <a:off x="2333074" y="5283337"/>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xmlns="" id="{C6107B43-9CE6-4B2A-AEFA-D823C93865D1}"/>
                  </a:ext>
                </a:extLst>
              </p:cNvPr>
              <p:cNvSpPr/>
              <p:nvPr/>
            </p:nvSpPr>
            <p:spPr>
              <a:xfrm>
                <a:off x="2333074" y="5156337"/>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xmlns="" id="{B98A5E40-671C-4925-B964-DBF01456B476}"/>
                  </a:ext>
                </a:extLst>
              </p:cNvPr>
              <p:cNvSpPr/>
              <p:nvPr/>
            </p:nvSpPr>
            <p:spPr>
              <a:xfrm>
                <a:off x="2333074" y="5029337"/>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xmlns="" id="{15E03260-166C-4466-B830-0E2558C308D0}"/>
                  </a:ext>
                </a:extLst>
              </p:cNvPr>
              <p:cNvSpPr/>
              <p:nvPr/>
            </p:nvSpPr>
            <p:spPr>
              <a:xfrm>
                <a:off x="2339424" y="4767863"/>
                <a:ext cx="5943600" cy="787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a:extLst>
                <a:ext uri="{FF2B5EF4-FFF2-40B4-BE49-F238E27FC236}">
                  <a16:creationId xmlns:a16="http://schemas.microsoft.com/office/drawing/2014/main" xmlns="" id="{58ADAFA8-16CE-4BA5-A7EB-9B62AAE00B94}"/>
                </a:ext>
              </a:extLst>
            </p:cNvPr>
            <p:cNvGrpSpPr/>
            <p:nvPr/>
          </p:nvGrpSpPr>
          <p:grpSpPr>
            <a:xfrm>
              <a:off x="2317834" y="5773986"/>
              <a:ext cx="3694844" cy="151824"/>
              <a:chOff x="5613484" y="6078889"/>
              <a:chExt cx="3943350" cy="190500"/>
            </a:xfrm>
          </p:grpSpPr>
          <p:pic>
            <p:nvPicPr>
              <p:cNvPr id="7" name="Picture 6">
                <a:extLst>
                  <a:ext uri="{FF2B5EF4-FFF2-40B4-BE49-F238E27FC236}">
                    <a16:creationId xmlns:a16="http://schemas.microsoft.com/office/drawing/2014/main" xmlns="" id="{6CDFEBE7-A00A-4A8F-AC3E-7637D445F9C3}"/>
                  </a:ext>
                </a:extLst>
              </p:cNvPr>
              <p:cNvPicPr/>
              <p:nvPr/>
            </p:nvPicPr>
            <p:blipFill>
              <a:blip r:embed="rId3"/>
              <a:stretch>
                <a:fillRect/>
              </a:stretch>
            </p:blipFill>
            <p:spPr>
              <a:xfrm>
                <a:off x="5613484" y="6078889"/>
                <a:ext cx="3943350" cy="190500"/>
              </a:xfrm>
              <a:prstGeom prst="rect">
                <a:avLst/>
              </a:prstGeom>
              <a:ln>
                <a:solidFill>
                  <a:schemeClr val="tx1"/>
                </a:solidFill>
              </a:ln>
            </p:spPr>
          </p:pic>
          <p:sp>
            <p:nvSpPr>
              <p:cNvPr id="8" name="Rectangle 7">
                <a:extLst>
                  <a:ext uri="{FF2B5EF4-FFF2-40B4-BE49-F238E27FC236}">
                    <a16:creationId xmlns:a16="http://schemas.microsoft.com/office/drawing/2014/main" xmlns="" id="{AF6A7902-C1E7-4E58-B146-F2306B03ECD9}"/>
                  </a:ext>
                </a:extLst>
              </p:cNvPr>
              <p:cNvSpPr/>
              <p:nvPr/>
            </p:nvSpPr>
            <p:spPr>
              <a:xfrm>
                <a:off x="5613484" y="6114449"/>
                <a:ext cx="3943350" cy="126062"/>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mc:AlternateContent xmlns:mc="http://schemas.openxmlformats.org/markup-compatibility/2006" xmlns:a14="http://schemas.microsoft.com/office/drawing/2010/main">
        <mc:Choice Requires="a14">
          <p:graphicFrame>
            <p:nvGraphicFramePr>
              <p:cNvPr id="36" name="Table 35">
                <a:extLst>
                  <a:ext uri="{FF2B5EF4-FFF2-40B4-BE49-F238E27FC236}">
                    <a16:creationId xmlns:a16="http://schemas.microsoft.com/office/drawing/2014/main" xmlns="" id="{62E5EDCA-2A6F-4D18-AF3E-663BD7A2578C}"/>
                  </a:ext>
                </a:extLst>
              </p:cNvPr>
              <p:cNvGraphicFramePr>
                <a:graphicFrameLocks noGrp="1"/>
              </p:cNvGraphicFramePr>
              <p:nvPr>
                <p:extLst/>
              </p:nvPr>
            </p:nvGraphicFramePr>
            <p:xfrm>
              <a:off x="3719385" y="450482"/>
              <a:ext cx="8279027" cy="2926080"/>
            </p:xfrm>
            <a:graphic>
              <a:graphicData uri="http://schemas.openxmlformats.org/drawingml/2006/table">
                <a:tbl>
                  <a:tblPr firstRow="1" bandRow="1">
                    <a:tableStyleId>{5940675A-B579-460E-94D1-54222C63F5DA}</a:tableStyleId>
                  </a:tblPr>
                  <a:tblGrid>
                    <a:gridCol w="990874">
                      <a:extLst>
                        <a:ext uri="{9D8B030D-6E8A-4147-A177-3AD203B41FA5}">
                          <a16:colId xmlns:a16="http://schemas.microsoft.com/office/drawing/2014/main" xmlns="" val="1567905706"/>
                        </a:ext>
                      </a:extLst>
                    </a:gridCol>
                    <a:gridCol w="782271">
                      <a:extLst>
                        <a:ext uri="{9D8B030D-6E8A-4147-A177-3AD203B41FA5}">
                          <a16:colId xmlns:a16="http://schemas.microsoft.com/office/drawing/2014/main" xmlns="" val="998809197"/>
                        </a:ext>
                      </a:extLst>
                    </a:gridCol>
                    <a:gridCol w="2008022">
                      <a:extLst>
                        <a:ext uri="{9D8B030D-6E8A-4147-A177-3AD203B41FA5}">
                          <a16:colId xmlns:a16="http://schemas.microsoft.com/office/drawing/2014/main" xmlns="" val="2436429259"/>
                        </a:ext>
                      </a:extLst>
                    </a:gridCol>
                    <a:gridCol w="4497860">
                      <a:extLst>
                        <a:ext uri="{9D8B030D-6E8A-4147-A177-3AD203B41FA5}">
                          <a16:colId xmlns:a16="http://schemas.microsoft.com/office/drawing/2014/main" xmlns="" val="1511091016"/>
                        </a:ext>
                      </a:extLst>
                    </a:gridCol>
                  </a:tblGrid>
                  <a:tr h="370840">
                    <a:tc>
                      <a:txBody>
                        <a:bodyPr/>
                        <a:lstStyle/>
                        <a:p>
                          <a:r>
                            <a:rPr lang="en-US" sz="1200" b="1" dirty="0">
                              <a:latin typeface="Times New Roman" panose="02020603050405020304" pitchFamily="18" charset="0"/>
                              <a:cs typeface="Times New Roman" panose="02020603050405020304" pitchFamily="18" charset="0"/>
                            </a:rPr>
                            <a:t>Effect</a:t>
                          </a:r>
                        </a:p>
                      </a:txBody>
                      <a:tcPr>
                        <a:solidFill>
                          <a:schemeClr val="bg2"/>
                        </a:solidFill>
                      </a:tcPr>
                    </a:tc>
                    <a:tc>
                      <a:txBody>
                        <a:bodyPr/>
                        <a:lstStyle/>
                        <a:p>
                          <a:r>
                            <a:rPr lang="en-US" sz="1200" b="1">
                              <a:latin typeface="Times New Roman" panose="02020603050405020304" pitchFamily="18" charset="0"/>
                              <a:cs typeface="Times New Roman" panose="02020603050405020304" pitchFamily="18" charset="0"/>
                            </a:rPr>
                            <a:t>Point Estimate</a:t>
                          </a:r>
                          <a:endParaRPr lang="en-US" sz="1200" b="1" dirty="0">
                            <a:latin typeface="Times New Roman" panose="02020603050405020304" pitchFamily="18" charset="0"/>
                            <a:cs typeface="Times New Roman" panose="02020603050405020304" pitchFamily="18" charset="0"/>
                          </a:endParaRPr>
                        </a:p>
                      </a:txBody>
                      <a:tcPr>
                        <a:solidFill>
                          <a:schemeClr val="bg2"/>
                        </a:solidFill>
                      </a:tcPr>
                    </a:tc>
                    <a:tc>
                      <a:txBody>
                        <a:bodyPr/>
                        <a:lstStyle/>
                        <a:p>
                          <a:pPr marL="0" marR="0" lvl="0" indent="0" algn="l" defTabSz="914422" rtl="0" eaLnBrk="1" fontAlgn="auto" latinLnBrk="0" hangingPunct="1">
                            <a:lnSpc>
                              <a:spcPct val="100000"/>
                            </a:lnSpc>
                            <a:spcBef>
                              <a:spcPts val="0"/>
                            </a:spcBef>
                            <a:spcAft>
                              <a:spcPts val="0"/>
                            </a:spcAft>
                            <a:buClrTx/>
                            <a:buSzTx/>
                            <a:buFontTx/>
                            <a:buNone/>
                            <a:tabLst/>
                            <a:defRPr/>
                          </a:pPr>
                          <a:r>
                            <a:rPr lang="en-US" sz="1200" b="1" dirty="0"/>
                            <a:t>(Point</a:t>
                          </a:r>
                          <a:r>
                            <a:rPr lang="en-US" sz="1200" b="1" baseline="0" dirty="0"/>
                            <a:t> estimate</a:t>
                          </a:r>
                          <a14:m>
                            <m:oMath xmlns:m="http://schemas.openxmlformats.org/officeDocument/2006/math">
                              <m:r>
                                <a:rPr lang="en-US" sz="1200" b="1" i="1" smtClean="0">
                                  <a:latin typeface="Cambria Math" panose="02040503050406030204" pitchFamily="18" charset="0"/>
                                </a:rPr>
                                <m:t>−</m:t>
                              </m:r>
                              <m:r>
                                <a:rPr lang="en-US" sz="1200" b="1" i="1" smtClean="0">
                                  <a:latin typeface="Cambria Math" panose="02040503050406030204" pitchFamily="18" charset="0"/>
                                </a:rPr>
                                <m:t>𝟏</m:t>
                              </m:r>
                              <m:r>
                                <a:rPr lang="en-US" sz="1200" b="1" i="1" smtClean="0">
                                  <a:latin typeface="Cambria Math" panose="02040503050406030204" pitchFamily="18" charset="0"/>
                                </a:rPr>
                                <m:t>)×</m:t>
                              </m:r>
                              <m:r>
                                <a:rPr lang="en-US" sz="1200" b="1" i="1" smtClean="0">
                                  <a:latin typeface="Cambria Math" panose="02040503050406030204" pitchFamily="18" charset="0"/>
                                  <a:ea typeface="Cambria Math" panose="02040503050406030204" pitchFamily="18" charset="0"/>
                                </a:rPr>
                                <m:t>𝟏𝟎𝟎</m:t>
                              </m:r>
                              <m:r>
                                <a:rPr lang="en-US" sz="1200" b="1" i="1" smtClean="0">
                                  <a:latin typeface="Cambria Math" panose="02040503050406030204" pitchFamily="18" charset="0"/>
                                  <a:ea typeface="Cambria Math" panose="02040503050406030204" pitchFamily="18" charset="0"/>
                                </a:rPr>
                                <m:t>%</m:t>
                              </m:r>
                            </m:oMath>
                          </a14:m>
                          <a:endParaRPr lang="en-US" sz="1200" b="1" dirty="0">
                            <a:latin typeface="Times New Roman" panose="02020603050405020304" pitchFamily="18" charset="0"/>
                            <a:cs typeface="Times New Roman" panose="02020603050405020304" pitchFamily="18" charset="0"/>
                          </a:endParaRPr>
                        </a:p>
                      </a:txBody>
                      <a:tcPr>
                        <a:solidFill>
                          <a:schemeClr val="bg2"/>
                        </a:solidFill>
                      </a:tcPr>
                    </a:tc>
                    <a:tc>
                      <a:txBody>
                        <a:bodyPr/>
                        <a:lstStyle/>
                        <a:p>
                          <a:r>
                            <a:rPr lang="en-US" sz="1200" b="1" dirty="0">
                              <a:latin typeface="Times New Roman" panose="02020603050405020304" pitchFamily="18" charset="0"/>
                              <a:cs typeface="Times New Roman" panose="02020603050405020304" pitchFamily="18" charset="0"/>
                            </a:rPr>
                            <a:t>Interpretation</a:t>
                          </a:r>
                        </a:p>
                      </a:txBody>
                      <a:tcPr>
                        <a:solidFill>
                          <a:schemeClr val="bg2"/>
                        </a:solidFill>
                      </a:tcPr>
                    </a:tc>
                    <a:extLst>
                      <a:ext uri="{0D108BD9-81ED-4DB2-BD59-A6C34878D82A}">
                        <a16:rowId xmlns:a16="http://schemas.microsoft.com/office/drawing/2014/main" xmlns="" val="3840017336"/>
                      </a:ext>
                    </a:extLst>
                  </a:tr>
                  <a:tr h="370840">
                    <a:tc>
                      <a:txBody>
                        <a:bodyPr/>
                        <a:lstStyle/>
                        <a:p>
                          <a:r>
                            <a:rPr lang="en-US" sz="1200" dirty="0">
                              <a:highlight>
                                <a:srgbClr val="00FF00"/>
                              </a:highlight>
                              <a:latin typeface="Times New Roman" panose="02020603050405020304" pitchFamily="18" charset="0"/>
                              <a:cs typeface="Times New Roman" panose="02020603050405020304" pitchFamily="18" charset="0"/>
                            </a:rPr>
                            <a:t>Month (Jun)</a:t>
                          </a:r>
                        </a:p>
                      </a:txBody>
                      <a:tcPr/>
                    </a:tc>
                    <a:tc>
                      <a:txBody>
                        <a:bodyPr/>
                        <a:lstStyle/>
                        <a:p>
                          <a:pPr algn="ctr"/>
                          <a:r>
                            <a:rPr lang="en-US" sz="1200" dirty="0">
                              <a:latin typeface="Times New Roman" panose="02020603050405020304" pitchFamily="18" charset="0"/>
                              <a:cs typeface="Times New Roman" panose="02020603050405020304" pitchFamily="18" charset="0"/>
                            </a:rPr>
                            <a:t>0.190</a:t>
                          </a:r>
                        </a:p>
                      </a:txBody>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-81.00%</a:t>
                          </a:r>
                        </a:p>
                      </a:txBody>
                      <a:tcPr marL="9525" marR="9525" marT="9525" marB="0"/>
                    </a:tc>
                    <a:tc>
                      <a:txBody>
                        <a:bodyPr/>
                        <a:lstStyle/>
                        <a:p>
                          <a:pPr marL="0" marR="0" lvl="0" indent="0" algn="l" defTabSz="914422"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Last contacted in June will </a:t>
                          </a:r>
                          <a:r>
                            <a:rPr lang="en-US" sz="1200" dirty="0">
                              <a:highlight>
                                <a:srgbClr val="FFFF00"/>
                              </a:highlight>
                              <a:latin typeface="Times New Roman" panose="02020603050405020304" pitchFamily="18" charset="0"/>
                              <a:cs typeface="Times New Roman" panose="02020603050405020304" pitchFamily="18" charset="0"/>
                            </a:rPr>
                            <a:t>decrease</a:t>
                          </a:r>
                          <a:r>
                            <a:rPr lang="en-US" sz="1200" dirty="0">
                              <a:latin typeface="Times New Roman" panose="02020603050405020304" pitchFamily="18" charset="0"/>
                              <a:cs typeface="Times New Roman" panose="02020603050405020304" pitchFamily="18" charset="0"/>
                            </a:rPr>
                            <a:t> the odds of client subscription to a term deposit by </a:t>
                          </a:r>
                          <a:r>
                            <a:rPr lang="en-US" sz="1200" dirty="0">
                              <a:highlight>
                                <a:srgbClr val="FFFF00"/>
                              </a:highlight>
                              <a:latin typeface="Times New Roman" panose="02020603050405020304" pitchFamily="18" charset="0"/>
                              <a:cs typeface="Times New Roman" panose="02020603050405020304" pitchFamily="18" charset="0"/>
                            </a:rPr>
                            <a:t>81%</a:t>
                          </a:r>
                          <a:r>
                            <a:rPr lang="en-US" sz="1200" dirty="0">
                              <a:latin typeface="Times New Roman" panose="02020603050405020304" pitchFamily="18" charset="0"/>
                              <a:cs typeface="Times New Roman" panose="02020603050405020304" pitchFamily="18" charset="0"/>
                            </a:rPr>
                            <a:t> compared to last contacted in September.</a:t>
                          </a:r>
                        </a:p>
                      </a:txBody>
                      <a:tcPr/>
                    </a:tc>
                    <a:extLst>
                      <a:ext uri="{0D108BD9-81ED-4DB2-BD59-A6C34878D82A}">
                        <a16:rowId xmlns:a16="http://schemas.microsoft.com/office/drawing/2014/main" xmlns="" val="3044565055"/>
                      </a:ext>
                    </a:extLst>
                  </a:tr>
                  <a:tr h="370840">
                    <a:tc>
                      <a:txBody>
                        <a:bodyPr/>
                        <a:lstStyle/>
                        <a:p>
                          <a:r>
                            <a:rPr lang="en-US" sz="1200" dirty="0">
                              <a:highlight>
                                <a:srgbClr val="00FF00"/>
                              </a:highlight>
                              <a:latin typeface="Times New Roman" panose="02020603050405020304" pitchFamily="18" charset="0"/>
                              <a:cs typeface="Times New Roman" panose="02020603050405020304" pitchFamily="18" charset="0"/>
                            </a:rPr>
                            <a:t>Month (Mar)</a:t>
                          </a:r>
                        </a:p>
                      </a:txBody>
                      <a:tcPr/>
                    </a:tc>
                    <a:tc>
                      <a:txBody>
                        <a:bodyPr/>
                        <a:lstStyle/>
                        <a:p>
                          <a:pPr algn="ctr"/>
                          <a:r>
                            <a:rPr lang="en-US" sz="1200" dirty="0">
                              <a:latin typeface="Times New Roman" panose="02020603050405020304" pitchFamily="18" charset="0"/>
                              <a:cs typeface="Times New Roman" panose="02020603050405020304" pitchFamily="18" charset="0"/>
                            </a:rPr>
                            <a:t>1.885</a:t>
                          </a:r>
                        </a:p>
                      </a:txBody>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88.50%</a:t>
                          </a:r>
                        </a:p>
                      </a:txBody>
                      <a:tcPr marL="9525" marR="9525" marT="9525" marB="0"/>
                    </a:tc>
                    <a:tc>
                      <a:txBody>
                        <a:bodyPr/>
                        <a:lstStyle/>
                        <a:p>
                          <a:pPr marL="0" marR="0" lvl="0" indent="0" algn="l" defTabSz="914422"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Last contacted in March will </a:t>
                          </a:r>
                          <a:r>
                            <a:rPr lang="en-US" sz="1200" dirty="0">
                              <a:highlight>
                                <a:srgbClr val="FFFF00"/>
                              </a:highlight>
                              <a:latin typeface="Times New Roman" panose="02020603050405020304" pitchFamily="18" charset="0"/>
                              <a:cs typeface="Times New Roman" panose="02020603050405020304" pitchFamily="18" charset="0"/>
                            </a:rPr>
                            <a:t>increase</a:t>
                          </a:r>
                          <a:r>
                            <a:rPr lang="en-US" sz="1200" dirty="0">
                              <a:latin typeface="Times New Roman" panose="02020603050405020304" pitchFamily="18" charset="0"/>
                              <a:cs typeface="Times New Roman" panose="02020603050405020304" pitchFamily="18" charset="0"/>
                            </a:rPr>
                            <a:t> the odds of client subscription to a term deposit by </a:t>
                          </a:r>
                          <a:r>
                            <a:rPr lang="en-US" sz="1200" dirty="0">
                              <a:highlight>
                                <a:srgbClr val="FFFF00"/>
                              </a:highlight>
                              <a:latin typeface="Times New Roman" panose="02020603050405020304" pitchFamily="18" charset="0"/>
                              <a:cs typeface="Times New Roman" panose="02020603050405020304" pitchFamily="18" charset="0"/>
                            </a:rPr>
                            <a:t>88.5%</a:t>
                          </a:r>
                          <a:r>
                            <a:rPr lang="en-US" sz="1200" dirty="0">
                              <a:latin typeface="Times New Roman" panose="02020603050405020304" pitchFamily="18" charset="0"/>
                              <a:cs typeface="Times New Roman" panose="02020603050405020304" pitchFamily="18" charset="0"/>
                            </a:rPr>
                            <a:t> compared to last contacted in September.</a:t>
                          </a:r>
                        </a:p>
                      </a:txBody>
                      <a:tcPr/>
                    </a:tc>
                    <a:extLst>
                      <a:ext uri="{0D108BD9-81ED-4DB2-BD59-A6C34878D82A}">
                        <a16:rowId xmlns:a16="http://schemas.microsoft.com/office/drawing/2014/main" xmlns="" val="1433816561"/>
                      </a:ext>
                    </a:extLst>
                  </a:tr>
                  <a:tr h="370840">
                    <a:tc>
                      <a:txBody>
                        <a:bodyPr/>
                        <a:lstStyle/>
                        <a:p>
                          <a:r>
                            <a:rPr lang="en-US" sz="1200" dirty="0">
                              <a:highlight>
                                <a:srgbClr val="00FF00"/>
                              </a:highlight>
                              <a:latin typeface="Times New Roman" panose="02020603050405020304" pitchFamily="18" charset="0"/>
                              <a:cs typeface="Times New Roman" panose="02020603050405020304" pitchFamily="18" charset="0"/>
                            </a:rPr>
                            <a:t>Month (May)</a:t>
                          </a:r>
                        </a:p>
                      </a:txBody>
                      <a:tcPr/>
                    </a:tc>
                    <a:tc>
                      <a:txBody>
                        <a:bodyPr/>
                        <a:lstStyle/>
                        <a:p>
                          <a:pPr algn="ctr"/>
                          <a:r>
                            <a:rPr lang="en-US" sz="1200" dirty="0">
                              <a:latin typeface="Times New Roman" panose="02020603050405020304" pitchFamily="18" charset="0"/>
                              <a:cs typeface="Times New Roman" panose="02020603050405020304" pitchFamily="18" charset="0"/>
                            </a:rPr>
                            <a:t>0.123</a:t>
                          </a:r>
                        </a:p>
                      </a:txBody>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-87.70%</a:t>
                          </a:r>
                        </a:p>
                      </a:txBody>
                      <a:tcPr marL="9525" marR="9525" marT="9525" marB="0"/>
                    </a:tc>
                    <a:tc>
                      <a:txBody>
                        <a:bodyPr/>
                        <a:lstStyle/>
                        <a:p>
                          <a:pPr marL="0" marR="0" lvl="0" indent="0" algn="l" defTabSz="914422"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Last contacted in May will </a:t>
                          </a:r>
                          <a:r>
                            <a:rPr lang="en-US" sz="1200" dirty="0">
                              <a:highlight>
                                <a:srgbClr val="FFFF00"/>
                              </a:highlight>
                              <a:latin typeface="Times New Roman" panose="02020603050405020304" pitchFamily="18" charset="0"/>
                              <a:cs typeface="Times New Roman" panose="02020603050405020304" pitchFamily="18" charset="0"/>
                            </a:rPr>
                            <a:t>decrease</a:t>
                          </a:r>
                          <a:r>
                            <a:rPr lang="en-US" sz="1200" dirty="0">
                              <a:latin typeface="Times New Roman" panose="02020603050405020304" pitchFamily="18" charset="0"/>
                              <a:cs typeface="Times New Roman" panose="02020603050405020304" pitchFamily="18" charset="0"/>
                            </a:rPr>
                            <a:t> the odds of client subscription to a term deposit by </a:t>
                          </a:r>
                          <a:r>
                            <a:rPr lang="en-US" sz="1200" dirty="0">
                              <a:highlight>
                                <a:srgbClr val="FFFF00"/>
                              </a:highlight>
                              <a:latin typeface="Times New Roman" panose="02020603050405020304" pitchFamily="18" charset="0"/>
                              <a:cs typeface="Times New Roman" panose="02020603050405020304" pitchFamily="18" charset="0"/>
                            </a:rPr>
                            <a:t>87.7%</a:t>
                          </a:r>
                          <a:r>
                            <a:rPr lang="en-US" sz="1200" dirty="0">
                              <a:latin typeface="Times New Roman" panose="02020603050405020304" pitchFamily="18" charset="0"/>
                              <a:cs typeface="Times New Roman" panose="02020603050405020304" pitchFamily="18" charset="0"/>
                            </a:rPr>
                            <a:t> compared to last contacted in September.</a:t>
                          </a:r>
                        </a:p>
                      </a:txBody>
                      <a:tcPr/>
                    </a:tc>
                    <a:extLst>
                      <a:ext uri="{0D108BD9-81ED-4DB2-BD59-A6C34878D82A}">
                        <a16:rowId xmlns:a16="http://schemas.microsoft.com/office/drawing/2014/main" xmlns="" val="676500937"/>
                      </a:ext>
                    </a:extLst>
                  </a:tr>
                  <a:tr h="370840">
                    <a:tc>
                      <a:txBody>
                        <a:bodyPr/>
                        <a:lstStyle/>
                        <a:p>
                          <a:r>
                            <a:rPr lang="en-US" sz="1200" dirty="0">
                              <a:highlight>
                                <a:srgbClr val="00FF00"/>
                              </a:highlight>
                              <a:latin typeface="Times New Roman" panose="02020603050405020304" pitchFamily="18" charset="0"/>
                              <a:cs typeface="Times New Roman" panose="02020603050405020304" pitchFamily="18" charset="0"/>
                            </a:rPr>
                            <a:t>Month (Nov)</a:t>
                          </a:r>
                        </a:p>
                      </a:txBody>
                      <a:tcPr/>
                    </a:tc>
                    <a:tc>
                      <a:txBody>
                        <a:bodyPr/>
                        <a:lstStyle/>
                        <a:p>
                          <a:pPr algn="ctr"/>
                          <a:r>
                            <a:rPr lang="en-US" sz="1200" dirty="0">
                              <a:latin typeface="Times New Roman" panose="02020603050405020304" pitchFamily="18" charset="0"/>
                              <a:cs typeface="Times New Roman" panose="02020603050405020304" pitchFamily="18" charset="0"/>
                            </a:rPr>
                            <a:t>0.153</a:t>
                          </a:r>
                        </a:p>
                      </a:txBody>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-84.70%</a:t>
                          </a:r>
                        </a:p>
                      </a:txBody>
                      <a:tcPr marL="9525" marR="9525" marT="9525" marB="0"/>
                    </a:tc>
                    <a:tc>
                      <a:txBody>
                        <a:bodyPr/>
                        <a:lstStyle/>
                        <a:p>
                          <a:pPr marL="0" marR="0" lvl="0" indent="0" algn="l" defTabSz="914422"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Last contacted in November will </a:t>
                          </a:r>
                          <a:r>
                            <a:rPr lang="en-US" sz="1200" dirty="0">
                              <a:highlight>
                                <a:srgbClr val="FFFF00"/>
                              </a:highlight>
                              <a:latin typeface="Times New Roman" panose="02020603050405020304" pitchFamily="18" charset="0"/>
                              <a:cs typeface="Times New Roman" panose="02020603050405020304" pitchFamily="18" charset="0"/>
                            </a:rPr>
                            <a:t>decrease</a:t>
                          </a:r>
                          <a:r>
                            <a:rPr lang="en-US" sz="1200" dirty="0">
                              <a:latin typeface="Times New Roman" panose="02020603050405020304" pitchFamily="18" charset="0"/>
                              <a:cs typeface="Times New Roman" panose="02020603050405020304" pitchFamily="18" charset="0"/>
                            </a:rPr>
                            <a:t> the odds of client subscription to a term deposit by </a:t>
                          </a:r>
                          <a:r>
                            <a:rPr lang="en-US" sz="1200" dirty="0">
                              <a:highlight>
                                <a:srgbClr val="FFFF00"/>
                              </a:highlight>
                              <a:latin typeface="Times New Roman" panose="02020603050405020304" pitchFamily="18" charset="0"/>
                              <a:cs typeface="Times New Roman" panose="02020603050405020304" pitchFamily="18" charset="0"/>
                            </a:rPr>
                            <a:t>84.7%</a:t>
                          </a:r>
                          <a:r>
                            <a:rPr lang="en-US" sz="1200" dirty="0">
                              <a:latin typeface="Times New Roman" panose="02020603050405020304" pitchFamily="18" charset="0"/>
                              <a:cs typeface="Times New Roman" panose="02020603050405020304" pitchFamily="18" charset="0"/>
                            </a:rPr>
                            <a:t> compared to last contacted in September.</a:t>
                          </a:r>
                        </a:p>
                      </a:txBody>
                      <a:tcPr/>
                    </a:tc>
                    <a:extLst>
                      <a:ext uri="{0D108BD9-81ED-4DB2-BD59-A6C34878D82A}">
                        <a16:rowId xmlns:a16="http://schemas.microsoft.com/office/drawing/2014/main" xmlns="" val="3080662252"/>
                      </a:ext>
                    </a:extLst>
                  </a:tr>
                  <a:tr h="370840">
                    <a:tc>
                      <a:txBody>
                        <a:bodyPr/>
                        <a:lstStyle/>
                        <a:p>
                          <a:r>
                            <a:rPr lang="en-US" sz="1200" dirty="0">
                              <a:highlight>
                                <a:srgbClr val="00FF00"/>
                              </a:highlight>
                              <a:latin typeface="Times New Roman" panose="02020603050405020304" pitchFamily="18" charset="0"/>
                              <a:cs typeface="Times New Roman" panose="02020603050405020304" pitchFamily="18" charset="0"/>
                            </a:rPr>
                            <a:t>Month (Oct)</a:t>
                          </a:r>
                        </a:p>
                      </a:txBody>
                      <a:tcPr/>
                    </a:tc>
                    <a:tc>
                      <a:txBody>
                        <a:bodyPr/>
                        <a:lstStyle/>
                        <a:p>
                          <a:pPr algn="ctr"/>
                          <a:r>
                            <a:rPr lang="en-US" sz="1200" dirty="0">
                              <a:latin typeface="Times New Roman" panose="02020603050405020304" pitchFamily="18" charset="0"/>
                              <a:cs typeface="Times New Roman" panose="02020603050405020304" pitchFamily="18" charset="0"/>
                            </a:rPr>
                            <a:t>0.787</a:t>
                          </a:r>
                        </a:p>
                      </a:txBody>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-21.30%</a:t>
                          </a:r>
                        </a:p>
                      </a:txBody>
                      <a:tcPr marL="9525" marR="9525" marT="9525" marB="0"/>
                    </a:tc>
                    <a:tc>
                      <a:txBody>
                        <a:bodyPr/>
                        <a:lstStyle/>
                        <a:p>
                          <a:pPr marL="0" marR="0" lvl="0" indent="0" algn="l" defTabSz="914422"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Last contacted in October will </a:t>
                          </a:r>
                          <a:r>
                            <a:rPr lang="en-US" sz="1200" dirty="0">
                              <a:highlight>
                                <a:srgbClr val="FFFF00"/>
                              </a:highlight>
                              <a:latin typeface="Times New Roman" panose="02020603050405020304" pitchFamily="18" charset="0"/>
                              <a:cs typeface="Times New Roman" panose="02020603050405020304" pitchFamily="18" charset="0"/>
                            </a:rPr>
                            <a:t>decrease</a:t>
                          </a:r>
                          <a:r>
                            <a:rPr lang="en-US" sz="1200" dirty="0">
                              <a:latin typeface="Times New Roman" panose="02020603050405020304" pitchFamily="18" charset="0"/>
                              <a:cs typeface="Times New Roman" panose="02020603050405020304" pitchFamily="18" charset="0"/>
                            </a:rPr>
                            <a:t> the odds of client subscription to a term deposit by </a:t>
                          </a:r>
                          <a:r>
                            <a:rPr lang="en-US" sz="1200" dirty="0">
                              <a:highlight>
                                <a:srgbClr val="FFFF00"/>
                              </a:highlight>
                              <a:latin typeface="Times New Roman" panose="02020603050405020304" pitchFamily="18" charset="0"/>
                              <a:cs typeface="Times New Roman" panose="02020603050405020304" pitchFamily="18" charset="0"/>
                            </a:rPr>
                            <a:t>21.3%</a:t>
                          </a:r>
                          <a:r>
                            <a:rPr lang="en-US" sz="1200" dirty="0">
                              <a:latin typeface="Times New Roman" panose="02020603050405020304" pitchFamily="18" charset="0"/>
                              <a:cs typeface="Times New Roman" panose="02020603050405020304" pitchFamily="18" charset="0"/>
                            </a:rPr>
                            <a:t> compared to last contacted in September.</a:t>
                          </a:r>
                        </a:p>
                      </a:txBody>
                      <a:tcPr/>
                    </a:tc>
                    <a:extLst>
                      <a:ext uri="{0D108BD9-81ED-4DB2-BD59-A6C34878D82A}">
                        <a16:rowId xmlns:a16="http://schemas.microsoft.com/office/drawing/2014/main" xmlns="" val="3628377100"/>
                      </a:ext>
                    </a:extLst>
                  </a:tr>
                </a:tbl>
              </a:graphicData>
            </a:graphic>
          </p:graphicFrame>
        </mc:Choice>
        <mc:Fallback xmlns="">
          <p:graphicFrame>
            <p:nvGraphicFramePr>
              <p:cNvPr id="36" name="Table 35">
                <a:extLst>
                  <a:ext uri="{FF2B5EF4-FFF2-40B4-BE49-F238E27FC236}">
                    <a16:creationId xmlns:a16="http://schemas.microsoft.com/office/drawing/2014/main" id="{62E5EDCA-2A6F-4D18-AF3E-663BD7A2578C}"/>
                  </a:ext>
                </a:extLst>
              </p:cNvPr>
              <p:cNvGraphicFramePr>
                <a:graphicFrameLocks noGrp="1"/>
              </p:cNvGraphicFramePr>
              <p:nvPr>
                <p:extLst>
                  <p:ext uri="{D42A27DB-BD31-4B8C-83A1-F6EECF244321}">
                    <p14:modId xmlns:p14="http://schemas.microsoft.com/office/powerpoint/2010/main" val="1025070774"/>
                  </p:ext>
                </p:extLst>
              </p:nvPr>
            </p:nvGraphicFramePr>
            <p:xfrm>
              <a:off x="3719385" y="450482"/>
              <a:ext cx="8279027" cy="2926080"/>
            </p:xfrm>
            <a:graphic>
              <a:graphicData uri="http://schemas.openxmlformats.org/drawingml/2006/table">
                <a:tbl>
                  <a:tblPr firstRow="1" bandRow="1">
                    <a:tableStyleId>{5940675A-B579-460E-94D1-54222C63F5DA}</a:tableStyleId>
                  </a:tblPr>
                  <a:tblGrid>
                    <a:gridCol w="990874">
                      <a:extLst>
                        <a:ext uri="{9D8B030D-6E8A-4147-A177-3AD203B41FA5}">
                          <a16:colId xmlns:a16="http://schemas.microsoft.com/office/drawing/2014/main" val="1567905706"/>
                        </a:ext>
                      </a:extLst>
                    </a:gridCol>
                    <a:gridCol w="782271">
                      <a:extLst>
                        <a:ext uri="{9D8B030D-6E8A-4147-A177-3AD203B41FA5}">
                          <a16:colId xmlns:a16="http://schemas.microsoft.com/office/drawing/2014/main" val="998809197"/>
                        </a:ext>
                      </a:extLst>
                    </a:gridCol>
                    <a:gridCol w="2008022">
                      <a:extLst>
                        <a:ext uri="{9D8B030D-6E8A-4147-A177-3AD203B41FA5}">
                          <a16:colId xmlns:a16="http://schemas.microsoft.com/office/drawing/2014/main" val="2436429259"/>
                        </a:ext>
                      </a:extLst>
                    </a:gridCol>
                    <a:gridCol w="4497860">
                      <a:extLst>
                        <a:ext uri="{9D8B030D-6E8A-4147-A177-3AD203B41FA5}">
                          <a16:colId xmlns:a16="http://schemas.microsoft.com/office/drawing/2014/main" val="1511091016"/>
                        </a:ext>
                      </a:extLst>
                    </a:gridCol>
                  </a:tblGrid>
                  <a:tr h="457200">
                    <a:tc>
                      <a:txBody>
                        <a:bodyPr/>
                        <a:lstStyle/>
                        <a:p>
                          <a:r>
                            <a:rPr lang="en-US" sz="1200" b="1">
                              <a:latin typeface="Times New Roman" panose="02020603050405020304" pitchFamily="18" charset="0"/>
                              <a:cs typeface="Times New Roman" panose="02020603050405020304" pitchFamily="18" charset="0"/>
                            </a:rPr>
                            <a:t>Effect</a:t>
                          </a:r>
                          <a:endParaRPr lang="en-US" sz="1200" b="1" dirty="0">
                            <a:latin typeface="Times New Roman" panose="02020603050405020304" pitchFamily="18" charset="0"/>
                            <a:cs typeface="Times New Roman" panose="02020603050405020304" pitchFamily="18" charset="0"/>
                          </a:endParaRPr>
                        </a:p>
                      </a:txBody>
                      <a:tcPr>
                        <a:solidFill>
                          <a:schemeClr val="bg2"/>
                        </a:solidFill>
                      </a:tcPr>
                    </a:tc>
                    <a:tc>
                      <a:txBody>
                        <a:bodyPr/>
                        <a:lstStyle/>
                        <a:p>
                          <a:r>
                            <a:rPr lang="en-US" sz="1200" b="1">
                              <a:latin typeface="Times New Roman" panose="02020603050405020304" pitchFamily="18" charset="0"/>
                              <a:cs typeface="Times New Roman" panose="02020603050405020304" pitchFamily="18" charset="0"/>
                            </a:rPr>
                            <a:t>Point Estimate</a:t>
                          </a:r>
                          <a:endParaRPr lang="en-US" sz="1200" b="1" dirty="0">
                            <a:latin typeface="Times New Roman" panose="02020603050405020304" pitchFamily="18" charset="0"/>
                            <a:cs typeface="Times New Roman" panose="02020603050405020304" pitchFamily="18" charset="0"/>
                          </a:endParaRPr>
                        </a:p>
                      </a:txBody>
                      <a:tcPr>
                        <a:solidFill>
                          <a:schemeClr val="bg2"/>
                        </a:solidFill>
                      </a:tcPr>
                    </a:tc>
                    <a:tc>
                      <a:txBody>
                        <a:bodyPr/>
                        <a:lstStyle/>
                        <a:p>
                          <a:endParaRPr lang="en-US"/>
                        </a:p>
                      </a:txBody>
                      <a:tcPr>
                        <a:blipFill>
                          <a:blip r:embed="rId7"/>
                          <a:stretch>
                            <a:fillRect l="-88485" t="-1333" r="-224242" b="-552000"/>
                          </a:stretch>
                        </a:blipFill>
                      </a:tcPr>
                    </a:tc>
                    <a:tc>
                      <a:txBody>
                        <a:bodyPr/>
                        <a:lstStyle/>
                        <a:p>
                          <a:r>
                            <a:rPr lang="en-US" sz="1200" b="1" dirty="0">
                              <a:latin typeface="Times New Roman" panose="02020603050405020304" pitchFamily="18" charset="0"/>
                              <a:cs typeface="Times New Roman" panose="02020603050405020304" pitchFamily="18" charset="0"/>
                            </a:rPr>
                            <a:t>Interpretation</a:t>
                          </a:r>
                        </a:p>
                      </a:txBody>
                      <a:tcPr>
                        <a:solidFill>
                          <a:schemeClr val="bg2"/>
                        </a:solidFill>
                      </a:tcPr>
                    </a:tc>
                    <a:extLst>
                      <a:ext uri="{0D108BD9-81ED-4DB2-BD59-A6C34878D82A}">
                        <a16:rowId xmlns:a16="http://schemas.microsoft.com/office/drawing/2014/main" val="3840017336"/>
                      </a:ext>
                    </a:extLst>
                  </a:tr>
                  <a:tr h="457200">
                    <a:tc>
                      <a:txBody>
                        <a:bodyPr/>
                        <a:lstStyle/>
                        <a:p>
                          <a:r>
                            <a:rPr lang="en-US" sz="1200" dirty="0">
                              <a:highlight>
                                <a:srgbClr val="00FF00"/>
                              </a:highlight>
                              <a:latin typeface="Times New Roman" panose="02020603050405020304" pitchFamily="18" charset="0"/>
                              <a:cs typeface="Times New Roman" panose="02020603050405020304" pitchFamily="18" charset="0"/>
                            </a:rPr>
                            <a:t>Month (Jun)</a:t>
                          </a:r>
                        </a:p>
                      </a:txBody>
                      <a:tcPr/>
                    </a:tc>
                    <a:tc>
                      <a:txBody>
                        <a:bodyPr/>
                        <a:lstStyle/>
                        <a:p>
                          <a:pPr algn="ctr"/>
                          <a:r>
                            <a:rPr lang="en-US" sz="1200" dirty="0">
                              <a:latin typeface="Times New Roman" panose="02020603050405020304" pitchFamily="18" charset="0"/>
                              <a:cs typeface="Times New Roman" panose="02020603050405020304" pitchFamily="18" charset="0"/>
                            </a:rPr>
                            <a:t>0.190</a:t>
                          </a:r>
                        </a:p>
                      </a:txBody>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-81.00%</a:t>
                          </a:r>
                        </a:p>
                      </a:txBody>
                      <a:tcPr marL="9525" marR="9525" marT="9525" marB="0"/>
                    </a:tc>
                    <a:tc>
                      <a:txBody>
                        <a:bodyPr/>
                        <a:lstStyle/>
                        <a:p>
                          <a:pPr marL="0" marR="0" lvl="0" indent="0" algn="l" defTabSz="914422"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Last contacted in June will </a:t>
                          </a:r>
                          <a:r>
                            <a:rPr lang="en-US" sz="1200" dirty="0">
                              <a:highlight>
                                <a:srgbClr val="FFFF00"/>
                              </a:highlight>
                              <a:latin typeface="Times New Roman" panose="02020603050405020304" pitchFamily="18" charset="0"/>
                              <a:cs typeface="Times New Roman" panose="02020603050405020304" pitchFamily="18" charset="0"/>
                            </a:rPr>
                            <a:t>decrease</a:t>
                          </a:r>
                          <a:r>
                            <a:rPr lang="en-US" sz="1200" dirty="0">
                              <a:latin typeface="Times New Roman" panose="02020603050405020304" pitchFamily="18" charset="0"/>
                              <a:cs typeface="Times New Roman" panose="02020603050405020304" pitchFamily="18" charset="0"/>
                            </a:rPr>
                            <a:t> the odds of client subscription to a term deposit by </a:t>
                          </a:r>
                          <a:r>
                            <a:rPr lang="en-US" sz="1200" dirty="0">
                              <a:highlight>
                                <a:srgbClr val="FFFF00"/>
                              </a:highlight>
                              <a:latin typeface="Times New Roman" panose="02020603050405020304" pitchFamily="18" charset="0"/>
                              <a:cs typeface="Times New Roman" panose="02020603050405020304" pitchFamily="18" charset="0"/>
                            </a:rPr>
                            <a:t>81%</a:t>
                          </a:r>
                          <a:r>
                            <a:rPr lang="en-US" sz="1200" dirty="0">
                              <a:latin typeface="Times New Roman" panose="02020603050405020304" pitchFamily="18" charset="0"/>
                              <a:cs typeface="Times New Roman" panose="02020603050405020304" pitchFamily="18" charset="0"/>
                            </a:rPr>
                            <a:t> compared to last contacted in September.</a:t>
                          </a:r>
                        </a:p>
                      </a:txBody>
                      <a:tcPr/>
                    </a:tc>
                    <a:extLst>
                      <a:ext uri="{0D108BD9-81ED-4DB2-BD59-A6C34878D82A}">
                        <a16:rowId xmlns:a16="http://schemas.microsoft.com/office/drawing/2014/main" val="3044565055"/>
                      </a:ext>
                    </a:extLst>
                  </a:tr>
                  <a:tr h="457200">
                    <a:tc>
                      <a:txBody>
                        <a:bodyPr/>
                        <a:lstStyle/>
                        <a:p>
                          <a:r>
                            <a:rPr lang="en-US" sz="1200" dirty="0">
                              <a:highlight>
                                <a:srgbClr val="00FF00"/>
                              </a:highlight>
                              <a:latin typeface="Times New Roman" panose="02020603050405020304" pitchFamily="18" charset="0"/>
                              <a:cs typeface="Times New Roman" panose="02020603050405020304" pitchFamily="18" charset="0"/>
                            </a:rPr>
                            <a:t>Month (Mar)</a:t>
                          </a:r>
                        </a:p>
                      </a:txBody>
                      <a:tcPr/>
                    </a:tc>
                    <a:tc>
                      <a:txBody>
                        <a:bodyPr/>
                        <a:lstStyle/>
                        <a:p>
                          <a:pPr algn="ctr"/>
                          <a:r>
                            <a:rPr lang="en-US" sz="1200" dirty="0">
                              <a:latin typeface="Times New Roman" panose="02020603050405020304" pitchFamily="18" charset="0"/>
                              <a:cs typeface="Times New Roman" panose="02020603050405020304" pitchFamily="18" charset="0"/>
                            </a:rPr>
                            <a:t>1.885</a:t>
                          </a:r>
                        </a:p>
                      </a:txBody>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88.50%</a:t>
                          </a:r>
                        </a:p>
                      </a:txBody>
                      <a:tcPr marL="9525" marR="9525" marT="9525" marB="0"/>
                    </a:tc>
                    <a:tc>
                      <a:txBody>
                        <a:bodyPr/>
                        <a:lstStyle/>
                        <a:p>
                          <a:pPr marL="0" marR="0" lvl="0" indent="0" algn="l" defTabSz="914422"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Last contacted in March will </a:t>
                          </a:r>
                          <a:r>
                            <a:rPr lang="en-US" sz="1200" dirty="0">
                              <a:highlight>
                                <a:srgbClr val="FFFF00"/>
                              </a:highlight>
                              <a:latin typeface="Times New Roman" panose="02020603050405020304" pitchFamily="18" charset="0"/>
                              <a:cs typeface="Times New Roman" panose="02020603050405020304" pitchFamily="18" charset="0"/>
                            </a:rPr>
                            <a:t>increase</a:t>
                          </a:r>
                          <a:r>
                            <a:rPr lang="en-US" sz="1200" dirty="0">
                              <a:latin typeface="Times New Roman" panose="02020603050405020304" pitchFamily="18" charset="0"/>
                              <a:cs typeface="Times New Roman" panose="02020603050405020304" pitchFamily="18" charset="0"/>
                            </a:rPr>
                            <a:t> the odds of client subscription to a term deposit by </a:t>
                          </a:r>
                          <a:r>
                            <a:rPr lang="en-US" sz="1200" dirty="0">
                              <a:highlight>
                                <a:srgbClr val="FFFF00"/>
                              </a:highlight>
                              <a:latin typeface="Times New Roman" panose="02020603050405020304" pitchFamily="18" charset="0"/>
                              <a:cs typeface="Times New Roman" panose="02020603050405020304" pitchFamily="18" charset="0"/>
                            </a:rPr>
                            <a:t>88.5%</a:t>
                          </a:r>
                          <a:r>
                            <a:rPr lang="en-US" sz="1200" dirty="0">
                              <a:latin typeface="Times New Roman" panose="02020603050405020304" pitchFamily="18" charset="0"/>
                              <a:cs typeface="Times New Roman" panose="02020603050405020304" pitchFamily="18" charset="0"/>
                            </a:rPr>
                            <a:t> compared to last contacted in September.</a:t>
                          </a:r>
                        </a:p>
                      </a:txBody>
                      <a:tcPr/>
                    </a:tc>
                    <a:extLst>
                      <a:ext uri="{0D108BD9-81ED-4DB2-BD59-A6C34878D82A}">
                        <a16:rowId xmlns:a16="http://schemas.microsoft.com/office/drawing/2014/main" val="1433816561"/>
                      </a:ext>
                    </a:extLst>
                  </a:tr>
                  <a:tr h="457200">
                    <a:tc>
                      <a:txBody>
                        <a:bodyPr/>
                        <a:lstStyle/>
                        <a:p>
                          <a:r>
                            <a:rPr lang="en-US" sz="1200" dirty="0">
                              <a:highlight>
                                <a:srgbClr val="00FF00"/>
                              </a:highlight>
                              <a:latin typeface="Times New Roman" panose="02020603050405020304" pitchFamily="18" charset="0"/>
                              <a:cs typeface="Times New Roman" panose="02020603050405020304" pitchFamily="18" charset="0"/>
                            </a:rPr>
                            <a:t>Month (May)</a:t>
                          </a:r>
                        </a:p>
                      </a:txBody>
                      <a:tcPr/>
                    </a:tc>
                    <a:tc>
                      <a:txBody>
                        <a:bodyPr/>
                        <a:lstStyle/>
                        <a:p>
                          <a:pPr algn="ctr"/>
                          <a:r>
                            <a:rPr lang="en-US" sz="1200" dirty="0">
                              <a:latin typeface="Times New Roman" panose="02020603050405020304" pitchFamily="18" charset="0"/>
                              <a:cs typeface="Times New Roman" panose="02020603050405020304" pitchFamily="18" charset="0"/>
                            </a:rPr>
                            <a:t>0.123</a:t>
                          </a:r>
                        </a:p>
                      </a:txBody>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-87.70%</a:t>
                          </a:r>
                        </a:p>
                      </a:txBody>
                      <a:tcPr marL="9525" marR="9525" marT="9525" marB="0"/>
                    </a:tc>
                    <a:tc>
                      <a:txBody>
                        <a:bodyPr/>
                        <a:lstStyle/>
                        <a:p>
                          <a:pPr marL="0" marR="0" lvl="0" indent="0" algn="l" defTabSz="914422"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Last contacted in May will </a:t>
                          </a:r>
                          <a:r>
                            <a:rPr lang="en-US" sz="1200" dirty="0">
                              <a:highlight>
                                <a:srgbClr val="FFFF00"/>
                              </a:highlight>
                              <a:latin typeface="Times New Roman" panose="02020603050405020304" pitchFamily="18" charset="0"/>
                              <a:cs typeface="Times New Roman" panose="02020603050405020304" pitchFamily="18" charset="0"/>
                            </a:rPr>
                            <a:t>decrease</a:t>
                          </a:r>
                          <a:r>
                            <a:rPr lang="en-US" sz="1200" dirty="0">
                              <a:latin typeface="Times New Roman" panose="02020603050405020304" pitchFamily="18" charset="0"/>
                              <a:cs typeface="Times New Roman" panose="02020603050405020304" pitchFamily="18" charset="0"/>
                            </a:rPr>
                            <a:t> the odds of client subscription to a term deposit by </a:t>
                          </a:r>
                          <a:r>
                            <a:rPr lang="en-US" sz="1200" dirty="0">
                              <a:highlight>
                                <a:srgbClr val="FFFF00"/>
                              </a:highlight>
                              <a:latin typeface="Times New Roman" panose="02020603050405020304" pitchFamily="18" charset="0"/>
                              <a:cs typeface="Times New Roman" panose="02020603050405020304" pitchFamily="18" charset="0"/>
                            </a:rPr>
                            <a:t>87.7%</a:t>
                          </a:r>
                          <a:r>
                            <a:rPr lang="en-US" sz="1200" dirty="0">
                              <a:latin typeface="Times New Roman" panose="02020603050405020304" pitchFamily="18" charset="0"/>
                              <a:cs typeface="Times New Roman" panose="02020603050405020304" pitchFamily="18" charset="0"/>
                            </a:rPr>
                            <a:t> compared to last contacted in September.</a:t>
                          </a:r>
                        </a:p>
                      </a:txBody>
                      <a:tcPr/>
                    </a:tc>
                    <a:extLst>
                      <a:ext uri="{0D108BD9-81ED-4DB2-BD59-A6C34878D82A}">
                        <a16:rowId xmlns:a16="http://schemas.microsoft.com/office/drawing/2014/main" val="676500937"/>
                      </a:ext>
                    </a:extLst>
                  </a:tr>
                  <a:tr h="640080">
                    <a:tc>
                      <a:txBody>
                        <a:bodyPr/>
                        <a:lstStyle/>
                        <a:p>
                          <a:r>
                            <a:rPr lang="en-US" sz="1200" dirty="0">
                              <a:highlight>
                                <a:srgbClr val="00FF00"/>
                              </a:highlight>
                              <a:latin typeface="Times New Roman" panose="02020603050405020304" pitchFamily="18" charset="0"/>
                              <a:cs typeface="Times New Roman" panose="02020603050405020304" pitchFamily="18" charset="0"/>
                            </a:rPr>
                            <a:t>Month (Nov)</a:t>
                          </a:r>
                        </a:p>
                      </a:txBody>
                      <a:tcPr/>
                    </a:tc>
                    <a:tc>
                      <a:txBody>
                        <a:bodyPr/>
                        <a:lstStyle/>
                        <a:p>
                          <a:pPr algn="ctr"/>
                          <a:r>
                            <a:rPr lang="en-US" sz="1200" dirty="0">
                              <a:latin typeface="Times New Roman" panose="02020603050405020304" pitchFamily="18" charset="0"/>
                              <a:cs typeface="Times New Roman" panose="02020603050405020304" pitchFamily="18" charset="0"/>
                            </a:rPr>
                            <a:t>0.153</a:t>
                          </a:r>
                        </a:p>
                      </a:txBody>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-84.70%</a:t>
                          </a:r>
                        </a:p>
                      </a:txBody>
                      <a:tcPr marL="9525" marR="9525" marT="9525" marB="0"/>
                    </a:tc>
                    <a:tc>
                      <a:txBody>
                        <a:bodyPr/>
                        <a:lstStyle/>
                        <a:p>
                          <a:pPr marL="0" marR="0" lvl="0" indent="0" algn="l" defTabSz="914422"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Last contacted in November will </a:t>
                          </a:r>
                          <a:r>
                            <a:rPr lang="en-US" sz="1200" dirty="0">
                              <a:highlight>
                                <a:srgbClr val="FFFF00"/>
                              </a:highlight>
                              <a:latin typeface="Times New Roman" panose="02020603050405020304" pitchFamily="18" charset="0"/>
                              <a:cs typeface="Times New Roman" panose="02020603050405020304" pitchFamily="18" charset="0"/>
                            </a:rPr>
                            <a:t>decrease</a:t>
                          </a:r>
                          <a:r>
                            <a:rPr lang="en-US" sz="1200" dirty="0">
                              <a:latin typeface="Times New Roman" panose="02020603050405020304" pitchFamily="18" charset="0"/>
                              <a:cs typeface="Times New Roman" panose="02020603050405020304" pitchFamily="18" charset="0"/>
                            </a:rPr>
                            <a:t> the odds of client subscription to a term deposit by </a:t>
                          </a:r>
                          <a:r>
                            <a:rPr lang="en-US" sz="1200" dirty="0">
                              <a:highlight>
                                <a:srgbClr val="FFFF00"/>
                              </a:highlight>
                              <a:latin typeface="Times New Roman" panose="02020603050405020304" pitchFamily="18" charset="0"/>
                              <a:cs typeface="Times New Roman" panose="02020603050405020304" pitchFamily="18" charset="0"/>
                            </a:rPr>
                            <a:t>84.7%</a:t>
                          </a:r>
                          <a:r>
                            <a:rPr lang="en-US" sz="1200" dirty="0">
                              <a:latin typeface="Times New Roman" panose="02020603050405020304" pitchFamily="18" charset="0"/>
                              <a:cs typeface="Times New Roman" panose="02020603050405020304" pitchFamily="18" charset="0"/>
                            </a:rPr>
                            <a:t> compared to last contacted in September.</a:t>
                          </a:r>
                        </a:p>
                      </a:txBody>
                      <a:tcPr/>
                    </a:tc>
                    <a:extLst>
                      <a:ext uri="{0D108BD9-81ED-4DB2-BD59-A6C34878D82A}">
                        <a16:rowId xmlns:a16="http://schemas.microsoft.com/office/drawing/2014/main" val="3080662252"/>
                      </a:ext>
                    </a:extLst>
                  </a:tr>
                  <a:tr h="457200">
                    <a:tc>
                      <a:txBody>
                        <a:bodyPr/>
                        <a:lstStyle/>
                        <a:p>
                          <a:r>
                            <a:rPr lang="en-US" sz="1200" dirty="0">
                              <a:highlight>
                                <a:srgbClr val="00FF00"/>
                              </a:highlight>
                              <a:latin typeface="Times New Roman" panose="02020603050405020304" pitchFamily="18" charset="0"/>
                              <a:cs typeface="Times New Roman" panose="02020603050405020304" pitchFamily="18" charset="0"/>
                            </a:rPr>
                            <a:t>Month (Oct)</a:t>
                          </a:r>
                        </a:p>
                      </a:txBody>
                      <a:tcPr/>
                    </a:tc>
                    <a:tc>
                      <a:txBody>
                        <a:bodyPr/>
                        <a:lstStyle/>
                        <a:p>
                          <a:pPr algn="ctr"/>
                          <a:r>
                            <a:rPr lang="en-US" sz="1200" dirty="0">
                              <a:latin typeface="Times New Roman" panose="02020603050405020304" pitchFamily="18" charset="0"/>
                              <a:cs typeface="Times New Roman" panose="02020603050405020304" pitchFamily="18" charset="0"/>
                            </a:rPr>
                            <a:t>0.787</a:t>
                          </a:r>
                        </a:p>
                      </a:txBody>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-21.30%</a:t>
                          </a:r>
                        </a:p>
                      </a:txBody>
                      <a:tcPr marL="9525" marR="9525" marT="9525" marB="0"/>
                    </a:tc>
                    <a:tc>
                      <a:txBody>
                        <a:bodyPr/>
                        <a:lstStyle/>
                        <a:p>
                          <a:pPr marL="0" marR="0" lvl="0" indent="0" algn="l" defTabSz="914422"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Last contacted in October will </a:t>
                          </a:r>
                          <a:r>
                            <a:rPr lang="en-US" sz="1200" dirty="0">
                              <a:highlight>
                                <a:srgbClr val="FFFF00"/>
                              </a:highlight>
                              <a:latin typeface="Times New Roman" panose="02020603050405020304" pitchFamily="18" charset="0"/>
                              <a:cs typeface="Times New Roman" panose="02020603050405020304" pitchFamily="18" charset="0"/>
                            </a:rPr>
                            <a:t>decrease</a:t>
                          </a:r>
                          <a:r>
                            <a:rPr lang="en-US" sz="1200" dirty="0">
                              <a:latin typeface="Times New Roman" panose="02020603050405020304" pitchFamily="18" charset="0"/>
                              <a:cs typeface="Times New Roman" panose="02020603050405020304" pitchFamily="18" charset="0"/>
                            </a:rPr>
                            <a:t> the odds of client subscription to a term deposit by </a:t>
                          </a:r>
                          <a:r>
                            <a:rPr lang="en-US" sz="1200" dirty="0">
                              <a:highlight>
                                <a:srgbClr val="FFFF00"/>
                              </a:highlight>
                              <a:latin typeface="Times New Roman" panose="02020603050405020304" pitchFamily="18" charset="0"/>
                              <a:cs typeface="Times New Roman" panose="02020603050405020304" pitchFamily="18" charset="0"/>
                            </a:rPr>
                            <a:t>21.3%</a:t>
                          </a:r>
                          <a:r>
                            <a:rPr lang="en-US" sz="1200" dirty="0">
                              <a:latin typeface="Times New Roman" panose="02020603050405020304" pitchFamily="18" charset="0"/>
                              <a:cs typeface="Times New Roman" panose="02020603050405020304" pitchFamily="18" charset="0"/>
                            </a:rPr>
                            <a:t> compared to last contacted in September.</a:t>
                          </a:r>
                        </a:p>
                      </a:txBody>
                      <a:tcPr/>
                    </a:tc>
                    <a:extLst>
                      <a:ext uri="{0D108BD9-81ED-4DB2-BD59-A6C34878D82A}">
                        <a16:rowId xmlns:a16="http://schemas.microsoft.com/office/drawing/2014/main" val="3628377100"/>
                      </a:ext>
                    </a:extLst>
                  </a:tr>
                </a:tbl>
              </a:graphicData>
            </a:graphic>
          </p:graphicFrame>
        </mc:Fallback>
      </mc:AlternateContent>
      <p:sp>
        <p:nvSpPr>
          <p:cNvPr id="37" name="TextBox 36">
            <a:extLst>
              <a:ext uri="{FF2B5EF4-FFF2-40B4-BE49-F238E27FC236}">
                <a16:creationId xmlns:a16="http://schemas.microsoft.com/office/drawing/2014/main" xmlns="" id="{968C6B97-18DC-42AC-B06D-CFDC4C5FE76F}"/>
              </a:ext>
            </a:extLst>
          </p:cNvPr>
          <p:cNvSpPr txBox="1"/>
          <p:nvPr/>
        </p:nvSpPr>
        <p:spPr>
          <a:xfrm>
            <a:off x="472386" y="5795329"/>
            <a:ext cx="2480679" cy="646331"/>
          </a:xfrm>
          <a:prstGeom prst="rect">
            <a:avLst/>
          </a:prstGeom>
          <a:solidFill>
            <a:schemeClr val="bg1">
              <a:alpha val="35000"/>
            </a:schemeClr>
          </a:solidFill>
        </p:spPr>
        <p:txBody>
          <a:bodyPr wrap="none" rtlCol="0">
            <a:spAutoFit/>
          </a:bodyPr>
          <a:lstStyle/>
          <a:p>
            <a:r>
              <a:rPr lang="en-US" dirty="0"/>
              <a:t>*</a:t>
            </a:r>
            <a:r>
              <a:rPr lang="en-US" dirty="0">
                <a:highlight>
                  <a:srgbClr val="00FF00"/>
                </a:highlight>
              </a:rPr>
              <a:t>Green</a:t>
            </a:r>
            <a:r>
              <a:rPr lang="en-US" dirty="0"/>
              <a:t> is qualitative</a:t>
            </a:r>
          </a:p>
          <a:p>
            <a:r>
              <a:rPr lang="en-US" dirty="0"/>
              <a:t>*</a:t>
            </a:r>
            <a:r>
              <a:rPr lang="en-US" dirty="0" err="1">
                <a:highlight>
                  <a:srgbClr val="00FFFF"/>
                </a:highlight>
              </a:rPr>
              <a:t>Turqoise</a:t>
            </a:r>
            <a:r>
              <a:rPr lang="en-US" dirty="0"/>
              <a:t> is quantitative</a:t>
            </a:r>
          </a:p>
        </p:txBody>
      </p:sp>
      <p:sp>
        <p:nvSpPr>
          <p:cNvPr id="38" name="TextBox 37">
            <a:extLst>
              <a:ext uri="{FF2B5EF4-FFF2-40B4-BE49-F238E27FC236}">
                <a16:creationId xmlns:a16="http://schemas.microsoft.com/office/drawing/2014/main" xmlns="" id="{98B65375-54FE-4DE8-B582-63727487EA63}"/>
              </a:ext>
            </a:extLst>
          </p:cNvPr>
          <p:cNvSpPr txBox="1"/>
          <p:nvPr/>
        </p:nvSpPr>
        <p:spPr>
          <a:xfrm>
            <a:off x="3719385" y="4109338"/>
            <a:ext cx="8051265" cy="646331"/>
          </a:xfrm>
          <a:prstGeom prst="rect">
            <a:avLst/>
          </a:prstGeom>
          <a:solidFill>
            <a:schemeClr val="bg1">
              <a:alpha val="35000"/>
            </a:schemeClr>
          </a:solidFill>
        </p:spPr>
        <p:txBody>
          <a:bodyPr wrap="square" rtlCol="0">
            <a:spAutoFit/>
          </a:bodyPr>
          <a:lstStyle/>
          <a:p>
            <a:r>
              <a:rPr lang="en-US" dirty="0"/>
              <a:t>*For other effects that did not mentioned, there is no interpretation/explanation for the odds ratio since the category is not significant (p-value &gt; 0.05).</a:t>
            </a:r>
          </a:p>
        </p:txBody>
      </p:sp>
      <p:grpSp>
        <p:nvGrpSpPr>
          <p:cNvPr id="39" name="Group 38">
            <a:extLst>
              <a:ext uri="{FF2B5EF4-FFF2-40B4-BE49-F238E27FC236}">
                <a16:creationId xmlns:a16="http://schemas.microsoft.com/office/drawing/2014/main" xmlns="" id="{8D0A1BBE-102E-4E4D-A8F0-BE9A826EF800}"/>
              </a:ext>
            </a:extLst>
          </p:cNvPr>
          <p:cNvGrpSpPr/>
          <p:nvPr/>
        </p:nvGrpSpPr>
        <p:grpSpPr>
          <a:xfrm>
            <a:off x="2953067" y="99369"/>
            <a:ext cx="4842348" cy="1000843"/>
            <a:chOff x="2953067" y="99369"/>
            <a:chExt cx="4842348" cy="1000843"/>
          </a:xfrm>
        </p:grpSpPr>
        <p:sp>
          <p:nvSpPr>
            <p:cNvPr id="40" name="TextBox 39">
              <a:extLst>
                <a:ext uri="{FF2B5EF4-FFF2-40B4-BE49-F238E27FC236}">
                  <a16:creationId xmlns:a16="http://schemas.microsoft.com/office/drawing/2014/main" xmlns="" id="{0A1D30F1-363F-4318-BC9C-B762431A634B}"/>
                </a:ext>
              </a:extLst>
            </p:cNvPr>
            <p:cNvSpPr txBox="1"/>
            <p:nvPr/>
          </p:nvSpPr>
          <p:spPr>
            <a:xfrm>
              <a:off x="3601345" y="99369"/>
              <a:ext cx="4194070" cy="307777"/>
            </a:xfrm>
            <a:prstGeom prst="rect">
              <a:avLst/>
            </a:prstGeom>
            <a:solidFill>
              <a:schemeClr val="bg1">
                <a:alpha val="35000"/>
              </a:schemeClr>
            </a:solidFill>
          </p:spPr>
          <p:txBody>
            <a:bodyPr wrap="square" rtlCol="0">
              <a:spAutoFit/>
            </a:bodyPr>
            <a:lstStyle/>
            <a:p>
              <a:pPr algn="just"/>
              <a:r>
                <a:rPr lang="en-US" sz="1400" dirty="0">
                  <a:latin typeface="Times New Roman" panose="02020603050405020304" pitchFamily="18" charset="0"/>
                  <a:cs typeface="Times New Roman" panose="02020603050405020304" pitchFamily="18" charset="0"/>
                </a:rPr>
                <a:t>* Yellow highlight indicate significant category</a:t>
              </a:r>
            </a:p>
          </p:txBody>
        </p:sp>
        <p:cxnSp>
          <p:nvCxnSpPr>
            <p:cNvPr id="41" name="Connector: Curved 40">
              <a:extLst>
                <a:ext uri="{FF2B5EF4-FFF2-40B4-BE49-F238E27FC236}">
                  <a16:creationId xmlns:a16="http://schemas.microsoft.com/office/drawing/2014/main" xmlns="" id="{C22033B2-DA34-44CB-83AD-45072F9B68EF}"/>
                </a:ext>
              </a:extLst>
            </p:cNvPr>
            <p:cNvCxnSpPr>
              <a:cxnSpLocks/>
              <a:stCxn id="40" idx="1"/>
            </p:cNvCxnSpPr>
            <p:nvPr/>
          </p:nvCxnSpPr>
          <p:spPr>
            <a:xfrm rot="10800000" flipV="1">
              <a:off x="2953067" y="253258"/>
              <a:ext cx="648278" cy="846954"/>
            </a:xfrm>
            <a:prstGeom prst="curvedConnector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932349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3B1BB6D5-967C-4439-8AE2-080031F451AC}"/>
              </a:ext>
            </a:extLst>
          </p:cNvPr>
          <p:cNvSpPr txBox="1"/>
          <p:nvPr/>
        </p:nvSpPr>
        <p:spPr>
          <a:xfrm>
            <a:off x="296563" y="271853"/>
            <a:ext cx="4671279" cy="461665"/>
          </a:xfrm>
          <a:prstGeom prst="rect">
            <a:avLst/>
          </a:prstGeom>
          <a:solidFill>
            <a:schemeClr val="bg1">
              <a:alpha val="50000"/>
            </a:schemeClr>
          </a:solidFill>
        </p:spPr>
        <p:txBody>
          <a:bodyPr wrap="none" rtlCol="0">
            <a:spAutoFit/>
          </a:bodyPr>
          <a:lstStyle/>
          <a:p>
            <a:r>
              <a:rPr lang="en-US" sz="2400" u="sng" dirty="0">
                <a:latin typeface="Times New Roman" panose="02020603050405020304" pitchFamily="18" charset="0"/>
                <a:cs typeface="Times New Roman" panose="02020603050405020304" pitchFamily="18" charset="0"/>
              </a:rPr>
              <a:t>4.3 NEURAL NETWORK MODEL</a:t>
            </a:r>
          </a:p>
        </p:txBody>
      </p:sp>
      <p:sp>
        <p:nvSpPr>
          <p:cNvPr id="3" name="TextBox 2">
            <a:extLst>
              <a:ext uri="{FF2B5EF4-FFF2-40B4-BE49-F238E27FC236}">
                <a16:creationId xmlns:a16="http://schemas.microsoft.com/office/drawing/2014/main" xmlns="" id="{DDE5BC47-3161-4A86-A457-532D6B2B4AFD}"/>
              </a:ext>
            </a:extLst>
          </p:cNvPr>
          <p:cNvSpPr txBox="1"/>
          <p:nvPr/>
        </p:nvSpPr>
        <p:spPr>
          <a:xfrm>
            <a:off x="661182" y="649572"/>
            <a:ext cx="3035896" cy="369332"/>
          </a:xfrm>
          <a:prstGeom prst="rect">
            <a:avLst/>
          </a:prstGeom>
          <a:solidFill>
            <a:schemeClr val="bg1">
              <a:alpha val="50000"/>
            </a:schemeClr>
          </a:solidFill>
        </p:spPr>
        <p:txBody>
          <a:bodyPr wrap="none" rtlCol="0">
            <a:spAutoFit/>
          </a:bodyPr>
          <a:lstStyle/>
          <a:p>
            <a:r>
              <a:rPr lang="en-US" u="sng" dirty="0">
                <a:latin typeface="Times New Roman" panose="02020603050405020304" pitchFamily="18" charset="0"/>
                <a:cs typeface="Times New Roman" panose="02020603050405020304" pitchFamily="18" charset="0"/>
              </a:rPr>
              <a:t>4.3.1 MODEL ASSESSMENT</a:t>
            </a:r>
          </a:p>
        </p:txBody>
      </p:sp>
      <p:pic>
        <p:nvPicPr>
          <p:cNvPr id="4" name="Picture 3">
            <a:extLst>
              <a:ext uri="{FF2B5EF4-FFF2-40B4-BE49-F238E27FC236}">
                <a16:creationId xmlns:a16="http://schemas.microsoft.com/office/drawing/2014/main" xmlns="" id="{51F19422-3F6F-4DDF-BDB5-6B49A34C1DA2}"/>
              </a:ext>
            </a:extLst>
          </p:cNvPr>
          <p:cNvPicPr/>
          <p:nvPr/>
        </p:nvPicPr>
        <p:blipFill>
          <a:blip r:embed="rId2"/>
          <a:stretch>
            <a:fillRect/>
          </a:stretch>
        </p:blipFill>
        <p:spPr>
          <a:xfrm>
            <a:off x="3325412" y="1033175"/>
            <a:ext cx="4927992" cy="2731783"/>
          </a:xfrm>
          <a:prstGeom prst="rect">
            <a:avLst/>
          </a:prstGeom>
        </p:spPr>
      </p:pic>
      <p:pic>
        <p:nvPicPr>
          <p:cNvPr id="5" name="Picture 4">
            <a:extLst>
              <a:ext uri="{FF2B5EF4-FFF2-40B4-BE49-F238E27FC236}">
                <a16:creationId xmlns:a16="http://schemas.microsoft.com/office/drawing/2014/main" xmlns="" id="{8155C7B8-9697-47F1-8B41-C7E40E1D0BF8}"/>
              </a:ext>
            </a:extLst>
          </p:cNvPr>
          <p:cNvPicPr/>
          <p:nvPr/>
        </p:nvPicPr>
        <p:blipFill rotWithShape="1">
          <a:blip r:embed="rId3"/>
          <a:srcRect l="74391" t="39048" r="1998" b="1464"/>
          <a:stretch/>
        </p:blipFill>
        <p:spPr>
          <a:xfrm>
            <a:off x="8326637" y="1033175"/>
            <a:ext cx="3678194" cy="4811017"/>
          </a:xfrm>
          <a:prstGeom prst="rect">
            <a:avLst/>
          </a:prstGeom>
        </p:spPr>
      </p:pic>
      <p:sp>
        <p:nvSpPr>
          <p:cNvPr id="7" name="TextBox 6">
            <a:extLst>
              <a:ext uri="{FF2B5EF4-FFF2-40B4-BE49-F238E27FC236}">
                <a16:creationId xmlns:a16="http://schemas.microsoft.com/office/drawing/2014/main" xmlns="" id="{0E287083-3F55-4698-AAED-2688E040A7AD}"/>
              </a:ext>
            </a:extLst>
          </p:cNvPr>
          <p:cNvSpPr txBox="1"/>
          <p:nvPr/>
        </p:nvSpPr>
        <p:spPr>
          <a:xfrm>
            <a:off x="185119" y="3903884"/>
            <a:ext cx="7993003" cy="2585323"/>
          </a:xfrm>
          <a:prstGeom prst="rect">
            <a:avLst/>
          </a:prstGeom>
          <a:solidFill>
            <a:schemeClr val="bg1">
              <a:alpha val="50000"/>
            </a:schemeClr>
          </a:solidFill>
        </p:spPr>
        <p:txBody>
          <a:bodyPr wrap="square">
            <a:spAutoFit/>
          </a:bodyPr>
          <a:lstStyle/>
          <a:p>
            <a:pPr algn="just"/>
            <a:r>
              <a:rPr lang="en-US" sz="1800" dirty="0">
                <a:latin typeface="Times New Roman" panose="02020603050405020304" pitchFamily="18" charset="0"/>
                <a:cs typeface="Times New Roman" panose="02020603050405020304" pitchFamily="18" charset="0"/>
              </a:rPr>
              <a:t>Next, we divide two part, ANN nodes that are connected to Variable Selection node and ANN nodes that are not connected to Variable Selection node.</a:t>
            </a:r>
          </a:p>
          <a:p>
            <a:pPr algn="just"/>
            <a:endParaRPr lang="en-US"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For </a:t>
            </a:r>
            <a:r>
              <a:rPr lang="en-US" sz="1800" dirty="0">
                <a:highlight>
                  <a:srgbClr val="FFFF00"/>
                </a:highlight>
                <a:latin typeface="Times New Roman" panose="02020603050405020304" pitchFamily="18" charset="0"/>
                <a:cs typeface="Times New Roman" panose="02020603050405020304" pitchFamily="18" charset="0"/>
              </a:rPr>
              <a:t>without Variable selection node</a:t>
            </a:r>
            <a:r>
              <a:rPr lang="en-US" sz="1800" dirty="0">
                <a:latin typeface="Times New Roman" panose="02020603050405020304" pitchFamily="18" charset="0"/>
                <a:cs typeface="Times New Roman" panose="02020603050405020304" pitchFamily="18" charset="0"/>
              </a:rPr>
              <a:t>, we create ANN nodes with </a:t>
            </a:r>
            <a:r>
              <a:rPr lang="en-US" sz="1800" dirty="0">
                <a:highlight>
                  <a:srgbClr val="FFFF00"/>
                </a:highlight>
                <a:latin typeface="Times New Roman" panose="02020603050405020304" pitchFamily="18" charset="0"/>
                <a:cs typeface="Times New Roman" panose="02020603050405020304" pitchFamily="18" charset="0"/>
              </a:rPr>
              <a:t>1,2,4,6,8,10</a:t>
            </a:r>
            <a:r>
              <a:rPr lang="en-US" sz="1800" dirty="0">
                <a:latin typeface="Times New Roman" panose="02020603050405020304" pitchFamily="18" charset="0"/>
                <a:cs typeface="Times New Roman" panose="02020603050405020304" pitchFamily="18" charset="0"/>
              </a:rPr>
              <a:t> and </a:t>
            </a:r>
            <a:r>
              <a:rPr lang="en-US" sz="1800" dirty="0">
                <a:highlight>
                  <a:srgbClr val="FFFF00"/>
                </a:highlight>
                <a:latin typeface="Times New Roman" panose="02020603050405020304" pitchFamily="18" charset="0"/>
                <a:cs typeface="Times New Roman" panose="02020603050405020304" pitchFamily="18" charset="0"/>
              </a:rPr>
              <a:t>12</a:t>
            </a:r>
            <a:r>
              <a:rPr lang="en-US" sz="1800" dirty="0">
                <a:latin typeface="Times New Roman" panose="02020603050405020304" pitchFamily="18" charset="0"/>
                <a:cs typeface="Times New Roman" panose="02020603050405020304" pitchFamily="18" charset="0"/>
              </a:rPr>
              <a:t> hidden units. For </a:t>
            </a:r>
            <a:r>
              <a:rPr lang="en-US" sz="1800" dirty="0">
                <a:highlight>
                  <a:srgbClr val="00FF00"/>
                </a:highlight>
                <a:latin typeface="Times New Roman" panose="02020603050405020304" pitchFamily="18" charset="0"/>
                <a:cs typeface="Times New Roman" panose="02020603050405020304" pitchFamily="18" charset="0"/>
              </a:rPr>
              <a:t>with Variable selection node</a:t>
            </a:r>
            <a:r>
              <a:rPr lang="en-US" sz="1800" dirty="0">
                <a:latin typeface="Times New Roman" panose="02020603050405020304" pitchFamily="18" charset="0"/>
                <a:cs typeface="Times New Roman" panose="02020603050405020304" pitchFamily="18" charset="0"/>
              </a:rPr>
              <a:t>, we create ANN nodes with </a:t>
            </a:r>
            <a:r>
              <a:rPr lang="en-US" sz="1800" dirty="0">
                <a:highlight>
                  <a:srgbClr val="00FF00"/>
                </a:highlight>
                <a:latin typeface="Times New Roman" panose="02020603050405020304" pitchFamily="18" charset="0"/>
                <a:cs typeface="Times New Roman" panose="02020603050405020304" pitchFamily="18" charset="0"/>
              </a:rPr>
              <a:t>1,2,4,6</a:t>
            </a:r>
            <a:r>
              <a:rPr lang="en-US" sz="1800" dirty="0">
                <a:latin typeface="Times New Roman" panose="02020603050405020304" pitchFamily="18" charset="0"/>
                <a:cs typeface="Times New Roman" panose="02020603050405020304" pitchFamily="18" charset="0"/>
              </a:rPr>
              <a:t> and </a:t>
            </a:r>
            <a:r>
              <a:rPr lang="en-US" sz="1800" dirty="0">
                <a:highlight>
                  <a:srgbClr val="00FF00"/>
                </a:highlight>
                <a:latin typeface="Times New Roman" panose="02020603050405020304" pitchFamily="18" charset="0"/>
                <a:cs typeface="Times New Roman" panose="02020603050405020304" pitchFamily="18" charset="0"/>
              </a:rPr>
              <a:t>8</a:t>
            </a:r>
            <a:r>
              <a:rPr lang="en-US" sz="1800" dirty="0">
                <a:latin typeface="Times New Roman" panose="02020603050405020304" pitchFamily="18" charset="0"/>
                <a:cs typeface="Times New Roman" panose="02020603050405020304" pitchFamily="18" charset="0"/>
              </a:rPr>
              <a:t> hidden units. All th</a:t>
            </a:r>
            <a:r>
              <a:rPr lang="en-US" dirty="0">
                <a:latin typeface="Times New Roman" panose="02020603050405020304" pitchFamily="18" charset="0"/>
                <a:cs typeface="Times New Roman" panose="02020603050405020304" pitchFamily="18" charset="0"/>
              </a:rPr>
              <a:t>e ANN nodes have the Direct Connection property turn to Yes.</a:t>
            </a:r>
          </a:p>
          <a:p>
            <a:pPr algn="just"/>
            <a:endParaRPr lang="en-US" sz="1800"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After that, all the ANN nodes are then connected to model comparison and run it.</a:t>
            </a:r>
            <a:endParaRPr lang="en-US" sz="18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xmlns="" id="{54B9871F-BA45-4866-80CF-75541FD98116}"/>
              </a:ext>
            </a:extLst>
          </p:cNvPr>
          <p:cNvSpPr txBox="1"/>
          <p:nvPr/>
        </p:nvSpPr>
        <p:spPr>
          <a:xfrm>
            <a:off x="187168" y="1018904"/>
            <a:ext cx="3065011" cy="2585323"/>
          </a:xfrm>
          <a:prstGeom prst="rect">
            <a:avLst/>
          </a:prstGeom>
          <a:solidFill>
            <a:schemeClr val="bg1">
              <a:alpha val="50000"/>
            </a:schemeClr>
          </a:solidFill>
        </p:spPr>
        <p:txBody>
          <a:bodyPr wrap="square">
            <a:spAutoFit/>
          </a:bodyPr>
          <a:lstStyle/>
          <a:p>
            <a:pPr algn="just"/>
            <a:r>
              <a:rPr lang="en-US" sz="1800" dirty="0">
                <a:latin typeface="Times New Roman" panose="02020603050405020304" pitchFamily="18" charset="0"/>
                <a:cs typeface="Times New Roman" panose="02020603050405020304" pitchFamily="18" charset="0"/>
              </a:rPr>
              <a:t>For Artificial Neural Network (ANN), it was the same as Logistic Regression as to we need to impute the missing values and transform the variable that are skewed. So we connect the Impute node and Transform Variables node after Data Partition. </a:t>
            </a:r>
            <a:endParaRPr lang="en-US" dirty="0"/>
          </a:p>
        </p:txBody>
      </p:sp>
    </p:spTree>
    <p:extLst>
      <p:ext uri="{BB962C8B-B14F-4D97-AF65-F5344CB8AC3E}">
        <p14:creationId xmlns:p14="http://schemas.microsoft.com/office/powerpoint/2010/main" val="11014928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xmlns="" id="{62B69433-6107-4743-BF75-D5BFCD3078C9}"/>
              </a:ext>
            </a:extLst>
          </p:cNvPr>
          <p:cNvSpPr/>
          <p:nvPr/>
        </p:nvSpPr>
        <p:spPr>
          <a:xfrm>
            <a:off x="248094" y="527394"/>
            <a:ext cx="10848274" cy="4267026"/>
          </a:xfrm>
          <a:prstGeom prst="rect">
            <a:avLst/>
          </a:prstGeom>
          <a:solidFill>
            <a:schemeClr val="bg1">
              <a:alpha val="68000"/>
            </a:schemeClr>
          </a:solidFill>
          <a:ln>
            <a:solidFill>
              <a:schemeClr val="tx1"/>
            </a:solidFill>
          </a:ln>
          <a:effectLst>
            <a:reflection endPos="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xmlns="" id="{269F01A5-9925-4E9C-AC77-43BB2C7461C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48094" y="527394"/>
            <a:ext cx="10848274" cy="4267027"/>
          </a:xfrm>
          <a:prstGeom prst="rect">
            <a:avLst/>
          </a:prstGeom>
          <a:noFill/>
          <a:ln>
            <a:noFill/>
          </a:ln>
        </p:spPr>
      </p:pic>
      <p:sp>
        <p:nvSpPr>
          <p:cNvPr id="5" name="TextBox 4">
            <a:extLst>
              <a:ext uri="{FF2B5EF4-FFF2-40B4-BE49-F238E27FC236}">
                <a16:creationId xmlns:a16="http://schemas.microsoft.com/office/drawing/2014/main" xmlns="" id="{68CAAB06-D6B4-4F87-B02D-50206329BDEB}"/>
              </a:ext>
            </a:extLst>
          </p:cNvPr>
          <p:cNvSpPr txBox="1"/>
          <p:nvPr/>
        </p:nvSpPr>
        <p:spPr>
          <a:xfrm>
            <a:off x="343854" y="4958901"/>
            <a:ext cx="4808914" cy="830997"/>
          </a:xfrm>
          <a:prstGeom prst="rect">
            <a:avLst/>
          </a:prstGeom>
          <a:solidFill>
            <a:schemeClr val="bg1">
              <a:alpha val="50000"/>
            </a:schemeClr>
          </a:solid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Underfit Model	: No underfit model.</a:t>
            </a:r>
          </a:p>
          <a:p>
            <a:pPr algn="just"/>
            <a:r>
              <a:rPr lang="en-US" sz="1600" dirty="0">
                <a:latin typeface="Times New Roman" panose="02020603050405020304" pitchFamily="18" charset="0"/>
                <a:cs typeface="Times New Roman" panose="02020603050405020304" pitchFamily="18" charset="0"/>
              </a:rPr>
              <a:t>Overfit Model	: ANN_10 is the overfit model</a:t>
            </a:r>
          </a:p>
          <a:p>
            <a:pPr algn="just"/>
            <a:r>
              <a:rPr lang="en-US" sz="1600" dirty="0">
                <a:latin typeface="Times New Roman" panose="02020603050405020304" pitchFamily="18" charset="0"/>
                <a:cs typeface="Times New Roman" panose="02020603050405020304" pitchFamily="18" charset="0"/>
              </a:rPr>
              <a:t>Best Model	: </a:t>
            </a:r>
            <a:r>
              <a:rPr lang="en-US" sz="1600" dirty="0">
                <a:highlight>
                  <a:srgbClr val="00FF00"/>
                </a:highlight>
                <a:latin typeface="Times New Roman" panose="02020603050405020304" pitchFamily="18" charset="0"/>
                <a:cs typeface="Times New Roman" panose="02020603050405020304" pitchFamily="18" charset="0"/>
              </a:rPr>
              <a:t>ANN_12</a:t>
            </a:r>
            <a:r>
              <a:rPr lang="en-US" sz="1600" dirty="0">
                <a:latin typeface="Times New Roman" panose="02020603050405020304" pitchFamily="18" charset="0"/>
                <a:cs typeface="Times New Roman" panose="02020603050405020304" pitchFamily="18" charset="0"/>
              </a:rPr>
              <a:t> is the best model</a:t>
            </a:r>
          </a:p>
        </p:txBody>
      </p:sp>
      <p:sp>
        <p:nvSpPr>
          <p:cNvPr id="6" name="Cloud 5">
            <a:extLst>
              <a:ext uri="{FF2B5EF4-FFF2-40B4-BE49-F238E27FC236}">
                <a16:creationId xmlns:a16="http://schemas.microsoft.com/office/drawing/2014/main" xmlns="" id="{A5CE93CE-4A9C-4FCE-B541-B80008FB7350}"/>
              </a:ext>
            </a:extLst>
          </p:cNvPr>
          <p:cNvSpPr/>
          <p:nvPr/>
        </p:nvSpPr>
        <p:spPr>
          <a:xfrm>
            <a:off x="6270710" y="4958901"/>
            <a:ext cx="3552912" cy="1475146"/>
          </a:xfrm>
          <a:prstGeom prst="cloud">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sng" dirty="0">
                <a:solidFill>
                  <a:schemeClr val="tx1"/>
                </a:solidFill>
              </a:rPr>
              <a:t>BEST MODEL</a:t>
            </a:r>
          </a:p>
          <a:p>
            <a:pPr algn="ctr"/>
            <a:r>
              <a:rPr lang="en-US" sz="2400" dirty="0">
                <a:solidFill>
                  <a:schemeClr val="tx1"/>
                </a:solidFill>
              </a:rPr>
              <a:t>ANN_12</a:t>
            </a:r>
          </a:p>
        </p:txBody>
      </p:sp>
      <p:cxnSp>
        <p:nvCxnSpPr>
          <p:cNvPr id="7" name="Straight Arrow Connector 6">
            <a:extLst>
              <a:ext uri="{FF2B5EF4-FFF2-40B4-BE49-F238E27FC236}">
                <a16:creationId xmlns:a16="http://schemas.microsoft.com/office/drawing/2014/main" xmlns="" id="{FFE7DE51-BF1F-4E6A-961F-BA2F7CBE9DDC}"/>
              </a:ext>
            </a:extLst>
          </p:cNvPr>
          <p:cNvCxnSpPr>
            <a:cxnSpLocks/>
            <a:endCxn id="6" idx="2"/>
          </p:cNvCxnSpPr>
          <p:nvPr/>
        </p:nvCxnSpPr>
        <p:spPr>
          <a:xfrm>
            <a:off x="4658497" y="5696474"/>
            <a:ext cx="162323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73930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xmlns="" id="{6C507F0F-F05B-49A4-B606-EF1536E133BF}"/>
              </a:ext>
            </a:extLst>
          </p:cNvPr>
          <p:cNvSpPr/>
          <p:nvPr/>
        </p:nvSpPr>
        <p:spPr>
          <a:xfrm>
            <a:off x="248094" y="929306"/>
            <a:ext cx="3694159" cy="1729533"/>
          </a:xfrm>
          <a:prstGeom prst="rect">
            <a:avLst/>
          </a:prstGeom>
          <a:solidFill>
            <a:schemeClr val="bg1">
              <a:alpha val="68000"/>
            </a:schemeClr>
          </a:solidFill>
          <a:ln>
            <a:solidFill>
              <a:schemeClr val="tx1"/>
            </a:solidFill>
          </a:ln>
          <a:effectLst>
            <a:reflection endPos="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xmlns="" id="{9B46DEB7-9DDF-426D-B547-48A9BC26959D}"/>
              </a:ext>
            </a:extLst>
          </p:cNvPr>
          <p:cNvPicPr>
            <a:picLocks noChangeAspect="1"/>
          </p:cNvPicPr>
          <p:nvPr/>
        </p:nvPicPr>
        <p:blipFill>
          <a:blip r:embed="rId2"/>
          <a:stretch>
            <a:fillRect/>
          </a:stretch>
        </p:blipFill>
        <p:spPr>
          <a:xfrm>
            <a:off x="8687160" y="504565"/>
            <a:ext cx="3428048" cy="3472472"/>
          </a:xfrm>
          <a:prstGeom prst="rect">
            <a:avLst/>
          </a:prstGeom>
        </p:spPr>
      </p:pic>
      <p:sp>
        <p:nvSpPr>
          <p:cNvPr id="2" name="Double Wave 1">
            <a:extLst>
              <a:ext uri="{FF2B5EF4-FFF2-40B4-BE49-F238E27FC236}">
                <a16:creationId xmlns:a16="http://schemas.microsoft.com/office/drawing/2014/main" xmlns="" id="{43CFB279-016B-47F9-A8ED-E0125E3074A7}"/>
              </a:ext>
            </a:extLst>
          </p:cNvPr>
          <p:cNvSpPr/>
          <p:nvPr/>
        </p:nvSpPr>
        <p:spPr>
          <a:xfrm>
            <a:off x="3942253" y="889541"/>
            <a:ext cx="4744907" cy="1869443"/>
          </a:xfrm>
          <a:prstGeom prst="doubleWave">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graphicFrame>
            <p:nvGraphicFramePr>
              <p:cNvPr id="3" name="Table 8">
                <a:extLst>
                  <a:ext uri="{FF2B5EF4-FFF2-40B4-BE49-F238E27FC236}">
                    <a16:creationId xmlns:a16="http://schemas.microsoft.com/office/drawing/2014/main" xmlns="" id="{E0BDDAD2-C320-4D83-A4F8-D2F1B17E965C}"/>
                  </a:ext>
                </a:extLst>
              </p:cNvPr>
              <p:cNvGraphicFramePr>
                <a:graphicFrameLocks noGrp="1"/>
              </p:cNvGraphicFramePr>
              <p:nvPr>
                <p:extLst/>
              </p:nvPr>
            </p:nvGraphicFramePr>
            <p:xfrm>
              <a:off x="276708" y="950814"/>
              <a:ext cx="3671675" cy="1683004"/>
            </p:xfrm>
            <a:graphic>
              <a:graphicData uri="http://schemas.openxmlformats.org/drawingml/2006/table">
                <a:tbl>
                  <a:tblPr firstRow="1" bandRow="1">
                    <a:tableStyleId>{5940675A-B579-460E-94D1-54222C63F5DA}</a:tableStyleId>
                  </a:tblPr>
                  <a:tblGrid>
                    <a:gridCol w="734335">
                      <a:extLst>
                        <a:ext uri="{9D8B030D-6E8A-4147-A177-3AD203B41FA5}">
                          <a16:colId xmlns:a16="http://schemas.microsoft.com/office/drawing/2014/main" xmlns="" val="1018765193"/>
                        </a:ext>
                      </a:extLst>
                    </a:gridCol>
                    <a:gridCol w="734335">
                      <a:extLst>
                        <a:ext uri="{9D8B030D-6E8A-4147-A177-3AD203B41FA5}">
                          <a16:colId xmlns:a16="http://schemas.microsoft.com/office/drawing/2014/main" xmlns="" val="717651022"/>
                        </a:ext>
                      </a:extLst>
                    </a:gridCol>
                    <a:gridCol w="734335">
                      <a:extLst>
                        <a:ext uri="{9D8B030D-6E8A-4147-A177-3AD203B41FA5}">
                          <a16:colId xmlns:a16="http://schemas.microsoft.com/office/drawing/2014/main" xmlns="" val="86366866"/>
                        </a:ext>
                      </a:extLst>
                    </a:gridCol>
                    <a:gridCol w="734335">
                      <a:extLst>
                        <a:ext uri="{9D8B030D-6E8A-4147-A177-3AD203B41FA5}">
                          <a16:colId xmlns:a16="http://schemas.microsoft.com/office/drawing/2014/main" xmlns="" val="2077378263"/>
                        </a:ext>
                      </a:extLst>
                    </a:gridCol>
                    <a:gridCol w="734335">
                      <a:extLst>
                        <a:ext uri="{9D8B030D-6E8A-4147-A177-3AD203B41FA5}">
                          <a16:colId xmlns:a16="http://schemas.microsoft.com/office/drawing/2014/main" xmlns="" val="1607216784"/>
                        </a:ext>
                      </a:extLst>
                    </a:gridCol>
                  </a:tblGrid>
                  <a:tr h="308664">
                    <a:tc rowSpan="2" gridSpan="2">
                      <a:txBody>
                        <a:bodyPr/>
                        <a:lstStyle/>
                        <a:p>
                          <a:pPr algn="ctr"/>
                          <a:r>
                            <a:rPr lang="en-US" sz="1600" dirty="0">
                              <a:latin typeface="Times New Roman" panose="02020603050405020304" pitchFamily="18" charset="0"/>
                              <a:cs typeface="Times New Roman" panose="02020603050405020304" pitchFamily="18" charset="0"/>
                            </a:rPr>
                            <a:t>ANN_12</a:t>
                          </a:r>
                        </a:p>
                      </a:txBody>
                      <a:tcPr anchor="ctr"/>
                    </a:tc>
                    <a:tc rowSpan="2" hMerge="1">
                      <a:txBody>
                        <a:bodyPr/>
                        <a:lstStyle/>
                        <a:p>
                          <a:endParaRPr lang="en-US"/>
                        </a:p>
                      </a:txBody>
                      <a:tcPr/>
                    </a:tc>
                    <a:tc gridSpan="2">
                      <a:txBody>
                        <a:bodyPr/>
                        <a:lstStyle/>
                        <a:p>
                          <a:pPr algn="ctr"/>
                          <a:r>
                            <a:rPr lang="en-US" sz="1600" dirty="0">
                              <a:latin typeface="Times New Roman" panose="02020603050405020304" pitchFamily="18" charset="0"/>
                              <a:cs typeface="Times New Roman" panose="02020603050405020304" pitchFamily="18" charset="0"/>
                            </a:rPr>
                            <a:t>Predicted</a:t>
                          </a:r>
                        </a:p>
                      </a:txBody>
                      <a:tcPr/>
                    </a:tc>
                    <a:tc hMerge="1">
                      <a:txBody>
                        <a:bodyPr/>
                        <a:lstStyle/>
                        <a:p>
                          <a:endParaRPr lang="en-US" dirty="0"/>
                        </a:p>
                      </a:txBody>
                      <a:tcPr/>
                    </a:tc>
                    <a:tc>
                      <a:txBody>
                        <a:bodyPr/>
                        <a:lstStyle/>
                        <a:p>
                          <a:pPr algn="ctr"/>
                          <a:endParaRPr lang="en-US" sz="1600" dirty="0">
                            <a:latin typeface="Times New Roman" panose="02020603050405020304" pitchFamily="18" charset="0"/>
                            <a:cs typeface="Times New Roman" panose="02020603050405020304" pitchFamily="18" charset="0"/>
                          </a:endParaRPr>
                        </a:p>
                      </a:txBody>
                      <a:tcPr>
                        <a:solidFill>
                          <a:srgbClr val="002060"/>
                        </a:solidFill>
                      </a:tcPr>
                    </a:tc>
                    <a:extLst>
                      <a:ext uri="{0D108BD9-81ED-4DB2-BD59-A6C34878D82A}">
                        <a16:rowId xmlns:a16="http://schemas.microsoft.com/office/drawing/2014/main" xmlns="" val="613393623"/>
                      </a:ext>
                    </a:extLst>
                  </a:tr>
                  <a:tr h="314743">
                    <a:tc gridSpan="2" vMerge="1">
                      <a:txBody>
                        <a:bodyPr/>
                        <a:lstStyle/>
                        <a:p>
                          <a:endParaRPr lang="en-US"/>
                        </a:p>
                      </a:txBody>
                      <a:tcPr/>
                    </a:tc>
                    <a:tc hMerge="1" vMerge="1">
                      <a:txBody>
                        <a:bodyPr/>
                        <a:lstStyle/>
                        <a:p>
                          <a:endParaRPr lang="en-US" dirty="0"/>
                        </a:p>
                      </a:txBody>
                      <a:tcPr/>
                    </a:tc>
                    <a:tc>
                      <a:txBody>
                        <a:bodyPr/>
                        <a:lstStyle/>
                        <a:p>
                          <a:pPr algn="ctr"/>
                          <a14:m>
                            <m:oMath xmlns:m="http://schemas.openxmlformats.org/officeDocument/2006/math">
                              <m:acc>
                                <m:accPr>
                                  <m:chr m:val="̂"/>
                                  <m:ctrlPr>
                                    <a:rPr lang="en-US" sz="1600" i="1" smtClean="0">
                                      <a:latin typeface="Cambria Math" panose="02040503050406030204" pitchFamily="18" charset="0"/>
                                      <a:cs typeface="Times New Roman" panose="02020603050405020304" pitchFamily="18" charset="0"/>
                                    </a:rPr>
                                  </m:ctrlPr>
                                </m:accPr>
                                <m:e>
                                  <m:r>
                                    <a:rPr lang="en-US" sz="1600" b="0" i="1" smtClean="0">
                                      <a:latin typeface="Cambria Math" panose="02040503050406030204" pitchFamily="18" charset="0"/>
                                      <a:cs typeface="Times New Roman" panose="02020603050405020304" pitchFamily="18" charset="0"/>
                                    </a:rPr>
                                    <m:t>𝑌</m:t>
                                  </m:r>
                                </m:e>
                              </m:acc>
                            </m:oMath>
                          </a14:m>
                          <a:r>
                            <a:rPr lang="en-US" sz="1600" dirty="0">
                              <a:latin typeface="Times New Roman" panose="02020603050405020304" pitchFamily="18" charset="0"/>
                              <a:cs typeface="Times New Roman" panose="02020603050405020304" pitchFamily="18" charset="0"/>
                            </a:rPr>
                            <a:t>=1</a:t>
                          </a:r>
                        </a:p>
                      </a:txBody>
                      <a:tcPr/>
                    </a:tc>
                    <a:tc>
                      <a:txBody>
                        <a:bodyPr/>
                        <a:lstStyle/>
                        <a:p>
                          <a:pPr marL="0" marR="0" lvl="0" indent="0" algn="ctr" defTabSz="914422" rtl="0" eaLnBrk="1" fontAlgn="auto" latinLnBrk="0" hangingPunct="1">
                            <a:lnSpc>
                              <a:spcPct val="100000"/>
                            </a:lnSpc>
                            <a:spcBef>
                              <a:spcPts val="0"/>
                            </a:spcBef>
                            <a:spcAft>
                              <a:spcPts val="0"/>
                            </a:spcAft>
                            <a:buClrTx/>
                            <a:buSzTx/>
                            <a:buFontTx/>
                            <a:buNone/>
                            <a:tabLst/>
                            <a:defRPr/>
                          </a:pPr>
                          <a14:m>
                            <m:oMath xmlns:m="http://schemas.openxmlformats.org/officeDocument/2006/math">
                              <m:acc>
                                <m:accPr>
                                  <m:chr m:val="̂"/>
                                  <m:ctrlPr>
                                    <a:rPr lang="en-US" sz="1600" i="1" smtClean="0">
                                      <a:latin typeface="Cambria Math" panose="02040503050406030204" pitchFamily="18" charset="0"/>
                                      <a:cs typeface="Times New Roman" panose="02020603050405020304" pitchFamily="18" charset="0"/>
                                    </a:rPr>
                                  </m:ctrlPr>
                                </m:accPr>
                                <m:e>
                                  <m:r>
                                    <a:rPr lang="en-US" sz="1600" b="0" i="1" smtClean="0">
                                      <a:latin typeface="Cambria Math" panose="02040503050406030204" pitchFamily="18" charset="0"/>
                                      <a:cs typeface="Times New Roman" panose="02020603050405020304" pitchFamily="18" charset="0"/>
                                    </a:rPr>
                                    <m:t>𝑌</m:t>
                                  </m:r>
                                </m:e>
                              </m:acc>
                            </m:oMath>
                          </a14:m>
                          <a:r>
                            <a:rPr lang="en-US" sz="1600" dirty="0">
                              <a:latin typeface="Times New Roman" panose="02020603050405020304" pitchFamily="18" charset="0"/>
                              <a:cs typeface="Times New Roman" panose="02020603050405020304" pitchFamily="18" charset="0"/>
                            </a:rPr>
                            <a:t>=0</a:t>
                          </a:r>
                        </a:p>
                      </a:txBody>
                      <a:tcPr/>
                    </a:tc>
                    <a:tc>
                      <a:txBody>
                        <a:bodyPr/>
                        <a:lstStyle/>
                        <a:p>
                          <a:pPr marL="0" marR="0" lvl="0" indent="0" algn="ctr" defTabSz="914422"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Total</a:t>
                          </a:r>
                        </a:p>
                      </a:txBody>
                      <a:tcPr/>
                    </a:tc>
                    <a:extLst>
                      <a:ext uri="{0D108BD9-81ED-4DB2-BD59-A6C34878D82A}">
                        <a16:rowId xmlns:a16="http://schemas.microsoft.com/office/drawing/2014/main" xmlns="" val="3587355139"/>
                      </a:ext>
                    </a:extLst>
                  </a:tr>
                  <a:tr h="308664">
                    <a:tc rowSpan="2">
                      <a:txBody>
                        <a:bodyPr/>
                        <a:lstStyle/>
                        <a:p>
                          <a:pPr algn="ctr"/>
                          <a:r>
                            <a:rPr lang="en-US" sz="1600" dirty="0">
                              <a:latin typeface="Times New Roman" panose="02020603050405020304" pitchFamily="18" charset="0"/>
                              <a:cs typeface="Times New Roman" panose="02020603050405020304" pitchFamily="18" charset="0"/>
                            </a:rPr>
                            <a:t>Actual</a:t>
                          </a:r>
                        </a:p>
                      </a:txBody>
                      <a:tcPr anchor="ctr"/>
                    </a:tc>
                    <a:tc>
                      <a:txBody>
                        <a:bodyPr/>
                        <a:lstStyle/>
                        <a:p>
                          <a:pPr algn="ctr"/>
                          <a:r>
                            <a:rPr lang="en-US" sz="1600" dirty="0">
                              <a:latin typeface="Times New Roman" panose="02020603050405020304" pitchFamily="18" charset="0"/>
                              <a:cs typeface="Times New Roman" panose="02020603050405020304" pitchFamily="18" charset="0"/>
                            </a:rPr>
                            <a:t>Y=1</a:t>
                          </a:r>
                        </a:p>
                      </a:txBody>
                      <a:tcPr/>
                    </a:tc>
                    <a:tc>
                      <a:txBody>
                        <a:bodyPr/>
                        <a:lstStyle/>
                        <a:p>
                          <a:pPr algn="ctr"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868</a:t>
                          </a:r>
                        </a:p>
                      </a:txBody>
                      <a:tcPr marL="9525" marR="9525" marT="9525" marB="0" anchor="ctr"/>
                    </a:tc>
                    <a:tc>
                      <a:txBody>
                        <a:bodyPr/>
                        <a:lstStyle/>
                        <a:p>
                          <a:pPr algn="ctr"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1248</a:t>
                          </a:r>
                        </a:p>
                      </a:txBody>
                      <a:tcPr marL="9525" marR="9525" marT="9525" marB="0" anchor="ctr"/>
                    </a:tc>
                    <a:tc>
                      <a:txBody>
                        <a:bodyPr/>
                        <a:lstStyle/>
                        <a:p>
                          <a:pPr algn="ctr" fontAlgn="b"/>
                          <a:r>
                            <a:rPr lang="en-US" sz="1600" b="0" i="0" u="none" strike="noStrike">
                              <a:solidFill>
                                <a:srgbClr val="000000"/>
                              </a:solidFill>
                              <a:effectLst/>
                              <a:latin typeface="Times New Roman" panose="02020603050405020304" pitchFamily="18" charset="0"/>
                              <a:cs typeface="Times New Roman" panose="02020603050405020304" pitchFamily="18" charset="0"/>
                            </a:rPr>
                            <a:t>2116</a:t>
                          </a:r>
                        </a:p>
                      </a:txBody>
                      <a:tcPr marL="9525" marR="9525" marT="9525" marB="0" anchor="ctr"/>
                    </a:tc>
                    <a:extLst>
                      <a:ext uri="{0D108BD9-81ED-4DB2-BD59-A6C34878D82A}">
                        <a16:rowId xmlns:a16="http://schemas.microsoft.com/office/drawing/2014/main" xmlns="" val="3824535972"/>
                      </a:ext>
                    </a:extLst>
                  </a:tr>
                  <a:tr h="308664">
                    <a:tc vMerge="1">
                      <a:txBody>
                        <a:bodyPr/>
                        <a:lstStyle/>
                        <a:p>
                          <a:endParaRPr lang="en-US" dirty="0"/>
                        </a:p>
                      </a:txBody>
                      <a:tcPr/>
                    </a:tc>
                    <a:tc>
                      <a:txBody>
                        <a:bodyPr/>
                        <a:lstStyle/>
                        <a:p>
                          <a:pPr algn="ctr"/>
                          <a:r>
                            <a:rPr lang="en-US" sz="1600" dirty="0">
                              <a:latin typeface="Times New Roman" panose="02020603050405020304" pitchFamily="18" charset="0"/>
                              <a:cs typeface="Times New Roman" panose="02020603050405020304" pitchFamily="18" charset="0"/>
                            </a:rPr>
                            <a:t>Y=0</a:t>
                          </a:r>
                        </a:p>
                      </a:txBody>
                      <a:tcPr/>
                    </a:tc>
                    <a:tc>
                      <a:txBody>
                        <a:bodyPr/>
                        <a:lstStyle/>
                        <a:p>
                          <a:pPr algn="ctr" fontAlgn="b"/>
                          <a:r>
                            <a:rPr lang="en-US" sz="1600" b="0" i="0" u="none" strike="noStrike">
                              <a:solidFill>
                                <a:srgbClr val="000000"/>
                              </a:solidFill>
                              <a:effectLst/>
                              <a:latin typeface="Times New Roman" panose="02020603050405020304" pitchFamily="18" charset="0"/>
                              <a:cs typeface="Times New Roman" panose="02020603050405020304" pitchFamily="18" charset="0"/>
                            </a:rPr>
                            <a:t>533</a:t>
                          </a:r>
                        </a:p>
                      </a:txBody>
                      <a:tcPr marL="9525" marR="9525" marT="9525" marB="0" anchor="ctr"/>
                    </a:tc>
                    <a:tc>
                      <a:txBody>
                        <a:bodyPr/>
                        <a:lstStyle/>
                        <a:p>
                          <a:pPr algn="ctr"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15437</a:t>
                          </a:r>
                        </a:p>
                      </a:txBody>
                      <a:tcPr marL="9525" marR="9525" marT="9525" marB="0" anchor="ctr"/>
                    </a:tc>
                    <a:tc>
                      <a:txBody>
                        <a:bodyPr/>
                        <a:lstStyle/>
                        <a:p>
                          <a:pPr algn="ctr"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15970</a:t>
                          </a:r>
                        </a:p>
                      </a:txBody>
                      <a:tcPr marL="9525" marR="9525" marT="9525" marB="0" anchor="ctr"/>
                    </a:tc>
                    <a:extLst>
                      <a:ext uri="{0D108BD9-81ED-4DB2-BD59-A6C34878D82A}">
                        <a16:rowId xmlns:a16="http://schemas.microsoft.com/office/drawing/2014/main" xmlns="" val="4041145572"/>
                      </a:ext>
                    </a:extLst>
                  </a:tr>
                  <a:tr h="308664">
                    <a:tc gridSpan="3">
                      <a:txBody>
                        <a:bodyPr/>
                        <a:lstStyle/>
                        <a:p>
                          <a:pPr algn="ctr"/>
                          <a:endParaRPr lang="en-US" sz="1600" dirty="0">
                            <a:latin typeface="Times New Roman" panose="02020603050405020304" pitchFamily="18" charset="0"/>
                            <a:cs typeface="Times New Roman" panose="02020603050405020304" pitchFamily="18" charset="0"/>
                          </a:endParaRPr>
                        </a:p>
                      </a:txBody>
                      <a:tcPr anchor="ctr">
                        <a:solidFill>
                          <a:srgbClr val="002060"/>
                        </a:solidFill>
                      </a:tcPr>
                    </a:tc>
                    <a:tc hMerge="1">
                      <a:txBody>
                        <a:bodyPr/>
                        <a:lstStyle/>
                        <a:p>
                          <a:pPr algn="ctr"/>
                          <a:endParaRPr lang="en-US" sz="1600" dirty="0">
                            <a:latin typeface="Times New Roman" panose="02020603050405020304" pitchFamily="18" charset="0"/>
                            <a:cs typeface="Times New Roman" panose="02020603050405020304" pitchFamily="18" charset="0"/>
                          </a:endParaRPr>
                        </a:p>
                      </a:txBody>
                      <a:tcPr/>
                    </a:tc>
                    <a:tc hMerge="1">
                      <a:txBody>
                        <a:bodyPr/>
                        <a:lstStyle/>
                        <a:p>
                          <a:pPr algn="ctr"/>
                          <a:endParaRPr lang="en-US"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latin typeface="Times New Roman" panose="02020603050405020304" pitchFamily="18" charset="0"/>
                              <a:cs typeface="Times New Roman" panose="02020603050405020304" pitchFamily="18" charset="0"/>
                            </a:rPr>
                            <a:t>Total</a:t>
                          </a:r>
                        </a:p>
                      </a:txBody>
                      <a:tcPr/>
                    </a:tc>
                    <a:tc>
                      <a:txBody>
                        <a:bodyPr/>
                        <a:lstStyle/>
                        <a:p>
                          <a:pPr algn="ctr"/>
                          <a:r>
                            <a:rPr lang="en-US" sz="1600" dirty="0">
                              <a:latin typeface="Times New Roman" panose="02020603050405020304" pitchFamily="18" charset="0"/>
                              <a:cs typeface="Times New Roman" panose="02020603050405020304" pitchFamily="18" charset="0"/>
                            </a:rPr>
                            <a:t>18086</a:t>
                          </a:r>
                        </a:p>
                      </a:txBody>
                      <a:tcPr/>
                    </a:tc>
                    <a:extLst>
                      <a:ext uri="{0D108BD9-81ED-4DB2-BD59-A6C34878D82A}">
                        <a16:rowId xmlns:a16="http://schemas.microsoft.com/office/drawing/2014/main" xmlns="" val="2481505165"/>
                      </a:ext>
                    </a:extLst>
                  </a:tr>
                </a:tbl>
              </a:graphicData>
            </a:graphic>
          </p:graphicFrame>
        </mc:Choice>
        <mc:Fallback xmlns="">
          <p:graphicFrame>
            <p:nvGraphicFramePr>
              <p:cNvPr id="3" name="Table 8">
                <a:extLst>
                  <a:ext uri="{FF2B5EF4-FFF2-40B4-BE49-F238E27FC236}">
                    <a16:creationId xmlns:a16="http://schemas.microsoft.com/office/drawing/2014/main" id="{E0BDDAD2-C320-4D83-A4F8-D2F1B17E965C}"/>
                  </a:ext>
                </a:extLst>
              </p:cNvPr>
              <p:cNvGraphicFramePr>
                <a:graphicFrameLocks noGrp="1"/>
              </p:cNvGraphicFramePr>
              <p:nvPr>
                <p:extLst>
                  <p:ext uri="{D42A27DB-BD31-4B8C-83A1-F6EECF244321}">
                    <p14:modId xmlns:p14="http://schemas.microsoft.com/office/powerpoint/2010/main" val="335190954"/>
                  </p:ext>
                </p:extLst>
              </p:nvPr>
            </p:nvGraphicFramePr>
            <p:xfrm>
              <a:off x="276708" y="950814"/>
              <a:ext cx="3671675" cy="1683004"/>
            </p:xfrm>
            <a:graphic>
              <a:graphicData uri="http://schemas.openxmlformats.org/drawingml/2006/table">
                <a:tbl>
                  <a:tblPr firstRow="1" bandRow="1">
                    <a:tableStyleId>{5940675A-B579-460E-94D1-54222C63F5DA}</a:tableStyleId>
                  </a:tblPr>
                  <a:tblGrid>
                    <a:gridCol w="734335">
                      <a:extLst>
                        <a:ext uri="{9D8B030D-6E8A-4147-A177-3AD203B41FA5}">
                          <a16:colId xmlns:a16="http://schemas.microsoft.com/office/drawing/2014/main" val="1018765193"/>
                        </a:ext>
                      </a:extLst>
                    </a:gridCol>
                    <a:gridCol w="734335">
                      <a:extLst>
                        <a:ext uri="{9D8B030D-6E8A-4147-A177-3AD203B41FA5}">
                          <a16:colId xmlns:a16="http://schemas.microsoft.com/office/drawing/2014/main" val="717651022"/>
                        </a:ext>
                      </a:extLst>
                    </a:gridCol>
                    <a:gridCol w="734335">
                      <a:extLst>
                        <a:ext uri="{9D8B030D-6E8A-4147-A177-3AD203B41FA5}">
                          <a16:colId xmlns:a16="http://schemas.microsoft.com/office/drawing/2014/main" val="86366866"/>
                        </a:ext>
                      </a:extLst>
                    </a:gridCol>
                    <a:gridCol w="734335">
                      <a:extLst>
                        <a:ext uri="{9D8B030D-6E8A-4147-A177-3AD203B41FA5}">
                          <a16:colId xmlns:a16="http://schemas.microsoft.com/office/drawing/2014/main" val="2077378263"/>
                        </a:ext>
                      </a:extLst>
                    </a:gridCol>
                    <a:gridCol w="734335">
                      <a:extLst>
                        <a:ext uri="{9D8B030D-6E8A-4147-A177-3AD203B41FA5}">
                          <a16:colId xmlns:a16="http://schemas.microsoft.com/office/drawing/2014/main" val="1607216784"/>
                        </a:ext>
                      </a:extLst>
                    </a:gridCol>
                  </a:tblGrid>
                  <a:tr h="335280">
                    <a:tc rowSpan="2" gridSpan="2">
                      <a:txBody>
                        <a:bodyPr/>
                        <a:lstStyle/>
                        <a:p>
                          <a:pPr algn="ctr"/>
                          <a:r>
                            <a:rPr lang="en-US" sz="1600" dirty="0">
                              <a:latin typeface="Times New Roman" panose="02020603050405020304" pitchFamily="18" charset="0"/>
                              <a:cs typeface="Times New Roman" panose="02020603050405020304" pitchFamily="18" charset="0"/>
                            </a:rPr>
                            <a:t>ANN_12</a:t>
                          </a:r>
                        </a:p>
                      </a:txBody>
                      <a:tcPr anchor="ctr"/>
                    </a:tc>
                    <a:tc rowSpan="2" hMerge="1">
                      <a:txBody>
                        <a:bodyPr/>
                        <a:lstStyle/>
                        <a:p>
                          <a:endParaRPr lang="en-US"/>
                        </a:p>
                      </a:txBody>
                      <a:tcPr/>
                    </a:tc>
                    <a:tc gridSpan="2">
                      <a:txBody>
                        <a:bodyPr/>
                        <a:lstStyle/>
                        <a:p>
                          <a:pPr algn="ctr"/>
                          <a:r>
                            <a:rPr lang="en-US" sz="1600" dirty="0">
                              <a:latin typeface="Times New Roman" panose="02020603050405020304" pitchFamily="18" charset="0"/>
                              <a:cs typeface="Times New Roman" panose="02020603050405020304" pitchFamily="18" charset="0"/>
                            </a:rPr>
                            <a:t>Predicted</a:t>
                          </a:r>
                        </a:p>
                      </a:txBody>
                      <a:tcPr/>
                    </a:tc>
                    <a:tc hMerge="1">
                      <a:txBody>
                        <a:bodyPr/>
                        <a:lstStyle/>
                        <a:p>
                          <a:endParaRPr lang="en-US" dirty="0"/>
                        </a:p>
                      </a:txBody>
                      <a:tcPr/>
                    </a:tc>
                    <a:tc>
                      <a:txBody>
                        <a:bodyPr/>
                        <a:lstStyle/>
                        <a:p>
                          <a:pPr algn="ctr"/>
                          <a:endParaRPr lang="en-US" sz="1600" dirty="0">
                            <a:latin typeface="Times New Roman" panose="02020603050405020304" pitchFamily="18" charset="0"/>
                            <a:cs typeface="Times New Roman" panose="02020603050405020304" pitchFamily="18" charset="0"/>
                          </a:endParaRPr>
                        </a:p>
                      </a:txBody>
                      <a:tcPr>
                        <a:solidFill>
                          <a:srgbClr val="002060"/>
                        </a:solidFill>
                      </a:tcPr>
                    </a:tc>
                    <a:extLst>
                      <a:ext uri="{0D108BD9-81ED-4DB2-BD59-A6C34878D82A}">
                        <a16:rowId xmlns:a16="http://schemas.microsoft.com/office/drawing/2014/main" val="613393623"/>
                      </a:ext>
                    </a:extLst>
                  </a:tr>
                  <a:tr h="341884">
                    <a:tc gridSpan="2" vMerge="1">
                      <a:txBody>
                        <a:bodyPr/>
                        <a:lstStyle/>
                        <a:p>
                          <a:endParaRPr lang="en-US"/>
                        </a:p>
                      </a:txBody>
                      <a:tcPr/>
                    </a:tc>
                    <a:tc hMerge="1" vMerge="1">
                      <a:txBody>
                        <a:bodyPr/>
                        <a:lstStyle/>
                        <a:p>
                          <a:endParaRPr lang="en-US" dirty="0"/>
                        </a:p>
                      </a:txBody>
                      <a:tcPr/>
                    </a:tc>
                    <a:tc>
                      <a:txBody>
                        <a:bodyPr/>
                        <a:lstStyle/>
                        <a:p>
                          <a:endParaRPr lang="en-US"/>
                        </a:p>
                      </a:txBody>
                      <a:tcPr>
                        <a:blipFill>
                          <a:blip r:embed="rId5"/>
                          <a:stretch>
                            <a:fillRect l="-200000" t="-100000" r="-200826" b="-312281"/>
                          </a:stretch>
                        </a:blipFill>
                      </a:tcPr>
                    </a:tc>
                    <a:tc>
                      <a:txBody>
                        <a:bodyPr/>
                        <a:lstStyle/>
                        <a:p>
                          <a:endParaRPr lang="en-US"/>
                        </a:p>
                      </a:txBody>
                      <a:tcPr>
                        <a:blipFill>
                          <a:blip r:embed="rId5"/>
                          <a:stretch>
                            <a:fillRect l="-302500" t="-100000" r="-102500" b="-312281"/>
                          </a:stretch>
                        </a:blipFill>
                      </a:tcPr>
                    </a:tc>
                    <a:tc>
                      <a:txBody>
                        <a:bodyPr/>
                        <a:lstStyle/>
                        <a:p>
                          <a:pPr marL="0" marR="0" lvl="0" indent="0" algn="ctr" defTabSz="914422"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Total</a:t>
                          </a:r>
                        </a:p>
                      </a:txBody>
                      <a:tcPr/>
                    </a:tc>
                    <a:extLst>
                      <a:ext uri="{0D108BD9-81ED-4DB2-BD59-A6C34878D82A}">
                        <a16:rowId xmlns:a16="http://schemas.microsoft.com/office/drawing/2014/main" val="3587355139"/>
                      </a:ext>
                    </a:extLst>
                  </a:tr>
                  <a:tr h="335280">
                    <a:tc rowSpan="2">
                      <a:txBody>
                        <a:bodyPr/>
                        <a:lstStyle/>
                        <a:p>
                          <a:pPr algn="ctr"/>
                          <a:r>
                            <a:rPr lang="en-US" sz="1600" dirty="0">
                              <a:latin typeface="Times New Roman" panose="02020603050405020304" pitchFamily="18" charset="0"/>
                              <a:cs typeface="Times New Roman" panose="02020603050405020304" pitchFamily="18" charset="0"/>
                            </a:rPr>
                            <a:t>Actual</a:t>
                          </a:r>
                        </a:p>
                      </a:txBody>
                      <a:tcPr anchor="ctr"/>
                    </a:tc>
                    <a:tc>
                      <a:txBody>
                        <a:bodyPr/>
                        <a:lstStyle/>
                        <a:p>
                          <a:pPr algn="ctr"/>
                          <a:r>
                            <a:rPr lang="en-US" sz="1600" dirty="0">
                              <a:latin typeface="Times New Roman" panose="02020603050405020304" pitchFamily="18" charset="0"/>
                              <a:cs typeface="Times New Roman" panose="02020603050405020304" pitchFamily="18" charset="0"/>
                            </a:rPr>
                            <a:t>Y=1</a:t>
                          </a:r>
                        </a:p>
                      </a:txBody>
                      <a:tcPr/>
                    </a:tc>
                    <a:tc>
                      <a:txBody>
                        <a:bodyPr/>
                        <a:lstStyle/>
                        <a:p>
                          <a:pPr algn="ctr"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868</a:t>
                          </a:r>
                        </a:p>
                      </a:txBody>
                      <a:tcPr marL="9525" marR="9525" marT="9525" marB="0" anchor="ctr"/>
                    </a:tc>
                    <a:tc>
                      <a:txBody>
                        <a:bodyPr/>
                        <a:lstStyle/>
                        <a:p>
                          <a:pPr algn="ctr"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1248</a:t>
                          </a:r>
                        </a:p>
                      </a:txBody>
                      <a:tcPr marL="9525" marR="9525" marT="9525" marB="0" anchor="ctr"/>
                    </a:tc>
                    <a:tc>
                      <a:txBody>
                        <a:bodyPr/>
                        <a:lstStyle/>
                        <a:p>
                          <a:pPr algn="ctr" fontAlgn="b"/>
                          <a:r>
                            <a:rPr lang="en-US" sz="1600" b="0" i="0" u="none" strike="noStrike">
                              <a:solidFill>
                                <a:srgbClr val="000000"/>
                              </a:solidFill>
                              <a:effectLst/>
                              <a:latin typeface="Times New Roman" panose="02020603050405020304" pitchFamily="18" charset="0"/>
                              <a:cs typeface="Times New Roman" panose="02020603050405020304" pitchFamily="18" charset="0"/>
                            </a:rPr>
                            <a:t>2116</a:t>
                          </a:r>
                        </a:p>
                      </a:txBody>
                      <a:tcPr marL="9525" marR="9525" marT="9525" marB="0" anchor="ctr"/>
                    </a:tc>
                    <a:extLst>
                      <a:ext uri="{0D108BD9-81ED-4DB2-BD59-A6C34878D82A}">
                        <a16:rowId xmlns:a16="http://schemas.microsoft.com/office/drawing/2014/main" val="3824535972"/>
                      </a:ext>
                    </a:extLst>
                  </a:tr>
                  <a:tr h="335280">
                    <a:tc vMerge="1">
                      <a:txBody>
                        <a:bodyPr/>
                        <a:lstStyle/>
                        <a:p>
                          <a:endParaRPr lang="en-US" dirty="0"/>
                        </a:p>
                      </a:txBody>
                      <a:tcPr/>
                    </a:tc>
                    <a:tc>
                      <a:txBody>
                        <a:bodyPr/>
                        <a:lstStyle/>
                        <a:p>
                          <a:pPr algn="ctr"/>
                          <a:r>
                            <a:rPr lang="en-US" sz="1600" dirty="0">
                              <a:latin typeface="Times New Roman" panose="02020603050405020304" pitchFamily="18" charset="0"/>
                              <a:cs typeface="Times New Roman" panose="02020603050405020304" pitchFamily="18" charset="0"/>
                            </a:rPr>
                            <a:t>Y=0</a:t>
                          </a:r>
                        </a:p>
                      </a:txBody>
                      <a:tcPr/>
                    </a:tc>
                    <a:tc>
                      <a:txBody>
                        <a:bodyPr/>
                        <a:lstStyle/>
                        <a:p>
                          <a:pPr algn="ctr" fontAlgn="b"/>
                          <a:r>
                            <a:rPr lang="en-US" sz="1600" b="0" i="0" u="none" strike="noStrike">
                              <a:solidFill>
                                <a:srgbClr val="000000"/>
                              </a:solidFill>
                              <a:effectLst/>
                              <a:latin typeface="Times New Roman" panose="02020603050405020304" pitchFamily="18" charset="0"/>
                              <a:cs typeface="Times New Roman" panose="02020603050405020304" pitchFamily="18" charset="0"/>
                            </a:rPr>
                            <a:t>533</a:t>
                          </a:r>
                        </a:p>
                      </a:txBody>
                      <a:tcPr marL="9525" marR="9525" marT="9525" marB="0" anchor="ctr"/>
                    </a:tc>
                    <a:tc>
                      <a:txBody>
                        <a:bodyPr/>
                        <a:lstStyle/>
                        <a:p>
                          <a:pPr algn="ctr"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15437</a:t>
                          </a:r>
                        </a:p>
                      </a:txBody>
                      <a:tcPr marL="9525" marR="9525" marT="9525" marB="0" anchor="ctr"/>
                    </a:tc>
                    <a:tc>
                      <a:txBody>
                        <a:bodyPr/>
                        <a:lstStyle/>
                        <a:p>
                          <a:pPr algn="ctr"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15970</a:t>
                          </a:r>
                        </a:p>
                      </a:txBody>
                      <a:tcPr marL="9525" marR="9525" marT="9525" marB="0" anchor="ctr"/>
                    </a:tc>
                    <a:extLst>
                      <a:ext uri="{0D108BD9-81ED-4DB2-BD59-A6C34878D82A}">
                        <a16:rowId xmlns:a16="http://schemas.microsoft.com/office/drawing/2014/main" val="4041145572"/>
                      </a:ext>
                    </a:extLst>
                  </a:tr>
                  <a:tr h="335280">
                    <a:tc gridSpan="3">
                      <a:txBody>
                        <a:bodyPr/>
                        <a:lstStyle/>
                        <a:p>
                          <a:pPr algn="ctr"/>
                          <a:endParaRPr lang="en-US" sz="1600" dirty="0">
                            <a:latin typeface="Times New Roman" panose="02020603050405020304" pitchFamily="18" charset="0"/>
                            <a:cs typeface="Times New Roman" panose="02020603050405020304" pitchFamily="18" charset="0"/>
                          </a:endParaRPr>
                        </a:p>
                      </a:txBody>
                      <a:tcPr anchor="ctr">
                        <a:solidFill>
                          <a:srgbClr val="002060"/>
                        </a:solidFill>
                      </a:tcPr>
                    </a:tc>
                    <a:tc hMerge="1">
                      <a:txBody>
                        <a:bodyPr/>
                        <a:lstStyle/>
                        <a:p>
                          <a:pPr algn="ctr"/>
                          <a:endParaRPr lang="en-US" sz="1600" dirty="0">
                            <a:latin typeface="Times New Roman" panose="02020603050405020304" pitchFamily="18" charset="0"/>
                            <a:cs typeface="Times New Roman" panose="02020603050405020304" pitchFamily="18" charset="0"/>
                          </a:endParaRPr>
                        </a:p>
                      </a:txBody>
                      <a:tcPr/>
                    </a:tc>
                    <a:tc hMerge="1">
                      <a:txBody>
                        <a:bodyPr/>
                        <a:lstStyle/>
                        <a:p>
                          <a:pPr algn="ctr"/>
                          <a:endParaRPr lang="en-US"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latin typeface="Times New Roman" panose="02020603050405020304" pitchFamily="18" charset="0"/>
                              <a:cs typeface="Times New Roman" panose="02020603050405020304" pitchFamily="18" charset="0"/>
                            </a:rPr>
                            <a:t>Total</a:t>
                          </a:r>
                        </a:p>
                      </a:txBody>
                      <a:tcPr/>
                    </a:tc>
                    <a:tc>
                      <a:txBody>
                        <a:bodyPr/>
                        <a:lstStyle/>
                        <a:p>
                          <a:pPr algn="ctr"/>
                          <a:r>
                            <a:rPr lang="en-US" sz="1600" dirty="0">
                              <a:latin typeface="Times New Roman" panose="02020603050405020304" pitchFamily="18" charset="0"/>
                              <a:cs typeface="Times New Roman" panose="02020603050405020304" pitchFamily="18" charset="0"/>
                            </a:rPr>
                            <a:t>18086</a:t>
                          </a:r>
                        </a:p>
                      </a:txBody>
                      <a:tcPr/>
                    </a:tc>
                    <a:extLst>
                      <a:ext uri="{0D108BD9-81ED-4DB2-BD59-A6C34878D82A}">
                        <a16:rowId xmlns:a16="http://schemas.microsoft.com/office/drawing/2014/main" val="2481505165"/>
                      </a:ext>
                    </a:extLst>
                  </a:tr>
                </a:tbl>
              </a:graphicData>
            </a:graphic>
          </p:graphicFrame>
        </mc:Fallback>
      </mc:AlternateContent>
      <p:sp>
        <p:nvSpPr>
          <p:cNvPr id="4" name="TextBox 3">
            <a:extLst>
              <a:ext uri="{FF2B5EF4-FFF2-40B4-BE49-F238E27FC236}">
                <a16:creationId xmlns:a16="http://schemas.microsoft.com/office/drawing/2014/main" xmlns="" id="{34A4C3BA-EF04-410A-9005-8DCAFBFDFB60}"/>
              </a:ext>
            </a:extLst>
          </p:cNvPr>
          <p:cNvSpPr txBox="1"/>
          <p:nvPr/>
        </p:nvSpPr>
        <p:spPr>
          <a:xfrm>
            <a:off x="3856164" y="504565"/>
            <a:ext cx="4721081" cy="338554"/>
          </a:xfrm>
          <a:prstGeom prst="rect">
            <a:avLst/>
          </a:prstGeom>
          <a:solidFill>
            <a:schemeClr val="bg1">
              <a:alpha val="62000"/>
            </a:schemeClr>
          </a:solid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*The value must be taken from Data Role=VALIDATE</a:t>
            </a:r>
          </a:p>
        </p:txBody>
      </p:sp>
      <p:cxnSp>
        <p:nvCxnSpPr>
          <p:cNvPr id="5" name="Straight Arrow Connector 4">
            <a:extLst>
              <a:ext uri="{FF2B5EF4-FFF2-40B4-BE49-F238E27FC236}">
                <a16:creationId xmlns:a16="http://schemas.microsoft.com/office/drawing/2014/main" xmlns="" id="{C008F769-A22A-449F-8C27-9EA04F5CA2F2}"/>
              </a:ext>
            </a:extLst>
          </p:cNvPr>
          <p:cNvCxnSpPr>
            <a:cxnSpLocks/>
            <a:stCxn id="4" idx="3"/>
          </p:cNvCxnSpPr>
          <p:nvPr/>
        </p:nvCxnSpPr>
        <p:spPr>
          <a:xfrm>
            <a:off x="8577245" y="673842"/>
            <a:ext cx="789177" cy="2269579"/>
          </a:xfrm>
          <a:prstGeom prst="straightConnector1">
            <a:avLst/>
          </a:prstGeom>
          <a:ln w="38100">
            <a:solidFill>
              <a:srgbClr val="FFC000"/>
            </a:solidFill>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xmlns="" id="{93A81FBC-F6C7-41B9-8A2C-A45C6136AE90}"/>
                  </a:ext>
                </a:extLst>
              </p:cNvPr>
              <p:cNvSpPr txBox="1"/>
              <p:nvPr/>
            </p:nvSpPr>
            <p:spPr>
              <a:xfrm>
                <a:off x="3358232" y="1073978"/>
                <a:ext cx="4977028" cy="1436675"/>
              </a:xfrm>
              <a:prstGeom prst="rect">
                <a:avLst/>
              </a:prstGeom>
              <a:noFill/>
            </p:spPr>
            <p:txBody>
              <a:bodyPr wrap="square">
                <a:spAutoFit/>
              </a:bodyPr>
              <a:lstStyle/>
              <a:p>
                <a:pPr marL="630555" marR="0">
                  <a:lnSpc>
                    <a:spcPct val="107000"/>
                  </a:lnSpc>
                  <a:spcBef>
                    <a:spcPts val="0"/>
                  </a:spcBef>
                  <a:spcAft>
                    <a:spcPts val="800"/>
                  </a:spcAft>
                </a:pPr>
                <a:r>
                  <a:rPr lang="en-MY" sz="1600" dirty="0">
                    <a:effectLst/>
                    <a:latin typeface="Times New Roman" panose="02020603050405020304" pitchFamily="18" charset="0"/>
                    <a:ea typeface="Calibri" panose="020F0502020204030204" pitchFamily="34" charset="0"/>
                    <a:cs typeface="Times New Roman" panose="02020603050405020304" pitchFamily="18" charset="0"/>
                  </a:rPr>
                  <a:t>Sensitivity = </a:t>
                </a:r>
                <a14:m>
                  <m:oMath xmlns:m="http://schemas.openxmlformats.org/officeDocument/2006/math">
                    <m:f>
                      <m:fPr>
                        <m:ctrlPr>
                          <a:rPr lang="en-US" sz="1600" i="1">
                            <a:effectLst/>
                            <a:latin typeface="Cambria Math" panose="02040503050406030204" pitchFamily="18" charset="0"/>
                            <a:ea typeface="Calibri" panose="020F0502020204030204" pitchFamily="34" charset="0"/>
                            <a:cs typeface="Calibri" panose="020F0502020204030204" pitchFamily="34" charset="0"/>
                          </a:rPr>
                        </m:ctrlPr>
                      </m:fPr>
                      <m:num>
                        <m:r>
                          <m:rPr>
                            <m:sty m:val="p"/>
                          </m:rPr>
                          <a:rPr lang="en-MY" sz="1600">
                            <a:effectLst/>
                            <a:latin typeface="Cambria Math" panose="02040503050406030204" pitchFamily="18" charset="0"/>
                            <a:ea typeface="Calibri" panose="020F0502020204030204" pitchFamily="34" charset="0"/>
                            <a:cs typeface="Calibri" panose="020F0502020204030204" pitchFamily="34" charset="0"/>
                          </a:rPr>
                          <m:t>TP</m:t>
                        </m:r>
                      </m:num>
                      <m:den>
                        <m:r>
                          <m:rPr>
                            <m:sty m:val="p"/>
                          </m:rPr>
                          <a:rPr lang="en-MY" sz="1600">
                            <a:effectLst/>
                            <a:latin typeface="Cambria Math" panose="02040503050406030204" pitchFamily="18" charset="0"/>
                            <a:ea typeface="Calibri" panose="020F0502020204030204" pitchFamily="34" charset="0"/>
                            <a:cs typeface="Calibri" panose="020F0502020204030204" pitchFamily="34" charset="0"/>
                          </a:rPr>
                          <m:t>TP</m:t>
                        </m:r>
                        <m:r>
                          <a:rPr lang="en-MY" sz="1600">
                            <a:effectLst/>
                            <a:latin typeface="Cambria Math" panose="02040503050406030204" pitchFamily="18" charset="0"/>
                            <a:ea typeface="Calibri" panose="020F0502020204030204" pitchFamily="34" charset="0"/>
                            <a:cs typeface="Calibri" panose="020F0502020204030204" pitchFamily="34" charset="0"/>
                          </a:rPr>
                          <m:t>+</m:t>
                        </m:r>
                        <m:r>
                          <m:rPr>
                            <m:sty m:val="p"/>
                          </m:rPr>
                          <a:rPr lang="en-MY" sz="1600">
                            <a:effectLst/>
                            <a:latin typeface="Cambria Math" panose="02040503050406030204" pitchFamily="18" charset="0"/>
                            <a:ea typeface="Calibri" panose="020F0502020204030204" pitchFamily="34" charset="0"/>
                            <a:cs typeface="Calibri" panose="020F0502020204030204" pitchFamily="34" charset="0"/>
                          </a:rPr>
                          <m:t>FN</m:t>
                        </m:r>
                      </m:den>
                    </m:f>
                    <m:r>
                      <a:rPr lang="en-MY" sz="1600">
                        <a:effectLst/>
                        <a:latin typeface="Cambria Math" panose="02040503050406030204" pitchFamily="18" charset="0"/>
                        <a:ea typeface="Calibri" panose="020F0502020204030204" pitchFamily="34" charset="0"/>
                        <a:cs typeface="Calibri" panose="020F0502020204030204" pitchFamily="34" charset="0"/>
                      </a:rPr>
                      <m:t>=</m:t>
                    </m:r>
                    <m:f>
                      <m:fPr>
                        <m:ctrlPr>
                          <a:rPr lang="en-US" sz="1600" i="1">
                            <a:effectLst/>
                            <a:latin typeface="Cambria Math" panose="02040503050406030204" pitchFamily="18" charset="0"/>
                            <a:ea typeface="Calibri" panose="020F0502020204030204" pitchFamily="34" charset="0"/>
                            <a:cs typeface="Calibri" panose="020F0502020204030204" pitchFamily="34" charset="0"/>
                          </a:rPr>
                        </m:ctrlPr>
                      </m:fPr>
                      <m:num>
                        <m:r>
                          <a:rPr lang="en-US" sz="1600" b="0" i="0" smtClean="0">
                            <a:effectLst/>
                            <a:latin typeface="Cambria Math" panose="02040503050406030204" pitchFamily="18" charset="0"/>
                            <a:ea typeface="Calibri" panose="020F0502020204030204" pitchFamily="34" charset="0"/>
                            <a:cs typeface="Calibri" panose="020F0502020204030204" pitchFamily="34" charset="0"/>
                          </a:rPr>
                          <m:t>868</m:t>
                        </m:r>
                      </m:num>
                      <m:den>
                        <m:r>
                          <a:rPr lang="en-US" sz="1600" b="0" i="0" smtClean="0">
                            <a:effectLst/>
                            <a:latin typeface="Cambria Math" panose="02040503050406030204" pitchFamily="18" charset="0"/>
                            <a:ea typeface="Calibri" panose="020F0502020204030204" pitchFamily="34" charset="0"/>
                            <a:cs typeface="Calibri" panose="020F0502020204030204" pitchFamily="34" charset="0"/>
                          </a:rPr>
                          <m:t>2116</m:t>
                        </m:r>
                      </m:den>
                    </m:f>
                    <m:r>
                      <a:rPr lang="en-MY" sz="1600" i="1">
                        <a:effectLst/>
                        <a:latin typeface="Cambria Math" panose="02040503050406030204" pitchFamily="18" charset="0"/>
                        <a:ea typeface="Times New Roman" panose="02020603050405020304" pitchFamily="18" charset="0"/>
                        <a:cs typeface="Calibri" panose="020F0502020204030204" pitchFamily="34" charset="0"/>
                      </a:rPr>
                      <m:t>=</m:t>
                    </m:r>
                    <m:r>
                      <m:rPr>
                        <m:nor/>
                      </m:rPr>
                      <a:rPr lang="en-US">
                        <a:highlight>
                          <a:srgbClr val="00FF00"/>
                        </a:highlight>
                      </a:rPr>
                      <m:t>41.02%</m:t>
                    </m:r>
                  </m:oMath>
                </a14:m>
                <a:endParaRPr lang="en-US" sz="1600" dirty="0">
                  <a:effectLst/>
                  <a:highlight>
                    <a:srgbClr val="00FF00"/>
                  </a:highlight>
                  <a:latin typeface="Times New Roman" panose="02020603050405020304" pitchFamily="18" charset="0"/>
                  <a:ea typeface="Calibri" panose="020F0502020204030204" pitchFamily="34" charset="0"/>
                  <a:cs typeface="Times New Roman" panose="02020603050405020304" pitchFamily="18" charset="0"/>
                </a:endParaRPr>
              </a:p>
              <a:p>
                <a:pPr marL="630555" marR="0">
                  <a:lnSpc>
                    <a:spcPct val="107000"/>
                  </a:lnSpc>
                  <a:spcBef>
                    <a:spcPts val="0"/>
                  </a:spcBef>
                  <a:spcAft>
                    <a:spcPts val="800"/>
                  </a:spcAft>
                </a:pPr>
                <a:r>
                  <a:rPr lang="en-MY" sz="1600" dirty="0">
                    <a:effectLst/>
                    <a:latin typeface="Times New Roman" panose="02020603050405020304" pitchFamily="18" charset="0"/>
                    <a:ea typeface="Times New Roman" panose="02020603050405020304" pitchFamily="18" charset="0"/>
                    <a:cs typeface="Times New Roman" panose="02020603050405020304" pitchFamily="18" charset="0"/>
                  </a:rPr>
                  <a:t>Specificity = </a:t>
                </a:r>
                <a14:m>
                  <m:oMath xmlns:m="http://schemas.openxmlformats.org/officeDocument/2006/math">
                    <m:f>
                      <m:fPr>
                        <m:ctrlPr>
                          <a:rPr lang="en-US" sz="1600" i="1">
                            <a:effectLst/>
                            <a:latin typeface="Cambria Math" panose="02040503050406030204" pitchFamily="18" charset="0"/>
                            <a:ea typeface="Times New Roman" panose="02020603050405020304" pitchFamily="18" charset="0"/>
                            <a:cs typeface="Calibri" panose="020F0502020204030204" pitchFamily="34" charset="0"/>
                          </a:rPr>
                        </m:ctrlPr>
                      </m:fPr>
                      <m:num>
                        <m:r>
                          <m:rPr>
                            <m:sty m:val="p"/>
                          </m:rPr>
                          <a:rPr lang="en-MY" sz="1600">
                            <a:effectLst/>
                            <a:latin typeface="Cambria Math" panose="02040503050406030204" pitchFamily="18" charset="0"/>
                            <a:ea typeface="Times New Roman" panose="02020603050405020304" pitchFamily="18" charset="0"/>
                            <a:cs typeface="Calibri" panose="020F0502020204030204" pitchFamily="34" charset="0"/>
                          </a:rPr>
                          <m:t>TN</m:t>
                        </m:r>
                      </m:num>
                      <m:den>
                        <m:r>
                          <m:rPr>
                            <m:sty m:val="p"/>
                          </m:rPr>
                          <a:rPr lang="en-MY" sz="1600">
                            <a:effectLst/>
                            <a:latin typeface="Cambria Math" panose="02040503050406030204" pitchFamily="18" charset="0"/>
                            <a:ea typeface="Times New Roman" panose="02020603050405020304" pitchFamily="18" charset="0"/>
                            <a:cs typeface="Calibri" panose="020F0502020204030204" pitchFamily="34" charset="0"/>
                          </a:rPr>
                          <m:t>TN</m:t>
                        </m:r>
                        <m:r>
                          <a:rPr lang="en-MY" sz="1600">
                            <a:effectLst/>
                            <a:latin typeface="Cambria Math" panose="02040503050406030204" pitchFamily="18" charset="0"/>
                            <a:ea typeface="Times New Roman" panose="02020603050405020304" pitchFamily="18" charset="0"/>
                            <a:cs typeface="Calibri" panose="020F0502020204030204" pitchFamily="34" charset="0"/>
                          </a:rPr>
                          <m:t>+</m:t>
                        </m:r>
                        <m:r>
                          <m:rPr>
                            <m:sty m:val="p"/>
                          </m:rPr>
                          <a:rPr lang="en-MY" sz="1600">
                            <a:effectLst/>
                            <a:latin typeface="Cambria Math" panose="02040503050406030204" pitchFamily="18" charset="0"/>
                            <a:ea typeface="Times New Roman" panose="02020603050405020304" pitchFamily="18" charset="0"/>
                            <a:cs typeface="Calibri" panose="020F0502020204030204" pitchFamily="34" charset="0"/>
                          </a:rPr>
                          <m:t>FP</m:t>
                        </m:r>
                      </m:den>
                    </m:f>
                    <m:r>
                      <a:rPr lang="en-MY" sz="1600" i="1">
                        <a:effectLst/>
                        <a:latin typeface="Cambria Math" panose="02040503050406030204" pitchFamily="18" charset="0"/>
                        <a:ea typeface="Times New Roman" panose="02020603050405020304" pitchFamily="18" charset="0"/>
                        <a:cs typeface="Calibri" panose="020F0502020204030204" pitchFamily="34" charset="0"/>
                      </a:rPr>
                      <m:t>=</m:t>
                    </m:r>
                    <m:f>
                      <m:fPr>
                        <m:ctrlPr>
                          <a:rPr lang="en-US" sz="1600" i="1">
                            <a:effectLst/>
                            <a:latin typeface="Cambria Math" panose="02040503050406030204" pitchFamily="18" charset="0"/>
                            <a:ea typeface="Times New Roman" panose="02020603050405020304" pitchFamily="18" charset="0"/>
                            <a:cs typeface="Calibri" panose="020F0502020204030204" pitchFamily="34" charset="0"/>
                          </a:rPr>
                        </m:ctrlPr>
                      </m:fPr>
                      <m:num>
                        <m:r>
                          <a:rPr lang="en-US" sz="1600" b="0" i="1" smtClean="0">
                            <a:effectLst/>
                            <a:latin typeface="Cambria Math" panose="02040503050406030204" pitchFamily="18" charset="0"/>
                            <a:ea typeface="Times New Roman" panose="02020603050405020304" pitchFamily="18" charset="0"/>
                            <a:cs typeface="Calibri" panose="020F0502020204030204" pitchFamily="34" charset="0"/>
                          </a:rPr>
                          <m:t>15437</m:t>
                        </m:r>
                      </m:num>
                      <m:den>
                        <m:r>
                          <a:rPr lang="en-US" sz="1600" b="0" i="1" smtClean="0">
                            <a:effectLst/>
                            <a:latin typeface="Cambria Math" panose="02040503050406030204" pitchFamily="18" charset="0"/>
                            <a:ea typeface="Times New Roman" panose="02020603050405020304" pitchFamily="18" charset="0"/>
                            <a:cs typeface="Calibri" panose="020F0502020204030204" pitchFamily="34" charset="0"/>
                          </a:rPr>
                          <m:t>15970</m:t>
                        </m:r>
                      </m:den>
                    </m:f>
                    <m:r>
                      <a:rPr lang="en-MY" sz="1600" i="1">
                        <a:effectLst/>
                        <a:latin typeface="Cambria Math" panose="02040503050406030204" pitchFamily="18" charset="0"/>
                        <a:ea typeface="Times New Roman" panose="02020603050405020304" pitchFamily="18" charset="0"/>
                        <a:cs typeface="Calibri" panose="020F0502020204030204" pitchFamily="34" charset="0"/>
                      </a:rPr>
                      <m:t>=</m:t>
                    </m:r>
                    <m:r>
                      <m:rPr>
                        <m:nor/>
                      </m:rPr>
                      <a:rPr lang="en-US">
                        <a:highlight>
                          <a:srgbClr val="00FF00"/>
                        </a:highlight>
                      </a:rPr>
                      <m:t>96.66%</m:t>
                    </m:r>
                  </m:oMath>
                </a14:m>
                <a:endParaRPr lang="en-US" sz="1600" dirty="0">
                  <a:effectLst/>
                  <a:highlight>
                    <a:srgbClr val="00FF00"/>
                  </a:highlight>
                  <a:latin typeface="Times New Roman" panose="02020603050405020304" pitchFamily="18" charset="0"/>
                  <a:ea typeface="Calibri" panose="020F0502020204030204" pitchFamily="34" charset="0"/>
                  <a:cs typeface="Times New Roman" panose="02020603050405020304" pitchFamily="18" charset="0"/>
                </a:endParaRPr>
              </a:p>
              <a:p>
                <a:pPr marL="630555" marR="0">
                  <a:lnSpc>
                    <a:spcPct val="107000"/>
                  </a:lnSpc>
                  <a:spcBef>
                    <a:spcPts val="0"/>
                  </a:spcBef>
                  <a:spcAft>
                    <a:spcPts val="800"/>
                  </a:spcAft>
                </a:pPr>
                <a:r>
                  <a:rPr lang="en-MY" sz="1600" dirty="0">
                    <a:effectLst/>
                    <a:latin typeface="Times New Roman" panose="02020603050405020304" pitchFamily="18" charset="0"/>
                    <a:ea typeface="Times New Roman" panose="02020603050405020304" pitchFamily="18" charset="0"/>
                    <a:cs typeface="Times New Roman" panose="02020603050405020304" pitchFamily="18" charset="0"/>
                  </a:rPr>
                  <a:t>Accuracy = </a:t>
                </a:r>
                <a14:m>
                  <m:oMath xmlns:m="http://schemas.openxmlformats.org/officeDocument/2006/math">
                    <m:f>
                      <m:fPr>
                        <m:ctrlPr>
                          <a:rPr lang="en-US" sz="1600" i="1">
                            <a:effectLst/>
                            <a:latin typeface="Cambria Math" panose="02040503050406030204" pitchFamily="18" charset="0"/>
                            <a:ea typeface="Times New Roman" panose="02020603050405020304" pitchFamily="18" charset="0"/>
                            <a:cs typeface="Calibri" panose="020F0502020204030204" pitchFamily="34" charset="0"/>
                          </a:rPr>
                        </m:ctrlPr>
                      </m:fPr>
                      <m:num>
                        <m:r>
                          <m:rPr>
                            <m:sty m:val="p"/>
                          </m:rPr>
                          <a:rPr lang="en-MY" sz="1600">
                            <a:effectLst/>
                            <a:latin typeface="Cambria Math" panose="02040503050406030204" pitchFamily="18" charset="0"/>
                            <a:ea typeface="Times New Roman" panose="02020603050405020304" pitchFamily="18" charset="0"/>
                            <a:cs typeface="Calibri" panose="020F0502020204030204" pitchFamily="34" charset="0"/>
                          </a:rPr>
                          <m:t>TP</m:t>
                        </m:r>
                        <m:r>
                          <a:rPr lang="en-MY" sz="1600">
                            <a:effectLst/>
                            <a:latin typeface="Cambria Math" panose="02040503050406030204" pitchFamily="18" charset="0"/>
                            <a:ea typeface="Times New Roman" panose="02020603050405020304" pitchFamily="18" charset="0"/>
                            <a:cs typeface="Calibri" panose="020F0502020204030204" pitchFamily="34" charset="0"/>
                          </a:rPr>
                          <m:t>+</m:t>
                        </m:r>
                        <m:r>
                          <m:rPr>
                            <m:sty m:val="p"/>
                          </m:rPr>
                          <a:rPr lang="en-MY" sz="1600">
                            <a:effectLst/>
                            <a:latin typeface="Cambria Math" panose="02040503050406030204" pitchFamily="18" charset="0"/>
                            <a:ea typeface="Times New Roman" panose="02020603050405020304" pitchFamily="18" charset="0"/>
                            <a:cs typeface="Calibri" panose="020F0502020204030204" pitchFamily="34" charset="0"/>
                          </a:rPr>
                          <m:t>TN</m:t>
                        </m:r>
                      </m:num>
                      <m:den>
                        <m:r>
                          <m:rPr>
                            <m:sty m:val="p"/>
                          </m:rPr>
                          <a:rPr lang="en-MY" sz="1600">
                            <a:effectLst/>
                            <a:latin typeface="Cambria Math" panose="02040503050406030204" pitchFamily="18" charset="0"/>
                            <a:ea typeface="Times New Roman" panose="02020603050405020304" pitchFamily="18" charset="0"/>
                            <a:cs typeface="Calibri" panose="020F0502020204030204" pitchFamily="34" charset="0"/>
                          </a:rPr>
                          <m:t>TP</m:t>
                        </m:r>
                        <m:r>
                          <a:rPr lang="en-MY" sz="1600">
                            <a:effectLst/>
                            <a:latin typeface="Cambria Math" panose="02040503050406030204" pitchFamily="18" charset="0"/>
                            <a:ea typeface="Times New Roman" panose="02020603050405020304" pitchFamily="18" charset="0"/>
                            <a:cs typeface="Calibri" panose="020F0502020204030204" pitchFamily="34" charset="0"/>
                          </a:rPr>
                          <m:t>+</m:t>
                        </m:r>
                        <m:r>
                          <m:rPr>
                            <m:sty m:val="p"/>
                          </m:rPr>
                          <a:rPr lang="en-MY" sz="1600">
                            <a:effectLst/>
                            <a:latin typeface="Cambria Math" panose="02040503050406030204" pitchFamily="18" charset="0"/>
                            <a:ea typeface="Times New Roman" panose="02020603050405020304" pitchFamily="18" charset="0"/>
                            <a:cs typeface="Calibri" panose="020F0502020204030204" pitchFamily="34" charset="0"/>
                          </a:rPr>
                          <m:t>FN</m:t>
                        </m:r>
                        <m:r>
                          <a:rPr lang="en-MY" sz="1600">
                            <a:effectLst/>
                            <a:latin typeface="Cambria Math" panose="02040503050406030204" pitchFamily="18" charset="0"/>
                            <a:ea typeface="Times New Roman" panose="02020603050405020304" pitchFamily="18" charset="0"/>
                            <a:cs typeface="Calibri" panose="020F0502020204030204" pitchFamily="34" charset="0"/>
                          </a:rPr>
                          <m:t>+</m:t>
                        </m:r>
                        <m:r>
                          <m:rPr>
                            <m:sty m:val="p"/>
                          </m:rPr>
                          <a:rPr lang="en-MY" sz="1600">
                            <a:effectLst/>
                            <a:latin typeface="Cambria Math" panose="02040503050406030204" pitchFamily="18" charset="0"/>
                            <a:ea typeface="Times New Roman" panose="02020603050405020304" pitchFamily="18" charset="0"/>
                            <a:cs typeface="Calibri" panose="020F0502020204030204" pitchFamily="34" charset="0"/>
                          </a:rPr>
                          <m:t>TN</m:t>
                        </m:r>
                        <m:r>
                          <a:rPr lang="en-MY" sz="1600">
                            <a:effectLst/>
                            <a:latin typeface="Cambria Math" panose="02040503050406030204" pitchFamily="18" charset="0"/>
                            <a:ea typeface="Times New Roman" panose="02020603050405020304" pitchFamily="18" charset="0"/>
                            <a:cs typeface="Calibri" panose="020F0502020204030204" pitchFamily="34" charset="0"/>
                          </a:rPr>
                          <m:t>+</m:t>
                        </m:r>
                        <m:r>
                          <m:rPr>
                            <m:sty m:val="p"/>
                          </m:rPr>
                          <a:rPr lang="en-MY" sz="1600">
                            <a:effectLst/>
                            <a:latin typeface="Cambria Math" panose="02040503050406030204" pitchFamily="18" charset="0"/>
                            <a:ea typeface="Times New Roman" panose="02020603050405020304" pitchFamily="18" charset="0"/>
                            <a:cs typeface="Calibri" panose="020F0502020204030204" pitchFamily="34" charset="0"/>
                          </a:rPr>
                          <m:t>FP</m:t>
                        </m:r>
                      </m:den>
                    </m:f>
                    <m:r>
                      <a:rPr lang="en-MY" sz="1600" i="1">
                        <a:effectLst/>
                        <a:latin typeface="Cambria Math" panose="02040503050406030204" pitchFamily="18" charset="0"/>
                        <a:ea typeface="Times New Roman" panose="02020603050405020304" pitchFamily="18" charset="0"/>
                        <a:cs typeface="Calibri" panose="020F0502020204030204" pitchFamily="34" charset="0"/>
                      </a:rPr>
                      <m:t>=</m:t>
                    </m:r>
                    <m:f>
                      <m:fPr>
                        <m:ctrlPr>
                          <a:rPr lang="en-US" sz="1600" i="1">
                            <a:effectLst/>
                            <a:latin typeface="Cambria Math" panose="02040503050406030204" pitchFamily="18" charset="0"/>
                            <a:ea typeface="Times New Roman" panose="02020603050405020304" pitchFamily="18" charset="0"/>
                            <a:cs typeface="Calibri" panose="020F0502020204030204" pitchFamily="34" charset="0"/>
                          </a:rPr>
                        </m:ctrlPr>
                      </m:fPr>
                      <m:num>
                        <m:r>
                          <a:rPr lang="en-US" sz="1600" b="0" i="1" smtClean="0">
                            <a:effectLst/>
                            <a:latin typeface="Cambria Math" panose="02040503050406030204" pitchFamily="18" charset="0"/>
                            <a:ea typeface="Times New Roman" panose="02020603050405020304" pitchFamily="18" charset="0"/>
                            <a:cs typeface="Calibri" panose="020F0502020204030204" pitchFamily="34" charset="0"/>
                          </a:rPr>
                          <m:t>868+15437</m:t>
                        </m:r>
                      </m:num>
                      <m:den>
                        <m:r>
                          <a:rPr lang="en-US" sz="1600" b="0" i="1" smtClean="0">
                            <a:effectLst/>
                            <a:latin typeface="Cambria Math" panose="02040503050406030204" pitchFamily="18" charset="0"/>
                            <a:ea typeface="Times New Roman" panose="02020603050405020304" pitchFamily="18" charset="0"/>
                            <a:cs typeface="Calibri" panose="020F0502020204030204" pitchFamily="34" charset="0"/>
                          </a:rPr>
                          <m:t>18086</m:t>
                        </m:r>
                      </m:den>
                    </m:f>
                    <m:r>
                      <a:rPr lang="en-MY" sz="1600" i="1">
                        <a:effectLst/>
                        <a:latin typeface="Cambria Math" panose="02040503050406030204" pitchFamily="18" charset="0"/>
                        <a:ea typeface="Times New Roman" panose="02020603050405020304" pitchFamily="18" charset="0"/>
                        <a:cs typeface="Calibri" panose="020F0502020204030204" pitchFamily="34" charset="0"/>
                      </a:rPr>
                      <m:t>=</m:t>
                    </m:r>
                    <m:r>
                      <m:rPr>
                        <m:nor/>
                      </m:rPr>
                      <a:rPr lang="en-US">
                        <a:highlight>
                          <a:srgbClr val="00FF00"/>
                        </a:highlight>
                      </a:rPr>
                      <m:t>90.15%</m:t>
                    </m:r>
                  </m:oMath>
                </a14:m>
                <a:endParaRPr lang="en-US" sz="1600" dirty="0">
                  <a:effectLst/>
                  <a:highlight>
                    <a:srgbClr val="00FF00"/>
                  </a:highlight>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93A81FBC-F6C7-41B9-8A2C-A45C6136AE90}"/>
                  </a:ext>
                </a:extLst>
              </p:cNvPr>
              <p:cNvSpPr txBox="1">
                <a:spLocks noRot="1" noChangeAspect="1" noMove="1" noResize="1" noEditPoints="1" noAdjustHandles="1" noChangeArrowheads="1" noChangeShapeType="1" noTextEdit="1"/>
              </p:cNvSpPr>
              <p:nvPr/>
            </p:nvSpPr>
            <p:spPr>
              <a:xfrm>
                <a:off x="3358232" y="1073978"/>
                <a:ext cx="4977028" cy="1436675"/>
              </a:xfrm>
              <a:prstGeom prst="rect">
                <a:avLst/>
              </a:prstGeom>
              <a:blipFill>
                <a:blip r:embed="rId6"/>
                <a:stretch>
                  <a:fillRect b="-4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xmlns="" id="{B654B8C2-5D8B-4ED3-9905-F4B241802EE2}"/>
                  </a:ext>
                </a:extLst>
              </p:cNvPr>
              <p:cNvSpPr txBox="1"/>
              <p:nvPr/>
            </p:nvSpPr>
            <p:spPr>
              <a:xfrm>
                <a:off x="276708" y="2943421"/>
                <a:ext cx="8410452" cy="830997"/>
              </a:xfrm>
              <a:prstGeom prst="rect">
                <a:avLst/>
              </a:prstGeom>
              <a:solidFill>
                <a:schemeClr val="bg1">
                  <a:alpha val="60000"/>
                </a:schemeClr>
              </a:solid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The model is better in predicting negative targets, P(Y=0), rather than positive targets, P(Y=1) because the value of specificity (</a:t>
                </a:r>
                <a14:m>
                  <m:oMath xmlns:m="http://schemas.openxmlformats.org/officeDocument/2006/math">
                    <m:r>
                      <m:rPr>
                        <m:nor/>
                      </m:rPr>
                      <a:rPr lang="en-US" sz="1600" b="0" i="0" smtClean="0">
                        <a:highlight>
                          <a:srgbClr val="00FF00"/>
                        </a:highlight>
                        <a:latin typeface="Times New Roman" panose="02020603050405020304" pitchFamily="18" charset="0"/>
                        <a:cs typeface="Times New Roman" panose="02020603050405020304" pitchFamily="18" charset="0"/>
                      </a:rPr>
                      <m:t>96.66%</m:t>
                    </m:r>
                  </m:oMath>
                </a14:m>
                <a:r>
                  <a:rPr lang="en-US" sz="1600" dirty="0">
                    <a:latin typeface="Times New Roman" panose="02020603050405020304" pitchFamily="18" charset="0"/>
                    <a:cs typeface="Times New Roman" panose="02020603050405020304" pitchFamily="18" charset="0"/>
                  </a:rPr>
                  <a:t>) is higher than sensitivity(</a:t>
                </a:r>
                <a14:m>
                  <m:oMath xmlns:m="http://schemas.openxmlformats.org/officeDocument/2006/math">
                    <m:r>
                      <m:rPr>
                        <m:nor/>
                      </m:rPr>
                      <a:rPr lang="en-US" sz="1600" b="0" i="0" smtClean="0">
                        <a:highlight>
                          <a:srgbClr val="00FF00"/>
                        </a:highlight>
                        <a:latin typeface="Times New Roman" panose="02020603050405020304" pitchFamily="18" charset="0"/>
                        <a:cs typeface="Times New Roman" panose="02020603050405020304" pitchFamily="18" charset="0"/>
                      </a:rPr>
                      <m:t>41.02</m:t>
                    </m:r>
                    <m:r>
                      <m:rPr>
                        <m:nor/>
                      </m:rPr>
                      <a:rPr lang="en-US" sz="1600" smtClean="0">
                        <a:highlight>
                          <a:srgbClr val="00FF00"/>
                        </a:highlight>
                        <a:latin typeface="Times New Roman" panose="02020603050405020304" pitchFamily="18" charset="0"/>
                        <a:cs typeface="Times New Roman" panose="02020603050405020304" pitchFamily="18" charset="0"/>
                      </a:rPr>
                      <m:t>%</m:t>
                    </m:r>
                  </m:oMath>
                </a14:m>
                <a:r>
                  <a:rPr lang="en-US" sz="1600" dirty="0">
                    <a:latin typeface="Times New Roman" panose="02020603050405020304" pitchFamily="18" charset="0"/>
                    <a:cs typeface="Times New Roman" panose="02020603050405020304" pitchFamily="18" charset="0"/>
                  </a:rPr>
                  <a:t>) and the accuracy is </a:t>
                </a:r>
                <a14:m>
                  <m:oMath xmlns:m="http://schemas.openxmlformats.org/officeDocument/2006/math">
                    <m:r>
                      <m:rPr>
                        <m:nor/>
                      </m:rPr>
                      <a:rPr lang="en-US" sz="1600" b="0" i="0" smtClean="0">
                        <a:highlight>
                          <a:srgbClr val="00FF00"/>
                        </a:highlight>
                        <a:latin typeface="Times New Roman" panose="02020603050405020304" pitchFamily="18" charset="0"/>
                        <a:cs typeface="Times New Roman" panose="02020603050405020304" pitchFamily="18" charset="0"/>
                      </a:rPr>
                      <m:t>90.15</m:t>
                    </m:r>
                    <m:r>
                      <m:rPr>
                        <m:nor/>
                      </m:rPr>
                      <a:rPr lang="en-US" sz="1600">
                        <a:highlight>
                          <a:srgbClr val="00FF00"/>
                        </a:highlight>
                        <a:latin typeface="Times New Roman" panose="02020603050405020304" pitchFamily="18" charset="0"/>
                        <a:cs typeface="Times New Roman" panose="02020603050405020304" pitchFamily="18" charset="0"/>
                      </a:rPr>
                      <m:t>%</m:t>
                    </m:r>
                  </m:oMath>
                </a14:m>
                <a:endParaRPr lang="en-US" sz="1600" dirty="0">
                  <a:highlight>
                    <a:srgbClr val="00FF00"/>
                  </a:highlight>
                  <a:latin typeface="Times New Roman" panose="02020603050405020304" pitchFamily="18" charset="0"/>
                  <a:cs typeface="Times New Roman" panose="02020603050405020304" pitchFamily="18" charset="0"/>
                </a:endParaRPr>
              </a:p>
            </p:txBody>
          </p:sp>
        </mc:Choice>
        <mc:Fallback xmlns="">
          <p:sp>
            <p:nvSpPr>
              <p:cNvPr id="7" name="TextBox 6">
                <a:extLst>
                  <a:ext uri="{FF2B5EF4-FFF2-40B4-BE49-F238E27FC236}">
                    <a16:creationId xmlns:a16="http://schemas.microsoft.com/office/drawing/2014/main" id="{B654B8C2-5D8B-4ED3-9905-F4B241802EE2}"/>
                  </a:ext>
                </a:extLst>
              </p:cNvPr>
              <p:cNvSpPr txBox="1">
                <a:spLocks noRot="1" noChangeAspect="1" noMove="1" noResize="1" noEditPoints="1" noAdjustHandles="1" noChangeArrowheads="1" noChangeShapeType="1" noTextEdit="1"/>
              </p:cNvSpPr>
              <p:nvPr/>
            </p:nvSpPr>
            <p:spPr>
              <a:xfrm>
                <a:off x="276708" y="2943421"/>
                <a:ext cx="8410452" cy="830997"/>
              </a:xfrm>
              <a:prstGeom prst="rect">
                <a:avLst/>
              </a:prstGeom>
              <a:blipFill>
                <a:blip r:embed="rId7"/>
                <a:stretch>
                  <a:fillRect l="-362" t="-2206" r="-362"/>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xmlns="" id="{B16E1F2C-3CE8-497B-8986-32D3085A576A}"/>
              </a:ext>
            </a:extLst>
          </p:cNvPr>
          <p:cNvSpPr txBox="1"/>
          <p:nvPr/>
        </p:nvSpPr>
        <p:spPr>
          <a:xfrm>
            <a:off x="255015" y="166011"/>
            <a:ext cx="3249826" cy="338554"/>
          </a:xfrm>
          <a:prstGeom prst="rect">
            <a:avLst/>
          </a:prstGeom>
          <a:solidFill>
            <a:schemeClr val="bg1">
              <a:alpha val="57000"/>
            </a:schemeClr>
          </a:solidFill>
        </p:spPr>
        <p:txBody>
          <a:bodyPr wrap="square" rtlCol="0">
            <a:spAutoFit/>
          </a:bodyPr>
          <a:lstStyle/>
          <a:p>
            <a:pPr algn="just"/>
            <a:r>
              <a:rPr lang="en-US" sz="1600" u="sng" dirty="0">
                <a:latin typeface="Times New Roman" panose="02020603050405020304" pitchFamily="18" charset="0"/>
                <a:cs typeface="Times New Roman" panose="02020603050405020304" pitchFamily="18" charset="0"/>
              </a:rPr>
              <a:t>Confusion Matrix for ANN_12.</a:t>
            </a:r>
          </a:p>
        </p:txBody>
      </p:sp>
      <p:pic>
        <p:nvPicPr>
          <p:cNvPr id="16" name="Picture 15">
            <a:extLst>
              <a:ext uri="{FF2B5EF4-FFF2-40B4-BE49-F238E27FC236}">
                <a16:creationId xmlns:a16="http://schemas.microsoft.com/office/drawing/2014/main" xmlns="" id="{7CC2146E-7D11-40CB-A08A-9EFC9ACC2ADC}"/>
              </a:ext>
            </a:extLst>
          </p:cNvPr>
          <p:cNvPicPr>
            <a:picLocks noChangeAspect="1"/>
          </p:cNvPicPr>
          <p:nvPr/>
        </p:nvPicPr>
        <p:blipFill>
          <a:blip r:embed="rId8"/>
          <a:stretch>
            <a:fillRect/>
          </a:stretch>
        </p:blipFill>
        <p:spPr>
          <a:xfrm>
            <a:off x="255015" y="4571056"/>
            <a:ext cx="8537946" cy="1868876"/>
          </a:xfrm>
          <a:prstGeom prst="rect">
            <a:avLst/>
          </a:prstGeom>
        </p:spPr>
      </p:pic>
      <p:sp>
        <p:nvSpPr>
          <p:cNvPr id="17" name="TextBox 16">
            <a:extLst>
              <a:ext uri="{FF2B5EF4-FFF2-40B4-BE49-F238E27FC236}">
                <a16:creationId xmlns:a16="http://schemas.microsoft.com/office/drawing/2014/main" xmlns="" id="{00C63468-ABC6-4C66-9501-752521428F46}"/>
              </a:ext>
            </a:extLst>
          </p:cNvPr>
          <p:cNvSpPr txBox="1"/>
          <p:nvPr/>
        </p:nvSpPr>
        <p:spPr>
          <a:xfrm>
            <a:off x="255015" y="4199160"/>
            <a:ext cx="3249826" cy="338554"/>
          </a:xfrm>
          <a:prstGeom prst="rect">
            <a:avLst/>
          </a:prstGeom>
          <a:solidFill>
            <a:schemeClr val="bg1">
              <a:alpha val="56000"/>
            </a:schemeClr>
          </a:solidFill>
        </p:spPr>
        <p:txBody>
          <a:bodyPr wrap="square" rtlCol="0">
            <a:spAutoFit/>
          </a:bodyPr>
          <a:lstStyle/>
          <a:p>
            <a:pPr algn="just"/>
            <a:r>
              <a:rPr lang="en-US" sz="1600" u="sng" dirty="0">
                <a:latin typeface="Times New Roman" panose="02020603050405020304" pitchFamily="18" charset="0"/>
                <a:cs typeface="Times New Roman" panose="02020603050405020304" pitchFamily="18" charset="0"/>
              </a:rPr>
              <a:t>Variable Importance for ANN_12.</a:t>
            </a:r>
          </a:p>
        </p:txBody>
      </p:sp>
      <p:sp>
        <p:nvSpPr>
          <p:cNvPr id="18" name="TextBox 17">
            <a:extLst>
              <a:ext uri="{FF2B5EF4-FFF2-40B4-BE49-F238E27FC236}">
                <a16:creationId xmlns:a16="http://schemas.microsoft.com/office/drawing/2014/main" xmlns="" id="{6BA55AAE-6603-4D8B-AA60-328C777E6E80}"/>
              </a:ext>
            </a:extLst>
          </p:cNvPr>
          <p:cNvSpPr txBox="1"/>
          <p:nvPr/>
        </p:nvSpPr>
        <p:spPr>
          <a:xfrm>
            <a:off x="8792961" y="5290433"/>
            <a:ext cx="3072713" cy="830997"/>
          </a:xfrm>
          <a:prstGeom prst="rect">
            <a:avLst/>
          </a:prstGeom>
          <a:solidFill>
            <a:schemeClr val="bg1">
              <a:alpha val="55000"/>
            </a:schemeClr>
          </a:solid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Based on the variable importance, the variable LG10_REP_duration is the most important variable.</a:t>
            </a:r>
            <a:endParaRPr lang="en-US" sz="1600" dirty="0">
              <a:highlight>
                <a:srgbClr val="00FF00"/>
              </a:highlight>
              <a:latin typeface="Times New Roman" panose="02020603050405020304" pitchFamily="18" charset="0"/>
              <a:cs typeface="Times New Roman" panose="02020603050405020304" pitchFamily="18" charset="0"/>
            </a:endParaRPr>
          </a:p>
        </p:txBody>
      </p:sp>
      <p:cxnSp>
        <p:nvCxnSpPr>
          <p:cNvPr id="19" name="Straight Arrow Connector 18">
            <a:extLst>
              <a:ext uri="{FF2B5EF4-FFF2-40B4-BE49-F238E27FC236}">
                <a16:creationId xmlns:a16="http://schemas.microsoft.com/office/drawing/2014/main" xmlns="" id="{A7A4CEAA-E051-4A26-B5F9-6792EC184789}"/>
              </a:ext>
            </a:extLst>
          </p:cNvPr>
          <p:cNvCxnSpPr>
            <a:cxnSpLocks/>
          </p:cNvCxnSpPr>
          <p:nvPr/>
        </p:nvCxnSpPr>
        <p:spPr>
          <a:xfrm flipH="1" flipV="1">
            <a:off x="5708822" y="4971931"/>
            <a:ext cx="3459892" cy="318502"/>
          </a:xfrm>
          <a:prstGeom prst="straightConnector1">
            <a:avLst/>
          </a:prstGeom>
          <a:ln w="38100">
            <a:solidFill>
              <a:srgbClr val="FFC000"/>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8620913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xmlns="" id="{8566AA48-396F-47A5-B244-4651B8435954}"/>
              </a:ext>
            </a:extLst>
          </p:cNvPr>
          <p:cNvSpPr/>
          <p:nvPr/>
        </p:nvSpPr>
        <p:spPr>
          <a:xfrm>
            <a:off x="554918" y="2332026"/>
            <a:ext cx="10222127" cy="1312694"/>
          </a:xfrm>
          <a:prstGeom prst="rect">
            <a:avLst/>
          </a:prstGeom>
          <a:solidFill>
            <a:schemeClr val="bg1">
              <a:alpha val="68000"/>
            </a:schemeClr>
          </a:solidFill>
          <a:ln>
            <a:solidFill>
              <a:schemeClr val="tx1"/>
            </a:solidFill>
          </a:ln>
          <a:effectLst>
            <a:reflection endPos="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xmlns="" id="{39830C73-5CB0-497B-9049-07075330F8D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65322" y="2332027"/>
            <a:ext cx="10222127" cy="1320056"/>
          </a:xfrm>
          <a:prstGeom prst="rect">
            <a:avLst/>
          </a:prstGeom>
          <a:noFill/>
          <a:ln>
            <a:noFill/>
          </a:ln>
        </p:spPr>
      </p:pic>
      <p:sp>
        <p:nvSpPr>
          <p:cNvPr id="3" name="TextBox 2">
            <a:extLst>
              <a:ext uri="{FF2B5EF4-FFF2-40B4-BE49-F238E27FC236}">
                <a16:creationId xmlns:a16="http://schemas.microsoft.com/office/drawing/2014/main" xmlns="" id="{1F7BFFEF-35D1-4CDE-90FF-9773D9C33D8A}"/>
              </a:ext>
            </a:extLst>
          </p:cNvPr>
          <p:cNvSpPr txBox="1"/>
          <p:nvPr/>
        </p:nvSpPr>
        <p:spPr>
          <a:xfrm>
            <a:off x="296563" y="271853"/>
            <a:ext cx="2726900" cy="461665"/>
          </a:xfrm>
          <a:prstGeom prst="rect">
            <a:avLst/>
          </a:prstGeom>
          <a:solidFill>
            <a:schemeClr val="bg1">
              <a:alpha val="37000"/>
            </a:schemeClr>
          </a:solidFill>
        </p:spPr>
        <p:txBody>
          <a:bodyPr wrap="none" rtlCol="0">
            <a:spAutoFit/>
          </a:bodyPr>
          <a:lstStyle/>
          <a:p>
            <a:r>
              <a:rPr lang="en-US" sz="2400" b="1" u="sng" dirty="0">
                <a:latin typeface="Times New Roman" panose="02020603050405020304" pitchFamily="18" charset="0"/>
                <a:cs typeface="Times New Roman" panose="02020603050405020304" pitchFamily="18" charset="0"/>
              </a:rPr>
              <a:t>5.0 BEST MODEL </a:t>
            </a:r>
          </a:p>
        </p:txBody>
      </p:sp>
      <p:sp>
        <p:nvSpPr>
          <p:cNvPr id="4" name="TextBox 3">
            <a:extLst>
              <a:ext uri="{FF2B5EF4-FFF2-40B4-BE49-F238E27FC236}">
                <a16:creationId xmlns:a16="http://schemas.microsoft.com/office/drawing/2014/main" xmlns="" id="{3093CDAC-852B-43FF-81FF-737A233F0B33}"/>
              </a:ext>
            </a:extLst>
          </p:cNvPr>
          <p:cNvSpPr txBox="1"/>
          <p:nvPr/>
        </p:nvSpPr>
        <p:spPr>
          <a:xfrm>
            <a:off x="565324" y="742047"/>
            <a:ext cx="7993003" cy="1477328"/>
          </a:xfrm>
          <a:prstGeom prst="rect">
            <a:avLst/>
          </a:prstGeom>
          <a:solidFill>
            <a:schemeClr val="bg1">
              <a:alpha val="37000"/>
            </a:schemeClr>
          </a:solidFill>
        </p:spPr>
        <p:txBody>
          <a:bodyPr wrap="square">
            <a:spAutoFit/>
          </a:bodyPr>
          <a:lstStyle/>
          <a:p>
            <a:pPr algn="just"/>
            <a:r>
              <a:rPr lang="en-US" sz="1800" dirty="0">
                <a:latin typeface="Times New Roman" panose="02020603050405020304" pitchFamily="18" charset="0"/>
                <a:cs typeface="Times New Roman" panose="02020603050405020304" pitchFamily="18" charset="0"/>
              </a:rPr>
              <a:t>From all the three predictive models, we got the best model from each of them that are :</a:t>
            </a:r>
          </a:p>
          <a:p>
            <a:pPr algn="just"/>
            <a:r>
              <a:rPr lang="en-US" dirty="0">
                <a:latin typeface="Times New Roman" panose="02020603050405020304" pitchFamily="18" charset="0"/>
                <a:cs typeface="Times New Roman" panose="02020603050405020304" pitchFamily="18" charset="0"/>
              </a:rPr>
              <a:t>Decision Tree		</a:t>
            </a:r>
            <a:r>
              <a:rPr lang="en-US" dirty="0" smtClean="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Auto_Pruning</a:t>
            </a:r>
            <a:endParaRPr lang="en-US"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Logistics Regre</a:t>
            </a:r>
            <a:r>
              <a:rPr lang="en-US" dirty="0">
                <a:latin typeface="Times New Roman" panose="02020603050405020304" pitchFamily="18" charset="0"/>
                <a:cs typeface="Times New Roman" panose="02020603050405020304" pitchFamily="18" charset="0"/>
              </a:rPr>
              <a:t>ssion	- </a:t>
            </a:r>
            <a:r>
              <a:rPr lang="en-US" dirty="0" err="1">
                <a:latin typeface="Times New Roman" panose="02020603050405020304" pitchFamily="18" charset="0"/>
                <a:cs typeface="Times New Roman" panose="02020603050405020304" pitchFamily="18" charset="0"/>
              </a:rPr>
              <a:t>LR_Forward</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Neural Network		- ANN_12</a:t>
            </a:r>
            <a:endParaRPr lang="en-US" sz="18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xmlns="" id="{85312194-3085-4919-A815-C770F7B80A93}"/>
              </a:ext>
            </a:extLst>
          </p:cNvPr>
          <p:cNvSpPr txBox="1"/>
          <p:nvPr/>
        </p:nvSpPr>
        <p:spPr>
          <a:xfrm>
            <a:off x="565322" y="3982718"/>
            <a:ext cx="4808914" cy="830997"/>
          </a:xfrm>
          <a:prstGeom prst="rect">
            <a:avLst/>
          </a:prstGeom>
          <a:solidFill>
            <a:schemeClr val="bg1">
              <a:alpha val="37000"/>
            </a:schemeClr>
          </a:solid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Underfit Model	: No underfit model.</a:t>
            </a:r>
          </a:p>
          <a:p>
            <a:pPr algn="just"/>
            <a:r>
              <a:rPr lang="en-US" sz="1600" dirty="0">
                <a:latin typeface="Times New Roman" panose="02020603050405020304" pitchFamily="18" charset="0"/>
                <a:cs typeface="Times New Roman" panose="02020603050405020304" pitchFamily="18" charset="0"/>
              </a:rPr>
              <a:t>Overfit Model	: </a:t>
            </a:r>
            <a:r>
              <a:rPr lang="en-US" sz="1600" dirty="0">
                <a:highlight>
                  <a:srgbClr val="FF0000"/>
                </a:highlight>
                <a:latin typeface="Times New Roman" panose="02020603050405020304" pitchFamily="18" charset="0"/>
                <a:cs typeface="Times New Roman" panose="02020603050405020304" pitchFamily="18" charset="0"/>
              </a:rPr>
              <a:t>ANN_12 </a:t>
            </a:r>
            <a:r>
              <a:rPr lang="en-US" sz="1600" dirty="0">
                <a:latin typeface="Times New Roman" panose="02020603050405020304" pitchFamily="18" charset="0"/>
                <a:cs typeface="Times New Roman" panose="02020603050405020304" pitchFamily="18" charset="0"/>
              </a:rPr>
              <a:t>is the overfit model</a:t>
            </a:r>
          </a:p>
          <a:p>
            <a:pPr algn="just"/>
            <a:r>
              <a:rPr lang="en-US" sz="1600" dirty="0">
                <a:latin typeface="Times New Roman" panose="02020603050405020304" pitchFamily="18" charset="0"/>
                <a:cs typeface="Times New Roman" panose="02020603050405020304" pitchFamily="18" charset="0"/>
              </a:rPr>
              <a:t>Best Model	: </a:t>
            </a:r>
            <a:r>
              <a:rPr lang="en-US" sz="1600" dirty="0" err="1">
                <a:highlight>
                  <a:srgbClr val="00FF00"/>
                </a:highlight>
                <a:latin typeface="Times New Roman" panose="02020603050405020304" pitchFamily="18" charset="0"/>
                <a:cs typeface="Times New Roman" panose="02020603050405020304" pitchFamily="18" charset="0"/>
              </a:rPr>
              <a:t>Auto_Pruning</a:t>
            </a:r>
            <a:r>
              <a:rPr lang="en-US" sz="1600" dirty="0">
                <a:latin typeface="Times New Roman" panose="02020603050405020304" pitchFamily="18" charset="0"/>
                <a:cs typeface="Times New Roman" panose="02020603050405020304" pitchFamily="18" charset="0"/>
              </a:rPr>
              <a:t> is the best model</a:t>
            </a:r>
          </a:p>
        </p:txBody>
      </p:sp>
      <p:sp>
        <p:nvSpPr>
          <p:cNvPr id="6" name="Rectangle 5">
            <a:extLst>
              <a:ext uri="{FF2B5EF4-FFF2-40B4-BE49-F238E27FC236}">
                <a16:creationId xmlns:a16="http://schemas.microsoft.com/office/drawing/2014/main" xmlns="" id="{BBE84A19-7909-42E0-90D2-529F25EC30CD}"/>
              </a:ext>
            </a:extLst>
          </p:cNvPr>
          <p:cNvSpPr/>
          <p:nvPr/>
        </p:nvSpPr>
        <p:spPr>
          <a:xfrm>
            <a:off x="7104743" y="4472447"/>
            <a:ext cx="4090087" cy="1854303"/>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u="sng" dirty="0">
                <a:solidFill>
                  <a:schemeClr val="tx1"/>
                </a:solidFill>
              </a:rPr>
              <a:t>CONCLUSION</a:t>
            </a:r>
          </a:p>
          <a:p>
            <a:pPr algn="ctr"/>
            <a:r>
              <a:rPr lang="en-US" sz="2400" dirty="0" err="1">
                <a:solidFill>
                  <a:schemeClr val="tx1"/>
                </a:solidFill>
              </a:rPr>
              <a:t>Auto_Pruning</a:t>
            </a:r>
            <a:r>
              <a:rPr lang="en-US" sz="2400" dirty="0">
                <a:solidFill>
                  <a:schemeClr val="tx1"/>
                </a:solidFill>
              </a:rPr>
              <a:t> from the decision tree is the best model</a:t>
            </a:r>
          </a:p>
        </p:txBody>
      </p:sp>
      <p:sp>
        <p:nvSpPr>
          <p:cNvPr id="7" name="Star: 4 Points 6">
            <a:extLst>
              <a:ext uri="{FF2B5EF4-FFF2-40B4-BE49-F238E27FC236}">
                <a16:creationId xmlns:a16="http://schemas.microsoft.com/office/drawing/2014/main" xmlns="" id="{5B0303D4-F205-410F-B3E3-EB7219BF44BD}"/>
              </a:ext>
            </a:extLst>
          </p:cNvPr>
          <p:cNvSpPr/>
          <p:nvPr/>
        </p:nvSpPr>
        <p:spPr>
          <a:xfrm rot="19813166">
            <a:off x="6579972" y="5307227"/>
            <a:ext cx="481914" cy="531340"/>
          </a:xfrm>
          <a:prstGeom prst="star4">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tar: 4 Points 7">
            <a:extLst>
              <a:ext uri="{FF2B5EF4-FFF2-40B4-BE49-F238E27FC236}">
                <a16:creationId xmlns:a16="http://schemas.microsoft.com/office/drawing/2014/main" xmlns="" id="{671CB796-0678-4C4B-92E2-207885B43068}"/>
              </a:ext>
            </a:extLst>
          </p:cNvPr>
          <p:cNvSpPr/>
          <p:nvPr/>
        </p:nvSpPr>
        <p:spPr>
          <a:xfrm rot="19813166">
            <a:off x="6769441" y="6200545"/>
            <a:ext cx="481914" cy="531340"/>
          </a:xfrm>
          <a:prstGeom prst="star4">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tar: 4 Points 8">
            <a:extLst>
              <a:ext uri="{FF2B5EF4-FFF2-40B4-BE49-F238E27FC236}">
                <a16:creationId xmlns:a16="http://schemas.microsoft.com/office/drawing/2014/main" xmlns="" id="{258CD8D3-4869-4E89-9849-AFC309BDA76E}"/>
              </a:ext>
            </a:extLst>
          </p:cNvPr>
          <p:cNvSpPr/>
          <p:nvPr/>
        </p:nvSpPr>
        <p:spPr>
          <a:xfrm rot="19813166">
            <a:off x="6711775" y="4067311"/>
            <a:ext cx="481914" cy="531340"/>
          </a:xfrm>
          <a:prstGeom prst="star4">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tar: 4 Points 9">
            <a:extLst>
              <a:ext uri="{FF2B5EF4-FFF2-40B4-BE49-F238E27FC236}">
                <a16:creationId xmlns:a16="http://schemas.microsoft.com/office/drawing/2014/main" xmlns="" id="{621621FB-062D-4448-919F-05F615C87D08}"/>
              </a:ext>
            </a:extLst>
          </p:cNvPr>
          <p:cNvSpPr/>
          <p:nvPr/>
        </p:nvSpPr>
        <p:spPr>
          <a:xfrm rot="19813166">
            <a:off x="10432726" y="3868781"/>
            <a:ext cx="481914" cy="531340"/>
          </a:xfrm>
          <a:prstGeom prst="star4">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tar: 4 Points 10">
            <a:extLst>
              <a:ext uri="{FF2B5EF4-FFF2-40B4-BE49-F238E27FC236}">
                <a16:creationId xmlns:a16="http://schemas.microsoft.com/office/drawing/2014/main" xmlns="" id="{FBF0A5C9-89AC-4BA4-B286-35D630EF865D}"/>
              </a:ext>
            </a:extLst>
          </p:cNvPr>
          <p:cNvSpPr/>
          <p:nvPr/>
        </p:nvSpPr>
        <p:spPr>
          <a:xfrm rot="19813166">
            <a:off x="11048217" y="5961815"/>
            <a:ext cx="481914" cy="531340"/>
          </a:xfrm>
          <a:prstGeom prst="star4">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tar: 4 Points 11">
            <a:extLst>
              <a:ext uri="{FF2B5EF4-FFF2-40B4-BE49-F238E27FC236}">
                <a16:creationId xmlns:a16="http://schemas.microsoft.com/office/drawing/2014/main" xmlns="" id="{D5184EF3-E2F2-48AE-BE7D-37183ED93AEB}"/>
              </a:ext>
            </a:extLst>
          </p:cNvPr>
          <p:cNvSpPr/>
          <p:nvPr/>
        </p:nvSpPr>
        <p:spPr>
          <a:xfrm rot="19813166">
            <a:off x="9285485" y="6242068"/>
            <a:ext cx="481914" cy="531340"/>
          </a:xfrm>
          <a:prstGeom prst="star4">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tar: 4 Points 12">
            <a:extLst>
              <a:ext uri="{FF2B5EF4-FFF2-40B4-BE49-F238E27FC236}">
                <a16:creationId xmlns:a16="http://schemas.microsoft.com/office/drawing/2014/main" xmlns="" id="{89D9E3B9-349B-4AC9-A610-92D5280A7692}"/>
              </a:ext>
            </a:extLst>
          </p:cNvPr>
          <p:cNvSpPr/>
          <p:nvPr/>
        </p:nvSpPr>
        <p:spPr>
          <a:xfrm rot="19813166">
            <a:off x="8886730" y="3980311"/>
            <a:ext cx="481914" cy="531340"/>
          </a:xfrm>
          <a:prstGeom prst="star4">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tar: 4 Points 13">
            <a:extLst>
              <a:ext uri="{FF2B5EF4-FFF2-40B4-BE49-F238E27FC236}">
                <a16:creationId xmlns:a16="http://schemas.microsoft.com/office/drawing/2014/main" xmlns="" id="{E6301323-3A73-4166-98F0-BC5AEF9B7292}"/>
              </a:ext>
            </a:extLst>
          </p:cNvPr>
          <p:cNvSpPr/>
          <p:nvPr/>
        </p:nvSpPr>
        <p:spPr>
          <a:xfrm rot="19813166">
            <a:off x="11057236" y="4841555"/>
            <a:ext cx="481914" cy="531340"/>
          </a:xfrm>
          <a:prstGeom prst="star4">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03346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C48B69EB-29A0-4105-BBB3-2A4ECB2A6150}"/>
              </a:ext>
            </a:extLst>
          </p:cNvPr>
          <p:cNvSpPr txBox="1"/>
          <p:nvPr/>
        </p:nvSpPr>
        <p:spPr>
          <a:xfrm>
            <a:off x="296563" y="271853"/>
            <a:ext cx="1776448" cy="461665"/>
          </a:xfrm>
          <a:prstGeom prst="rect">
            <a:avLst/>
          </a:prstGeom>
          <a:noFill/>
        </p:spPr>
        <p:txBody>
          <a:bodyPr wrap="none" rtlCol="0">
            <a:spAutoFit/>
          </a:bodyPr>
          <a:lstStyle/>
          <a:p>
            <a:r>
              <a:rPr lang="en-US" sz="2400" b="1" u="sng" dirty="0">
                <a:latin typeface="Times New Roman" panose="02020603050405020304" pitchFamily="18" charset="0"/>
                <a:cs typeface="Times New Roman" panose="02020603050405020304" pitchFamily="18" charset="0"/>
              </a:rPr>
              <a:t>APPENDIX</a:t>
            </a:r>
          </a:p>
        </p:txBody>
      </p:sp>
      <p:pic>
        <p:nvPicPr>
          <p:cNvPr id="3" name="Picture 2">
            <a:extLst>
              <a:ext uri="{FF2B5EF4-FFF2-40B4-BE49-F238E27FC236}">
                <a16:creationId xmlns:a16="http://schemas.microsoft.com/office/drawing/2014/main" xmlns="" id="{F012FD71-45A3-48AE-89D3-3309679C15D0}"/>
              </a:ext>
            </a:extLst>
          </p:cNvPr>
          <p:cNvPicPr/>
          <p:nvPr/>
        </p:nvPicPr>
        <p:blipFill>
          <a:blip r:embed="rId2"/>
          <a:stretch>
            <a:fillRect/>
          </a:stretch>
        </p:blipFill>
        <p:spPr>
          <a:xfrm>
            <a:off x="98854" y="1037968"/>
            <a:ext cx="11973697" cy="5820032"/>
          </a:xfrm>
          <a:prstGeom prst="rect">
            <a:avLst/>
          </a:prstGeom>
        </p:spPr>
      </p:pic>
      <p:sp>
        <p:nvSpPr>
          <p:cNvPr id="4" name="TextBox 3">
            <a:extLst>
              <a:ext uri="{FF2B5EF4-FFF2-40B4-BE49-F238E27FC236}">
                <a16:creationId xmlns:a16="http://schemas.microsoft.com/office/drawing/2014/main" xmlns="" id="{38558920-5E58-499E-9A58-6B548F1E0315}"/>
              </a:ext>
            </a:extLst>
          </p:cNvPr>
          <p:cNvSpPr txBox="1"/>
          <p:nvPr/>
        </p:nvSpPr>
        <p:spPr>
          <a:xfrm>
            <a:off x="5284573" y="699414"/>
            <a:ext cx="1385168" cy="338554"/>
          </a:xfrm>
          <a:prstGeom prst="rect">
            <a:avLst/>
          </a:prstGeom>
          <a:solidFill>
            <a:schemeClr val="bg1">
              <a:alpha val="53000"/>
            </a:schemeClr>
          </a:solidFill>
        </p:spPr>
        <p:txBody>
          <a:bodyPr wrap="square" rtlCol="0">
            <a:spAutoFit/>
          </a:bodyPr>
          <a:lstStyle/>
          <a:p>
            <a:pPr algn="just"/>
            <a:r>
              <a:rPr lang="en-US" sz="1600" b="1" dirty="0">
                <a:latin typeface="Times New Roman" panose="02020603050405020304" pitchFamily="18" charset="0"/>
                <a:cs typeface="Times New Roman" panose="02020603050405020304" pitchFamily="18" charset="0"/>
              </a:rPr>
              <a:t>Full Diagram</a:t>
            </a:r>
          </a:p>
        </p:txBody>
      </p:sp>
      <p:sp>
        <p:nvSpPr>
          <p:cNvPr id="5" name="Left Brace 4">
            <a:extLst>
              <a:ext uri="{FF2B5EF4-FFF2-40B4-BE49-F238E27FC236}">
                <a16:creationId xmlns:a16="http://schemas.microsoft.com/office/drawing/2014/main" xmlns="" id="{7DF0C56E-827C-4EE2-B714-680311C9C578}"/>
              </a:ext>
            </a:extLst>
          </p:cNvPr>
          <p:cNvSpPr/>
          <p:nvPr/>
        </p:nvSpPr>
        <p:spPr>
          <a:xfrm rot="10800000">
            <a:off x="9817535" y="1037968"/>
            <a:ext cx="926757" cy="1346886"/>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xmlns="" id="{F224F118-5DAF-4F62-B935-5472616E97B6}"/>
              </a:ext>
            </a:extLst>
          </p:cNvPr>
          <p:cNvSpPr txBox="1"/>
          <p:nvPr/>
        </p:nvSpPr>
        <p:spPr>
          <a:xfrm>
            <a:off x="10900909" y="1481550"/>
            <a:ext cx="1015023" cy="523220"/>
          </a:xfrm>
          <a:prstGeom prst="rect">
            <a:avLst/>
          </a:prstGeom>
          <a:solidFill>
            <a:schemeClr val="bg1">
              <a:alpha val="35000"/>
            </a:schemeClr>
          </a:solidFill>
        </p:spPr>
        <p:txBody>
          <a:bodyPr wrap="square" rtlCol="0">
            <a:spAutoFit/>
          </a:bodyPr>
          <a:lstStyle/>
          <a:p>
            <a:r>
              <a:rPr lang="en-US" sz="1400" dirty="0">
                <a:latin typeface="Times New Roman" panose="02020603050405020304" pitchFamily="18" charset="0"/>
                <a:cs typeface="Times New Roman" panose="02020603050405020304" pitchFamily="18" charset="0"/>
              </a:rPr>
              <a:t>Decision Tree</a:t>
            </a:r>
          </a:p>
        </p:txBody>
      </p:sp>
      <p:sp>
        <p:nvSpPr>
          <p:cNvPr id="12" name="Left Brace 11">
            <a:extLst>
              <a:ext uri="{FF2B5EF4-FFF2-40B4-BE49-F238E27FC236}">
                <a16:creationId xmlns:a16="http://schemas.microsoft.com/office/drawing/2014/main" xmlns="" id="{E24781D5-F17D-4F10-879D-35F5B0786F7B}"/>
              </a:ext>
            </a:extLst>
          </p:cNvPr>
          <p:cNvSpPr/>
          <p:nvPr/>
        </p:nvSpPr>
        <p:spPr>
          <a:xfrm rot="10800000">
            <a:off x="9982293" y="2433025"/>
            <a:ext cx="761999" cy="815546"/>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xmlns="" id="{EE6B43FC-7964-4146-B0A4-A288FFB2FBE1}"/>
              </a:ext>
            </a:extLst>
          </p:cNvPr>
          <p:cNvSpPr txBox="1"/>
          <p:nvPr/>
        </p:nvSpPr>
        <p:spPr>
          <a:xfrm>
            <a:off x="10900909" y="2811847"/>
            <a:ext cx="1015023" cy="523220"/>
          </a:xfrm>
          <a:prstGeom prst="rect">
            <a:avLst/>
          </a:prstGeom>
          <a:solidFill>
            <a:schemeClr val="bg1">
              <a:alpha val="35000"/>
            </a:schemeClr>
          </a:solidFill>
        </p:spPr>
        <p:txBody>
          <a:bodyPr wrap="square" rtlCol="0">
            <a:spAutoFit/>
          </a:bodyPr>
          <a:lstStyle/>
          <a:p>
            <a:r>
              <a:rPr lang="en-US" sz="1400" dirty="0">
                <a:latin typeface="Times New Roman" panose="02020603050405020304" pitchFamily="18" charset="0"/>
                <a:cs typeface="Times New Roman" panose="02020603050405020304" pitchFamily="18" charset="0"/>
              </a:rPr>
              <a:t>Logistics Regression</a:t>
            </a:r>
          </a:p>
        </p:txBody>
      </p:sp>
      <p:sp>
        <p:nvSpPr>
          <p:cNvPr id="14" name="Left Brace 13">
            <a:extLst>
              <a:ext uri="{FF2B5EF4-FFF2-40B4-BE49-F238E27FC236}">
                <a16:creationId xmlns:a16="http://schemas.microsoft.com/office/drawing/2014/main" xmlns="" id="{B92BABD9-9509-4CEE-9664-99F38005C70F}"/>
              </a:ext>
            </a:extLst>
          </p:cNvPr>
          <p:cNvSpPr/>
          <p:nvPr/>
        </p:nvSpPr>
        <p:spPr>
          <a:xfrm rot="10800000">
            <a:off x="9982294" y="3335067"/>
            <a:ext cx="761999" cy="3436436"/>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a:extLst>
              <a:ext uri="{FF2B5EF4-FFF2-40B4-BE49-F238E27FC236}">
                <a16:creationId xmlns:a16="http://schemas.microsoft.com/office/drawing/2014/main" xmlns="" id="{85E29A4C-8A59-448D-9913-1FE2782DCC70}"/>
              </a:ext>
            </a:extLst>
          </p:cNvPr>
          <p:cNvSpPr txBox="1"/>
          <p:nvPr/>
        </p:nvSpPr>
        <p:spPr>
          <a:xfrm>
            <a:off x="10900909" y="4834923"/>
            <a:ext cx="1015023" cy="523220"/>
          </a:xfrm>
          <a:prstGeom prst="rect">
            <a:avLst/>
          </a:prstGeom>
          <a:solidFill>
            <a:schemeClr val="bg1">
              <a:alpha val="35000"/>
            </a:schemeClr>
          </a:solidFill>
        </p:spPr>
        <p:txBody>
          <a:bodyPr wrap="square" rtlCol="0">
            <a:spAutoFit/>
          </a:bodyPr>
          <a:lstStyle/>
          <a:p>
            <a:r>
              <a:rPr lang="en-US" sz="1400" dirty="0">
                <a:latin typeface="Times New Roman" panose="02020603050405020304" pitchFamily="18" charset="0"/>
                <a:cs typeface="Times New Roman" panose="02020603050405020304" pitchFamily="18" charset="0"/>
              </a:rPr>
              <a:t>Neural Network</a:t>
            </a:r>
          </a:p>
        </p:txBody>
      </p:sp>
    </p:spTree>
    <p:extLst>
      <p:ext uri="{BB962C8B-B14F-4D97-AF65-F5344CB8AC3E}">
        <p14:creationId xmlns:p14="http://schemas.microsoft.com/office/powerpoint/2010/main" val="11062979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63FC359D-4DFF-4ADF-989F-A112BE892D03}"/>
              </a:ext>
            </a:extLst>
          </p:cNvPr>
          <p:cNvSpPr txBox="1"/>
          <p:nvPr/>
        </p:nvSpPr>
        <p:spPr>
          <a:xfrm>
            <a:off x="296561" y="943237"/>
            <a:ext cx="7664662" cy="1200842"/>
          </a:xfrm>
          <a:prstGeom prst="rect">
            <a:avLst/>
          </a:prstGeom>
          <a:solidFill>
            <a:schemeClr val="lt1">
              <a:alpha val="74000"/>
            </a:schemeClr>
          </a:solidFill>
          <a:ln>
            <a:solidFill>
              <a:schemeClr val="tx1"/>
            </a:solidFill>
          </a:ln>
        </p:spPr>
        <p:txBody>
          <a:bodyPr wrap="none" rtlCol="0">
            <a:spAutoFit/>
          </a:bodyPr>
          <a:lstStyle/>
          <a:p>
            <a:r>
              <a:rPr lang="en-US" sz="1801" dirty="0">
                <a:latin typeface="Times New Roman" panose="02020603050405020304" pitchFamily="18" charset="0"/>
                <a:cs typeface="Times New Roman" panose="02020603050405020304" pitchFamily="18" charset="0"/>
              </a:rPr>
              <a:t>Data Name	: </a:t>
            </a:r>
            <a:r>
              <a:rPr lang="en-US" sz="1801" dirty="0" smtClean="0">
                <a:latin typeface="Times New Roman" panose="02020603050405020304" pitchFamily="18" charset="0"/>
                <a:cs typeface="Times New Roman" panose="02020603050405020304" pitchFamily="18" charset="0"/>
              </a:rPr>
              <a:t>Patient Survival After One year of Treatment</a:t>
            </a:r>
          </a:p>
          <a:p>
            <a:r>
              <a:rPr lang="en-US" sz="1801" dirty="0" smtClean="0">
                <a:latin typeface="Times New Roman" panose="02020603050405020304" pitchFamily="18" charset="0"/>
                <a:cs typeface="Times New Roman" panose="02020603050405020304" pitchFamily="18" charset="0"/>
              </a:rPr>
              <a:t>Data </a:t>
            </a:r>
            <a:r>
              <a:rPr lang="en-US" sz="1801" dirty="0">
                <a:latin typeface="Times New Roman" panose="02020603050405020304" pitchFamily="18" charset="0"/>
                <a:cs typeface="Times New Roman" panose="02020603050405020304" pitchFamily="18" charset="0"/>
              </a:rPr>
              <a:t>Source	: </a:t>
            </a:r>
            <a:r>
              <a:rPr lang="en-US" sz="1801" u="sng" dirty="0" smtClean="0">
                <a:solidFill>
                  <a:srgbClr val="0070C0"/>
                </a:solidFill>
                <a:latin typeface="Times New Roman" panose="02020603050405020304" pitchFamily="18" charset="0"/>
                <a:cs typeface="Times New Roman" panose="02020603050405020304" pitchFamily="18" charset="0"/>
              </a:rPr>
              <a:t>kaggle.com/</a:t>
            </a:r>
            <a:r>
              <a:rPr lang="en-US" sz="1801" u="sng" dirty="0" err="1" smtClean="0">
                <a:solidFill>
                  <a:srgbClr val="0070C0"/>
                </a:solidFill>
                <a:latin typeface="Times New Roman" panose="02020603050405020304" pitchFamily="18" charset="0"/>
                <a:cs typeface="Times New Roman" panose="02020603050405020304" pitchFamily="18" charset="0"/>
              </a:rPr>
              <a:t>rsrishav</a:t>
            </a:r>
            <a:r>
              <a:rPr lang="en-US" sz="1801" u="sng" dirty="0" smtClean="0">
                <a:solidFill>
                  <a:srgbClr val="0070C0"/>
                </a:solidFill>
                <a:latin typeface="Times New Roman" panose="02020603050405020304" pitchFamily="18" charset="0"/>
                <a:cs typeface="Times New Roman" panose="02020603050405020304" pitchFamily="18" charset="0"/>
              </a:rPr>
              <a:t>/patient-survival-after-one-year-of-treatment</a:t>
            </a:r>
            <a:endParaRPr lang="en-US" sz="1801" u="sng" dirty="0">
              <a:solidFill>
                <a:srgbClr val="0070C0"/>
              </a:solidFill>
              <a:latin typeface="Times New Roman" panose="02020603050405020304" pitchFamily="18" charset="0"/>
              <a:cs typeface="Times New Roman" panose="02020603050405020304" pitchFamily="18" charset="0"/>
            </a:endParaRPr>
          </a:p>
          <a:p>
            <a:r>
              <a:rPr lang="en-US" sz="1801" dirty="0">
                <a:latin typeface="Times New Roman" panose="02020603050405020304" pitchFamily="18" charset="0"/>
                <a:cs typeface="Times New Roman" panose="02020603050405020304" pitchFamily="18" charset="0"/>
              </a:rPr>
              <a:t>Data Size		: </a:t>
            </a:r>
            <a:r>
              <a:rPr lang="en-US" sz="1801" dirty="0" smtClean="0">
                <a:latin typeface="Times New Roman" panose="02020603050405020304" pitchFamily="18" charset="0"/>
                <a:cs typeface="Times New Roman" panose="02020603050405020304" pitchFamily="18" charset="0"/>
              </a:rPr>
              <a:t>33013</a:t>
            </a:r>
            <a:r>
              <a:rPr lang="en-US" sz="1801" dirty="0" smtClean="0">
                <a:latin typeface="Times New Roman" panose="02020603050405020304" pitchFamily="18" charset="0"/>
                <a:cs typeface="Times New Roman" panose="02020603050405020304" pitchFamily="18" charset="0"/>
              </a:rPr>
              <a:t> </a:t>
            </a:r>
            <a:r>
              <a:rPr lang="en-US" sz="1801" dirty="0">
                <a:latin typeface="Times New Roman" panose="02020603050405020304" pitchFamily="18" charset="0"/>
                <a:cs typeface="Times New Roman" panose="02020603050405020304" pitchFamily="18" charset="0"/>
              </a:rPr>
              <a:t>observations</a:t>
            </a:r>
          </a:p>
          <a:p>
            <a:r>
              <a:rPr lang="en-US" sz="1801" dirty="0">
                <a:latin typeface="Times New Roman" panose="02020603050405020304" pitchFamily="18" charset="0"/>
                <a:cs typeface="Times New Roman" panose="02020603050405020304" pitchFamily="18" charset="0"/>
              </a:rPr>
              <a:t>Variables		: </a:t>
            </a:r>
            <a:r>
              <a:rPr lang="en-US" sz="1801" dirty="0" smtClean="0">
                <a:latin typeface="Times New Roman" panose="02020603050405020304" pitchFamily="18" charset="0"/>
                <a:cs typeface="Times New Roman" panose="02020603050405020304" pitchFamily="18" charset="0"/>
              </a:rPr>
              <a:t> </a:t>
            </a:r>
            <a:r>
              <a:rPr lang="en-US" sz="1801" dirty="0">
                <a:latin typeface="Times New Roman" panose="02020603050405020304" pitchFamily="18" charset="0"/>
                <a:cs typeface="Times New Roman" panose="02020603050405020304" pitchFamily="18" charset="0"/>
              </a:rPr>
              <a:t>variables</a:t>
            </a:r>
          </a:p>
        </p:txBody>
      </p:sp>
      <p:sp>
        <p:nvSpPr>
          <p:cNvPr id="5" name="TextBox 4">
            <a:extLst>
              <a:ext uri="{FF2B5EF4-FFF2-40B4-BE49-F238E27FC236}">
                <a16:creationId xmlns:a16="http://schemas.microsoft.com/office/drawing/2014/main" xmlns="" id="{B58F451E-144D-4DDE-A5D8-14CBAD90AD0D}"/>
              </a:ext>
            </a:extLst>
          </p:cNvPr>
          <p:cNvSpPr txBox="1"/>
          <p:nvPr/>
        </p:nvSpPr>
        <p:spPr>
          <a:xfrm>
            <a:off x="296563" y="271853"/>
            <a:ext cx="4148123" cy="461665"/>
          </a:xfrm>
          <a:prstGeom prst="rect">
            <a:avLst/>
          </a:prstGeom>
          <a:solidFill>
            <a:schemeClr val="lt1">
              <a:alpha val="74000"/>
            </a:schemeClr>
          </a:solidFill>
        </p:spPr>
        <p:txBody>
          <a:bodyPr wrap="none" rtlCol="0">
            <a:spAutoFit/>
          </a:bodyPr>
          <a:lstStyle/>
          <a:p>
            <a:r>
              <a:rPr lang="en-US" sz="2400" b="1" u="sng" dirty="0">
                <a:latin typeface="Arial Black" panose="020B0A04020102020204" pitchFamily="34" charset="0"/>
                <a:cs typeface="Times New Roman" panose="02020603050405020304" pitchFamily="18" charset="0"/>
              </a:rPr>
              <a:t>2.0 DATA DESCRIPTION</a:t>
            </a:r>
          </a:p>
        </p:txBody>
      </p:sp>
      <p:sp>
        <p:nvSpPr>
          <p:cNvPr id="6" name="TextBox 5">
            <a:extLst>
              <a:ext uri="{FF2B5EF4-FFF2-40B4-BE49-F238E27FC236}">
                <a16:creationId xmlns:a16="http://schemas.microsoft.com/office/drawing/2014/main" xmlns="" id="{C660B362-43F3-4D0D-A0F4-E0CCE8F26EE9}"/>
              </a:ext>
            </a:extLst>
          </p:cNvPr>
          <p:cNvSpPr txBox="1"/>
          <p:nvPr/>
        </p:nvSpPr>
        <p:spPr>
          <a:xfrm>
            <a:off x="296563" y="2353284"/>
            <a:ext cx="7698260" cy="2309350"/>
          </a:xfrm>
          <a:prstGeom prst="rect">
            <a:avLst/>
          </a:prstGeom>
          <a:solidFill>
            <a:schemeClr val="lt1">
              <a:alpha val="60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sz="1801" dirty="0">
                <a:latin typeface="Times New Roman" panose="02020603050405020304" pitchFamily="18" charset="0"/>
                <a:cs typeface="Times New Roman" panose="02020603050405020304" pitchFamily="18" charset="0"/>
              </a:rPr>
              <a:t>Target variable	: y </a:t>
            </a:r>
            <a:r>
              <a:rPr lang="en-US" sz="1801" dirty="0" smtClean="0">
                <a:latin typeface="Times New Roman" panose="02020603050405020304" pitchFamily="18" charset="0"/>
                <a:cs typeface="Times New Roman" panose="02020603050405020304" pitchFamily="18" charset="0"/>
              </a:rPr>
              <a:t>(did the patients survived after one year of treatment?)</a:t>
            </a:r>
            <a:endParaRPr lang="en-US" sz="1801" dirty="0">
              <a:latin typeface="Times New Roman" panose="02020603050405020304" pitchFamily="18" charset="0"/>
              <a:cs typeface="Times New Roman" panose="02020603050405020304" pitchFamily="18" charset="0"/>
            </a:endParaRPr>
          </a:p>
          <a:p>
            <a:r>
              <a:rPr lang="en-US" sz="1801" dirty="0">
                <a:latin typeface="Times New Roman" panose="02020603050405020304" pitchFamily="18" charset="0"/>
                <a:cs typeface="Times New Roman" panose="02020603050405020304" pitchFamily="18" charset="0"/>
              </a:rPr>
              <a:t>		  (y=1) ~ </a:t>
            </a:r>
            <a:r>
              <a:rPr lang="en-US" sz="1801" dirty="0" smtClean="0">
                <a:latin typeface="Times New Roman" panose="02020603050405020304" pitchFamily="18" charset="0"/>
                <a:cs typeface="Times New Roman" panose="02020603050405020304" pitchFamily="18" charset="0"/>
              </a:rPr>
              <a:t>patients survived after one year of treatment</a:t>
            </a:r>
            <a:endParaRPr lang="en-US" sz="1801" dirty="0">
              <a:latin typeface="Times New Roman" panose="02020603050405020304" pitchFamily="18" charset="0"/>
              <a:cs typeface="Times New Roman" panose="02020603050405020304" pitchFamily="18" charset="0"/>
            </a:endParaRPr>
          </a:p>
          <a:p>
            <a:r>
              <a:rPr lang="en-US" sz="1801" dirty="0">
                <a:latin typeface="Times New Roman" panose="02020603050405020304" pitchFamily="18" charset="0"/>
                <a:cs typeface="Times New Roman" panose="02020603050405020304" pitchFamily="18" charset="0"/>
              </a:rPr>
              <a:t>		  (y=0) ~ </a:t>
            </a:r>
            <a:r>
              <a:rPr lang="en-US" sz="1801" dirty="0" smtClean="0">
                <a:latin typeface="Times New Roman" panose="02020603050405020304" pitchFamily="18" charset="0"/>
                <a:cs typeface="Times New Roman" panose="02020603050405020304" pitchFamily="18" charset="0"/>
              </a:rPr>
              <a:t>patients did not survived after one year of treatment</a:t>
            </a:r>
            <a:endParaRPr lang="en-US" sz="1801" dirty="0">
              <a:latin typeface="Times New Roman" panose="02020603050405020304" pitchFamily="18" charset="0"/>
              <a:cs typeface="Times New Roman" panose="02020603050405020304" pitchFamily="18" charset="0"/>
            </a:endParaRPr>
          </a:p>
          <a:p>
            <a:r>
              <a:rPr lang="en-US" sz="1801" dirty="0">
                <a:latin typeface="Times New Roman" panose="02020603050405020304" pitchFamily="18" charset="0"/>
                <a:cs typeface="Times New Roman" panose="02020603050405020304" pitchFamily="18" charset="0"/>
              </a:rPr>
              <a:t>Input </a:t>
            </a:r>
            <a:r>
              <a:rPr lang="en-US" sz="1801" dirty="0" smtClean="0">
                <a:latin typeface="Times New Roman" panose="02020603050405020304" pitchFamily="18" charset="0"/>
                <a:cs typeface="Times New Roman" panose="02020603050405020304" pitchFamily="18" charset="0"/>
              </a:rPr>
              <a:t>variables	</a:t>
            </a:r>
            <a:r>
              <a:rPr lang="en-US" sz="1801" dirty="0">
                <a:latin typeface="Times New Roman" panose="02020603050405020304" pitchFamily="18" charset="0"/>
                <a:cs typeface="Times New Roman" panose="02020603050405020304" pitchFamily="18" charset="0"/>
              </a:rPr>
              <a:t>	: </a:t>
            </a:r>
            <a:r>
              <a:rPr lang="en-US" sz="1801" dirty="0" smtClean="0">
                <a:latin typeface="Times New Roman" panose="02020603050405020304" pitchFamily="18" charset="0"/>
                <a:cs typeface="Times New Roman" panose="02020603050405020304" pitchFamily="18" charset="0"/>
              </a:rPr>
              <a:t> </a:t>
            </a:r>
            <a:r>
              <a:rPr lang="en-US" sz="1801" dirty="0">
                <a:latin typeface="Times New Roman" panose="02020603050405020304" pitchFamily="18" charset="0"/>
                <a:cs typeface="Times New Roman" panose="02020603050405020304" pitchFamily="18" charset="0"/>
              </a:rPr>
              <a:t>variables</a:t>
            </a:r>
          </a:p>
          <a:p>
            <a:r>
              <a:rPr lang="en-US" sz="1801" dirty="0">
                <a:latin typeface="Times New Roman" panose="02020603050405020304" pitchFamily="18" charset="0"/>
                <a:cs typeface="Times New Roman" panose="02020603050405020304" pitchFamily="18" charset="0"/>
              </a:rPr>
              <a:t>Rejected variable	: </a:t>
            </a:r>
            <a:r>
              <a:rPr lang="en-US" sz="1801" dirty="0" smtClean="0">
                <a:latin typeface="Times New Roman" panose="02020603050405020304" pitchFamily="18" charset="0"/>
                <a:cs typeface="Times New Roman" panose="02020603050405020304" pitchFamily="18" charset="0"/>
              </a:rPr>
              <a:t> </a:t>
            </a:r>
            <a:r>
              <a:rPr lang="en-US" sz="1801" dirty="0">
                <a:latin typeface="Times New Roman" panose="02020603050405020304" pitchFamily="18" charset="0"/>
                <a:cs typeface="Times New Roman" panose="02020603050405020304" pitchFamily="18" charset="0"/>
              </a:rPr>
              <a:t>variable</a:t>
            </a:r>
          </a:p>
          <a:p>
            <a:r>
              <a:rPr lang="en-US" sz="1801" dirty="0">
                <a:latin typeface="Times New Roman" panose="02020603050405020304" pitchFamily="18" charset="0"/>
                <a:cs typeface="Times New Roman" panose="02020603050405020304" pitchFamily="18" charset="0"/>
              </a:rPr>
              <a:t>		  </a:t>
            </a:r>
          </a:p>
          <a:p>
            <a:r>
              <a:rPr lang="en-US" sz="1801" dirty="0">
                <a:latin typeface="Times New Roman" panose="02020603050405020304" pitchFamily="18" charset="0"/>
                <a:cs typeface="Times New Roman" panose="02020603050405020304" pitchFamily="18" charset="0"/>
              </a:rPr>
              <a:t>The rejected variable was rejected because the number of missing values in the variable is more than half the data size. (More than 50% total observations)</a:t>
            </a:r>
          </a:p>
        </p:txBody>
      </p:sp>
    </p:spTree>
    <p:extLst>
      <p:ext uri="{BB962C8B-B14F-4D97-AF65-F5344CB8AC3E}">
        <p14:creationId xmlns:p14="http://schemas.microsoft.com/office/powerpoint/2010/main" val="35193135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xmlns="" id="{96AB6B00-5F53-41BA-B7D3-7479C5CCA3BA}"/>
              </a:ext>
            </a:extLst>
          </p:cNvPr>
          <p:cNvGraphicFramePr>
            <a:graphicFrameLocks noGrp="1"/>
          </p:cNvGraphicFramePr>
          <p:nvPr>
            <p:extLst>
              <p:ext uri="{D42A27DB-BD31-4B8C-83A1-F6EECF244321}">
                <p14:modId xmlns:p14="http://schemas.microsoft.com/office/powerpoint/2010/main" val="835944476"/>
              </p:ext>
            </p:extLst>
          </p:nvPr>
        </p:nvGraphicFramePr>
        <p:xfrm>
          <a:off x="128789" y="1254834"/>
          <a:ext cx="5666703" cy="5458499"/>
        </p:xfrm>
        <a:graphic>
          <a:graphicData uri="http://schemas.openxmlformats.org/drawingml/2006/table">
            <a:tbl>
              <a:tblPr firstRow="1" bandRow="1">
                <a:tableStyleId>{5940675A-B579-460E-94D1-54222C63F5DA}</a:tableStyleId>
              </a:tblPr>
              <a:tblGrid>
                <a:gridCol w="1352281">
                  <a:extLst>
                    <a:ext uri="{9D8B030D-6E8A-4147-A177-3AD203B41FA5}">
                      <a16:colId xmlns:a16="http://schemas.microsoft.com/office/drawing/2014/main" xmlns="" val="3626691566"/>
                    </a:ext>
                  </a:extLst>
                </a:gridCol>
                <a:gridCol w="888643">
                  <a:extLst>
                    <a:ext uri="{9D8B030D-6E8A-4147-A177-3AD203B41FA5}">
                      <a16:colId xmlns:a16="http://schemas.microsoft.com/office/drawing/2014/main" xmlns="" val="2771808222"/>
                    </a:ext>
                  </a:extLst>
                </a:gridCol>
                <a:gridCol w="1223492">
                  <a:extLst>
                    <a:ext uri="{9D8B030D-6E8A-4147-A177-3AD203B41FA5}">
                      <a16:colId xmlns:a16="http://schemas.microsoft.com/office/drawing/2014/main" xmlns="" val="2366350768"/>
                    </a:ext>
                  </a:extLst>
                </a:gridCol>
                <a:gridCol w="2202287">
                  <a:extLst>
                    <a:ext uri="{9D8B030D-6E8A-4147-A177-3AD203B41FA5}">
                      <a16:colId xmlns:a16="http://schemas.microsoft.com/office/drawing/2014/main" xmlns="" val="1803650317"/>
                    </a:ext>
                  </a:extLst>
                </a:gridCol>
              </a:tblGrid>
              <a:tr h="298808">
                <a:tc>
                  <a:txBody>
                    <a:bodyPr/>
                    <a:lstStyle/>
                    <a:p>
                      <a:pPr algn="ctr"/>
                      <a:r>
                        <a:rPr lang="en-US" sz="1600" dirty="0">
                          <a:latin typeface="Times New Roman" panose="02020603050405020304" pitchFamily="18" charset="0"/>
                          <a:cs typeface="Times New Roman" panose="02020603050405020304" pitchFamily="18" charset="0"/>
                        </a:rPr>
                        <a:t>Variable Name</a:t>
                      </a:r>
                    </a:p>
                  </a:txBody>
                  <a:tcPr marT="45721" marB="45721">
                    <a:solidFill>
                      <a:schemeClr val="accent1">
                        <a:lumMod val="40000"/>
                        <a:lumOff val="60000"/>
                      </a:schemeClr>
                    </a:solidFill>
                  </a:tcPr>
                </a:tc>
                <a:tc>
                  <a:txBody>
                    <a:bodyPr/>
                    <a:lstStyle/>
                    <a:p>
                      <a:pPr algn="ctr"/>
                      <a:r>
                        <a:rPr lang="en-US" sz="1600" dirty="0">
                          <a:latin typeface="Times New Roman" panose="02020603050405020304" pitchFamily="18" charset="0"/>
                          <a:cs typeface="Times New Roman" panose="02020603050405020304" pitchFamily="18" charset="0"/>
                        </a:rPr>
                        <a:t>Role</a:t>
                      </a:r>
                    </a:p>
                  </a:txBody>
                  <a:tcPr marT="45721" marB="45721">
                    <a:solidFill>
                      <a:schemeClr val="accent1">
                        <a:lumMod val="40000"/>
                        <a:lumOff val="60000"/>
                      </a:schemeClr>
                    </a:solidFill>
                  </a:tcPr>
                </a:tc>
                <a:tc>
                  <a:txBody>
                    <a:bodyPr/>
                    <a:lstStyle/>
                    <a:p>
                      <a:pPr algn="ctr"/>
                      <a:r>
                        <a:rPr lang="en-US" sz="1600" dirty="0">
                          <a:latin typeface="Times New Roman" panose="02020603050405020304" pitchFamily="18" charset="0"/>
                          <a:cs typeface="Times New Roman" panose="02020603050405020304" pitchFamily="18" charset="0"/>
                        </a:rPr>
                        <a:t>Variable Type</a:t>
                      </a:r>
                    </a:p>
                  </a:txBody>
                  <a:tcPr marT="45721" marB="45721">
                    <a:solidFill>
                      <a:schemeClr val="accent1">
                        <a:lumMod val="40000"/>
                        <a:lumOff val="60000"/>
                      </a:schemeClr>
                    </a:solidFill>
                  </a:tcPr>
                </a:tc>
                <a:tc>
                  <a:txBody>
                    <a:bodyPr/>
                    <a:lstStyle/>
                    <a:p>
                      <a:pPr algn="ctr"/>
                      <a:r>
                        <a:rPr lang="en-US" sz="1600" dirty="0">
                          <a:latin typeface="Times New Roman" panose="02020603050405020304" pitchFamily="18" charset="0"/>
                          <a:cs typeface="Times New Roman" panose="02020603050405020304" pitchFamily="18" charset="0"/>
                        </a:rPr>
                        <a:t>Description</a:t>
                      </a:r>
                    </a:p>
                  </a:txBody>
                  <a:tcPr marT="45721" marB="45721">
                    <a:solidFill>
                      <a:schemeClr val="accent1">
                        <a:lumMod val="40000"/>
                        <a:lumOff val="60000"/>
                      </a:schemeClr>
                    </a:solidFill>
                  </a:tcPr>
                </a:tc>
                <a:extLst>
                  <a:ext uri="{0D108BD9-81ED-4DB2-BD59-A6C34878D82A}">
                    <a16:rowId xmlns:a16="http://schemas.microsoft.com/office/drawing/2014/main" xmlns="" val="1695700447"/>
                  </a:ext>
                </a:extLst>
              </a:tr>
              <a:tr h="573113">
                <a:tc>
                  <a:txBody>
                    <a:bodyPr/>
                    <a:lstStyle/>
                    <a:p>
                      <a:pPr algn="ctr"/>
                      <a:r>
                        <a:rPr lang="en-US" sz="1400" dirty="0" smtClean="0">
                          <a:latin typeface="Times New Roman" panose="02020603050405020304" pitchFamily="18" charset="0"/>
                          <a:cs typeface="Times New Roman" panose="02020603050405020304" pitchFamily="18" charset="0"/>
                        </a:rPr>
                        <a:t>Survived1year</a:t>
                      </a:r>
                    </a:p>
                    <a:p>
                      <a:pPr algn="ctr"/>
                      <a:r>
                        <a:rPr lang="en-US" sz="1400" dirty="0" smtClean="0">
                          <a:latin typeface="Times New Roman" panose="02020603050405020304" pitchFamily="18" charset="0"/>
                          <a:cs typeface="Times New Roman" panose="02020603050405020304" pitchFamily="18" charset="0"/>
                        </a:rPr>
                        <a:t>Or</a:t>
                      </a:r>
                    </a:p>
                    <a:p>
                      <a:pPr algn="ctr"/>
                      <a:r>
                        <a:rPr lang="en-US" sz="1400" dirty="0" smtClean="0">
                          <a:latin typeface="Times New Roman" panose="02020603050405020304" pitchFamily="18" charset="0"/>
                          <a:cs typeface="Times New Roman" panose="02020603050405020304" pitchFamily="18" charset="0"/>
                        </a:rPr>
                        <a:t>y</a:t>
                      </a:r>
                      <a:endParaRPr lang="en-US" sz="1400" dirty="0">
                        <a:latin typeface="Times New Roman" panose="02020603050405020304" pitchFamily="18" charset="0"/>
                        <a:cs typeface="Times New Roman" panose="02020603050405020304" pitchFamily="18" charset="0"/>
                      </a:endParaRPr>
                    </a:p>
                  </a:txBody>
                  <a:tcPr marT="45721" marB="45721"/>
                </a:tc>
                <a:tc>
                  <a:txBody>
                    <a:bodyPr/>
                    <a:lstStyle/>
                    <a:p>
                      <a:pPr algn="ctr"/>
                      <a:r>
                        <a:rPr lang="en-US" sz="1400" dirty="0">
                          <a:latin typeface="Times New Roman" panose="02020603050405020304" pitchFamily="18" charset="0"/>
                          <a:cs typeface="Times New Roman" panose="02020603050405020304" pitchFamily="18" charset="0"/>
                        </a:rPr>
                        <a:t>Target</a:t>
                      </a:r>
                    </a:p>
                  </a:txBody>
                  <a:tcPr marT="45721" marB="45721"/>
                </a:tc>
                <a:tc>
                  <a:txBody>
                    <a:bodyPr/>
                    <a:lstStyle/>
                    <a:p>
                      <a:pPr algn="ctr"/>
                      <a:r>
                        <a:rPr lang="en-US" sz="1400" dirty="0">
                          <a:latin typeface="Times New Roman" panose="02020603050405020304" pitchFamily="18" charset="0"/>
                          <a:cs typeface="Times New Roman" panose="02020603050405020304" pitchFamily="18" charset="0"/>
                        </a:rPr>
                        <a:t>Binary</a:t>
                      </a:r>
                    </a:p>
                  </a:txBody>
                  <a:tcPr marT="45721" marB="45721"/>
                </a:tc>
                <a:tc>
                  <a:txBody>
                    <a:bodyPr/>
                    <a:lstStyle/>
                    <a:p>
                      <a:pPr algn="l"/>
                      <a:r>
                        <a:rPr lang="en-US" sz="1400" dirty="0">
                          <a:latin typeface="Times New Roman" panose="02020603050405020304" pitchFamily="18" charset="0"/>
                          <a:cs typeface="Times New Roman" panose="02020603050405020304" pitchFamily="18" charset="0"/>
                        </a:rPr>
                        <a:t>1 = </a:t>
                      </a:r>
                      <a:r>
                        <a:rPr lang="en-US" sz="1400" dirty="0" smtClean="0">
                          <a:latin typeface="Times New Roman" panose="02020603050405020304" pitchFamily="18" charset="0"/>
                          <a:cs typeface="Times New Roman" panose="02020603050405020304" pitchFamily="18" charset="0"/>
                        </a:rPr>
                        <a:t>patients</a:t>
                      </a:r>
                      <a:r>
                        <a:rPr lang="en-US" sz="1400" baseline="0" dirty="0" smtClean="0">
                          <a:latin typeface="Times New Roman" panose="02020603050405020304" pitchFamily="18" charset="0"/>
                          <a:cs typeface="Times New Roman" panose="02020603050405020304" pitchFamily="18" charset="0"/>
                        </a:rPr>
                        <a:t> survived after 1 year</a:t>
                      </a:r>
                      <a:endParaRPr lang="en-US" sz="1400" dirty="0">
                        <a:latin typeface="Times New Roman" panose="02020603050405020304" pitchFamily="18" charset="0"/>
                        <a:cs typeface="Times New Roman" panose="02020603050405020304" pitchFamily="18" charset="0"/>
                      </a:endParaRPr>
                    </a:p>
                    <a:p>
                      <a:pPr algn="l"/>
                      <a:r>
                        <a:rPr lang="en-US" sz="1400" dirty="0">
                          <a:latin typeface="Times New Roman" panose="02020603050405020304" pitchFamily="18" charset="0"/>
                          <a:cs typeface="Times New Roman" panose="02020603050405020304" pitchFamily="18" charset="0"/>
                        </a:rPr>
                        <a:t>0 = </a:t>
                      </a:r>
                      <a:r>
                        <a:rPr lang="en-US" sz="1400" dirty="0" smtClean="0">
                          <a:latin typeface="Times New Roman" panose="02020603050405020304" pitchFamily="18" charset="0"/>
                          <a:cs typeface="Times New Roman" panose="02020603050405020304" pitchFamily="18" charset="0"/>
                        </a:rPr>
                        <a:t>patients did not survive</a:t>
                      </a:r>
                      <a:r>
                        <a:rPr lang="en-US" sz="1400" baseline="0" dirty="0" smtClean="0">
                          <a:latin typeface="Times New Roman" panose="02020603050405020304" pitchFamily="18" charset="0"/>
                          <a:cs typeface="Times New Roman" panose="02020603050405020304" pitchFamily="18" charset="0"/>
                        </a:rPr>
                        <a:t> after 1 year</a:t>
                      </a:r>
                      <a:endParaRPr lang="en-US" sz="1400" dirty="0">
                        <a:latin typeface="Times New Roman" panose="02020603050405020304" pitchFamily="18" charset="0"/>
                        <a:cs typeface="Times New Roman" panose="02020603050405020304" pitchFamily="18" charset="0"/>
                      </a:endParaRPr>
                    </a:p>
                  </a:txBody>
                  <a:tcPr marT="45721" marB="45721"/>
                </a:tc>
                <a:extLst>
                  <a:ext uri="{0D108BD9-81ED-4DB2-BD59-A6C34878D82A}">
                    <a16:rowId xmlns:a16="http://schemas.microsoft.com/office/drawing/2014/main" xmlns="" val="439106205"/>
                  </a:ext>
                </a:extLst>
              </a:tr>
              <a:tr h="331804">
                <a:tc>
                  <a:txBody>
                    <a:bodyPr/>
                    <a:lstStyle/>
                    <a:p>
                      <a:pPr algn="ctr"/>
                      <a:r>
                        <a:rPr lang="en-US" sz="1400" dirty="0" err="1" smtClean="0">
                          <a:latin typeface="Times New Roman" panose="02020603050405020304" pitchFamily="18" charset="0"/>
                          <a:cs typeface="Times New Roman" panose="02020603050405020304" pitchFamily="18" charset="0"/>
                        </a:rPr>
                        <a:t>IDPatientCare_Situation</a:t>
                      </a:r>
                      <a:endParaRPr lang="en-US" sz="1400" dirty="0">
                        <a:latin typeface="Times New Roman" panose="02020603050405020304" pitchFamily="18" charset="0"/>
                        <a:cs typeface="Times New Roman" panose="02020603050405020304" pitchFamily="18" charset="0"/>
                      </a:endParaRPr>
                    </a:p>
                  </a:txBody>
                  <a:tcPr marT="45721" marB="45721"/>
                </a:tc>
                <a:tc>
                  <a:txBody>
                    <a:bodyPr/>
                    <a:lstStyle/>
                    <a:p>
                      <a:pPr algn="ctr"/>
                      <a:r>
                        <a:rPr lang="en-US" sz="1400" dirty="0">
                          <a:latin typeface="Times New Roman" panose="02020603050405020304" pitchFamily="18" charset="0"/>
                          <a:cs typeface="Times New Roman" panose="02020603050405020304" pitchFamily="18" charset="0"/>
                        </a:rPr>
                        <a:t>Input</a:t>
                      </a:r>
                    </a:p>
                  </a:txBody>
                  <a:tcPr marT="45721" marB="45721"/>
                </a:tc>
                <a:tc>
                  <a:txBody>
                    <a:bodyPr/>
                    <a:lstStyle/>
                    <a:p>
                      <a:pPr algn="ctr"/>
                      <a:r>
                        <a:rPr lang="en-US" sz="1400" dirty="0">
                          <a:latin typeface="Times New Roman" panose="02020603050405020304" pitchFamily="18" charset="0"/>
                          <a:cs typeface="Times New Roman" panose="02020603050405020304" pitchFamily="18" charset="0"/>
                        </a:rPr>
                        <a:t>Numerical</a:t>
                      </a:r>
                    </a:p>
                  </a:txBody>
                  <a:tcPr marT="45721" marB="45721"/>
                </a:tc>
                <a:tc>
                  <a:txBody>
                    <a:bodyPr/>
                    <a:lstStyle/>
                    <a:p>
                      <a:pPr algn="l"/>
                      <a:r>
                        <a:rPr lang="en-MY" sz="1400" dirty="0" smtClean="0">
                          <a:latin typeface="Times New Roman" panose="02020603050405020304" pitchFamily="18" charset="0"/>
                          <a:cs typeface="Times New Roman" panose="02020603050405020304" pitchFamily="18" charset="0"/>
                        </a:rPr>
                        <a:t>Care situation of a patient during treatment</a:t>
                      </a:r>
                      <a:endParaRPr lang="en-US" sz="1400" dirty="0">
                        <a:latin typeface="Times New Roman" panose="02020603050405020304" pitchFamily="18" charset="0"/>
                        <a:cs typeface="Times New Roman" panose="02020603050405020304" pitchFamily="18" charset="0"/>
                      </a:endParaRPr>
                    </a:p>
                  </a:txBody>
                  <a:tcPr marT="45721" marB="45721"/>
                </a:tc>
                <a:extLst>
                  <a:ext uri="{0D108BD9-81ED-4DB2-BD59-A6C34878D82A}">
                    <a16:rowId xmlns:a16="http://schemas.microsoft.com/office/drawing/2014/main" xmlns="" val="829544976"/>
                  </a:ext>
                </a:extLst>
              </a:tr>
              <a:tr h="618177">
                <a:tc>
                  <a:txBody>
                    <a:bodyPr/>
                    <a:lstStyle/>
                    <a:p>
                      <a:pPr algn="ctr"/>
                      <a:r>
                        <a:rPr lang="en-US" sz="1400" dirty="0" smtClean="0">
                          <a:latin typeface="Times New Roman" panose="02020603050405020304" pitchFamily="18" charset="0"/>
                          <a:cs typeface="Times New Roman" panose="02020603050405020304" pitchFamily="18" charset="0"/>
                        </a:rPr>
                        <a:t>Diagnosed_</a:t>
                      </a:r>
                    </a:p>
                    <a:p>
                      <a:pPr algn="ctr"/>
                      <a:r>
                        <a:rPr lang="en-US" sz="1400" dirty="0" smtClean="0">
                          <a:latin typeface="Times New Roman" panose="02020603050405020304" pitchFamily="18" charset="0"/>
                          <a:cs typeface="Times New Roman" panose="02020603050405020304" pitchFamily="18" charset="0"/>
                        </a:rPr>
                        <a:t>Condition</a:t>
                      </a:r>
                      <a:endParaRPr lang="en-US" sz="1400" dirty="0">
                        <a:latin typeface="Times New Roman" panose="02020603050405020304" pitchFamily="18" charset="0"/>
                        <a:cs typeface="Times New Roman" panose="02020603050405020304" pitchFamily="18" charset="0"/>
                      </a:endParaRPr>
                    </a:p>
                  </a:txBody>
                  <a:tcPr marT="45721" marB="45721"/>
                </a:tc>
                <a:tc>
                  <a:txBody>
                    <a:bodyPr/>
                    <a:lstStyle/>
                    <a:p>
                      <a:pPr algn="ctr"/>
                      <a:r>
                        <a:rPr lang="en-US" sz="1400" dirty="0">
                          <a:latin typeface="Times New Roman" panose="02020603050405020304" pitchFamily="18" charset="0"/>
                          <a:cs typeface="Times New Roman" panose="02020603050405020304" pitchFamily="18" charset="0"/>
                        </a:rPr>
                        <a:t>Input</a:t>
                      </a:r>
                    </a:p>
                  </a:txBody>
                  <a:tcPr marT="45721" marB="45721"/>
                </a:tc>
                <a:tc>
                  <a:txBody>
                    <a:bodyPr/>
                    <a:lstStyle/>
                    <a:p>
                      <a:pPr algn="ctr"/>
                      <a:r>
                        <a:rPr lang="en-US" sz="1400" dirty="0" smtClean="0">
                          <a:latin typeface="Times New Roman" panose="02020603050405020304" pitchFamily="18" charset="0"/>
                          <a:cs typeface="Times New Roman" panose="02020603050405020304" pitchFamily="18" charset="0"/>
                        </a:rPr>
                        <a:t>Numerical</a:t>
                      </a:r>
                      <a:endParaRPr lang="en-US" sz="1400" dirty="0">
                        <a:latin typeface="Times New Roman" panose="02020603050405020304" pitchFamily="18" charset="0"/>
                        <a:cs typeface="Times New Roman" panose="02020603050405020304" pitchFamily="18" charset="0"/>
                      </a:endParaRPr>
                    </a:p>
                  </a:txBody>
                  <a:tcPr marT="45721" marB="45721"/>
                </a:tc>
                <a:tc>
                  <a:txBody>
                    <a:bodyPr/>
                    <a:lstStyle/>
                    <a:p>
                      <a:pPr algn="l"/>
                      <a:r>
                        <a:rPr lang="en-MY" sz="1400" dirty="0" smtClean="0">
                          <a:latin typeface="Times New Roman" panose="02020603050405020304" pitchFamily="18" charset="0"/>
                          <a:cs typeface="Times New Roman" panose="02020603050405020304" pitchFamily="18" charset="0"/>
                        </a:rPr>
                        <a:t>The diagnosed condition of the patient</a:t>
                      </a:r>
                      <a:endParaRPr lang="en-US" sz="1400" dirty="0">
                        <a:latin typeface="Times New Roman" panose="02020603050405020304" pitchFamily="18" charset="0"/>
                        <a:cs typeface="Times New Roman" panose="02020603050405020304" pitchFamily="18" charset="0"/>
                      </a:endParaRPr>
                    </a:p>
                  </a:txBody>
                  <a:tcPr marT="45721" marB="45721"/>
                </a:tc>
                <a:extLst>
                  <a:ext uri="{0D108BD9-81ED-4DB2-BD59-A6C34878D82A}">
                    <a16:rowId xmlns:a16="http://schemas.microsoft.com/office/drawing/2014/main" xmlns="" val="2306109637"/>
                  </a:ext>
                </a:extLst>
              </a:tr>
              <a:tr h="515155">
                <a:tc>
                  <a:txBody>
                    <a:bodyPr/>
                    <a:lstStyle/>
                    <a:p>
                      <a:pPr algn="ctr"/>
                      <a:r>
                        <a:rPr lang="en-US" sz="1400" dirty="0" err="1" smtClean="0">
                          <a:latin typeface="Times New Roman" panose="02020603050405020304" pitchFamily="18" charset="0"/>
                          <a:cs typeface="Times New Roman" panose="02020603050405020304" pitchFamily="18" charset="0"/>
                        </a:rPr>
                        <a:t>ID_Patient</a:t>
                      </a:r>
                      <a:endParaRPr lang="en-US" sz="1400" dirty="0">
                        <a:latin typeface="Times New Roman" panose="02020603050405020304" pitchFamily="18" charset="0"/>
                        <a:cs typeface="Times New Roman" panose="02020603050405020304" pitchFamily="18" charset="0"/>
                      </a:endParaRPr>
                    </a:p>
                  </a:txBody>
                  <a:tcPr marT="45721" marB="45721"/>
                </a:tc>
                <a:tc>
                  <a:txBody>
                    <a:bodyPr/>
                    <a:lstStyle/>
                    <a:p>
                      <a:pPr algn="ctr"/>
                      <a:r>
                        <a:rPr lang="en-US" sz="1400" dirty="0">
                          <a:latin typeface="Times New Roman" panose="02020603050405020304" pitchFamily="18" charset="0"/>
                          <a:cs typeface="Times New Roman" panose="02020603050405020304" pitchFamily="18" charset="0"/>
                        </a:rPr>
                        <a:t>Input</a:t>
                      </a:r>
                    </a:p>
                  </a:txBody>
                  <a:tcPr marT="45721" marB="45721"/>
                </a:tc>
                <a:tc>
                  <a:txBody>
                    <a:bodyPr/>
                    <a:lstStyle/>
                    <a:p>
                      <a:pPr algn="ctr"/>
                      <a:r>
                        <a:rPr lang="en-US" sz="1400" dirty="0" smtClean="0">
                          <a:latin typeface="Times New Roman" panose="02020603050405020304" pitchFamily="18" charset="0"/>
                          <a:cs typeface="Times New Roman" panose="02020603050405020304" pitchFamily="18" charset="0"/>
                        </a:rPr>
                        <a:t>Numerical</a:t>
                      </a:r>
                      <a:endParaRPr lang="en-US" sz="1400" dirty="0">
                        <a:latin typeface="Times New Roman" panose="02020603050405020304" pitchFamily="18" charset="0"/>
                        <a:cs typeface="Times New Roman" panose="02020603050405020304" pitchFamily="18" charset="0"/>
                      </a:endParaRPr>
                    </a:p>
                  </a:txBody>
                  <a:tcPr marT="45721" marB="45721"/>
                </a:tc>
                <a:tc>
                  <a:txBody>
                    <a:bodyPr/>
                    <a:lstStyle/>
                    <a:p>
                      <a:pPr algn="l"/>
                      <a:r>
                        <a:rPr lang="en-US" sz="1400" dirty="0" smtClean="0">
                          <a:latin typeface="Times New Roman" panose="02020603050405020304" pitchFamily="18" charset="0"/>
                          <a:cs typeface="Times New Roman" panose="02020603050405020304" pitchFamily="18" charset="0"/>
                        </a:rPr>
                        <a:t>Patient identifier number</a:t>
                      </a:r>
                      <a:endParaRPr lang="en-US" sz="1400" dirty="0">
                        <a:latin typeface="Times New Roman" panose="02020603050405020304" pitchFamily="18" charset="0"/>
                        <a:cs typeface="Times New Roman" panose="02020603050405020304" pitchFamily="18" charset="0"/>
                      </a:endParaRPr>
                    </a:p>
                  </a:txBody>
                  <a:tcPr marT="45721" marB="45721"/>
                </a:tc>
                <a:extLst>
                  <a:ext uri="{0D108BD9-81ED-4DB2-BD59-A6C34878D82A}">
                    <a16:rowId xmlns:a16="http://schemas.microsoft.com/office/drawing/2014/main" xmlns="" val="1580361209"/>
                  </a:ext>
                </a:extLst>
              </a:tr>
              <a:tr h="515155">
                <a:tc>
                  <a:txBody>
                    <a:bodyPr/>
                    <a:lstStyle/>
                    <a:p>
                      <a:pPr algn="ctr"/>
                      <a:r>
                        <a:rPr lang="en-US" sz="1400" dirty="0" err="1" smtClean="0">
                          <a:latin typeface="Times New Roman" panose="02020603050405020304" pitchFamily="18" charset="0"/>
                          <a:cs typeface="Times New Roman" panose="02020603050405020304" pitchFamily="18" charset="0"/>
                        </a:rPr>
                        <a:t>Treatmentwithdrugs</a:t>
                      </a:r>
                      <a:endParaRPr lang="en-US" sz="1400" dirty="0">
                        <a:latin typeface="Times New Roman" panose="02020603050405020304" pitchFamily="18" charset="0"/>
                        <a:cs typeface="Times New Roman" panose="02020603050405020304" pitchFamily="18" charset="0"/>
                      </a:endParaRPr>
                    </a:p>
                  </a:txBody>
                  <a:tcPr marT="45721" marB="45721"/>
                </a:tc>
                <a:tc>
                  <a:txBody>
                    <a:bodyPr/>
                    <a:lstStyle/>
                    <a:p>
                      <a:pPr algn="ctr"/>
                      <a:r>
                        <a:rPr lang="en-US" sz="1400" dirty="0" smtClean="0">
                          <a:latin typeface="Times New Roman" panose="02020603050405020304" pitchFamily="18" charset="0"/>
                          <a:cs typeface="Times New Roman" panose="02020603050405020304" pitchFamily="18" charset="0"/>
                        </a:rPr>
                        <a:t>Input</a:t>
                      </a:r>
                      <a:endParaRPr lang="en-US" sz="1400" dirty="0">
                        <a:latin typeface="Times New Roman" panose="02020603050405020304" pitchFamily="18" charset="0"/>
                        <a:cs typeface="Times New Roman" panose="02020603050405020304" pitchFamily="18" charset="0"/>
                      </a:endParaRPr>
                    </a:p>
                  </a:txBody>
                  <a:tcPr marT="45721" marB="45721"/>
                </a:tc>
                <a:tc>
                  <a:txBody>
                    <a:bodyPr/>
                    <a:lstStyle/>
                    <a:p>
                      <a:pPr algn="ctr"/>
                      <a:r>
                        <a:rPr lang="en-US" sz="1400" dirty="0" smtClean="0">
                          <a:latin typeface="Times New Roman" panose="02020603050405020304" pitchFamily="18" charset="0"/>
                          <a:cs typeface="Times New Roman" panose="02020603050405020304" pitchFamily="18" charset="0"/>
                        </a:rPr>
                        <a:t>Categorical</a:t>
                      </a:r>
                      <a:endParaRPr lang="en-US" sz="1400" dirty="0">
                        <a:latin typeface="Times New Roman" panose="02020603050405020304" pitchFamily="18" charset="0"/>
                        <a:cs typeface="Times New Roman" panose="02020603050405020304" pitchFamily="18" charset="0"/>
                      </a:endParaRPr>
                    </a:p>
                  </a:txBody>
                  <a:tcPr marT="45721" marB="45721"/>
                </a:tc>
                <a:tc>
                  <a:txBody>
                    <a:bodyPr/>
                    <a:lstStyle/>
                    <a:p>
                      <a:pPr algn="l"/>
                      <a:r>
                        <a:rPr lang="en-MY" sz="1400" dirty="0" smtClean="0">
                          <a:latin typeface="Times New Roman" panose="02020603050405020304" pitchFamily="18" charset="0"/>
                          <a:cs typeface="Times New Roman" panose="02020603050405020304" pitchFamily="18" charset="0"/>
                        </a:rPr>
                        <a:t>Class of drugs used during treatment</a:t>
                      </a:r>
                      <a:endParaRPr lang="en-US" sz="1400" dirty="0">
                        <a:latin typeface="Times New Roman" panose="02020603050405020304" pitchFamily="18" charset="0"/>
                        <a:cs typeface="Times New Roman" panose="02020603050405020304" pitchFamily="18" charset="0"/>
                      </a:endParaRPr>
                    </a:p>
                  </a:txBody>
                  <a:tcPr marT="45721" marB="45721"/>
                </a:tc>
              </a:tr>
              <a:tr h="515155">
                <a:tc>
                  <a:txBody>
                    <a:bodyPr/>
                    <a:lstStyle/>
                    <a:p>
                      <a:pPr algn="ctr"/>
                      <a:r>
                        <a:rPr lang="en-US" sz="1400" dirty="0" err="1" smtClean="0">
                          <a:latin typeface="Times New Roman" panose="02020603050405020304" pitchFamily="18" charset="0"/>
                          <a:cs typeface="Times New Roman" panose="02020603050405020304" pitchFamily="18" charset="0"/>
                        </a:rPr>
                        <a:t>Patient_Age</a:t>
                      </a:r>
                      <a:endParaRPr lang="en-US" sz="1400" dirty="0">
                        <a:latin typeface="Times New Roman" panose="02020603050405020304" pitchFamily="18" charset="0"/>
                        <a:cs typeface="Times New Roman" panose="02020603050405020304" pitchFamily="18" charset="0"/>
                      </a:endParaRPr>
                    </a:p>
                  </a:txBody>
                  <a:tcPr marT="45721" marB="45721"/>
                </a:tc>
                <a:tc>
                  <a:txBody>
                    <a:bodyPr/>
                    <a:lstStyle/>
                    <a:p>
                      <a:pPr algn="ctr"/>
                      <a:r>
                        <a:rPr lang="en-US" sz="1400" dirty="0" smtClean="0">
                          <a:latin typeface="Times New Roman" panose="02020603050405020304" pitchFamily="18" charset="0"/>
                          <a:cs typeface="Times New Roman" panose="02020603050405020304" pitchFamily="18" charset="0"/>
                        </a:rPr>
                        <a:t>Input</a:t>
                      </a:r>
                      <a:endParaRPr lang="en-US" sz="1400" dirty="0">
                        <a:latin typeface="Times New Roman" panose="02020603050405020304" pitchFamily="18" charset="0"/>
                        <a:cs typeface="Times New Roman" panose="02020603050405020304" pitchFamily="18" charset="0"/>
                      </a:endParaRPr>
                    </a:p>
                  </a:txBody>
                  <a:tcPr marT="45721" marB="45721"/>
                </a:tc>
                <a:tc>
                  <a:txBody>
                    <a:bodyPr/>
                    <a:lstStyle/>
                    <a:p>
                      <a:pPr algn="ctr"/>
                      <a:r>
                        <a:rPr lang="en-US" sz="1400" dirty="0" smtClean="0">
                          <a:latin typeface="Times New Roman" panose="02020603050405020304" pitchFamily="18" charset="0"/>
                          <a:cs typeface="Times New Roman" panose="02020603050405020304" pitchFamily="18" charset="0"/>
                        </a:rPr>
                        <a:t>Numerical</a:t>
                      </a:r>
                      <a:endParaRPr lang="en-US" sz="1400" dirty="0">
                        <a:latin typeface="Times New Roman" panose="02020603050405020304" pitchFamily="18" charset="0"/>
                        <a:cs typeface="Times New Roman" panose="02020603050405020304" pitchFamily="18" charset="0"/>
                      </a:endParaRPr>
                    </a:p>
                  </a:txBody>
                  <a:tcPr marT="45721" marB="45721"/>
                </a:tc>
                <a:tc>
                  <a:txBody>
                    <a:bodyPr/>
                    <a:lstStyle/>
                    <a:p>
                      <a:pPr algn="l"/>
                      <a:r>
                        <a:rPr lang="en-US" sz="1400" dirty="0" smtClean="0">
                          <a:latin typeface="Times New Roman" panose="02020603050405020304" pitchFamily="18" charset="0"/>
                          <a:cs typeface="Times New Roman" panose="02020603050405020304" pitchFamily="18" charset="0"/>
                        </a:rPr>
                        <a:t>Age of the patient</a:t>
                      </a:r>
                      <a:endParaRPr lang="en-US" sz="1400" dirty="0">
                        <a:latin typeface="Times New Roman" panose="02020603050405020304" pitchFamily="18" charset="0"/>
                        <a:cs typeface="Times New Roman" panose="02020603050405020304" pitchFamily="18" charset="0"/>
                      </a:endParaRPr>
                    </a:p>
                  </a:txBody>
                  <a:tcPr marT="45721" marB="45721"/>
                </a:tc>
              </a:tr>
              <a:tr h="515155">
                <a:tc>
                  <a:txBody>
                    <a:bodyPr/>
                    <a:lstStyle/>
                    <a:p>
                      <a:pPr algn="ctr"/>
                      <a:r>
                        <a:rPr lang="en-US" sz="1400" dirty="0" err="1" smtClean="0">
                          <a:latin typeface="Times New Roman" panose="02020603050405020304" pitchFamily="18" charset="0"/>
                          <a:cs typeface="Times New Roman" panose="02020603050405020304" pitchFamily="18" charset="0"/>
                        </a:rPr>
                        <a:t>PatientBodyMass_Index</a:t>
                      </a:r>
                      <a:endParaRPr lang="en-US" sz="1400" dirty="0">
                        <a:latin typeface="Times New Roman" panose="02020603050405020304" pitchFamily="18" charset="0"/>
                        <a:cs typeface="Times New Roman" panose="02020603050405020304" pitchFamily="18" charset="0"/>
                      </a:endParaRPr>
                    </a:p>
                  </a:txBody>
                  <a:tcPr marT="45721" marB="45721"/>
                </a:tc>
                <a:tc>
                  <a:txBody>
                    <a:bodyPr/>
                    <a:lstStyle/>
                    <a:p>
                      <a:pPr algn="ctr"/>
                      <a:r>
                        <a:rPr lang="en-US" sz="1400" dirty="0" smtClean="0">
                          <a:latin typeface="Times New Roman" panose="02020603050405020304" pitchFamily="18" charset="0"/>
                          <a:cs typeface="Times New Roman" panose="02020603050405020304" pitchFamily="18" charset="0"/>
                        </a:rPr>
                        <a:t>Input</a:t>
                      </a:r>
                      <a:endParaRPr lang="en-US" sz="1400" dirty="0">
                        <a:latin typeface="Times New Roman" panose="02020603050405020304" pitchFamily="18" charset="0"/>
                        <a:cs typeface="Times New Roman" panose="02020603050405020304" pitchFamily="18" charset="0"/>
                      </a:endParaRPr>
                    </a:p>
                  </a:txBody>
                  <a:tcPr marT="45721" marB="45721"/>
                </a:tc>
                <a:tc>
                  <a:txBody>
                    <a:bodyPr/>
                    <a:lstStyle/>
                    <a:p>
                      <a:pPr algn="ctr"/>
                      <a:r>
                        <a:rPr lang="en-US" sz="1400" dirty="0" smtClean="0">
                          <a:latin typeface="Times New Roman" panose="02020603050405020304" pitchFamily="18" charset="0"/>
                          <a:cs typeface="Times New Roman" panose="02020603050405020304" pitchFamily="18" charset="0"/>
                        </a:rPr>
                        <a:t>Numerical</a:t>
                      </a:r>
                      <a:endParaRPr lang="en-US" sz="1400" dirty="0">
                        <a:latin typeface="Times New Roman" panose="02020603050405020304" pitchFamily="18" charset="0"/>
                        <a:cs typeface="Times New Roman" panose="02020603050405020304" pitchFamily="18" charset="0"/>
                      </a:endParaRPr>
                    </a:p>
                  </a:txBody>
                  <a:tcPr marT="45721" marB="45721"/>
                </a:tc>
                <a:tc>
                  <a:txBody>
                    <a:bodyPr/>
                    <a:lstStyle/>
                    <a:p>
                      <a:pPr algn="l"/>
                      <a:r>
                        <a:rPr lang="en-MY" sz="1400" dirty="0" smtClean="0">
                          <a:latin typeface="Times New Roman" panose="02020603050405020304" pitchFamily="18" charset="0"/>
                          <a:cs typeface="Times New Roman" panose="02020603050405020304" pitchFamily="18" charset="0"/>
                        </a:rPr>
                        <a:t>A calculated value based on the patient’s weight, height, etc.</a:t>
                      </a:r>
                      <a:endParaRPr lang="en-US" sz="1400" dirty="0">
                        <a:latin typeface="Times New Roman" panose="02020603050405020304" pitchFamily="18" charset="0"/>
                        <a:cs typeface="Times New Roman" panose="02020603050405020304" pitchFamily="18" charset="0"/>
                      </a:endParaRPr>
                    </a:p>
                  </a:txBody>
                  <a:tcPr marT="45721" marB="45721"/>
                </a:tc>
              </a:tr>
              <a:tr h="515155">
                <a:tc>
                  <a:txBody>
                    <a:bodyPr/>
                    <a:lstStyle/>
                    <a:p>
                      <a:pPr algn="ctr"/>
                      <a:r>
                        <a:rPr lang="en-US" sz="1400" dirty="0" err="1" smtClean="0">
                          <a:latin typeface="Times New Roman" panose="02020603050405020304" pitchFamily="18" charset="0"/>
                          <a:cs typeface="Times New Roman" panose="02020603050405020304" pitchFamily="18" charset="0"/>
                        </a:rPr>
                        <a:t>Patient_Smoker</a:t>
                      </a:r>
                      <a:endParaRPr lang="en-US" sz="1400" dirty="0">
                        <a:latin typeface="Times New Roman" panose="02020603050405020304" pitchFamily="18" charset="0"/>
                        <a:cs typeface="Times New Roman" panose="02020603050405020304" pitchFamily="18" charset="0"/>
                      </a:endParaRPr>
                    </a:p>
                  </a:txBody>
                  <a:tcPr marT="45721" marB="45721"/>
                </a:tc>
                <a:tc>
                  <a:txBody>
                    <a:bodyPr/>
                    <a:lstStyle/>
                    <a:p>
                      <a:pPr algn="ctr"/>
                      <a:r>
                        <a:rPr lang="en-US" sz="1400" dirty="0" smtClean="0">
                          <a:latin typeface="Times New Roman" panose="02020603050405020304" pitchFamily="18" charset="0"/>
                          <a:cs typeface="Times New Roman" panose="02020603050405020304" pitchFamily="18" charset="0"/>
                        </a:rPr>
                        <a:t>Input</a:t>
                      </a:r>
                      <a:endParaRPr lang="en-US" sz="1400" dirty="0">
                        <a:latin typeface="Times New Roman" panose="02020603050405020304" pitchFamily="18" charset="0"/>
                        <a:cs typeface="Times New Roman" panose="02020603050405020304" pitchFamily="18" charset="0"/>
                      </a:endParaRPr>
                    </a:p>
                  </a:txBody>
                  <a:tcPr marT="45721" marB="45721"/>
                </a:tc>
                <a:tc>
                  <a:txBody>
                    <a:bodyPr/>
                    <a:lstStyle/>
                    <a:p>
                      <a:pPr algn="ctr"/>
                      <a:r>
                        <a:rPr lang="en-US" sz="1400" dirty="0" smtClean="0">
                          <a:latin typeface="Times New Roman" panose="02020603050405020304" pitchFamily="18" charset="0"/>
                          <a:cs typeface="Times New Roman" panose="02020603050405020304" pitchFamily="18" charset="0"/>
                        </a:rPr>
                        <a:t>Binary</a:t>
                      </a:r>
                      <a:endParaRPr lang="en-US" sz="1400" dirty="0">
                        <a:latin typeface="Times New Roman" panose="02020603050405020304" pitchFamily="18" charset="0"/>
                        <a:cs typeface="Times New Roman" panose="02020603050405020304" pitchFamily="18" charset="0"/>
                      </a:endParaRPr>
                    </a:p>
                  </a:txBody>
                  <a:tcPr marT="45721" marB="45721"/>
                </a:tc>
                <a:tc>
                  <a:txBody>
                    <a:bodyPr/>
                    <a:lstStyle/>
                    <a:p>
                      <a:pPr algn="l"/>
                      <a:r>
                        <a:rPr lang="en-MY" sz="1400" dirty="0" smtClean="0">
                          <a:latin typeface="Times New Roman" panose="02020603050405020304" pitchFamily="18" charset="0"/>
                          <a:cs typeface="Times New Roman" panose="02020603050405020304" pitchFamily="18" charset="0"/>
                        </a:rPr>
                        <a:t>If the patient was a smoker or not</a:t>
                      </a:r>
                      <a:endParaRPr lang="en-US" sz="1400" dirty="0">
                        <a:latin typeface="Times New Roman" panose="02020603050405020304" pitchFamily="18" charset="0"/>
                        <a:cs typeface="Times New Roman" panose="02020603050405020304" pitchFamily="18" charset="0"/>
                      </a:endParaRPr>
                    </a:p>
                  </a:txBody>
                  <a:tcPr marT="45721" marB="45721"/>
                </a:tc>
              </a:tr>
            </a:tbl>
          </a:graphicData>
        </a:graphic>
      </p:graphicFrame>
      <p:sp>
        <p:nvSpPr>
          <p:cNvPr id="5" name="TextBox 4">
            <a:extLst>
              <a:ext uri="{FF2B5EF4-FFF2-40B4-BE49-F238E27FC236}">
                <a16:creationId xmlns:a16="http://schemas.microsoft.com/office/drawing/2014/main" xmlns="" id="{DE37AD0D-04CE-4E97-BED8-7A541B81EF1D}"/>
              </a:ext>
            </a:extLst>
          </p:cNvPr>
          <p:cNvSpPr txBox="1"/>
          <p:nvPr/>
        </p:nvSpPr>
        <p:spPr>
          <a:xfrm>
            <a:off x="296563" y="271853"/>
            <a:ext cx="4148123" cy="461665"/>
          </a:xfrm>
          <a:prstGeom prst="rect">
            <a:avLst/>
          </a:prstGeom>
          <a:solidFill>
            <a:schemeClr val="lt1">
              <a:alpha val="38000"/>
            </a:schemeClr>
          </a:solidFill>
        </p:spPr>
        <p:txBody>
          <a:bodyPr wrap="none" rtlCol="0">
            <a:spAutoFit/>
          </a:bodyPr>
          <a:lstStyle/>
          <a:p>
            <a:r>
              <a:rPr lang="en-US" sz="2400" b="1" u="sng" dirty="0">
                <a:latin typeface="Arial Black" panose="020B0A04020102020204" pitchFamily="34" charset="0"/>
                <a:cs typeface="Times New Roman" panose="02020603050405020304" pitchFamily="18" charset="0"/>
              </a:rPr>
              <a:t>2.0 DATA DESCRIPTION</a:t>
            </a:r>
          </a:p>
        </p:txBody>
      </p:sp>
      <p:graphicFrame>
        <p:nvGraphicFramePr>
          <p:cNvPr id="6" name="Table 5">
            <a:extLst>
              <a:ext uri="{FF2B5EF4-FFF2-40B4-BE49-F238E27FC236}">
                <a16:creationId xmlns:a16="http://schemas.microsoft.com/office/drawing/2014/main" xmlns="" id="{A422A2E3-EDA0-4DA4-880F-489F7D3E98DD}"/>
              </a:ext>
            </a:extLst>
          </p:cNvPr>
          <p:cNvGraphicFramePr>
            <a:graphicFrameLocks noGrp="1"/>
          </p:cNvGraphicFramePr>
          <p:nvPr>
            <p:extLst>
              <p:ext uri="{D42A27DB-BD31-4B8C-83A1-F6EECF244321}">
                <p14:modId xmlns:p14="http://schemas.microsoft.com/office/powerpoint/2010/main" val="1241348692"/>
              </p:ext>
            </p:extLst>
          </p:nvPr>
        </p:nvGraphicFramePr>
        <p:xfrm>
          <a:off x="6096000" y="1254834"/>
          <a:ext cx="5389605" cy="4724418"/>
        </p:xfrm>
        <a:graphic>
          <a:graphicData uri="http://schemas.openxmlformats.org/drawingml/2006/table">
            <a:tbl>
              <a:tblPr firstRow="1" bandRow="1">
                <a:tableStyleId>{5940675A-B579-460E-94D1-54222C63F5DA}</a:tableStyleId>
              </a:tblPr>
              <a:tblGrid>
                <a:gridCol w="1077532">
                  <a:extLst>
                    <a:ext uri="{9D8B030D-6E8A-4147-A177-3AD203B41FA5}">
                      <a16:colId xmlns:a16="http://schemas.microsoft.com/office/drawing/2014/main" xmlns="" val="1600190615"/>
                    </a:ext>
                  </a:extLst>
                </a:gridCol>
                <a:gridCol w="772733">
                  <a:extLst>
                    <a:ext uri="{9D8B030D-6E8A-4147-A177-3AD203B41FA5}">
                      <a16:colId xmlns:a16="http://schemas.microsoft.com/office/drawing/2014/main" xmlns="" val="3212769523"/>
                    </a:ext>
                  </a:extLst>
                </a:gridCol>
                <a:gridCol w="1216270">
                  <a:extLst>
                    <a:ext uri="{9D8B030D-6E8A-4147-A177-3AD203B41FA5}">
                      <a16:colId xmlns:a16="http://schemas.microsoft.com/office/drawing/2014/main" xmlns="" val="2999722864"/>
                    </a:ext>
                  </a:extLst>
                </a:gridCol>
                <a:gridCol w="2323070">
                  <a:extLst>
                    <a:ext uri="{9D8B030D-6E8A-4147-A177-3AD203B41FA5}">
                      <a16:colId xmlns:a16="http://schemas.microsoft.com/office/drawing/2014/main" xmlns="" val="3337764612"/>
                    </a:ext>
                  </a:extLst>
                </a:gridCol>
              </a:tblGrid>
              <a:tr h="370841">
                <a:tc>
                  <a:txBody>
                    <a:bodyPr/>
                    <a:lstStyle/>
                    <a:p>
                      <a:pPr algn="ctr"/>
                      <a:r>
                        <a:rPr lang="en-US" sz="1600" dirty="0">
                          <a:latin typeface="Times New Roman" panose="02020603050405020304" pitchFamily="18" charset="0"/>
                          <a:cs typeface="Times New Roman" panose="02020603050405020304" pitchFamily="18" charset="0"/>
                        </a:rPr>
                        <a:t>Variable Name</a:t>
                      </a:r>
                    </a:p>
                  </a:txBody>
                  <a:tcPr marT="45721" marB="45721">
                    <a:solidFill>
                      <a:schemeClr val="accent1">
                        <a:lumMod val="40000"/>
                        <a:lumOff val="60000"/>
                      </a:schemeClr>
                    </a:solidFill>
                  </a:tcPr>
                </a:tc>
                <a:tc>
                  <a:txBody>
                    <a:bodyPr/>
                    <a:lstStyle/>
                    <a:p>
                      <a:pPr algn="ctr"/>
                      <a:r>
                        <a:rPr lang="en-US" sz="1600" dirty="0">
                          <a:latin typeface="Times New Roman" panose="02020603050405020304" pitchFamily="18" charset="0"/>
                          <a:cs typeface="Times New Roman" panose="02020603050405020304" pitchFamily="18" charset="0"/>
                        </a:rPr>
                        <a:t>Role</a:t>
                      </a:r>
                    </a:p>
                  </a:txBody>
                  <a:tcPr marT="45721" marB="45721">
                    <a:solidFill>
                      <a:schemeClr val="accent1">
                        <a:lumMod val="40000"/>
                        <a:lumOff val="60000"/>
                      </a:schemeClr>
                    </a:solidFill>
                  </a:tcPr>
                </a:tc>
                <a:tc>
                  <a:txBody>
                    <a:bodyPr/>
                    <a:lstStyle/>
                    <a:p>
                      <a:pPr algn="ctr"/>
                      <a:r>
                        <a:rPr lang="en-US" sz="1600" dirty="0">
                          <a:latin typeface="Times New Roman" panose="02020603050405020304" pitchFamily="18" charset="0"/>
                          <a:cs typeface="Times New Roman" panose="02020603050405020304" pitchFamily="18" charset="0"/>
                        </a:rPr>
                        <a:t>Variable Type</a:t>
                      </a:r>
                    </a:p>
                  </a:txBody>
                  <a:tcPr marT="45721" marB="45721">
                    <a:solidFill>
                      <a:schemeClr val="accent1">
                        <a:lumMod val="40000"/>
                        <a:lumOff val="60000"/>
                      </a:schemeClr>
                    </a:solidFill>
                  </a:tcPr>
                </a:tc>
                <a:tc>
                  <a:txBody>
                    <a:bodyPr/>
                    <a:lstStyle/>
                    <a:p>
                      <a:pPr algn="ctr"/>
                      <a:r>
                        <a:rPr lang="en-US" sz="1600" dirty="0">
                          <a:latin typeface="Times New Roman" panose="02020603050405020304" pitchFamily="18" charset="0"/>
                          <a:cs typeface="Times New Roman" panose="02020603050405020304" pitchFamily="18" charset="0"/>
                        </a:rPr>
                        <a:t>Description</a:t>
                      </a:r>
                    </a:p>
                  </a:txBody>
                  <a:tcPr marT="45721" marB="45721">
                    <a:solidFill>
                      <a:schemeClr val="accent1">
                        <a:lumMod val="40000"/>
                        <a:lumOff val="60000"/>
                      </a:schemeClr>
                    </a:solidFill>
                  </a:tcPr>
                </a:tc>
                <a:extLst>
                  <a:ext uri="{0D108BD9-81ED-4DB2-BD59-A6C34878D82A}">
                    <a16:rowId xmlns:a16="http://schemas.microsoft.com/office/drawing/2014/main" xmlns="" val="3694756748"/>
                  </a:ext>
                </a:extLst>
              </a:tr>
              <a:tr h="370841">
                <a:tc>
                  <a:txBody>
                    <a:bodyPr/>
                    <a:lstStyle/>
                    <a:p>
                      <a:pPr algn="ctr"/>
                      <a:r>
                        <a:rPr lang="en-US" sz="1400" dirty="0" err="1" smtClean="0">
                          <a:latin typeface="Times New Roman" panose="02020603050405020304" pitchFamily="18" charset="0"/>
                          <a:cs typeface="Times New Roman" panose="02020603050405020304" pitchFamily="18" charset="0"/>
                        </a:rPr>
                        <a:t>PatientRuralUrban</a:t>
                      </a:r>
                      <a:endParaRPr lang="en-US" sz="1400" dirty="0">
                        <a:latin typeface="Times New Roman" panose="02020603050405020304" pitchFamily="18" charset="0"/>
                        <a:cs typeface="Times New Roman" panose="02020603050405020304" pitchFamily="18" charset="0"/>
                      </a:endParaRPr>
                    </a:p>
                  </a:txBody>
                  <a:tcPr marT="45721" marB="45721"/>
                </a:tc>
                <a:tc>
                  <a:txBody>
                    <a:bodyPr/>
                    <a:lstStyle/>
                    <a:p>
                      <a:pPr algn="ctr"/>
                      <a:r>
                        <a:rPr lang="en-US" sz="1400" dirty="0">
                          <a:latin typeface="Times New Roman" panose="02020603050405020304" pitchFamily="18" charset="0"/>
                          <a:cs typeface="Times New Roman" panose="02020603050405020304" pitchFamily="18" charset="0"/>
                        </a:rPr>
                        <a:t>Input</a:t>
                      </a:r>
                    </a:p>
                  </a:txBody>
                  <a:tcPr marT="45721" marB="45721"/>
                </a:tc>
                <a:tc>
                  <a:txBody>
                    <a:bodyPr/>
                    <a:lstStyle/>
                    <a:p>
                      <a:pPr algn="ctr"/>
                      <a:r>
                        <a:rPr lang="en-US" sz="1400" dirty="0" smtClean="0">
                          <a:latin typeface="Times New Roman" panose="02020603050405020304" pitchFamily="18" charset="0"/>
                          <a:cs typeface="Times New Roman" panose="02020603050405020304" pitchFamily="18" charset="0"/>
                        </a:rPr>
                        <a:t>Binary</a:t>
                      </a:r>
                      <a:endParaRPr lang="en-US" sz="1400" dirty="0">
                        <a:latin typeface="Times New Roman" panose="02020603050405020304" pitchFamily="18" charset="0"/>
                        <a:cs typeface="Times New Roman" panose="02020603050405020304" pitchFamily="18" charset="0"/>
                      </a:endParaRPr>
                    </a:p>
                  </a:txBody>
                  <a:tcPr marT="45721" marB="45721"/>
                </a:tc>
                <a:tc>
                  <a:txBody>
                    <a:bodyPr/>
                    <a:lstStyle/>
                    <a:p>
                      <a:pPr algn="l"/>
                      <a:r>
                        <a:rPr lang="en-MY" sz="1400" dirty="0" smtClean="0">
                          <a:latin typeface="Times New Roman" panose="02020603050405020304" pitchFamily="18" charset="0"/>
                          <a:cs typeface="Times New Roman" panose="02020603050405020304" pitchFamily="18" charset="0"/>
                        </a:rPr>
                        <a:t>If the patient stayed in Rural or Urban part of the country</a:t>
                      </a:r>
                      <a:endParaRPr lang="en-US" sz="1400" dirty="0">
                        <a:latin typeface="Times New Roman" panose="02020603050405020304" pitchFamily="18" charset="0"/>
                        <a:cs typeface="Times New Roman" panose="02020603050405020304" pitchFamily="18" charset="0"/>
                      </a:endParaRPr>
                    </a:p>
                  </a:txBody>
                  <a:tcPr marT="45721" marB="45721"/>
                </a:tc>
                <a:extLst>
                  <a:ext uri="{0D108BD9-81ED-4DB2-BD59-A6C34878D82A}">
                    <a16:rowId xmlns:a16="http://schemas.microsoft.com/office/drawing/2014/main" xmlns="" val="3284924376"/>
                  </a:ext>
                </a:extLst>
              </a:tr>
              <a:tr h="370841">
                <a:tc>
                  <a:txBody>
                    <a:bodyPr/>
                    <a:lstStyle/>
                    <a:p>
                      <a:pPr algn="ctr"/>
                      <a:r>
                        <a:rPr lang="en-US" sz="1400" dirty="0" smtClean="0">
                          <a:latin typeface="Times New Roman" panose="02020603050405020304" pitchFamily="18" charset="0"/>
                          <a:cs typeface="Times New Roman" panose="02020603050405020304" pitchFamily="18" charset="0"/>
                        </a:rPr>
                        <a:t>A</a:t>
                      </a:r>
                      <a:endParaRPr lang="en-US" sz="1400" dirty="0">
                        <a:latin typeface="Times New Roman" panose="02020603050405020304" pitchFamily="18" charset="0"/>
                        <a:cs typeface="Times New Roman" panose="02020603050405020304" pitchFamily="18" charset="0"/>
                      </a:endParaRPr>
                    </a:p>
                  </a:txBody>
                  <a:tcPr marT="45721" marB="45721"/>
                </a:tc>
                <a:tc>
                  <a:txBody>
                    <a:bodyPr/>
                    <a:lstStyle/>
                    <a:p>
                      <a:pPr algn="ctr"/>
                      <a:r>
                        <a:rPr lang="en-US" sz="1400" dirty="0">
                          <a:latin typeface="Times New Roman" panose="02020603050405020304" pitchFamily="18" charset="0"/>
                          <a:cs typeface="Times New Roman" panose="02020603050405020304" pitchFamily="18" charset="0"/>
                        </a:rPr>
                        <a:t>Input</a:t>
                      </a:r>
                    </a:p>
                  </a:txBody>
                  <a:tcPr marT="45721" marB="45721"/>
                </a:tc>
                <a:tc>
                  <a:txBody>
                    <a:bodyPr/>
                    <a:lstStyle/>
                    <a:p>
                      <a:pPr algn="ctr"/>
                      <a:r>
                        <a:rPr lang="en-US" sz="1400" dirty="0">
                          <a:latin typeface="Times New Roman" panose="02020603050405020304" pitchFamily="18" charset="0"/>
                          <a:cs typeface="Times New Roman" panose="02020603050405020304" pitchFamily="18" charset="0"/>
                        </a:rPr>
                        <a:t>Binary</a:t>
                      </a:r>
                    </a:p>
                  </a:txBody>
                  <a:tcPr marT="45721" marB="45721"/>
                </a:tc>
                <a:tc>
                  <a:txBody>
                    <a:bodyPr/>
                    <a:lstStyle/>
                    <a:p>
                      <a:pPr algn="l"/>
                      <a:r>
                        <a:rPr lang="en-US" sz="1400" dirty="0" smtClean="0">
                          <a:latin typeface="Times New Roman" panose="02020603050405020304" pitchFamily="18" charset="0"/>
                          <a:cs typeface="Times New Roman" panose="02020603050405020304" pitchFamily="18" charset="0"/>
                        </a:rPr>
                        <a:t>The previous condition of patient</a:t>
                      </a:r>
                      <a:r>
                        <a:rPr lang="en-US" sz="1400" baseline="0" dirty="0" smtClean="0">
                          <a:latin typeface="Times New Roman" panose="02020603050405020304" pitchFamily="18" charset="0"/>
                          <a:cs typeface="Times New Roman" panose="02020603050405020304" pitchFamily="18" charset="0"/>
                        </a:rPr>
                        <a:t> was A or not</a:t>
                      </a:r>
                      <a:endParaRPr lang="en-US" sz="1400" dirty="0">
                        <a:latin typeface="Times New Roman" panose="02020603050405020304" pitchFamily="18" charset="0"/>
                        <a:cs typeface="Times New Roman" panose="02020603050405020304" pitchFamily="18" charset="0"/>
                      </a:endParaRPr>
                    </a:p>
                  </a:txBody>
                  <a:tcPr marT="45721" marB="45721"/>
                </a:tc>
                <a:extLst>
                  <a:ext uri="{0D108BD9-81ED-4DB2-BD59-A6C34878D82A}">
                    <a16:rowId xmlns:a16="http://schemas.microsoft.com/office/drawing/2014/main" xmlns="" val="2080354275"/>
                  </a:ext>
                </a:extLst>
              </a:tr>
              <a:tr h="390637">
                <a:tc>
                  <a:txBody>
                    <a:bodyPr/>
                    <a:lstStyle/>
                    <a:p>
                      <a:pPr algn="ctr"/>
                      <a:r>
                        <a:rPr lang="en-US" sz="1400" dirty="0" smtClean="0">
                          <a:latin typeface="Times New Roman" panose="02020603050405020304" pitchFamily="18" charset="0"/>
                          <a:cs typeface="Times New Roman" panose="02020603050405020304" pitchFamily="18" charset="0"/>
                        </a:rPr>
                        <a:t>B</a:t>
                      </a:r>
                      <a:endParaRPr lang="en-US" sz="1400" dirty="0">
                        <a:latin typeface="Times New Roman" panose="02020603050405020304" pitchFamily="18" charset="0"/>
                        <a:cs typeface="Times New Roman" panose="02020603050405020304" pitchFamily="18" charset="0"/>
                      </a:endParaRPr>
                    </a:p>
                  </a:txBody>
                  <a:tcPr marT="45721" marB="45721"/>
                </a:tc>
                <a:tc>
                  <a:txBody>
                    <a:bodyPr/>
                    <a:lstStyle/>
                    <a:p>
                      <a:pPr algn="ctr"/>
                      <a:r>
                        <a:rPr lang="en-US" sz="1400" dirty="0">
                          <a:latin typeface="Times New Roman" panose="02020603050405020304" pitchFamily="18" charset="0"/>
                          <a:cs typeface="Times New Roman" panose="02020603050405020304" pitchFamily="18" charset="0"/>
                        </a:rPr>
                        <a:t>Input</a:t>
                      </a:r>
                    </a:p>
                  </a:txBody>
                  <a:tcPr marT="45721" marB="45721"/>
                </a:tc>
                <a:tc>
                  <a:txBody>
                    <a:bodyPr/>
                    <a:lstStyle/>
                    <a:p>
                      <a:pPr algn="ctr"/>
                      <a:r>
                        <a:rPr lang="en-US" sz="1400" dirty="0" smtClean="0">
                          <a:latin typeface="Times New Roman" panose="02020603050405020304" pitchFamily="18" charset="0"/>
                          <a:cs typeface="Times New Roman" panose="02020603050405020304" pitchFamily="18" charset="0"/>
                        </a:rPr>
                        <a:t>Binary</a:t>
                      </a:r>
                      <a:endParaRPr lang="en-US" sz="1400" dirty="0">
                        <a:latin typeface="Times New Roman" panose="02020603050405020304" pitchFamily="18" charset="0"/>
                        <a:cs typeface="Times New Roman" panose="02020603050405020304" pitchFamily="18" charset="0"/>
                      </a:endParaRPr>
                    </a:p>
                  </a:txBody>
                  <a:tcPr marT="45721" marB="4572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anose="02020603050405020304" pitchFamily="18" charset="0"/>
                          <a:cs typeface="Times New Roman" panose="02020603050405020304" pitchFamily="18" charset="0"/>
                        </a:rPr>
                        <a:t>The previous condition of patient</a:t>
                      </a:r>
                      <a:r>
                        <a:rPr lang="en-US" sz="1400" baseline="0" dirty="0" smtClean="0">
                          <a:latin typeface="Times New Roman" panose="02020603050405020304" pitchFamily="18" charset="0"/>
                          <a:cs typeface="Times New Roman" panose="02020603050405020304" pitchFamily="18" charset="0"/>
                        </a:rPr>
                        <a:t> was B or not</a:t>
                      </a:r>
                      <a:endParaRPr lang="en-US" sz="1400" dirty="0" smtClean="0">
                        <a:latin typeface="Times New Roman" panose="02020603050405020304" pitchFamily="18" charset="0"/>
                        <a:cs typeface="Times New Roman" panose="02020603050405020304" pitchFamily="18" charset="0"/>
                      </a:endParaRPr>
                    </a:p>
                  </a:txBody>
                  <a:tcPr marT="45721" marB="45721"/>
                </a:tc>
                <a:extLst>
                  <a:ext uri="{0D108BD9-81ED-4DB2-BD59-A6C34878D82A}">
                    <a16:rowId xmlns:a16="http://schemas.microsoft.com/office/drawing/2014/main" xmlns="" val="4040417470"/>
                  </a:ext>
                </a:extLst>
              </a:tr>
              <a:tr h="370841">
                <a:tc>
                  <a:txBody>
                    <a:bodyPr/>
                    <a:lstStyle/>
                    <a:p>
                      <a:pPr algn="ctr"/>
                      <a:r>
                        <a:rPr lang="en-US" sz="1400" dirty="0" smtClean="0">
                          <a:latin typeface="Times New Roman" panose="02020603050405020304" pitchFamily="18" charset="0"/>
                          <a:cs typeface="Times New Roman" panose="02020603050405020304" pitchFamily="18" charset="0"/>
                        </a:rPr>
                        <a:t>C</a:t>
                      </a:r>
                      <a:endParaRPr lang="en-US" sz="1400" dirty="0">
                        <a:latin typeface="Times New Roman" panose="02020603050405020304" pitchFamily="18" charset="0"/>
                        <a:cs typeface="Times New Roman" panose="02020603050405020304" pitchFamily="18" charset="0"/>
                      </a:endParaRPr>
                    </a:p>
                  </a:txBody>
                  <a:tcPr marT="45721" marB="45721"/>
                </a:tc>
                <a:tc>
                  <a:txBody>
                    <a:bodyPr/>
                    <a:lstStyle/>
                    <a:p>
                      <a:pPr algn="ctr"/>
                      <a:r>
                        <a:rPr lang="en-US" sz="1400" dirty="0">
                          <a:latin typeface="Times New Roman" panose="02020603050405020304" pitchFamily="18" charset="0"/>
                          <a:cs typeface="Times New Roman" panose="02020603050405020304" pitchFamily="18" charset="0"/>
                        </a:rPr>
                        <a:t>Input</a:t>
                      </a:r>
                    </a:p>
                  </a:txBody>
                  <a:tcPr marT="45721" marB="45721"/>
                </a:tc>
                <a:tc>
                  <a:txBody>
                    <a:bodyPr/>
                    <a:lstStyle/>
                    <a:p>
                      <a:pPr algn="ctr"/>
                      <a:r>
                        <a:rPr lang="en-US" sz="1400" dirty="0">
                          <a:latin typeface="Times New Roman" panose="02020603050405020304" pitchFamily="18" charset="0"/>
                          <a:cs typeface="Times New Roman" panose="02020603050405020304" pitchFamily="18" charset="0"/>
                        </a:rPr>
                        <a:t>Binary</a:t>
                      </a:r>
                    </a:p>
                  </a:txBody>
                  <a:tcPr marT="45721" marB="4572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anose="02020603050405020304" pitchFamily="18" charset="0"/>
                          <a:cs typeface="Times New Roman" panose="02020603050405020304" pitchFamily="18" charset="0"/>
                        </a:rPr>
                        <a:t>The previous condition of patient</a:t>
                      </a:r>
                      <a:r>
                        <a:rPr lang="en-US" sz="1400" baseline="0" dirty="0" smtClean="0">
                          <a:latin typeface="Times New Roman" panose="02020603050405020304" pitchFamily="18" charset="0"/>
                          <a:cs typeface="Times New Roman" panose="02020603050405020304" pitchFamily="18" charset="0"/>
                        </a:rPr>
                        <a:t> was C or not</a:t>
                      </a:r>
                      <a:endParaRPr lang="en-US" sz="1400" dirty="0" smtClean="0">
                        <a:latin typeface="Times New Roman" panose="02020603050405020304" pitchFamily="18" charset="0"/>
                        <a:cs typeface="Times New Roman" panose="02020603050405020304" pitchFamily="18" charset="0"/>
                      </a:endParaRPr>
                    </a:p>
                  </a:txBody>
                  <a:tcPr marT="45721" marB="45721"/>
                </a:tc>
                <a:extLst>
                  <a:ext uri="{0D108BD9-81ED-4DB2-BD59-A6C34878D82A}">
                    <a16:rowId xmlns:a16="http://schemas.microsoft.com/office/drawing/2014/main" xmlns="" val="3519072676"/>
                  </a:ext>
                </a:extLst>
              </a:tr>
              <a:tr h="370841">
                <a:tc>
                  <a:txBody>
                    <a:bodyPr/>
                    <a:lstStyle/>
                    <a:p>
                      <a:pPr algn="ctr"/>
                      <a:r>
                        <a:rPr lang="en-US" sz="1400" dirty="0" smtClean="0">
                          <a:latin typeface="Times New Roman" panose="02020603050405020304" pitchFamily="18" charset="0"/>
                          <a:cs typeface="Times New Roman" panose="02020603050405020304" pitchFamily="18" charset="0"/>
                        </a:rPr>
                        <a:t>D</a:t>
                      </a:r>
                      <a:endParaRPr lang="en-US" sz="1400" dirty="0">
                        <a:latin typeface="Times New Roman" panose="02020603050405020304" pitchFamily="18" charset="0"/>
                        <a:cs typeface="Times New Roman" panose="02020603050405020304" pitchFamily="18" charset="0"/>
                      </a:endParaRPr>
                    </a:p>
                  </a:txBody>
                  <a:tcPr marT="45721" marB="45721"/>
                </a:tc>
                <a:tc>
                  <a:txBody>
                    <a:bodyPr/>
                    <a:lstStyle/>
                    <a:p>
                      <a:pPr algn="ctr"/>
                      <a:r>
                        <a:rPr lang="en-US" sz="1400" dirty="0">
                          <a:latin typeface="Times New Roman" panose="02020603050405020304" pitchFamily="18" charset="0"/>
                          <a:cs typeface="Times New Roman" panose="02020603050405020304" pitchFamily="18" charset="0"/>
                        </a:rPr>
                        <a:t>Input</a:t>
                      </a:r>
                    </a:p>
                  </a:txBody>
                  <a:tcPr marT="45721" marB="45721"/>
                </a:tc>
                <a:tc>
                  <a:txBody>
                    <a:bodyPr/>
                    <a:lstStyle/>
                    <a:p>
                      <a:pPr algn="ctr"/>
                      <a:r>
                        <a:rPr lang="en-US" sz="1400" dirty="0">
                          <a:latin typeface="Times New Roman" panose="02020603050405020304" pitchFamily="18" charset="0"/>
                          <a:cs typeface="Times New Roman" panose="02020603050405020304" pitchFamily="18" charset="0"/>
                        </a:rPr>
                        <a:t>Binary</a:t>
                      </a:r>
                    </a:p>
                  </a:txBody>
                  <a:tcPr marT="45721" marB="4572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anose="02020603050405020304" pitchFamily="18" charset="0"/>
                          <a:cs typeface="Times New Roman" panose="02020603050405020304" pitchFamily="18" charset="0"/>
                        </a:rPr>
                        <a:t>The previous condition of patient</a:t>
                      </a:r>
                      <a:r>
                        <a:rPr lang="en-US" sz="1400" baseline="0" dirty="0" smtClean="0">
                          <a:latin typeface="Times New Roman" panose="02020603050405020304" pitchFamily="18" charset="0"/>
                          <a:cs typeface="Times New Roman" panose="02020603050405020304" pitchFamily="18" charset="0"/>
                        </a:rPr>
                        <a:t> was D or not</a:t>
                      </a:r>
                      <a:endParaRPr lang="en-US" sz="1400" dirty="0" smtClean="0">
                        <a:latin typeface="Times New Roman" panose="02020603050405020304" pitchFamily="18" charset="0"/>
                        <a:cs typeface="Times New Roman" panose="02020603050405020304" pitchFamily="18" charset="0"/>
                      </a:endParaRPr>
                    </a:p>
                  </a:txBody>
                  <a:tcPr marT="45721" marB="45721"/>
                </a:tc>
                <a:extLst>
                  <a:ext uri="{0D108BD9-81ED-4DB2-BD59-A6C34878D82A}">
                    <a16:rowId xmlns:a16="http://schemas.microsoft.com/office/drawing/2014/main" xmlns="" val="1537438685"/>
                  </a:ext>
                </a:extLst>
              </a:tr>
              <a:tr h="370841">
                <a:tc>
                  <a:txBody>
                    <a:bodyPr/>
                    <a:lstStyle/>
                    <a:p>
                      <a:pPr algn="ctr"/>
                      <a:r>
                        <a:rPr lang="en-US" sz="1400" dirty="0" smtClean="0">
                          <a:latin typeface="Times New Roman" panose="02020603050405020304" pitchFamily="18" charset="0"/>
                          <a:cs typeface="Times New Roman" panose="02020603050405020304" pitchFamily="18" charset="0"/>
                        </a:rPr>
                        <a:t>E</a:t>
                      </a:r>
                      <a:endParaRPr lang="en-US" sz="1400" dirty="0">
                        <a:latin typeface="Times New Roman" panose="02020603050405020304" pitchFamily="18" charset="0"/>
                        <a:cs typeface="Times New Roman" panose="02020603050405020304" pitchFamily="18" charset="0"/>
                      </a:endParaRPr>
                    </a:p>
                  </a:txBody>
                  <a:tcPr marT="45721" marB="45721"/>
                </a:tc>
                <a:tc>
                  <a:txBody>
                    <a:bodyPr/>
                    <a:lstStyle/>
                    <a:p>
                      <a:pPr algn="ctr"/>
                      <a:r>
                        <a:rPr lang="en-US" sz="1400" dirty="0" smtClean="0">
                          <a:latin typeface="Times New Roman" panose="02020603050405020304" pitchFamily="18" charset="0"/>
                          <a:cs typeface="Times New Roman" panose="02020603050405020304" pitchFamily="18" charset="0"/>
                        </a:rPr>
                        <a:t>Input</a:t>
                      </a:r>
                      <a:endParaRPr lang="en-US" sz="1400" dirty="0">
                        <a:latin typeface="Times New Roman" panose="02020603050405020304" pitchFamily="18" charset="0"/>
                        <a:cs typeface="Times New Roman" panose="02020603050405020304" pitchFamily="18" charset="0"/>
                      </a:endParaRPr>
                    </a:p>
                  </a:txBody>
                  <a:tcPr marT="45721" marB="45721"/>
                </a:tc>
                <a:tc>
                  <a:txBody>
                    <a:bodyPr/>
                    <a:lstStyle/>
                    <a:p>
                      <a:pPr algn="ctr"/>
                      <a:r>
                        <a:rPr lang="en-US" sz="1400" dirty="0" smtClean="0">
                          <a:latin typeface="Times New Roman" panose="02020603050405020304" pitchFamily="18" charset="0"/>
                          <a:cs typeface="Times New Roman" panose="02020603050405020304" pitchFamily="18" charset="0"/>
                        </a:rPr>
                        <a:t>Binary</a:t>
                      </a:r>
                      <a:endParaRPr lang="en-US" sz="1400" dirty="0">
                        <a:latin typeface="Times New Roman" panose="02020603050405020304" pitchFamily="18" charset="0"/>
                        <a:cs typeface="Times New Roman" panose="02020603050405020304" pitchFamily="18" charset="0"/>
                      </a:endParaRPr>
                    </a:p>
                  </a:txBody>
                  <a:tcPr marT="45721" marB="4572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anose="02020603050405020304" pitchFamily="18" charset="0"/>
                          <a:cs typeface="Times New Roman" panose="02020603050405020304" pitchFamily="18" charset="0"/>
                        </a:rPr>
                        <a:t>The previous condition of patient</a:t>
                      </a:r>
                      <a:r>
                        <a:rPr lang="en-US" sz="1400" baseline="0" dirty="0" smtClean="0">
                          <a:latin typeface="Times New Roman" panose="02020603050405020304" pitchFamily="18" charset="0"/>
                          <a:cs typeface="Times New Roman" panose="02020603050405020304" pitchFamily="18" charset="0"/>
                        </a:rPr>
                        <a:t> was E or not</a:t>
                      </a:r>
                      <a:endParaRPr lang="en-US" sz="1400" dirty="0" smtClean="0">
                        <a:latin typeface="Times New Roman" panose="02020603050405020304" pitchFamily="18" charset="0"/>
                        <a:cs typeface="Times New Roman" panose="02020603050405020304" pitchFamily="18" charset="0"/>
                      </a:endParaRPr>
                    </a:p>
                  </a:txBody>
                  <a:tcPr marT="45721" marB="45721"/>
                </a:tc>
              </a:tr>
              <a:tr h="370841">
                <a:tc>
                  <a:txBody>
                    <a:bodyPr/>
                    <a:lstStyle/>
                    <a:p>
                      <a:pPr algn="ctr"/>
                      <a:r>
                        <a:rPr lang="en-US" sz="1400" dirty="0" smtClean="0">
                          <a:latin typeface="Times New Roman" panose="02020603050405020304" pitchFamily="18" charset="0"/>
                          <a:cs typeface="Times New Roman" panose="02020603050405020304" pitchFamily="18" charset="0"/>
                        </a:rPr>
                        <a:t>F</a:t>
                      </a:r>
                      <a:endParaRPr lang="en-US" sz="1400" dirty="0">
                        <a:latin typeface="Times New Roman" panose="02020603050405020304" pitchFamily="18" charset="0"/>
                        <a:cs typeface="Times New Roman" panose="02020603050405020304" pitchFamily="18" charset="0"/>
                      </a:endParaRPr>
                    </a:p>
                  </a:txBody>
                  <a:tcPr marT="45721" marB="45721"/>
                </a:tc>
                <a:tc>
                  <a:txBody>
                    <a:bodyPr/>
                    <a:lstStyle/>
                    <a:p>
                      <a:pPr algn="ctr"/>
                      <a:r>
                        <a:rPr lang="en-US" sz="1400" dirty="0" smtClean="0">
                          <a:latin typeface="Times New Roman" panose="02020603050405020304" pitchFamily="18" charset="0"/>
                          <a:cs typeface="Times New Roman" panose="02020603050405020304" pitchFamily="18" charset="0"/>
                        </a:rPr>
                        <a:t>Input</a:t>
                      </a:r>
                      <a:endParaRPr lang="en-US" sz="1400" dirty="0">
                        <a:latin typeface="Times New Roman" panose="02020603050405020304" pitchFamily="18" charset="0"/>
                        <a:cs typeface="Times New Roman" panose="02020603050405020304" pitchFamily="18" charset="0"/>
                      </a:endParaRPr>
                    </a:p>
                  </a:txBody>
                  <a:tcPr marT="45721" marB="45721"/>
                </a:tc>
                <a:tc>
                  <a:txBody>
                    <a:bodyPr/>
                    <a:lstStyle/>
                    <a:p>
                      <a:pPr algn="ctr"/>
                      <a:r>
                        <a:rPr lang="en-US" sz="1400" dirty="0" smtClean="0">
                          <a:latin typeface="Times New Roman" panose="02020603050405020304" pitchFamily="18" charset="0"/>
                          <a:cs typeface="Times New Roman" panose="02020603050405020304" pitchFamily="18" charset="0"/>
                        </a:rPr>
                        <a:t>Binary</a:t>
                      </a:r>
                      <a:endParaRPr lang="en-US" sz="1400" dirty="0">
                        <a:latin typeface="Times New Roman" panose="02020603050405020304" pitchFamily="18" charset="0"/>
                        <a:cs typeface="Times New Roman" panose="02020603050405020304" pitchFamily="18" charset="0"/>
                      </a:endParaRPr>
                    </a:p>
                  </a:txBody>
                  <a:tcPr marT="45721" marB="4572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anose="02020603050405020304" pitchFamily="18" charset="0"/>
                          <a:cs typeface="Times New Roman" panose="02020603050405020304" pitchFamily="18" charset="0"/>
                        </a:rPr>
                        <a:t>The previous condition of patient</a:t>
                      </a:r>
                      <a:r>
                        <a:rPr lang="en-US" sz="1400" baseline="0" dirty="0" smtClean="0">
                          <a:latin typeface="Times New Roman" panose="02020603050405020304" pitchFamily="18" charset="0"/>
                          <a:cs typeface="Times New Roman" panose="02020603050405020304" pitchFamily="18" charset="0"/>
                        </a:rPr>
                        <a:t> was F or not</a:t>
                      </a:r>
                      <a:endParaRPr lang="en-US" sz="1400" dirty="0" smtClean="0">
                        <a:latin typeface="Times New Roman" panose="02020603050405020304" pitchFamily="18" charset="0"/>
                        <a:cs typeface="Times New Roman" panose="02020603050405020304" pitchFamily="18" charset="0"/>
                      </a:endParaRPr>
                    </a:p>
                  </a:txBody>
                  <a:tcPr marT="45721" marB="45721"/>
                </a:tc>
              </a:tr>
              <a:tr h="370841">
                <a:tc>
                  <a:txBody>
                    <a:bodyPr/>
                    <a:lstStyle/>
                    <a:p>
                      <a:pPr algn="ctr"/>
                      <a:r>
                        <a:rPr lang="en-US" sz="1400" dirty="0" smtClean="0">
                          <a:latin typeface="Times New Roman" panose="02020603050405020304" pitchFamily="18" charset="0"/>
                          <a:cs typeface="Times New Roman" panose="02020603050405020304" pitchFamily="18" charset="0"/>
                        </a:rPr>
                        <a:t>Z</a:t>
                      </a:r>
                      <a:endParaRPr lang="en-US" sz="1400" dirty="0">
                        <a:latin typeface="Times New Roman" panose="02020603050405020304" pitchFamily="18" charset="0"/>
                        <a:cs typeface="Times New Roman" panose="02020603050405020304" pitchFamily="18" charset="0"/>
                      </a:endParaRPr>
                    </a:p>
                  </a:txBody>
                  <a:tcPr marT="45721" marB="45721"/>
                </a:tc>
                <a:tc>
                  <a:txBody>
                    <a:bodyPr/>
                    <a:lstStyle/>
                    <a:p>
                      <a:pPr algn="ctr"/>
                      <a:r>
                        <a:rPr lang="en-US" sz="1400" dirty="0" smtClean="0">
                          <a:latin typeface="Times New Roman" panose="02020603050405020304" pitchFamily="18" charset="0"/>
                          <a:cs typeface="Times New Roman" panose="02020603050405020304" pitchFamily="18" charset="0"/>
                        </a:rPr>
                        <a:t>Input</a:t>
                      </a:r>
                      <a:endParaRPr lang="en-US" sz="1400" dirty="0">
                        <a:latin typeface="Times New Roman" panose="02020603050405020304" pitchFamily="18" charset="0"/>
                        <a:cs typeface="Times New Roman" panose="02020603050405020304" pitchFamily="18" charset="0"/>
                      </a:endParaRPr>
                    </a:p>
                  </a:txBody>
                  <a:tcPr marT="45721" marB="45721"/>
                </a:tc>
                <a:tc>
                  <a:txBody>
                    <a:bodyPr/>
                    <a:lstStyle/>
                    <a:p>
                      <a:pPr algn="ctr"/>
                      <a:r>
                        <a:rPr lang="en-US" sz="1400" dirty="0" smtClean="0">
                          <a:latin typeface="Times New Roman" panose="02020603050405020304" pitchFamily="18" charset="0"/>
                          <a:cs typeface="Times New Roman" panose="02020603050405020304" pitchFamily="18" charset="0"/>
                        </a:rPr>
                        <a:t>Binary</a:t>
                      </a:r>
                      <a:endParaRPr lang="en-US" sz="1400" dirty="0">
                        <a:latin typeface="Times New Roman" panose="02020603050405020304" pitchFamily="18" charset="0"/>
                        <a:cs typeface="Times New Roman" panose="02020603050405020304" pitchFamily="18" charset="0"/>
                      </a:endParaRPr>
                    </a:p>
                  </a:txBody>
                  <a:tcPr marT="45721" marB="4572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anose="02020603050405020304" pitchFamily="18" charset="0"/>
                          <a:cs typeface="Times New Roman" panose="02020603050405020304" pitchFamily="18" charset="0"/>
                        </a:rPr>
                        <a:t>The previous condition of patient</a:t>
                      </a:r>
                      <a:r>
                        <a:rPr lang="en-US" sz="1400" baseline="0" dirty="0" smtClean="0">
                          <a:latin typeface="Times New Roman" panose="02020603050405020304" pitchFamily="18" charset="0"/>
                          <a:cs typeface="Times New Roman" panose="02020603050405020304" pitchFamily="18" charset="0"/>
                        </a:rPr>
                        <a:t> was Z or not</a:t>
                      </a:r>
                      <a:endParaRPr lang="en-US" sz="1400" dirty="0" smtClean="0">
                        <a:latin typeface="Times New Roman" panose="02020603050405020304" pitchFamily="18" charset="0"/>
                        <a:cs typeface="Times New Roman" panose="02020603050405020304" pitchFamily="18" charset="0"/>
                      </a:endParaRPr>
                    </a:p>
                  </a:txBody>
                  <a:tcPr marT="45721" marB="45721"/>
                </a:tc>
              </a:tr>
            </a:tbl>
          </a:graphicData>
        </a:graphic>
      </p:graphicFrame>
      <p:sp>
        <p:nvSpPr>
          <p:cNvPr id="8" name="TextBox 7">
            <a:extLst>
              <a:ext uri="{FF2B5EF4-FFF2-40B4-BE49-F238E27FC236}">
                <a16:creationId xmlns:a16="http://schemas.microsoft.com/office/drawing/2014/main" xmlns="" id="{80AEE5BF-74ED-467F-8A36-55E7791BE1FF}"/>
              </a:ext>
            </a:extLst>
          </p:cNvPr>
          <p:cNvSpPr txBox="1"/>
          <p:nvPr/>
        </p:nvSpPr>
        <p:spPr>
          <a:xfrm>
            <a:off x="534294" y="885502"/>
            <a:ext cx="742511" cy="369332"/>
          </a:xfrm>
          <a:prstGeom prst="rect">
            <a:avLst/>
          </a:prstGeom>
          <a:solidFill>
            <a:schemeClr val="lt1">
              <a:alpha val="38000"/>
            </a:schemeClr>
          </a:solidFill>
        </p:spPr>
        <p:txBody>
          <a:bodyPr wrap="none" rtlCol="0">
            <a:spAutoFit/>
          </a:bodyPr>
          <a:lstStyle/>
          <a:p>
            <a:r>
              <a:rPr lang="en-US" u="sng" dirty="0" smtClean="0">
                <a:latin typeface="Times New Roman" panose="02020603050405020304" pitchFamily="18" charset="0"/>
                <a:cs typeface="Times New Roman" panose="02020603050405020304" pitchFamily="18" charset="0"/>
              </a:rPr>
              <a:t>Data</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p>
        </p:txBody>
      </p:sp>
      <p:sp>
        <p:nvSpPr>
          <p:cNvPr id="9" name="TextBox 8">
            <a:extLst>
              <a:ext uri="{FF2B5EF4-FFF2-40B4-BE49-F238E27FC236}">
                <a16:creationId xmlns:a16="http://schemas.microsoft.com/office/drawing/2014/main" xmlns="" id="{72852311-8114-4532-A9E5-17D9097E6B06}"/>
              </a:ext>
            </a:extLst>
          </p:cNvPr>
          <p:cNvSpPr txBox="1"/>
          <p:nvPr/>
        </p:nvSpPr>
        <p:spPr>
          <a:xfrm>
            <a:off x="6096000" y="885502"/>
            <a:ext cx="742511" cy="369332"/>
          </a:xfrm>
          <a:prstGeom prst="rect">
            <a:avLst/>
          </a:prstGeom>
          <a:solidFill>
            <a:schemeClr val="lt1">
              <a:alpha val="38000"/>
            </a:schemeClr>
          </a:solidFill>
        </p:spPr>
        <p:txBody>
          <a:bodyPr wrap="none" rtlCol="0">
            <a:spAutoFit/>
          </a:bodyPr>
          <a:lstStyle/>
          <a:p>
            <a:r>
              <a:rPr lang="en-US" u="sng" dirty="0" smtClean="0">
                <a:latin typeface="Times New Roman" panose="02020603050405020304" pitchFamily="18" charset="0"/>
                <a:cs typeface="Times New Roman" panose="02020603050405020304" pitchFamily="18" charset="0"/>
              </a:rPr>
              <a:t>Data</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p>
        </p:txBody>
      </p:sp>
      <p:sp>
        <p:nvSpPr>
          <p:cNvPr id="10" name="TextBox 9">
            <a:extLst>
              <a:ext uri="{FF2B5EF4-FFF2-40B4-BE49-F238E27FC236}">
                <a16:creationId xmlns:a16="http://schemas.microsoft.com/office/drawing/2014/main" xmlns="" id="{AEFA17C3-1241-4C6F-9848-8D279C4ED36B}"/>
              </a:ext>
            </a:extLst>
          </p:cNvPr>
          <p:cNvSpPr txBox="1"/>
          <p:nvPr/>
        </p:nvSpPr>
        <p:spPr>
          <a:xfrm>
            <a:off x="6165046" y="6163918"/>
            <a:ext cx="5320559" cy="369332"/>
          </a:xfrm>
          <a:prstGeom prst="rect">
            <a:avLst/>
          </a:prstGeom>
          <a:solidFill>
            <a:schemeClr val="lt1">
              <a:alpha val="56000"/>
            </a:schemeClr>
          </a:solidFill>
        </p:spPr>
        <p:style>
          <a:lnRef idx="2">
            <a:schemeClr val="dk1"/>
          </a:lnRef>
          <a:fillRef idx="1">
            <a:schemeClr val="lt1"/>
          </a:fillRef>
          <a:effectRef idx="0">
            <a:schemeClr val="dk1"/>
          </a:effectRef>
          <a:fontRef idx="minor">
            <a:schemeClr val="dk1"/>
          </a:fontRef>
        </p:style>
        <p:txBody>
          <a:bodyPr wrap="none" rtlCol="0">
            <a:spAutoFit/>
          </a:bodyPr>
          <a:lstStyle/>
          <a:p>
            <a:r>
              <a:rPr lang="en-US" dirty="0"/>
              <a:t>*Notes : the unknown data is treated as missing values</a:t>
            </a:r>
          </a:p>
        </p:txBody>
      </p:sp>
    </p:spTree>
    <p:extLst>
      <p:ext uri="{BB962C8B-B14F-4D97-AF65-F5344CB8AC3E}">
        <p14:creationId xmlns:p14="http://schemas.microsoft.com/office/powerpoint/2010/main" val="28285689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xmlns="" id="{60D6761F-4116-406A-A792-FF2D04B8D5A7}"/>
              </a:ext>
            </a:extLst>
          </p:cNvPr>
          <p:cNvGraphicFramePr>
            <a:graphicFrameLocks noGrp="1"/>
          </p:cNvGraphicFramePr>
          <p:nvPr>
            <p:extLst>
              <p:ext uri="{D42A27DB-BD31-4B8C-83A1-F6EECF244321}">
                <p14:modId xmlns:p14="http://schemas.microsoft.com/office/powerpoint/2010/main" val="2470811803"/>
              </p:ext>
            </p:extLst>
          </p:nvPr>
        </p:nvGraphicFramePr>
        <p:xfrm>
          <a:off x="356765" y="1082516"/>
          <a:ext cx="5395780" cy="5791204"/>
        </p:xfrm>
        <a:graphic>
          <a:graphicData uri="http://schemas.openxmlformats.org/drawingml/2006/table">
            <a:tbl>
              <a:tblPr firstRow="1" bandRow="1">
                <a:tableStyleId>{5940675A-B579-460E-94D1-54222C63F5DA}</a:tableStyleId>
              </a:tblPr>
              <a:tblGrid>
                <a:gridCol w="1081476">
                  <a:extLst>
                    <a:ext uri="{9D8B030D-6E8A-4147-A177-3AD203B41FA5}">
                      <a16:colId xmlns:a16="http://schemas.microsoft.com/office/drawing/2014/main" xmlns="" val="2356273122"/>
                    </a:ext>
                  </a:extLst>
                </a:gridCol>
                <a:gridCol w="708338">
                  <a:extLst>
                    <a:ext uri="{9D8B030D-6E8A-4147-A177-3AD203B41FA5}">
                      <a16:colId xmlns:a16="http://schemas.microsoft.com/office/drawing/2014/main" xmlns="" val="1003856740"/>
                    </a:ext>
                  </a:extLst>
                </a:gridCol>
                <a:gridCol w="1171684">
                  <a:extLst>
                    <a:ext uri="{9D8B030D-6E8A-4147-A177-3AD203B41FA5}">
                      <a16:colId xmlns:a16="http://schemas.microsoft.com/office/drawing/2014/main" xmlns="" val="3305095661"/>
                    </a:ext>
                  </a:extLst>
                </a:gridCol>
                <a:gridCol w="2434282">
                  <a:extLst>
                    <a:ext uri="{9D8B030D-6E8A-4147-A177-3AD203B41FA5}">
                      <a16:colId xmlns:a16="http://schemas.microsoft.com/office/drawing/2014/main" xmlns="" val="607826816"/>
                    </a:ext>
                  </a:extLst>
                </a:gridCol>
              </a:tblGrid>
              <a:tr h="464001">
                <a:tc>
                  <a:txBody>
                    <a:bodyPr/>
                    <a:lstStyle/>
                    <a:p>
                      <a:pPr algn="ctr"/>
                      <a:r>
                        <a:rPr lang="en-US" sz="1600" dirty="0">
                          <a:latin typeface="Times New Roman" panose="02020603050405020304" pitchFamily="18" charset="0"/>
                          <a:cs typeface="Times New Roman" panose="02020603050405020304" pitchFamily="18" charset="0"/>
                        </a:rPr>
                        <a:t>Variable Name</a:t>
                      </a:r>
                    </a:p>
                  </a:txBody>
                  <a:tcPr marT="45721" marB="45721">
                    <a:solidFill>
                      <a:schemeClr val="accent1">
                        <a:lumMod val="40000"/>
                        <a:lumOff val="60000"/>
                      </a:schemeClr>
                    </a:solidFill>
                  </a:tcPr>
                </a:tc>
                <a:tc>
                  <a:txBody>
                    <a:bodyPr/>
                    <a:lstStyle/>
                    <a:p>
                      <a:pPr algn="ctr"/>
                      <a:r>
                        <a:rPr lang="en-US" sz="1600" dirty="0">
                          <a:latin typeface="Times New Roman" panose="02020603050405020304" pitchFamily="18" charset="0"/>
                          <a:cs typeface="Times New Roman" panose="02020603050405020304" pitchFamily="18" charset="0"/>
                        </a:rPr>
                        <a:t>Role</a:t>
                      </a:r>
                    </a:p>
                  </a:txBody>
                  <a:tcPr marT="45721" marB="45721">
                    <a:solidFill>
                      <a:schemeClr val="accent1">
                        <a:lumMod val="40000"/>
                        <a:lumOff val="60000"/>
                      </a:schemeClr>
                    </a:solidFill>
                  </a:tcPr>
                </a:tc>
                <a:tc>
                  <a:txBody>
                    <a:bodyPr/>
                    <a:lstStyle/>
                    <a:p>
                      <a:pPr algn="ctr"/>
                      <a:r>
                        <a:rPr lang="en-US" sz="1600" dirty="0">
                          <a:latin typeface="Times New Roman" panose="02020603050405020304" pitchFamily="18" charset="0"/>
                          <a:cs typeface="Times New Roman" panose="02020603050405020304" pitchFamily="18" charset="0"/>
                        </a:rPr>
                        <a:t>Variable Type</a:t>
                      </a:r>
                    </a:p>
                  </a:txBody>
                  <a:tcPr marT="45721" marB="45721">
                    <a:solidFill>
                      <a:schemeClr val="accent1">
                        <a:lumMod val="40000"/>
                        <a:lumOff val="60000"/>
                      </a:schemeClr>
                    </a:solidFill>
                  </a:tcPr>
                </a:tc>
                <a:tc>
                  <a:txBody>
                    <a:bodyPr/>
                    <a:lstStyle/>
                    <a:p>
                      <a:pPr algn="ctr"/>
                      <a:r>
                        <a:rPr lang="en-US" sz="1600" dirty="0">
                          <a:latin typeface="Times New Roman" panose="02020603050405020304" pitchFamily="18" charset="0"/>
                          <a:cs typeface="Times New Roman" panose="02020603050405020304" pitchFamily="18" charset="0"/>
                        </a:rPr>
                        <a:t>Description</a:t>
                      </a:r>
                    </a:p>
                  </a:txBody>
                  <a:tcPr marT="45721" marB="45721">
                    <a:solidFill>
                      <a:schemeClr val="accent1">
                        <a:lumMod val="40000"/>
                        <a:lumOff val="60000"/>
                      </a:schemeClr>
                    </a:solidFill>
                  </a:tcPr>
                </a:tc>
                <a:extLst>
                  <a:ext uri="{0D108BD9-81ED-4DB2-BD59-A6C34878D82A}">
                    <a16:rowId xmlns:a16="http://schemas.microsoft.com/office/drawing/2014/main" xmlns="" val="3379342140"/>
                  </a:ext>
                </a:extLst>
              </a:tr>
              <a:tr h="2865121">
                <a:tc>
                  <a:txBody>
                    <a:bodyPr/>
                    <a:lstStyle/>
                    <a:p>
                      <a:pPr algn="ctr"/>
                      <a:r>
                        <a:rPr lang="en-US" sz="1400" dirty="0" err="1" smtClean="0">
                          <a:latin typeface="Times New Roman" panose="02020603050405020304" pitchFamily="18" charset="0"/>
                          <a:cs typeface="Times New Roman" panose="02020603050405020304" pitchFamily="18" charset="0"/>
                        </a:rPr>
                        <a:t>PreviousCondition</a:t>
                      </a:r>
                      <a:endParaRPr lang="en-US" sz="1400" dirty="0">
                        <a:latin typeface="Times New Roman" panose="02020603050405020304" pitchFamily="18" charset="0"/>
                        <a:cs typeface="Times New Roman" panose="02020603050405020304" pitchFamily="18" charset="0"/>
                      </a:endParaRPr>
                    </a:p>
                  </a:txBody>
                  <a:tcPr marT="45721" marB="45721"/>
                </a:tc>
                <a:tc>
                  <a:txBody>
                    <a:bodyPr/>
                    <a:lstStyle/>
                    <a:p>
                      <a:pPr algn="ctr"/>
                      <a:r>
                        <a:rPr lang="en-US" sz="1400" dirty="0">
                          <a:latin typeface="Times New Roman" panose="02020603050405020304" pitchFamily="18" charset="0"/>
                          <a:cs typeface="Times New Roman" panose="02020603050405020304" pitchFamily="18" charset="0"/>
                        </a:rPr>
                        <a:t>Input</a:t>
                      </a:r>
                    </a:p>
                  </a:txBody>
                  <a:tcPr marT="45721" marB="45721"/>
                </a:tc>
                <a:tc>
                  <a:txBody>
                    <a:bodyPr/>
                    <a:lstStyle/>
                    <a:p>
                      <a:pPr algn="ctr"/>
                      <a:r>
                        <a:rPr lang="en-US" sz="1400" dirty="0">
                          <a:latin typeface="Times New Roman" panose="02020603050405020304" pitchFamily="18" charset="0"/>
                          <a:cs typeface="Times New Roman" panose="02020603050405020304" pitchFamily="18" charset="0"/>
                        </a:rPr>
                        <a:t>Categorical</a:t>
                      </a:r>
                    </a:p>
                  </a:txBody>
                  <a:tcPr marT="45721" marB="45721"/>
                </a:tc>
                <a:tc>
                  <a:txBody>
                    <a:bodyPr/>
                    <a:lstStyle/>
                    <a:p>
                      <a:pPr algn="l"/>
                      <a:r>
                        <a:rPr lang="en-MY" sz="1400" dirty="0" smtClean="0">
                          <a:latin typeface="Times New Roman" panose="02020603050405020304" pitchFamily="18" charset="0"/>
                          <a:cs typeface="Times New Roman" panose="02020603050405020304" pitchFamily="18" charset="0"/>
                        </a:rPr>
                        <a:t>Condition of the patient before the start of the treatment ( This variable is </a:t>
                      </a:r>
                      <a:r>
                        <a:rPr lang="en-MY" sz="1400" dirty="0" err="1" smtClean="0">
                          <a:latin typeface="Times New Roman" panose="02020603050405020304" pitchFamily="18" charset="0"/>
                          <a:cs typeface="Times New Roman" panose="02020603050405020304" pitchFamily="18" charset="0"/>
                        </a:rPr>
                        <a:t>splitted</a:t>
                      </a:r>
                      <a:r>
                        <a:rPr lang="en-MY" sz="1400" dirty="0" smtClean="0">
                          <a:latin typeface="Times New Roman" panose="02020603050405020304" pitchFamily="18" charset="0"/>
                          <a:cs typeface="Times New Roman" panose="02020603050405020304" pitchFamily="18" charset="0"/>
                        </a:rPr>
                        <a:t> into 8 columns - A, B, C, D, E, F, Z and </a:t>
                      </a:r>
                      <a:r>
                        <a:rPr lang="en-MY" sz="1400" dirty="0" err="1" smtClean="0">
                          <a:latin typeface="Times New Roman" panose="02020603050405020304" pitchFamily="18" charset="0"/>
                          <a:cs typeface="Times New Roman" panose="02020603050405020304" pitchFamily="18" charset="0"/>
                        </a:rPr>
                        <a:t>Numberofprevcond</a:t>
                      </a:r>
                      <a:r>
                        <a:rPr lang="en-MY" sz="1400" dirty="0" smtClean="0">
                          <a:latin typeface="Times New Roman" panose="02020603050405020304" pitchFamily="18" charset="0"/>
                          <a:cs typeface="Times New Roman" panose="02020603050405020304" pitchFamily="18" charset="0"/>
                        </a:rPr>
                        <a:t>. A, B, C, D, E, F and Z are the previous conditions of the patient. Suppose for one patient, if the entry in column A is 1, it means that the previous condition of the patient was A. If the patient didn't have that condition, it is 0 and same for other conditions. If a patient has previous condition as A and C , columns A and C will have entries as 1 and 1 respectively while the other column B, D, E, F, Z will have entries 0, 0, 0, 0, 0 respectively. The column </a:t>
                      </a:r>
                      <a:r>
                        <a:rPr lang="en-MY" sz="1400" dirty="0" err="1" smtClean="0">
                          <a:latin typeface="Times New Roman" panose="02020603050405020304" pitchFamily="18" charset="0"/>
                          <a:cs typeface="Times New Roman" panose="02020603050405020304" pitchFamily="18" charset="0"/>
                        </a:rPr>
                        <a:t>Numberofprev_cond</a:t>
                      </a:r>
                      <a:r>
                        <a:rPr lang="en-MY" sz="1400" dirty="0" smtClean="0">
                          <a:latin typeface="Times New Roman" panose="02020603050405020304" pitchFamily="18" charset="0"/>
                          <a:cs typeface="Times New Roman" panose="02020603050405020304" pitchFamily="18" charset="0"/>
                        </a:rPr>
                        <a:t> will have entry as 2 i.e. 1 + 0 + 1 + 0 + 0 + 0 + 0 + 0 = 2 in this case. )</a:t>
                      </a:r>
                      <a:endParaRPr lang="en-US" sz="1400" dirty="0">
                        <a:latin typeface="Times New Roman" panose="02020603050405020304" pitchFamily="18" charset="0"/>
                        <a:cs typeface="Times New Roman" panose="02020603050405020304" pitchFamily="18" charset="0"/>
                      </a:endParaRPr>
                    </a:p>
                  </a:txBody>
                  <a:tcPr marT="45721" marB="45721"/>
                </a:tc>
                <a:extLst>
                  <a:ext uri="{0D108BD9-81ED-4DB2-BD59-A6C34878D82A}">
                    <a16:rowId xmlns:a16="http://schemas.microsoft.com/office/drawing/2014/main" xmlns="" val="1756316979"/>
                  </a:ext>
                </a:extLst>
              </a:tr>
            </a:tbl>
          </a:graphicData>
        </a:graphic>
      </p:graphicFrame>
      <p:sp>
        <p:nvSpPr>
          <p:cNvPr id="3" name="TextBox 2">
            <a:extLst>
              <a:ext uri="{FF2B5EF4-FFF2-40B4-BE49-F238E27FC236}">
                <a16:creationId xmlns:a16="http://schemas.microsoft.com/office/drawing/2014/main" xmlns="" id="{A587C828-2303-4B5C-B9E4-B87C1A6E9A8F}"/>
              </a:ext>
            </a:extLst>
          </p:cNvPr>
          <p:cNvSpPr txBox="1"/>
          <p:nvPr/>
        </p:nvSpPr>
        <p:spPr>
          <a:xfrm>
            <a:off x="296563" y="271853"/>
            <a:ext cx="4148123" cy="461665"/>
          </a:xfrm>
          <a:prstGeom prst="rect">
            <a:avLst/>
          </a:prstGeom>
          <a:solidFill>
            <a:schemeClr val="lt1">
              <a:alpha val="40000"/>
            </a:schemeClr>
          </a:solidFill>
        </p:spPr>
        <p:txBody>
          <a:bodyPr wrap="none" rtlCol="0">
            <a:spAutoFit/>
          </a:bodyPr>
          <a:lstStyle/>
          <a:p>
            <a:r>
              <a:rPr lang="en-US" sz="2400" b="1" u="sng" dirty="0">
                <a:latin typeface="Arial Black" panose="020B0A04020102020204" pitchFamily="34" charset="0"/>
                <a:cs typeface="Times New Roman" panose="02020603050405020304" pitchFamily="18" charset="0"/>
              </a:rPr>
              <a:t>2.0 DATA DESCRIPTION</a:t>
            </a:r>
          </a:p>
        </p:txBody>
      </p:sp>
      <p:sp>
        <p:nvSpPr>
          <p:cNvPr id="4" name="TextBox 3">
            <a:extLst>
              <a:ext uri="{FF2B5EF4-FFF2-40B4-BE49-F238E27FC236}">
                <a16:creationId xmlns:a16="http://schemas.microsoft.com/office/drawing/2014/main" xmlns="" id="{1B041ECE-25AE-4601-BDCD-41084937BF5F}"/>
              </a:ext>
            </a:extLst>
          </p:cNvPr>
          <p:cNvSpPr txBox="1"/>
          <p:nvPr/>
        </p:nvSpPr>
        <p:spPr>
          <a:xfrm>
            <a:off x="296563" y="730849"/>
            <a:ext cx="684803" cy="369332"/>
          </a:xfrm>
          <a:prstGeom prst="rect">
            <a:avLst/>
          </a:prstGeom>
          <a:solidFill>
            <a:schemeClr val="lt1">
              <a:alpha val="40000"/>
            </a:schemeClr>
          </a:solidFill>
        </p:spPr>
        <p:txBody>
          <a:bodyPr wrap="none" rtlCol="0">
            <a:spAutoFit/>
          </a:bodyPr>
          <a:lstStyle/>
          <a:p>
            <a:r>
              <a:rPr lang="en-US" u="sng" dirty="0" smtClean="0">
                <a:latin typeface="Times New Roman" panose="02020603050405020304" pitchFamily="18" charset="0"/>
                <a:cs typeface="Times New Roman" panose="02020603050405020304" pitchFamily="18" charset="0"/>
              </a:rPr>
              <a:t>Data</a:t>
            </a:r>
            <a:r>
              <a:rPr lang="en-US" dirty="0" smtClean="0">
                <a:latin typeface="Times New Roman" panose="02020603050405020304" pitchFamily="18" charset="0"/>
                <a:cs typeface="Times New Roman" panose="02020603050405020304" pitchFamily="18" charset="0"/>
              </a:rPr>
              <a:t>:</a:t>
            </a:r>
            <a:endParaRPr lang="en-US" u="sng"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xmlns="" id="{AFFAA695-6861-49EE-85B0-8DCBEF489C4A}"/>
              </a:ext>
            </a:extLst>
          </p:cNvPr>
          <p:cNvSpPr txBox="1"/>
          <p:nvPr/>
        </p:nvSpPr>
        <p:spPr>
          <a:xfrm>
            <a:off x="6151578" y="1100181"/>
            <a:ext cx="5320559" cy="369332"/>
          </a:xfrm>
          <a:prstGeom prst="rect">
            <a:avLst/>
          </a:prstGeom>
          <a:solidFill>
            <a:schemeClr val="lt1">
              <a:alpha val="73000"/>
            </a:schemeClr>
          </a:solidFill>
        </p:spPr>
        <p:style>
          <a:lnRef idx="2">
            <a:schemeClr val="dk1"/>
          </a:lnRef>
          <a:fillRef idx="1">
            <a:schemeClr val="lt1"/>
          </a:fillRef>
          <a:effectRef idx="0">
            <a:schemeClr val="dk1"/>
          </a:effectRef>
          <a:fontRef idx="minor">
            <a:schemeClr val="dk1"/>
          </a:fontRef>
        </p:style>
        <p:txBody>
          <a:bodyPr wrap="none" rtlCol="0">
            <a:spAutoFit/>
          </a:bodyPr>
          <a:lstStyle/>
          <a:p>
            <a:r>
              <a:rPr lang="en-US" dirty="0"/>
              <a:t>*Notes : the unknown data is treated as missing values</a:t>
            </a:r>
          </a:p>
        </p:txBody>
      </p:sp>
    </p:spTree>
    <p:extLst>
      <p:ext uri="{BB962C8B-B14F-4D97-AF65-F5344CB8AC3E}">
        <p14:creationId xmlns:p14="http://schemas.microsoft.com/office/powerpoint/2010/main" val="42756195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062A6E00-32B8-4992-911C-C933F42A77AD}"/>
              </a:ext>
            </a:extLst>
          </p:cNvPr>
          <p:cNvSpPr txBox="1"/>
          <p:nvPr/>
        </p:nvSpPr>
        <p:spPr>
          <a:xfrm>
            <a:off x="296563" y="271853"/>
            <a:ext cx="7666971" cy="461665"/>
          </a:xfrm>
          <a:prstGeom prst="rect">
            <a:avLst/>
          </a:prstGeom>
          <a:solidFill>
            <a:schemeClr val="lt1">
              <a:alpha val="36000"/>
            </a:schemeClr>
          </a:solidFill>
        </p:spPr>
        <p:txBody>
          <a:bodyPr wrap="none" rtlCol="0">
            <a:spAutoFit/>
          </a:bodyPr>
          <a:lstStyle/>
          <a:p>
            <a:r>
              <a:rPr lang="en-US" sz="2400" b="1" u="sng" dirty="0">
                <a:latin typeface="Arial Black" panose="020B0A04020102020204" pitchFamily="34" charset="0"/>
                <a:cs typeface="Times New Roman" panose="02020603050405020304" pitchFamily="18" charset="0"/>
              </a:rPr>
              <a:t>3.0 DATA EXPLORATION AND MANAGEMENT</a:t>
            </a:r>
          </a:p>
        </p:txBody>
      </p:sp>
      <p:sp>
        <p:nvSpPr>
          <p:cNvPr id="3" name="TextBox 2">
            <a:extLst>
              <a:ext uri="{FF2B5EF4-FFF2-40B4-BE49-F238E27FC236}">
                <a16:creationId xmlns:a16="http://schemas.microsoft.com/office/drawing/2014/main" xmlns="" id="{85DA12B6-3D4C-4CC4-B678-08F989D1C21B}"/>
              </a:ext>
            </a:extLst>
          </p:cNvPr>
          <p:cNvSpPr txBox="1"/>
          <p:nvPr/>
        </p:nvSpPr>
        <p:spPr>
          <a:xfrm>
            <a:off x="296563" y="1138360"/>
            <a:ext cx="8438689" cy="5170646"/>
          </a:xfrm>
          <a:prstGeom prst="rect">
            <a:avLst/>
          </a:prstGeom>
          <a:solidFill>
            <a:schemeClr val="lt1">
              <a:alpha val="36000"/>
            </a:schemeClr>
          </a:solidFill>
        </p:spPr>
        <p:txBody>
          <a:bodyPr wrap="square" rtlCol="0">
            <a:spAutoFit/>
          </a:bodyPr>
          <a:lstStyle/>
          <a:p>
            <a:pPr algn="just"/>
            <a:r>
              <a:rPr lang="en-US" sz="1700" dirty="0">
                <a:latin typeface="Arial" panose="020B0604020202020204" pitchFamily="34" charset="0"/>
                <a:cs typeface="Arial" panose="020B0604020202020204" pitchFamily="34" charset="0"/>
              </a:rPr>
              <a:t>In data exploration, we explore our data to find out whether there are any typo errors, missing values, skewed data or outliers. So, we use Multiplot node to connect it to our data source and run it.</a:t>
            </a:r>
          </a:p>
          <a:p>
            <a:pPr algn="just"/>
            <a:endParaRPr lang="en-US" sz="16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After using </a:t>
            </a:r>
            <a:r>
              <a:rPr lang="en-US" sz="2000" dirty="0" err="1" smtClean="0">
                <a:latin typeface="Times New Roman" panose="02020603050405020304" pitchFamily="18" charset="0"/>
                <a:cs typeface="Times New Roman" panose="02020603050405020304" pitchFamily="18" charset="0"/>
              </a:rPr>
              <a:t>multiplot</a:t>
            </a:r>
            <a:r>
              <a:rPr lang="en-US" sz="2000" dirty="0" smtClean="0">
                <a:latin typeface="Times New Roman" panose="02020603050405020304" pitchFamily="18" charset="0"/>
                <a:cs typeface="Times New Roman" panose="02020603050405020304" pitchFamily="18" charset="0"/>
              </a:rPr>
              <a:t> node, we found out that:</a:t>
            </a:r>
          </a:p>
          <a:p>
            <a:pPr marL="742950" lvl="1" indent="-28575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A has 2356 missing values</a:t>
            </a:r>
          </a:p>
          <a:p>
            <a:pPr marL="742950" lvl="1" indent="-28575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B </a:t>
            </a:r>
            <a:r>
              <a:rPr lang="en-US" sz="2000" dirty="0">
                <a:latin typeface="Times New Roman" panose="02020603050405020304" pitchFamily="18" charset="0"/>
                <a:cs typeface="Times New Roman" panose="02020603050405020304" pitchFamily="18" charset="0"/>
              </a:rPr>
              <a:t>has 2356 missing values</a:t>
            </a:r>
          </a:p>
          <a:p>
            <a:pPr marL="742950" lvl="1" indent="-28575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C </a:t>
            </a:r>
            <a:r>
              <a:rPr lang="en-US" sz="2000" dirty="0">
                <a:latin typeface="Times New Roman" panose="02020603050405020304" pitchFamily="18" charset="0"/>
                <a:cs typeface="Times New Roman" panose="02020603050405020304" pitchFamily="18" charset="0"/>
              </a:rPr>
              <a:t>has 2356 missing values</a:t>
            </a:r>
          </a:p>
          <a:p>
            <a:pPr marL="742950" lvl="1" indent="-28575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D </a:t>
            </a:r>
            <a:r>
              <a:rPr lang="en-US" sz="2000" dirty="0">
                <a:latin typeface="Times New Roman" panose="02020603050405020304" pitchFamily="18" charset="0"/>
                <a:cs typeface="Times New Roman" panose="02020603050405020304" pitchFamily="18" charset="0"/>
              </a:rPr>
              <a:t>has 2356 missing values</a:t>
            </a:r>
          </a:p>
          <a:p>
            <a:pPr marL="742950" lvl="1" indent="-28575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E </a:t>
            </a:r>
            <a:r>
              <a:rPr lang="en-US" sz="2000" dirty="0">
                <a:latin typeface="Times New Roman" panose="02020603050405020304" pitchFamily="18" charset="0"/>
                <a:cs typeface="Times New Roman" panose="02020603050405020304" pitchFamily="18" charset="0"/>
              </a:rPr>
              <a:t>has 2356 missing values</a:t>
            </a:r>
          </a:p>
          <a:p>
            <a:pPr marL="742950" lvl="1" indent="-28575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F </a:t>
            </a:r>
            <a:r>
              <a:rPr lang="en-US" sz="2000" dirty="0">
                <a:latin typeface="Times New Roman" panose="02020603050405020304" pitchFamily="18" charset="0"/>
                <a:cs typeface="Times New Roman" panose="02020603050405020304" pitchFamily="18" charset="0"/>
              </a:rPr>
              <a:t>has 2356 missing values</a:t>
            </a:r>
          </a:p>
          <a:p>
            <a:pPr marL="742950" lvl="1" indent="-28575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Z has </a:t>
            </a:r>
            <a:r>
              <a:rPr lang="en-US" sz="2000" dirty="0">
                <a:latin typeface="Times New Roman" panose="02020603050405020304" pitchFamily="18" charset="0"/>
                <a:cs typeface="Times New Roman" panose="02020603050405020304" pitchFamily="18" charset="0"/>
              </a:rPr>
              <a:t>2356 missing </a:t>
            </a:r>
            <a:r>
              <a:rPr lang="en-US" sz="2000" dirty="0" smtClean="0">
                <a:latin typeface="Times New Roman" panose="02020603050405020304" pitchFamily="18" charset="0"/>
                <a:cs typeface="Times New Roman" panose="02020603050405020304" pitchFamily="18" charset="0"/>
              </a:rPr>
              <a:t>values</a:t>
            </a:r>
          </a:p>
          <a:p>
            <a:pPr marL="742950" lvl="1" indent="-285750" algn="just">
              <a:buFont typeface="Arial" panose="020B0604020202020204" pitchFamily="34" charset="0"/>
              <a:buChar char="•"/>
            </a:pPr>
            <a:r>
              <a:rPr lang="en-US" sz="2000" dirty="0" err="1" smtClean="0">
                <a:latin typeface="Times New Roman" panose="02020603050405020304" pitchFamily="18" charset="0"/>
                <a:cs typeface="Times New Roman" panose="02020603050405020304" pitchFamily="18" charset="0"/>
              </a:rPr>
              <a:t>Number_of_prev_cond</a:t>
            </a:r>
            <a:r>
              <a:rPr lang="en-US" sz="2000" dirty="0" smtClean="0">
                <a:latin typeface="Times New Roman" panose="02020603050405020304" pitchFamily="18" charset="0"/>
                <a:cs typeface="Times New Roman" panose="02020603050405020304" pitchFamily="18" charset="0"/>
              </a:rPr>
              <a:t> has 2356 missing values</a:t>
            </a:r>
          </a:p>
          <a:p>
            <a:pPr marL="742950" lvl="1" indent="-285750" algn="just">
              <a:buFont typeface="Arial" panose="020B0604020202020204" pitchFamily="34" charset="0"/>
              <a:buChar char="•"/>
            </a:pPr>
            <a:r>
              <a:rPr lang="en-US" sz="2000" dirty="0" err="1" smtClean="0">
                <a:latin typeface="Times New Roman" panose="02020603050405020304" pitchFamily="18" charset="0"/>
                <a:cs typeface="Times New Roman" panose="02020603050405020304" pitchFamily="18" charset="0"/>
              </a:rPr>
              <a:t>Patient_Rural_Urban</a:t>
            </a:r>
            <a:r>
              <a:rPr lang="en-US" sz="2000" dirty="0" smtClean="0">
                <a:latin typeface="Times New Roman" panose="02020603050405020304" pitchFamily="18" charset="0"/>
                <a:cs typeface="Times New Roman" panose="02020603050405020304" pitchFamily="18" charset="0"/>
              </a:rPr>
              <a:t> has 1000 missing values</a:t>
            </a:r>
          </a:p>
          <a:p>
            <a:pPr marL="742950" lvl="1" indent="-285750" algn="just">
              <a:buFont typeface="Arial" panose="020B0604020202020204" pitchFamily="34" charset="0"/>
              <a:buChar char="•"/>
            </a:pPr>
            <a:r>
              <a:rPr lang="en-US" sz="2000" dirty="0" err="1" smtClean="0">
                <a:latin typeface="Times New Roman" panose="02020603050405020304" pitchFamily="18" charset="0"/>
                <a:cs typeface="Times New Roman" panose="02020603050405020304" pitchFamily="18" charset="0"/>
              </a:rPr>
              <a:t>Patient_smoker</a:t>
            </a:r>
            <a:r>
              <a:rPr lang="en-US" sz="2000" dirty="0" smtClean="0">
                <a:latin typeface="Times New Roman" panose="02020603050405020304" pitchFamily="18" charset="0"/>
                <a:cs typeface="Times New Roman" panose="02020603050405020304" pitchFamily="18" charset="0"/>
              </a:rPr>
              <a:t> has 1000 </a:t>
            </a:r>
            <a:r>
              <a:rPr lang="en-US" sz="2000" dirty="0">
                <a:latin typeface="Times New Roman" panose="02020603050405020304" pitchFamily="18" charset="0"/>
                <a:cs typeface="Times New Roman" panose="02020603050405020304" pitchFamily="18" charset="0"/>
              </a:rPr>
              <a:t>missing </a:t>
            </a:r>
            <a:r>
              <a:rPr lang="en-US" sz="2000" dirty="0" smtClean="0">
                <a:latin typeface="Times New Roman" panose="02020603050405020304" pitchFamily="18" charset="0"/>
                <a:cs typeface="Times New Roman" panose="02020603050405020304" pitchFamily="18" charset="0"/>
              </a:rPr>
              <a:t>values</a:t>
            </a:r>
          </a:p>
          <a:p>
            <a:pPr marL="742950" lvl="1" indent="-28575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Survived_1_year</a:t>
            </a:r>
            <a:r>
              <a:rPr lang="en-US" sz="2000" dirty="0">
                <a:latin typeface="Times New Roman" panose="02020603050405020304" pitchFamily="18" charset="0"/>
                <a:cs typeface="Times New Roman" panose="02020603050405020304" pitchFamily="18" charset="0"/>
              </a:rPr>
              <a:t> has </a:t>
            </a:r>
            <a:r>
              <a:rPr lang="en-US" sz="2000" dirty="0" smtClean="0">
                <a:latin typeface="Times New Roman" panose="02020603050405020304" pitchFamily="18" charset="0"/>
                <a:cs typeface="Times New Roman" panose="02020603050405020304" pitchFamily="18" charset="0"/>
              </a:rPr>
              <a:t>1000 missing values</a:t>
            </a:r>
          </a:p>
          <a:p>
            <a:pPr marL="742950" lvl="1" indent="-285750" algn="just">
              <a:buFont typeface="Arial" panose="020B0604020202020204" pitchFamily="34" charset="0"/>
              <a:buChar char="•"/>
            </a:pPr>
            <a:r>
              <a:rPr lang="en-US" sz="2000" dirty="0" err="1" smtClean="0">
                <a:latin typeface="Times New Roman" panose="02020603050405020304" pitchFamily="18" charset="0"/>
                <a:cs typeface="Times New Roman" panose="02020603050405020304" pitchFamily="18" charset="0"/>
              </a:rPr>
              <a:t>Treated_with_drugs</a:t>
            </a:r>
            <a:r>
              <a:rPr lang="en-US" sz="2000" dirty="0">
                <a:latin typeface="Times New Roman" panose="02020603050405020304" pitchFamily="18" charset="0"/>
                <a:cs typeface="Times New Roman" panose="02020603050405020304" pitchFamily="18" charset="0"/>
              </a:rPr>
              <a:t> has </a:t>
            </a:r>
            <a:r>
              <a:rPr lang="en-US" sz="2000" dirty="0" smtClean="0">
                <a:latin typeface="Times New Roman" panose="02020603050405020304" pitchFamily="18" charset="0"/>
                <a:cs typeface="Times New Roman" panose="02020603050405020304" pitchFamily="18" charset="0"/>
              </a:rPr>
              <a:t>1008 </a:t>
            </a:r>
            <a:r>
              <a:rPr lang="en-US" sz="2000" dirty="0">
                <a:latin typeface="Times New Roman" panose="02020603050405020304" pitchFamily="18" charset="0"/>
                <a:cs typeface="Times New Roman" panose="02020603050405020304" pitchFamily="18" charset="0"/>
              </a:rPr>
              <a:t>missing </a:t>
            </a:r>
            <a:r>
              <a:rPr lang="en-US" sz="2000" dirty="0" smtClean="0">
                <a:latin typeface="Times New Roman" panose="02020603050405020304" pitchFamily="18" charset="0"/>
                <a:cs typeface="Times New Roman" panose="02020603050405020304" pitchFamily="18" charset="0"/>
              </a:rPr>
              <a:t>values</a:t>
            </a:r>
            <a:r>
              <a:rPr lang="en-US" sz="20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C0FF09AB-3E13-41C5-848C-1A062416E803}"/>
              </a:ext>
            </a:extLst>
          </p:cNvPr>
          <p:cNvPicPr/>
          <p:nvPr/>
        </p:nvPicPr>
        <p:blipFill>
          <a:blip r:embed="rId2"/>
          <a:stretch>
            <a:fillRect/>
          </a:stretch>
        </p:blipFill>
        <p:spPr>
          <a:xfrm>
            <a:off x="8735252" y="1132306"/>
            <a:ext cx="2918165" cy="633245"/>
          </a:xfrm>
          <a:prstGeom prst="rect">
            <a:avLst/>
          </a:prstGeom>
        </p:spPr>
      </p:pic>
      <p:sp>
        <p:nvSpPr>
          <p:cNvPr id="8" name="TextBox 7">
            <a:extLst>
              <a:ext uri="{FF2B5EF4-FFF2-40B4-BE49-F238E27FC236}">
                <a16:creationId xmlns:a16="http://schemas.microsoft.com/office/drawing/2014/main" xmlns="" id="{DD261400-E807-40D9-9D61-EA293A1557D5}"/>
              </a:ext>
            </a:extLst>
          </p:cNvPr>
          <p:cNvSpPr txBox="1"/>
          <p:nvPr/>
        </p:nvSpPr>
        <p:spPr>
          <a:xfrm>
            <a:off x="816801" y="681090"/>
            <a:ext cx="2763257" cy="369332"/>
          </a:xfrm>
          <a:prstGeom prst="rect">
            <a:avLst/>
          </a:prstGeom>
          <a:solidFill>
            <a:schemeClr val="lt1">
              <a:alpha val="36000"/>
            </a:schemeClr>
          </a:solidFill>
        </p:spPr>
        <p:txBody>
          <a:bodyPr wrap="none" rtlCol="0">
            <a:spAutoFit/>
          </a:bodyPr>
          <a:lstStyle/>
          <a:p>
            <a:r>
              <a:rPr lang="en-US" u="sng" dirty="0">
                <a:latin typeface="Times New Roman" panose="02020603050405020304" pitchFamily="18" charset="0"/>
                <a:cs typeface="Times New Roman" panose="02020603050405020304" pitchFamily="18" charset="0"/>
              </a:rPr>
              <a:t>3.1 DATA EXPLORATION</a:t>
            </a:r>
          </a:p>
        </p:txBody>
      </p:sp>
    </p:spTree>
    <p:extLst>
      <p:ext uri="{BB962C8B-B14F-4D97-AF65-F5344CB8AC3E}">
        <p14:creationId xmlns:p14="http://schemas.microsoft.com/office/powerpoint/2010/main" val="13615689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062A6E00-32B8-4992-911C-C933F42A77AD}"/>
              </a:ext>
            </a:extLst>
          </p:cNvPr>
          <p:cNvSpPr txBox="1"/>
          <p:nvPr/>
        </p:nvSpPr>
        <p:spPr>
          <a:xfrm>
            <a:off x="296563" y="271853"/>
            <a:ext cx="7666971" cy="461665"/>
          </a:xfrm>
          <a:prstGeom prst="rect">
            <a:avLst/>
          </a:prstGeom>
          <a:solidFill>
            <a:schemeClr val="lt1">
              <a:alpha val="36000"/>
            </a:schemeClr>
          </a:solidFill>
        </p:spPr>
        <p:txBody>
          <a:bodyPr wrap="none" rtlCol="0">
            <a:spAutoFit/>
          </a:bodyPr>
          <a:lstStyle/>
          <a:p>
            <a:r>
              <a:rPr lang="en-US" sz="2400" b="1" u="sng" dirty="0">
                <a:latin typeface="Arial Black" panose="020B0A04020102020204" pitchFamily="34" charset="0"/>
                <a:cs typeface="Times New Roman" panose="02020603050405020304" pitchFamily="18" charset="0"/>
              </a:rPr>
              <a:t>3.0 DATA EXPLORATION AND MANAGEMENT</a:t>
            </a:r>
          </a:p>
        </p:txBody>
      </p:sp>
      <p:sp>
        <p:nvSpPr>
          <p:cNvPr id="3" name="TextBox 2">
            <a:extLst>
              <a:ext uri="{FF2B5EF4-FFF2-40B4-BE49-F238E27FC236}">
                <a16:creationId xmlns:a16="http://schemas.microsoft.com/office/drawing/2014/main" xmlns="" id="{85DA12B6-3D4C-4CC4-B678-08F989D1C21B}"/>
              </a:ext>
            </a:extLst>
          </p:cNvPr>
          <p:cNvSpPr txBox="1"/>
          <p:nvPr/>
        </p:nvSpPr>
        <p:spPr>
          <a:xfrm>
            <a:off x="296563" y="1138360"/>
            <a:ext cx="8438689" cy="1569660"/>
          </a:xfrm>
          <a:prstGeom prst="rect">
            <a:avLst/>
          </a:prstGeom>
          <a:solidFill>
            <a:schemeClr val="lt1">
              <a:alpha val="36000"/>
            </a:schemeClr>
          </a:solid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In data exploration, we explore our data to find out whether there are any typo errors, missing values, skewed data or outliers. So, we use Multiplot node to connect it to our data source and run it.</a:t>
            </a:r>
          </a:p>
          <a:p>
            <a:pPr algn="just"/>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From the results, there are 3 variable with missing values denoted as unknown which can be seen in train graph. In the </a:t>
            </a:r>
            <a:r>
              <a:rPr lang="en-US" sz="1600" dirty="0">
                <a:highlight>
                  <a:srgbClr val="00FF00"/>
                </a:highlight>
                <a:latin typeface="Times New Roman" panose="02020603050405020304" pitchFamily="18" charset="0"/>
                <a:cs typeface="Times New Roman" panose="02020603050405020304" pitchFamily="18" charset="0"/>
              </a:rPr>
              <a:t>contact</a:t>
            </a:r>
            <a:r>
              <a:rPr lang="en-US" sz="1600" dirty="0">
                <a:latin typeface="Times New Roman" panose="02020603050405020304" pitchFamily="18" charset="0"/>
                <a:cs typeface="Times New Roman" panose="02020603050405020304" pitchFamily="18" charset="0"/>
              </a:rPr>
              <a:t> variable, there are </a:t>
            </a:r>
            <a:r>
              <a:rPr lang="en-US" sz="1600" dirty="0">
                <a:highlight>
                  <a:srgbClr val="00FF00"/>
                </a:highlight>
                <a:latin typeface="Times New Roman" panose="02020603050405020304" pitchFamily="18" charset="0"/>
                <a:cs typeface="Times New Roman" panose="02020603050405020304" pitchFamily="18" charset="0"/>
              </a:rPr>
              <a:t>13020</a:t>
            </a:r>
            <a:r>
              <a:rPr lang="en-US" sz="1600" dirty="0">
                <a:latin typeface="Times New Roman" panose="02020603050405020304" pitchFamily="18" charset="0"/>
                <a:cs typeface="Times New Roman" panose="02020603050405020304" pitchFamily="18" charset="0"/>
              </a:rPr>
              <a:t> unknown contact, in the </a:t>
            </a:r>
            <a:r>
              <a:rPr lang="en-US" sz="1600" dirty="0">
                <a:highlight>
                  <a:srgbClr val="FFFF00"/>
                </a:highlight>
                <a:latin typeface="Times New Roman" panose="02020603050405020304" pitchFamily="18" charset="0"/>
                <a:cs typeface="Times New Roman" panose="02020603050405020304" pitchFamily="18" charset="0"/>
              </a:rPr>
              <a:t>education</a:t>
            </a:r>
            <a:r>
              <a:rPr lang="en-US" sz="1600" dirty="0">
                <a:latin typeface="Times New Roman" panose="02020603050405020304" pitchFamily="18" charset="0"/>
                <a:cs typeface="Times New Roman" panose="02020603050405020304" pitchFamily="18" charset="0"/>
              </a:rPr>
              <a:t> variable, there are </a:t>
            </a:r>
            <a:r>
              <a:rPr lang="en-US" sz="1600" dirty="0">
                <a:highlight>
                  <a:srgbClr val="FFFF00"/>
                </a:highlight>
                <a:latin typeface="Times New Roman" panose="02020603050405020304" pitchFamily="18" charset="0"/>
                <a:cs typeface="Times New Roman" panose="02020603050405020304" pitchFamily="18" charset="0"/>
              </a:rPr>
              <a:t>1857</a:t>
            </a:r>
            <a:r>
              <a:rPr lang="en-US" sz="1600" dirty="0">
                <a:latin typeface="Times New Roman" panose="02020603050405020304" pitchFamily="18" charset="0"/>
                <a:cs typeface="Times New Roman" panose="02020603050405020304" pitchFamily="18" charset="0"/>
              </a:rPr>
              <a:t> unknown education and in the </a:t>
            </a:r>
            <a:r>
              <a:rPr lang="en-US" sz="1600" dirty="0">
                <a:highlight>
                  <a:srgbClr val="00FFFF"/>
                </a:highlight>
                <a:latin typeface="Times New Roman" panose="02020603050405020304" pitchFamily="18" charset="0"/>
                <a:cs typeface="Times New Roman" panose="02020603050405020304" pitchFamily="18" charset="0"/>
              </a:rPr>
              <a:t>job</a:t>
            </a:r>
            <a:r>
              <a:rPr lang="en-US" sz="1600" dirty="0">
                <a:latin typeface="Times New Roman" panose="02020603050405020304" pitchFamily="18" charset="0"/>
                <a:cs typeface="Times New Roman" panose="02020603050405020304" pitchFamily="18" charset="0"/>
              </a:rPr>
              <a:t> variable, there are </a:t>
            </a:r>
            <a:r>
              <a:rPr lang="en-US" sz="1600" dirty="0">
                <a:highlight>
                  <a:srgbClr val="00FFFF"/>
                </a:highlight>
                <a:latin typeface="Times New Roman" panose="02020603050405020304" pitchFamily="18" charset="0"/>
                <a:cs typeface="Times New Roman" panose="02020603050405020304" pitchFamily="18" charset="0"/>
              </a:rPr>
              <a:t>288</a:t>
            </a:r>
            <a:r>
              <a:rPr lang="en-US" sz="1600" dirty="0">
                <a:latin typeface="Times New Roman" panose="02020603050405020304" pitchFamily="18" charset="0"/>
                <a:cs typeface="Times New Roman" panose="02020603050405020304" pitchFamily="18" charset="0"/>
              </a:rPr>
              <a:t> unknown job.</a:t>
            </a:r>
          </a:p>
        </p:txBody>
      </p:sp>
      <p:pic>
        <p:nvPicPr>
          <p:cNvPr id="4" name="Picture 3">
            <a:extLst>
              <a:ext uri="{FF2B5EF4-FFF2-40B4-BE49-F238E27FC236}">
                <a16:creationId xmlns:a16="http://schemas.microsoft.com/office/drawing/2014/main" xmlns="" id="{C0FF09AB-3E13-41C5-848C-1A062416E803}"/>
              </a:ext>
            </a:extLst>
          </p:cNvPr>
          <p:cNvPicPr/>
          <p:nvPr/>
        </p:nvPicPr>
        <p:blipFill>
          <a:blip r:embed="rId2"/>
          <a:stretch>
            <a:fillRect/>
          </a:stretch>
        </p:blipFill>
        <p:spPr>
          <a:xfrm>
            <a:off x="8735252" y="1132306"/>
            <a:ext cx="2918165" cy="633245"/>
          </a:xfrm>
          <a:prstGeom prst="rect">
            <a:avLst/>
          </a:prstGeom>
        </p:spPr>
      </p:pic>
      <p:pic>
        <p:nvPicPr>
          <p:cNvPr id="5" name="Picture 4">
            <a:extLst>
              <a:ext uri="{FF2B5EF4-FFF2-40B4-BE49-F238E27FC236}">
                <a16:creationId xmlns:a16="http://schemas.microsoft.com/office/drawing/2014/main" xmlns="" id="{3763B0A3-A201-4EBE-B7FE-7A61B260C09A}"/>
              </a:ext>
            </a:extLst>
          </p:cNvPr>
          <p:cNvPicPr/>
          <p:nvPr/>
        </p:nvPicPr>
        <p:blipFill>
          <a:blip r:embed="rId3"/>
          <a:stretch>
            <a:fillRect/>
          </a:stretch>
        </p:blipFill>
        <p:spPr>
          <a:xfrm>
            <a:off x="427372" y="2795958"/>
            <a:ext cx="2557848" cy="3826252"/>
          </a:xfrm>
          <a:prstGeom prst="rect">
            <a:avLst/>
          </a:prstGeom>
          <a:ln>
            <a:solidFill>
              <a:schemeClr val="tx1"/>
            </a:solidFill>
          </a:ln>
        </p:spPr>
      </p:pic>
      <p:pic>
        <p:nvPicPr>
          <p:cNvPr id="6" name="Picture 5">
            <a:extLst>
              <a:ext uri="{FF2B5EF4-FFF2-40B4-BE49-F238E27FC236}">
                <a16:creationId xmlns:a16="http://schemas.microsoft.com/office/drawing/2014/main" xmlns="" id="{4441F839-D19C-422A-A01A-0EC4CA7FBCED}"/>
              </a:ext>
            </a:extLst>
          </p:cNvPr>
          <p:cNvPicPr/>
          <p:nvPr/>
        </p:nvPicPr>
        <p:blipFill>
          <a:blip r:embed="rId4"/>
          <a:stretch>
            <a:fillRect/>
          </a:stretch>
        </p:blipFill>
        <p:spPr>
          <a:xfrm>
            <a:off x="3235387" y="2795959"/>
            <a:ext cx="3017132" cy="3826252"/>
          </a:xfrm>
          <a:prstGeom prst="rect">
            <a:avLst/>
          </a:prstGeom>
          <a:ln>
            <a:solidFill>
              <a:schemeClr val="tx1"/>
            </a:solidFill>
          </a:ln>
        </p:spPr>
      </p:pic>
      <p:pic>
        <p:nvPicPr>
          <p:cNvPr id="7" name="Picture 6">
            <a:extLst>
              <a:ext uri="{FF2B5EF4-FFF2-40B4-BE49-F238E27FC236}">
                <a16:creationId xmlns:a16="http://schemas.microsoft.com/office/drawing/2014/main" xmlns="" id="{E17F8B64-880F-4B57-9573-565434F3C897}"/>
              </a:ext>
            </a:extLst>
          </p:cNvPr>
          <p:cNvPicPr/>
          <p:nvPr/>
        </p:nvPicPr>
        <p:blipFill>
          <a:blip r:embed="rId5"/>
          <a:stretch>
            <a:fillRect/>
          </a:stretch>
        </p:blipFill>
        <p:spPr>
          <a:xfrm>
            <a:off x="6601635" y="2795959"/>
            <a:ext cx="4816008" cy="3826252"/>
          </a:xfrm>
          <a:prstGeom prst="rect">
            <a:avLst/>
          </a:prstGeom>
          <a:ln>
            <a:solidFill>
              <a:schemeClr val="tx1"/>
            </a:solidFill>
          </a:ln>
        </p:spPr>
      </p:pic>
      <p:sp>
        <p:nvSpPr>
          <p:cNvPr id="8" name="TextBox 7">
            <a:extLst>
              <a:ext uri="{FF2B5EF4-FFF2-40B4-BE49-F238E27FC236}">
                <a16:creationId xmlns:a16="http://schemas.microsoft.com/office/drawing/2014/main" xmlns="" id="{DD261400-E807-40D9-9D61-EA293A1557D5}"/>
              </a:ext>
            </a:extLst>
          </p:cNvPr>
          <p:cNvSpPr txBox="1"/>
          <p:nvPr/>
        </p:nvSpPr>
        <p:spPr>
          <a:xfrm>
            <a:off x="816801" y="681090"/>
            <a:ext cx="2763257" cy="369332"/>
          </a:xfrm>
          <a:prstGeom prst="rect">
            <a:avLst/>
          </a:prstGeom>
          <a:solidFill>
            <a:schemeClr val="lt1">
              <a:alpha val="36000"/>
            </a:schemeClr>
          </a:solidFill>
        </p:spPr>
        <p:txBody>
          <a:bodyPr wrap="none" rtlCol="0">
            <a:spAutoFit/>
          </a:bodyPr>
          <a:lstStyle/>
          <a:p>
            <a:r>
              <a:rPr lang="en-US" u="sng" dirty="0">
                <a:latin typeface="Times New Roman" panose="02020603050405020304" pitchFamily="18" charset="0"/>
                <a:cs typeface="Times New Roman" panose="02020603050405020304" pitchFamily="18" charset="0"/>
              </a:rPr>
              <a:t>3.1 DATA EXPLORATION</a:t>
            </a:r>
          </a:p>
        </p:txBody>
      </p:sp>
    </p:spTree>
    <p:extLst>
      <p:ext uri="{BB962C8B-B14F-4D97-AF65-F5344CB8AC3E}">
        <p14:creationId xmlns:p14="http://schemas.microsoft.com/office/powerpoint/2010/main" val="6708075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3FD3905F-C196-489D-AF36-53661957A3C6}"/>
              </a:ext>
            </a:extLst>
          </p:cNvPr>
          <p:cNvSpPr txBox="1"/>
          <p:nvPr/>
        </p:nvSpPr>
        <p:spPr>
          <a:xfrm>
            <a:off x="296563" y="219425"/>
            <a:ext cx="7666971" cy="461665"/>
          </a:xfrm>
          <a:prstGeom prst="rect">
            <a:avLst/>
          </a:prstGeom>
          <a:solidFill>
            <a:schemeClr val="lt1">
              <a:alpha val="28000"/>
            </a:schemeClr>
          </a:solidFill>
        </p:spPr>
        <p:txBody>
          <a:bodyPr wrap="none" rtlCol="0">
            <a:spAutoFit/>
          </a:bodyPr>
          <a:lstStyle/>
          <a:p>
            <a:r>
              <a:rPr lang="en-US" sz="2400" b="1" u="sng" dirty="0">
                <a:latin typeface="Arial Black" panose="020B0A04020102020204" pitchFamily="34" charset="0"/>
                <a:cs typeface="Times New Roman" panose="02020603050405020304" pitchFamily="18" charset="0"/>
              </a:rPr>
              <a:t>3.0 DATA EXPLORATION AND MANAGEMENT</a:t>
            </a:r>
          </a:p>
        </p:txBody>
      </p:sp>
      <p:sp>
        <p:nvSpPr>
          <p:cNvPr id="3" name="TextBox 2">
            <a:extLst>
              <a:ext uri="{FF2B5EF4-FFF2-40B4-BE49-F238E27FC236}">
                <a16:creationId xmlns:a16="http://schemas.microsoft.com/office/drawing/2014/main" xmlns="" id="{906EEE7D-46A6-40D4-BBE9-454A87735D73}"/>
              </a:ext>
            </a:extLst>
          </p:cNvPr>
          <p:cNvSpPr txBox="1"/>
          <p:nvPr/>
        </p:nvSpPr>
        <p:spPr>
          <a:xfrm>
            <a:off x="816801" y="681090"/>
            <a:ext cx="2763257" cy="369332"/>
          </a:xfrm>
          <a:prstGeom prst="rect">
            <a:avLst/>
          </a:prstGeom>
          <a:solidFill>
            <a:schemeClr val="lt1">
              <a:alpha val="28000"/>
            </a:schemeClr>
          </a:solidFill>
        </p:spPr>
        <p:txBody>
          <a:bodyPr wrap="none" rtlCol="0">
            <a:spAutoFit/>
          </a:bodyPr>
          <a:lstStyle/>
          <a:p>
            <a:r>
              <a:rPr lang="en-US" u="sng" dirty="0">
                <a:latin typeface="Times New Roman" panose="02020603050405020304" pitchFamily="18" charset="0"/>
                <a:cs typeface="Times New Roman" panose="02020603050405020304" pitchFamily="18" charset="0"/>
              </a:rPr>
              <a:t>3.1 DATA EXPLORATION</a:t>
            </a:r>
          </a:p>
        </p:txBody>
      </p:sp>
      <p:pic>
        <p:nvPicPr>
          <p:cNvPr id="5" name="Picture 4">
            <a:extLst>
              <a:ext uri="{FF2B5EF4-FFF2-40B4-BE49-F238E27FC236}">
                <a16:creationId xmlns:a16="http://schemas.microsoft.com/office/drawing/2014/main" xmlns="" id="{AF3AA43B-503E-4F89-A8B1-873F025F9229}"/>
              </a:ext>
            </a:extLst>
          </p:cNvPr>
          <p:cNvPicPr>
            <a:picLocks noChangeAspect="1"/>
          </p:cNvPicPr>
          <p:nvPr/>
        </p:nvPicPr>
        <p:blipFill>
          <a:blip r:embed="rId2"/>
          <a:stretch>
            <a:fillRect/>
          </a:stretch>
        </p:blipFill>
        <p:spPr>
          <a:xfrm>
            <a:off x="443787" y="1805497"/>
            <a:ext cx="4237077" cy="3247006"/>
          </a:xfrm>
          <a:prstGeom prst="rect">
            <a:avLst/>
          </a:prstGeom>
          <a:ln>
            <a:solidFill>
              <a:schemeClr val="tx1"/>
            </a:solidFill>
          </a:ln>
        </p:spPr>
      </p:pic>
      <p:pic>
        <p:nvPicPr>
          <p:cNvPr id="7" name="Picture 6">
            <a:extLst>
              <a:ext uri="{FF2B5EF4-FFF2-40B4-BE49-F238E27FC236}">
                <a16:creationId xmlns:a16="http://schemas.microsoft.com/office/drawing/2014/main" xmlns="" id="{7FF6D69C-6AC0-419E-B3E5-380EF593B6C5}"/>
              </a:ext>
            </a:extLst>
          </p:cNvPr>
          <p:cNvPicPr>
            <a:picLocks noChangeAspect="1"/>
          </p:cNvPicPr>
          <p:nvPr/>
        </p:nvPicPr>
        <p:blipFill>
          <a:blip r:embed="rId3"/>
          <a:stretch>
            <a:fillRect/>
          </a:stretch>
        </p:blipFill>
        <p:spPr>
          <a:xfrm>
            <a:off x="5093001" y="1805497"/>
            <a:ext cx="4277203" cy="3247006"/>
          </a:xfrm>
          <a:prstGeom prst="rect">
            <a:avLst/>
          </a:prstGeom>
          <a:ln>
            <a:solidFill>
              <a:schemeClr val="tx1"/>
            </a:solidFill>
          </a:ln>
        </p:spPr>
      </p:pic>
      <p:sp>
        <p:nvSpPr>
          <p:cNvPr id="8" name="TextBox 7">
            <a:extLst>
              <a:ext uri="{FF2B5EF4-FFF2-40B4-BE49-F238E27FC236}">
                <a16:creationId xmlns:a16="http://schemas.microsoft.com/office/drawing/2014/main" xmlns="" id="{6B236C2B-1BCF-4AC9-8479-089F883BCF65}"/>
              </a:ext>
            </a:extLst>
          </p:cNvPr>
          <p:cNvSpPr txBox="1"/>
          <p:nvPr/>
        </p:nvSpPr>
        <p:spPr>
          <a:xfrm>
            <a:off x="296563" y="1138360"/>
            <a:ext cx="7933037" cy="584775"/>
          </a:xfrm>
          <a:prstGeom prst="rect">
            <a:avLst/>
          </a:prstGeom>
          <a:solidFill>
            <a:schemeClr val="lt1">
              <a:alpha val="28000"/>
            </a:schemeClr>
          </a:solid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Additionally, there are 2 graphs which are skewed in shape which are under </a:t>
            </a:r>
            <a:r>
              <a:rPr lang="en-US" sz="1600" dirty="0">
                <a:highlight>
                  <a:srgbClr val="FFFF00"/>
                </a:highlight>
                <a:latin typeface="Times New Roman" panose="02020603050405020304" pitchFamily="18" charset="0"/>
                <a:cs typeface="Times New Roman" panose="02020603050405020304" pitchFamily="18" charset="0"/>
              </a:rPr>
              <a:t>age</a:t>
            </a:r>
            <a:r>
              <a:rPr lang="en-US" sz="1600" dirty="0">
                <a:latin typeface="Times New Roman" panose="02020603050405020304" pitchFamily="18" charset="0"/>
                <a:cs typeface="Times New Roman" panose="02020603050405020304" pitchFamily="18" charset="0"/>
              </a:rPr>
              <a:t> and </a:t>
            </a:r>
            <a:r>
              <a:rPr lang="en-US" sz="1600" dirty="0">
                <a:highlight>
                  <a:srgbClr val="FFFF00"/>
                </a:highlight>
                <a:latin typeface="Times New Roman" panose="02020603050405020304" pitchFamily="18" charset="0"/>
                <a:cs typeface="Times New Roman" panose="02020603050405020304" pitchFamily="18" charset="0"/>
              </a:rPr>
              <a:t>duration </a:t>
            </a:r>
            <a:r>
              <a:rPr lang="en-US" sz="1600" dirty="0">
                <a:latin typeface="Times New Roman" panose="02020603050405020304" pitchFamily="18" charset="0"/>
                <a:cs typeface="Times New Roman" panose="02020603050405020304" pitchFamily="18" charset="0"/>
              </a:rPr>
              <a:t>variable. We can see from the train graphs below.</a:t>
            </a:r>
          </a:p>
        </p:txBody>
      </p:sp>
    </p:spTree>
    <p:extLst>
      <p:ext uri="{BB962C8B-B14F-4D97-AF65-F5344CB8AC3E}">
        <p14:creationId xmlns:p14="http://schemas.microsoft.com/office/powerpoint/2010/main" val="13436954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1E36A586-A825-4841-9510-C886AD22951C}"/>
              </a:ext>
            </a:extLst>
          </p:cNvPr>
          <p:cNvSpPr txBox="1"/>
          <p:nvPr/>
        </p:nvSpPr>
        <p:spPr>
          <a:xfrm>
            <a:off x="296563" y="271853"/>
            <a:ext cx="7666971" cy="461665"/>
          </a:xfrm>
          <a:prstGeom prst="rect">
            <a:avLst/>
          </a:prstGeom>
          <a:solidFill>
            <a:schemeClr val="lt1">
              <a:alpha val="36000"/>
            </a:schemeClr>
          </a:solidFill>
        </p:spPr>
        <p:txBody>
          <a:bodyPr wrap="none" rtlCol="0">
            <a:spAutoFit/>
          </a:bodyPr>
          <a:lstStyle/>
          <a:p>
            <a:r>
              <a:rPr lang="en-US" sz="2400" b="1" u="sng" dirty="0">
                <a:latin typeface="Arial Black" panose="020B0A04020102020204" pitchFamily="34" charset="0"/>
                <a:cs typeface="Times New Roman" panose="02020603050405020304" pitchFamily="18" charset="0"/>
              </a:rPr>
              <a:t>3.0 DATA EXPLORATION AND MANAGEMENT</a:t>
            </a:r>
          </a:p>
        </p:txBody>
      </p:sp>
      <p:sp>
        <p:nvSpPr>
          <p:cNvPr id="3" name="TextBox 2">
            <a:extLst>
              <a:ext uri="{FF2B5EF4-FFF2-40B4-BE49-F238E27FC236}">
                <a16:creationId xmlns:a16="http://schemas.microsoft.com/office/drawing/2014/main" xmlns="" id="{73FCAC06-7275-433E-8FFA-E31C6F4FD285}"/>
              </a:ext>
            </a:extLst>
          </p:cNvPr>
          <p:cNvSpPr txBox="1"/>
          <p:nvPr/>
        </p:nvSpPr>
        <p:spPr>
          <a:xfrm>
            <a:off x="816801" y="681090"/>
            <a:ext cx="2840136" cy="369332"/>
          </a:xfrm>
          <a:prstGeom prst="rect">
            <a:avLst/>
          </a:prstGeom>
          <a:solidFill>
            <a:schemeClr val="lt1">
              <a:alpha val="36000"/>
            </a:schemeClr>
          </a:solidFill>
        </p:spPr>
        <p:txBody>
          <a:bodyPr wrap="none" rtlCol="0">
            <a:spAutoFit/>
          </a:bodyPr>
          <a:lstStyle/>
          <a:p>
            <a:r>
              <a:rPr lang="en-US" u="sng" dirty="0">
                <a:latin typeface="Times New Roman" panose="02020603050405020304" pitchFamily="18" charset="0"/>
                <a:cs typeface="Times New Roman" panose="02020603050405020304" pitchFamily="18" charset="0"/>
              </a:rPr>
              <a:t>3.2 DATA MANAGEMENT</a:t>
            </a:r>
          </a:p>
        </p:txBody>
      </p:sp>
      <p:sp>
        <p:nvSpPr>
          <p:cNvPr id="4" name="TextBox 3">
            <a:extLst>
              <a:ext uri="{FF2B5EF4-FFF2-40B4-BE49-F238E27FC236}">
                <a16:creationId xmlns:a16="http://schemas.microsoft.com/office/drawing/2014/main" xmlns="" id="{21927A38-9096-41B6-A30C-DB362163E30A}"/>
              </a:ext>
            </a:extLst>
          </p:cNvPr>
          <p:cNvSpPr txBox="1"/>
          <p:nvPr/>
        </p:nvSpPr>
        <p:spPr>
          <a:xfrm>
            <a:off x="296563" y="1138360"/>
            <a:ext cx="5523469" cy="1077218"/>
          </a:xfrm>
          <a:prstGeom prst="rect">
            <a:avLst/>
          </a:prstGeom>
          <a:solidFill>
            <a:schemeClr val="lt1">
              <a:alpha val="36000"/>
            </a:schemeClr>
          </a:solid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In order to handle the problem, there are 3 nodes that were used:</a:t>
            </a:r>
          </a:p>
          <a:p>
            <a:pPr marL="342900" indent="-342900" algn="just">
              <a:buAutoNum type="arabicPeriod"/>
            </a:pPr>
            <a:r>
              <a:rPr lang="en-US" sz="1600" dirty="0">
                <a:latin typeface="Times New Roman" panose="02020603050405020304" pitchFamily="18" charset="0"/>
                <a:cs typeface="Times New Roman" panose="02020603050405020304" pitchFamily="18" charset="0"/>
              </a:rPr>
              <a:t>Replacement node,</a:t>
            </a:r>
          </a:p>
          <a:p>
            <a:pPr marL="342900" indent="-342900" algn="just">
              <a:buAutoNum type="arabicPeriod"/>
            </a:pPr>
            <a:r>
              <a:rPr lang="en-US" sz="1600" dirty="0">
                <a:latin typeface="Times New Roman" panose="02020603050405020304" pitchFamily="18" charset="0"/>
                <a:cs typeface="Times New Roman" panose="02020603050405020304" pitchFamily="18" charset="0"/>
              </a:rPr>
              <a:t>Impute node and,</a:t>
            </a:r>
          </a:p>
          <a:p>
            <a:pPr marL="342900" indent="-342900" algn="just">
              <a:buAutoNum type="arabicPeriod"/>
            </a:pPr>
            <a:r>
              <a:rPr lang="en-US" sz="1600" dirty="0">
                <a:latin typeface="Times New Roman" panose="02020603050405020304" pitchFamily="18" charset="0"/>
                <a:cs typeface="Times New Roman" panose="02020603050405020304" pitchFamily="18" charset="0"/>
              </a:rPr>
              <a:t>Transform Variables node.</a:t>
            </a:r>
          </a:p>
        </p:txBody>
      </p:sp>
      <p:sp>
        <p:nvSpPr>
          <p:cNvPr id="6" name="TextBox 5">
            <a:extLst>
              <a:ext uri="{FF2B5EF4-FFF2-40B4-BE49-F238E27FC236}">
                <a16:creationId xmlns:a16="http://schemas.microsoft.com/office/drawing/2014/main" xmlns="" id="{1D4CFDF2-7E80-4318-B2A2-3EE9167D105C}"/>
              </a:ext>
            </a:extLst>
          </p:cNvPr>
          <p:cNvSpPr txBox="1"/>
          <p:nvPr/>
        </p:nvSpPr>
        <p:spPr>
          <a:xfrm>
            <a:off x="296563" y="2389227"/>
            <a:ext cx="5799437" cy="4308872"/>
          </a:xfrm>
          <a:prstGeom prst="rect">
            <a:avLst/>
          </a:prstGeom>
          <a:solidFill>
            <a:schemeClr val="lt1">
              <a:alpha val="36000"/>
            </a:schemeClr>
          </a:solidFill>
        </p:spPr>
        <p:txBody>
          <a:bodyPr wrap="square" rtlCol="0">
            <a:spAutoFit/>
          </a:bodyPr>
          <a:lstStyle/>
          <a:p>
            <a:pPr algn="just"/>
            <a:r>
              <a:rPr lang="en-US" u="sng" dirty="0">
                <a:latin typeface="Times New Roman" panose="02020603050405020304" pitchFamily="18" charset="0"/>
                <a:cs typeface="Times New Roman" panose="02020603050405020304" pitchFamily="18" charset="0"/>
              </a:rPr>
              <a:t>Replacement node</a:t>
            </a:r>
          </a:p>
          <a:p>
            <a:pPr algn="just"/>
            <a:r>
              <a:rPr lang="en-US" sz="1600" dirty="0">
                <a:latin typeface="Times New Roman" panose="02020603050405020304" pitchFamily="18" charset="0"/>
                <a:cs typeface="Times New Roman" panose="02020603050405020304" pitchFamily="18" charset="0"/>
              </a:rPr>
              <a:t>To treat the unknown input as missing values, we connect the replacement node to data source, in the properties panel, click the ellipses that represent the value of Replacement Editor under Class Variables.</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Using the keyword </a:t>
            </a:r>
            <a:r>
              <a:rPr lang="en-US" sz="1600" dirty="0">
                <a:highlight>
                  <a:srgbClr val="FFFF00"/>
                </a:highlight>
                <a:latin typeface="Times New Roman" panose="02020603050405020304" pitchFamily="18" charset="0"/>
                <a:cs typeface="Times New Roman" panose="02020603050405020304" pitchFamily="18" charset="0"/>
              </a:rPr>
              <a:t>_MISSING_ </a:t>
            </a:r>
            <a:r>
              <a:rPr lang="en-US" sz="1600" dirty="0">
                <a:latin typeface="Times New Roman" panose="02020603050405020304" pitchFamily="18" charset="0"/>
                <a:cs typeface="Times New Roman" panose="02020603050405020304" pitchFamily="18" charset="0"/>
              </a:rPr>
              <a:t>, we replace the unknown input to missing values by inserting keyword into the column Replacement Value next to the unknown.</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*For interval variables, we did</a:t>
            </a:r>
          </a:p>
          <a:p>
            <a:pPr algn="just"/>
            <a:r>
              <a:rPr lang="en-US" sz="1600" dirty="0">
                <a:latin typeface="Times New Roman" panose="02020603050405020304" pitchFamily="18" charset="0"/>
                <a:cs typeface="Times New Roman" panose="02020603050405020304" pitchFamily="18" charset="0"/>
              </a:rPr>
              <a:t>some filtering to some of </a:t>
            </a:r>
          </a:p>
          <a:p>
            <a:pPr algn="just"/>
            <a:r>
              <a:rPr lang="en-US" sz="1600" dirty="0">
                <a:latin typeface="Times New Roman" panose="02020603050405020304" pitchFamily="18" charset="0"/>
                <a:cs typeface="Times New Roman" panose="02020603050405020304" pitchFamily="18" charset="0"/>
              </a:rPr>
              <a:t>the variables that are age,</a:t>
            </a:r>
          </a:p>
          <a:p>
            <a:pPr algn="just"/>
            <a:r>
              <a:rPr lang="en-US" sz="1600" dirty="0">
                <a:latin typeface="Times New Roman" panose="02020603050405020304" pitchFamily="18" charset="0"/>
                <a:cs typeface="Times New Roman" panose="02020603050405020304" pitchFamily="18" charset="0"/>
              </a:rPr>
              <a:t>balance, campaign, duration,</a:t>
            </a:r>
          </a:p>
          <a:p>
            <a:pPr algn="just"/>
            <a:r>
              <a:rPr lang="en-US" sz="1600" dirty="0" err="1">
                <a:latin typeface="Times New Roman" panose="02020603050405020304" pitchFamily="18" charset="0"/>
                <a:cs typeface="Times New Roman" panose="02020603050405020304" pitchFamily="18" charset="0"/>
              </a:rPr>
              <a:t>pdays</a:t>
            </a:r>
            <a:r>
              <a:rPr lang="en-US" sz="1600" dirty="0">
                <a:latin typeface="Times New Roman" panose="02020603050405020304" pitchFamily="18" charset="0"/>
                <a:cs typeface="Times New Roman" panose="02020603050405020304" pitchFamily="18" charset="0"/>
              </a:rPr>
              <a:t> and previous. All this are</a:t>
            </a:r>
          </a:p>
          <a:p>
            <a:pPr algn="just"/>
            <a:r>
              <a:rPr lang="en-US" sz="1600" dirty="0">
                <a:latin typeface="Times New Roman" panose="02020603050405020304" pitchFamily="18" charset="0"/>
                <a:cs typeface="Times New Roman" panose="02020603050405020304" pitchFamily="18" charset="0"/>
              </a:rPr>
              <a:t>done under Replacement Editor</a:t>
            </a:r>
          </a:p>
          <a:p>
            <a:pPr algn="just"/>
            <a:r>
              <a:rPr lang="en-US" sz="1600" dirty="0">
                <a:latin typeface="Times New Roman" panose="02020603050405020304" pitchFamily="18" charset="0"/>
                <a:cs typeface="Times New Roman" panose="02020603050405020304" pitchFamily="18" charset="0"/>
              </a:rPr>
              <a:t>in the Interval variables class.</a:t>
            </a:r>
          </a:p>
        </p:txBody>
      </p:sp>
      <p:pic>
        <p:nvPicPr>
          <p:cNvPr id="7" name="Picture 6">
            <a:extLst>
              <a:ext uri="{FF2B5EF4-FFF2-40B4-BE49-F238E27FC236}">
                <a16:creationId xmlns:a16="http://schemas.microsoft.com/office/drawing/2014/main" xmlns="" id="{83C979BB-62A9-499A-929F-96D01F23D26C}"/>
              </a:ext>
            </a:extLst>
          </p:cNvPr>
          <p:cNvPicPr/>
          <p:nvPr/>
        </p:nvPicPr>
        <p:blipFill>
          <a:blip r:embed="rId2"/>
          <a:stretch>
            <a:fillRect/>
          </a:stretch>
        </p:blipFill>
        <p:spPr>
          <a:xfrm>
            <a:off x="6371970" y="1398733"/>
            <a:ext cx="5523467" cy="5187414"/>
          </a:xfrm>
          <a:prstGeom prst="rect">
            <a:avLst/>
          </a:prstGeom>
        </p:spPr>
      </p:pic>
      <p:cxnSp>
        <p:nvCxnSpPr>
          <p:cNvPr id="9" name="Straight Arrow Connector 8">
            <a:extLst>
              <a:ext uri="{FF2B5EF4-FFF2-40B4-BE49-F238E27FC236}">
                <a16:creationId xmlns:a16="http://schemas.microsoft.com/office/drawing/2014/main" xmlns="" id="{9418D1D3-4052-49C9-9511-B1C7A083CEB4}"/>
              </a:ext>
            </a:extLst>
          </p:cNvPr>
          <p:cNvCxnSpPr>
            <a:cxnSpLocks/>
          </p:cNvCxnSpPr>
          <p:nvPr/>
        </p:nvCxnSpPr>
        <p:spPr>
          <a:xfrm flipH="1">
            <a:off x="8522044" y="1368050"/>
            <a:ext cx="1223318" cy="617838"/>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1" name="Straight Arrow Connector 10">
            <a:extLst>
              <a:ext uri="{FF2B5EF4-FFF2-40B4-BE49-F238E27FC236}">
                <a16:creationId xmlns:a16="http://schemas.microsoft.com/office/drawing/2014/main" xmlns="" id="{C1B7852F-8B4C-4177-B33D-7393F0398F79}"/>
              </a:ext>
            </a:extLst>
          </p:cNvPr>
          <p:cNvCxnSpPr>
            <a:cxnSpLocks/>
          </p:cNvCxnSpPr>
          <p:nvPr/>
        </p:nvCxnSpPr>
        <p:spPr>
          <a:xfrm flipH="1">
            <a:off x="8625017" y="2962104"/>
            <a:ext cx="1223318" cy="617838"/>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2" name="Straight Arrow Connector 11">
            <a:extLst>
              <a:ext uri="{FF2B5EF4-FFF2-40B4-BE49-F238E27FC236}">
                <a16:creationId xmlns:a16="http://schemas.microsoft.com/office/drawing/2014/main" xmlns="" id="{A8B8BFDA-86ED-4459-A31F-79B1EBF1E806}"/>
              </a:ext>
            </a:extLst>
          </p:cNvPr>
          <p:cNvCxnSpPr>
            <a:cxnSpLocks/>
          </p:cNvCxnSpPr>
          <p:nvPr/>
        </p:nvCxnSpPr>
        <p:spPr>
          <a:xfrm flipH="1">
            <a:off x="8522044" y="5719639"/>
            <a:ext cx="1223318" cy="617838"/>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pic>
        <p:nvPicPr>
          <p:cNvPr id="5" name="Picture 4">
            <a:extLst>
              <a:ext uri="{FF2B5EF4-FFF2-40B4-BE49-F238E27FC236}">
                <a16:creationId xmlns:a16="http://schemas.microsoft.com/office/drawing/2014/main" xmlns="" id="{6A57AB69-DCB9-4DAF-AE89-7BEB0288BC8E}"/>
              </a:ext>
            </a:extLst>
          </p:cNvPr>
          <p:cNvPicPr/>
          <p:nvPr/>
        </p:nvPicPr>
        <p:blipFill>
          <a:blip r:embed="rId3"/>
          <a:stretch>
            <a:fillRect/>
          </a:stretch>
        </p:blipFill>
        <p:spPr>
          <a:xfrm>
            <a:off x="3010674" y="4992616"/>
            <a:ext cx="3223311" cy="1454045"/>
          </a:xfrm>
          <a:prstGeom prst="rect">
            <a:avLst/>
          </a:prstGeom>
        </p:spPr>
      </p:pic>
    </p:spTree>
    <p:extLst>
      <p:ext uri="{BB962C8B-B14F-4D97-AF65-F5344CB8AC3E}">
        <p14:creationId xmlns:p14="http://schemas.microsoft.com/office/powerpoint/2010/main" val="655166221"/>
      </p:ext>
    </p:extLst>
  </p:cSld>
  <p:clrMapOvr>
    <a:masterClrMapping/>
  </p:clrMapOvr>
  <p:timing>
    <p:tnLst>
      <p:par>
        <p:cTn id="1" dur="indefinite" restart="never" nodeType="tmRoot"/>
      </p:par>
    </p:tnLst>
  </p:timing>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151</TotalTime>
  <Words>5955</Words>
  <Application>Microsoft Office PowerPoint</Application>
  <PresentationFormat>Widescreen</PresentationFormat>
  <Paragraphs>944</Paragraphs>
  <Slides>28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28</vt:i4>
      </vt:variant>
    </vt:vector>
  </HeadingPairs>
  <TitlesOfParts>
    <vt:vector size="38" baseType="lpstr">
      <vt:lpstr>Arial</vt:lpstr>
      <vt:lpstr>Arial Black</vt:lpstr>
      <vt:lpstr>Calibri</vt:lpstr>
      <vt:lpstr>Cambria Math</vt:lpstr>
      <vt:lpstr>Corbel</vt:lpstr>
      <vt:lpstr>Courier New</vt:lpstr>
      <vt:lpstr>Times New Roman</vt:lpstr>
      <vt:lpstr>Wingdings</vt:lpstr>
      <vt:lpstr>Wingdings 2</vt:lpstr>
      <vt:lpstr>Frame</vt:lpstr>
      <vt:lpstr>Modelling of  the patients survived 1 year using Data Mining Technique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Modelling of  the patients survived 1 year using Data Mining Technique</dc:title>
  <dc:creator>MUHAMMAD NAZMAN BIN MOHD NASIR</dc:creator>
  <cp:lastModifiedBy>MUHAMMAD NAZMAN BIN MOHD NASIR</cp:lastModifiedBy>
  <cp:revision>15</cp:revision>
  <dcterms:created xsi:type="dcterms:W3CDTF">2021-01-11T20:05:38Z</dcterms:created>
  <dcterms:modified xsi:type="dcterms:W3CDTF">2021-01-11T22:37:05Z</dcterms:modified>
</cp:coreProperties>
</file>