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0"/>
  </p:notesMasterIdLst>
  <p:sldIdLst>
    <p:sldId id="256" r:id="rId2"/>
    <p:sldId id="257" r:id="rId3"/>
    <p:sldId id="258" r:id="rId4"/>
    <p:sldId id="259" r:id="rId5"/>
    <p:sldId id="260" r:id="rId6"/>
    <p:sldId id="261" r:id="rId7"/>
    <p:sldId id="284"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3"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7624-7509-42B5-8932-EF4C0BD2CC19}" type="datetimeFigureOut">
              <a:rPr lang="en-MY" smtClean="0"/>
              <a:t>22/3/2023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C070A-5EBC-4858-8D2E-CE8E5F80B611}" type="slidenum">
              <a:rPr lang="en-MY" smtClean="0"/>
              <a:t>‹#›</a:t>
            </a:fld>
            <a:endParaRPr lang="en-MY"/>
          </a:p>
        </p:txBody>
      </p:sp>
    </p:spTree>
    <p:extLst>
      <p:ext uri="{BB962C8B-B14F-4D97-AF65-F5344CB8AC3E}">
        <p14:creationId xmlns:p14="http://schemas.microsoft.com/office/powerpoint/2010/main" val="230577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3/22/2023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3/22/2023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3/22/2023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3/22/2023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3/22/2023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3/22/2023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10.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9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7" Type="http://schemas.openxmlformats.org/officeDocument/2006/relationships/image" Target="../media/image47.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60.png"/><Relationship Id="rId5" Type="http://schemas.openxmlformats.org/officeDocument/2006/relationships/image" Target="../media/image450.png"/><Relationship Id="rId9"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7" Type="http://schemas.openxmlformats.org/officeDocument/2006/relationships/image" Target="../media/image5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7"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61.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62.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7" Type="http://schemas.openxmlformats.org/officeDocument/2006/relationships/image" Target="../media/image70.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s>
</file>

<file path=ppt/slides/_rels/slide2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41" y="2176531"/>
            <a:ext cx="8712560" cy="1275008"/>
          </a:xfrm>
        </p:spPr>
        <p:txBody>
          <a:bodyPr>
            <a:normAutofit fontScale="90000"/>
          </a:bodyPr>
          <a:lstStyle/>
          <a:p>
            <a:r>
              <a:rPr lang="en-GB" b="1" u="sng" dirty="0" smtClean="0">
                <a:solidFill>
                  <a:schemeClr val="tx1"/>
                </a:solidFill>
              </a:rPr>
              <a:t>Modelling of  the patients survived 1 year using Data Mining Technique</a:t>
            </a:r>
            <a:endParaRPr lang="en-MY" b="1" u="sng" dirty="0">
              <a:solidFill>
                <a:schemeClr val="tx1"/>
              </a:solidFill>
            </a:endParaRPr>
          </a:p>
        </p:txBody>
      </p:sp>
      <p:sp>
        <p:nvSpPr>
          <p:cNvPr id="5" name="TextBox 4">
            <a:extLst>
              <a:ext uri="{FF2B5EF4-FFF2-40B4-BE49-F238E27FC236}">
                <a16:creationId xmlns="" xmlns:a16="http://schemas.microsoft.com/office/drawing/2014/main" id="{B9FB6883-2EA0-49B1-8FC9-3FD5CAF6FC4D}"/>
              </a:ext>
            </a:extLst>
          </p:cNvPr>
          <p:cNvSpPr txBox="1"/>
          <p:nvPr/>
        </p:nvSpPr>
        <p:spPr>
          <a:xfrm>
            <a:off x="153847" y="4443210"/>
            <a:ext cx="5934638" cy="120032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19050">
            <a:solidFill>
              <a:schemeClr val="tx1"/>
            </a:solidFill>
          </a:ln>
        </p:spPr>
        <p:txBody>
          <a:bodyPr wrap="none" rtlCol="0">
            <a:spAutoFit/>
          </a:bodyPr>
          <a:lstStyle/>
          <a:p>
            <a:r>
              <a:rPr lang="en-US" sz="2400" dirty="0">
                <a:latin typeface="Times New Roman" panose="02020603050405020304" pitchFamily="18" charset="0"/>
                <a:cs typeface="Times New Roman" panose="02020603050405020304" pitchFamily="18" charset="0"/>
              </a:rPr>
              <a:t>Name	: </a:t>
            </a:r>
            <a:r>
              <a:rPr lang="en-US" sz="2400" dirty="0" smtClean="0">
                <a:latin typeface="Times New Roman" panose="02020603050405020304" pitchFamily="18" charset="0"/>
                <a:cs typeface="Times New Roman" panose="02020603050405020304" pitchFamily="18" charset="0"/>
              </a:rPr>
              <a:t>Muhammad </a:t>
            </a:r>
            <a:r>
              <a:rPr lang="en-US" sz="2400" dirty="0" err="1" smtClean="0">
                <a:latin typeface="Times New Roman" panose="02020603050405020304" pitchFamily="18" charset="0"/>
                <a:cs typeface="Times New Roman" panose="02020603050405020304" pitchFamily="18" charset="0"/>
              </a:rPr>
              <a:t>Nazman</a:t>
            </a:r>
            <a:r>
              <a:rPr lang="en-US" sz="2400" dirty="0" smtClean="0">
                <a:latin typeface="Times New Roman" panose="02020603050405020304" pitchFamily="18" charset="0"/>
                <a:cs typeface="Times New Roman" panose="02020603050405020304" pitchFamily="18" charset="0"/>
              </a:rPr>
              <a:t> Bin </a:t>
            </a:r>
            <a:r>
              <a:rPr lang="en-US" sz="2400" dirty="0" err="1" smtClean="0">
                <a:latin typeface="Times New Roman" panose="02020603050405020304" pitchFamily="18" charset="0"/>
                <a:cs typeface="Times New Roman" panose="02020603050405020304" pitchFamily="18" charset="0"/>
              </a:rPr>
              <a:t>Mohd</a:t>
            </a:r>
            <a:r>
              <a:rPr lang="en-US" sz="2400" dirty="0" smtClean="0">
                <a:latin typeface="Times New Roman" panose="02020603050405020304" pitchFamily="18" charset="0"/>
                <a:cs typeface="Times New Roman" panose="02020603050405020304" pitchFamily="18" charset="0"/>
              </a:rPr>
              <a:t> Nasir</a:t>
            </a:r>
          </a:p>
          <a:p>
            <a:r>
              <a:rPr lang="en-US" sz="2400" dirty="0" smtClean="0">
                <a:latin typeface="Times New Roman" panose="02020603050405020304" pitchFamily="18" charset="0"/>
                <a:cs typeface="Times New Roman" panose="02020603050405020304" pitchFamily="18" charset="0"/>
              </a:rPr>
              <a:t>ID No.	: 2018249406</a:t>
            </a:r>
          </a:p>
          <a:p>
            <a:r>
              <a:rPr lang="en-US" sz="2400" dirty="0" smtClean="0">
                <a:latin typeface="Times New Roman" panose="02020603050405020304" pitchFamily="18" charset="0"/>
                <a:cs typeface="Times New Roman" panose="02020603050405020304" pitchFamily="18" charset="0"/>
              </a:rPr>
              <a:t>Group</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CS2425</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034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4D3773E-7FC9-473F-9D0C-DACB8E498478}"/>
              </a:ext>
            </a:extLst>
          </p:cNvPr>
          <p:cNvSpPr txBox="1"/>
          <p:nvPr/>
        </p:nvSpPr>
        <p:spPr>
          <a:xfrm>
            <a:off x="296563" y="271853"/>
            <a:ext cx="7666971" cy="461665"/>
          </a:xfrm>
          <a:prstGeom prst="rect">
            <a:avLst/>
          </a:prstGeom>
          <a:solidFill>
            <a:schemeClr val="lt1">
              <a:alpha val="28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3.0 DATA EXPLORATION AND MANAGEMENT</a:t>
            </a:r>
          </a:p>
        </p:txBody>
      </p:sp>
      <p:sp>
        <p:nvSpPr>
          <p:cNvPr id="3" name="TextBox 2">
            <a:extLst>
              <a:ext uri="{FF2B5EF4-FFF2-40B4-BE49-F238E27FC236}">
                <a16:creationId xmlns="" xmlns:a16="http://schemas.microsoft.com/office/drawing/2014/main" id="{5AB41DB4-E5D3-42AB-BFAB-26339678FFFD}"/>
              </a:ext>
            </a:extLst>
          </p:cNvPr>
          <p:cNvSpPr txBox="1"/>
          <p:nvPr/>
        </p:nvSpPr>
        <p:spPr>
          <a:xfrm>
            <a:off x="816801" y="681090"/>
            <a:ext cx="2840136" cy="369332"/>
          </a:xfrm>
          <a:prstGeom prst="rect">
            <a:avLst/>
          </a:prstGeom>
          <a:solidFill>
            <a:schemeClr val="lt1">
              <a:alpha val="28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3.2 DATA MANAGEMENT</a:t>
            </a:r>
          </a:p>
        </p:txBody>
      </p:sp>
      <p:sp>
        <p:nvSpPr>
          <p:cNvPr id="4" name="TextBox 3">
            <a:extLst>
              <a:ext uri="{FF2B5EF4-FFF2-40B4-BE49-F238E27FC236}">
                <a16:creationId xmlns="" xmlns:a16="http://schemas.microsoft.com/office/drawing/2014/main" id="{5819E1DD-1D37-4CB3-AA12-2636DEDB88CD}"/>
              </a:ext>
            </a:extLst>
          </p:cNvPr>
          <p:cNvSpPr txBox="1"/>
          <p:nvPr/>
        </p:nvSpPr>
        <p:spPr>
          <a:xfrm>
            <a:off x="296563" y="1138360"/>
            <a:ext cx="6796215" cy="4031873"/>
          </a:xfrm>
          <a:prstGeom prst="rect">
            <a:avLst/>
          </a:prstGeom>
          <a:solidFill>
            <a:schemeClr val="lt1">
              <a:alpha val="28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Impute node</a:t>
            </a:r>
          </a:p>
          <a:p>
            <a:pPr algn="just"/>
            <a:r>
              <a:rPr lang="en-US" sz="1600" dirty="0">
                <a:latin typeface="Times New Roman" panose="02020603050405020304" pitchFamily="18" charset="0"/>
                <a:cs typeface="Times New Roman" panose="02020603050405020304" pitchFamily="18" charset="0"/>
              </a:rPr>
              <a:t>After replacing the unknown to missing values, we add impute node to deal with the missing values. If the variable is numerical (interval) variable, the missing value is imputed using mean. If the variable is categorical variable, then the missing value is imputed using mode</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Hence, we connect the impute node after replacement node (based in figure below, impute node is connected after data partition node. Data partition node is used to partition data into training data set and validation data set) and also connect the Multiplot node to the impute node then run it.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We can see in the result from Multiplot node in train graph. Since the missing values are only in categorical variable, they were imputed using mode. In contact variable, the missing value is imputed into cellular, in education variable, missing value is imputed into secondary and in the job variable, missing value is imputed into blue-collar.</a:t>
            </a:r>
          </a:p>
        </p:txBody>
      </p:sp>
      <p:pic>
        <p:nvPicPr>
          <p:cNvPr id="5" name="Picture 4">
            <a:extLst>
              <a:ext uri="{FF2B5EF4-FFF2-40B4-BE49-F238E27FC236}">
                <a16:creationId xmlns="" xmlns:a16="http://schemas.microsoft.com/office/drawing/2014/main" id="{BB7323EF-6B8F-483D-AF03-848141B1AA39}"/>
              </a:ext>
            </a:extLst>
          </p:cNvPr>
          <p:cNvPicPr/>
          <p:nvPr/>
        </p:nvPicPr>
        <p:blipFill>
          <a:blip r:embed="rId2"/>
          <a:stretch>
            <a:fillRect/>
          </a:stretch>
        </p:blipFill>
        <p:spPr>
          <a:xfrm>
            <a:off x="722870" y="5170233"/>
            <a:ext cx="5943600" cy="1529080"/>
          </a:xfrm>
          <a:prstGeom prst="rect">
            <a:avLst/>
          </a:prstGeom>
        </p:spPr>
      </p:pic>
      <p:pic>
        <p:nvPicPr>
          <p:cNvPr id="6" name="Picture 5">
            <a:extLst>
              <a:ext uri="{FF2B5EF4-FFF2-40B4-BE49-F238E27FC236}">
                <a16:creationId xmlns="" xmlns:a16="http://schemas.microsoft.com/office/drawing/2014/main" id="{C5D7D62E-D7DC-4915-93E6-D50F9B75599B}"/>
              </a:ext>
            </a:extLst>
          </p:cNvPr>
          <p:cNvPicPr/>
          <p:nvPr/>
        </p:nvPicPr>
        <p:blipFill>
          <a:blip r:embed="rId3"/>
          <a:stretch>
            <a:fillRect/>
          </a:stretch>
        </p:blipFill>
        <p:spPr>
          <a:xfrm>
            <a:off x="7231603" y="462478"/>
            <a:ext cx="1727046" cy="2966522"/>
          </a:xfrm>
          <a:prstGeom prst="rect">
            <a:avLst/>
          </a:prstGeom>
          <a:ln>
            <a:solidFill>
              <a:schemeClr val="tx1"/>
            </a:solidFill>
          </a:ln>
        </p:spPr>
      </p:pic>
      <p:pic>
        <p:nvPicPr>
          <p:cNvPr id="7" name="Picture 6">
            <a:extLst>
              <a:ext uri="{FF2B5EF4-FFF2-40B4-BE49-F238E27FC236}">
                <a16:creationId xmlns="" xmlns:a16="http://schemas.microsoft.com/office/drawing/2014/main" id="{C208B529-BA41-4303-8C22-8A5BF2125364}"/>
              </a:ext>
            </a:extLst>
          </p:cNvPr>
          <p:cNvPicPr/>
          <p:nvPr/>
        </p:nvPicPr>
        <p:blipFill>
          <a:blip r:embed="rId4"/>
          <a:stretch>
            <a:fillRect/>
          </a:stretch>
        </p:blipFill>
        <p:spPr>
          <a:xfrm>
            <a:off x="9315894" y="462478"/>
            <a:ext cx="2059305" cy="2966522"/>
          </a:xfrm>
          <a:prstGeom prst="rect">
            <a:avLst/>
          </a:prstGeom>
          <a:ln>
            <a:solidFill>
              <a:schemeClr val="tx1"/>
            </a:solidFill>
          </a:ln>
        </p:spPr>
      </p:pic>
      <p:pic>
        <p:nvPicPr>
          <p:cNvPr id="8" name="Picture 7">
            <a:extLst>
              <a:ext uri="{FF2B5EF4-FFF2-40B4-BE49-F238E27FC236}">
                <a16:creationId xmlns="" xmlns:a16="http://schemas.microsoft.com/office/drawing/2014/main" id="{CB0EF75E-03F3-4EAD-98CA-BC4F7E9449D2}"/>
              </a:ext>
            </a:extLst>
          </p:cNvPr>
          <p:cNvPicPr/>
          <p:nvPr/>
        </p:nvPicPr>
        <p:blipFill>
          <a:blip r:embed="rId5"/>
          <a:stretch>
            <a:fillRect/>
          </a:stretch>
        </p:blipFill>
        <p:spPr>
          <a:xfrm>
            <a:off x="7231603" y="3699947"/>
            <a:ext cx="4143596" cy="2695575"/>
          </a:xfrm>
          <a:prstGeom prst="rect">
            <a:avLst/>
          </a:prstGeom>
          <a:ln>
            <a:solidFill>
              <a:schemeClr val="tx1"/>
            </a:solidFill>
          </a:ln>
        </p:spPr>
      </p:pic>
      <p:cxnSp>
        <p:nvCxnSpPr>
          <p:cNvPr id="9" name="Straight Arrow Connector 8">
            <a:extLst>
              <a:ext uri="{FF2B5EF4-FFF2-40B4-BE49-F238E27FC236}">
                <a16:creationId xmlns="" xmlns:a16="http://schemas.microsoft.com/office/drawing/2014/main" id="{DC71F933-E720-44F8-AE9F-A6C70AE7E3A2}"/>
              </a:ext>
            </a:extLst>
          </p:cNvPr>
          <p:cNvCxnSpPr>
            <a:cxnSpLocks/>
          </p:cNvCxnSpPr>
          <p:nvPr/>
        </p:nvCxnSpPr>
        <p:spPr>
          <a:xfrm flipH="1">
            <a:off x="8095126" y="107950"/>
            <a:ext cx="636124" cy="78174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 xmlns:a16="http://schemas.microsoft.com/office/drawing/2014/main" id="{FF01B5B5-4260-40B1-B393-C945731B75C1}"/>
              </a:ext>
            </a:extLst>
          </p:cNvPr>
          <p:cNvCxnSpPr>
            <a:cxnSpLocks/>
          </p:cNvCxnSpPr>
          <p:nvPr/>
        </p:nvCxnSpPr>
        <p:spPr>
          <a:xfrm flipH="1">
            <a:off x="10591977" y="107950"/>
            <a:ext cx="636124" cy="78174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 xmlns:a16="http://schemas.microsoft.com/office/drawing/2014/main" id="{45FC3FCF-5C4D-43E1-A4A5-7CD720757414}"/>
              </a:ext>
            </a:extLst>
          </p:cNvPr>
          <p:cNvCxnSpPr>
            <a:cxnSpLocks/>
          </p:cNvCxnSpPr>
          <p:nvPr/>
        </p:nvCxnSpPr>
        <p:spPr>
          <a:xfrm flipH="1">
            <a:off x="8183086" y="3392657"/>
            <a:ext cx="636124" cy="78174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93356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4064679D-D8CB-4EAA-B001-13985904BFED}"/>
              </a:ext>
            </a:extLst>
          </p:cNvPr>
          <p:cNvPicPr>
            <a:picLocks noChangeAspect="1"/>
          </p:cNvPicPr>
          <p:nvPr/>
        </p:nvPicPr>
        <p:blipFill>
          <a:blip r:embed="rId2"/>
          <a:stretch>
            <a:fillRect/>
          </a:stretch>
        </p:blipFill>
        <p:spPr>
          <a:xfrm>
            <a:off x="7092778" y="865756"/>
            <a:ext cx="5050951" cy="5665520"/>
          </a:xfrm>
          <a:prstGeom prst="rect">
            <a:avLst/>
          </a:prstGeom>
        </p:spPr>
      </p:pic>
      <p:sp>
        <p:nvSpPr>
          <p:cNvPr id="2" name="TextBox 1">
            <a:extLst>
              <a:ext uri="{FF2B5EF4-FFF2-40B4-BE49-F238E27FC236}">
                <a16:creationId xmlns="" xmlns:a16="http://schemas.microsoft.com/office/drawing/2014/main" id="{4FA63DD3-1B6F-4ED9-9A41-942642667A85}"/>
              </a:ext>
            </a:extLst>
          </p:cNvPr>
          <p:cNvSpPr txBox="1"/>
          <p:nvPr/>
        </p:nvSpPr>
        <p:spPr>
          <a:xfrm>
            <a:off x="296563" y="1138360"/>
            <a:ext cx="6796215" cy="1569660"/>
          </a:xfrm>
          <a:prstGeom prst="rect">
            <a:avLst/>
          </a:prstGeom>
          <a:solidFill>
            <a:schemeClr val="lt1">
              <a:alpha val="23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Transform Variables node</a:t>
            </a:r>
          </a:p>
          <a:p>
            <a:pPr algn="just"/>
            <a:r>
              <a:rPr lang="en-US" sz="1600" dirty="0">
                <a:latin typeface="Times New Roman" panose="02020603050405020304" pitchFamily="18" charset="0"/>
                <a:cs typeface="Times New Roman" panose="02020603050405020304" pitchFamily="18" charset="0"/>
              </a:rPr>
              <a:t>In order to handle the skewness of the graph, we transform the variable using Transform Variables node.</a:t>
            </a:r>
          </a:p>
          <a:p>
            <a:pPr algn="just"/>
            <a:r>
              <a:rPr lang="en-US" sz="1600" dirty="0">
                <a:latin typeface="Times New Roman" panose="02020603050405020304" pitchFamily="18" charset="0"/>
                <a:cs typeface="Times New Roman" panose="02020603050405020304" pitchFamily="18" charset="0"/>
              </a:rPr>
              <a:t>We connect the Transform Variables node to Impute node. In the properties panel, click the ellipses that represents the value of Variables. Then change the method for </a:t>
            </a:r>
            <a:r>
              <a:rPr lang="en-US" sz="1600" dirty="0" err="1">
                <a:latin typeface="Times New Roman" panose="02020603050405020304" pitchFamily="18" charset="0"/>
                <a:cs typeface="Times New Roman" panose="02020603050405020304" pitchFamily="18" charset="0"/>
              </a:rPr>
              <a:t>REP_age</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REP_duration</a:t>
            </a:r>
            <a:r>
              <a:rPr lang="en-US" sz="1600" dirty="0">
                <a:latin typeface="Times New Roman" panose="02020603050405020304" pitchFamily="18" charset="0"/>
                <a:cs typeface="Times New Roman" panose="02020603050405020304" pitchFamily="18" charset="0"/>
              </a:rPr>
              <a:t> variables to Log 10.</a:t>
            </a:r>
          </a:p>
        </p:txBody>
      </p:sp>
      <p:sp>
        <p:nvSpPr>
          <p:cNvPr id="3" name="TextBox 2">
            <a:extLst>
              <a:ext uri="{FF2B5EF4-FFF2-40B4-BE49-F238E27FC236}">
                <a16:creationId xmlns="" xmlns:a16="http://schemas.microsoft.com/office/drawing/2014/main" id="{D6B95122-2CCD-4F31-B127-AFD103B71C06}"/>
              </a:ext>
            </a:extLst>
          </p:cNvPr>
          <p:cNvSpPr txBox="1"/>
          <p:nvPr/>
        </p:nvSpPr>
        <p:spPr>
          <a:xfrm>
            <a:off x="296563" y="271853"/>
            <a:ext cx="6935040" cy="461665"/>
          </a:xfrm>
          <a:prstGeom prst="rect">
            <a:avLst/>
          </a:prstGeom>
          <a:solidFill>
            <a:schemeClr val="lt1">
              <a:alpha val="23000"/>
            </a:schemeClr>
          </a:solid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3.0 DATA EXPLORATION AND MANAGEMENT</a:t>
            </a:r>
          </a:p>
        </p:txBody>
      </p:sp>
      <p:sp>
        <p:nvSpPr>
          <p:cNvPr id="4" name="TextBox 3">
            <a:extLst>
              <a:ext uri="{FF2B5EF4-FFF2-40B4-BE49-F238E27FC236}">
                <a16:creationId xmlns="" xmlns:a16="http://schemas.microsoft.com/office/drawing/2014/main" id="{5A961684-77DE-44AC-84EE-DAA701286C4E}"/>
              </a:ext>
            </a:extLst>
          </p:cNvPr>
          <p:cNvSpPr txBox="1"/>
          <p:nvPr/>
        </p:nvSpPr>
        <p:spPr>
          <a:xfrm>
            <a:off x="816801" y="681090"/>
            <a:ext cx="2840136" cy="369332"/>
          </a:xfrm>
          <a:prstGeom prst="rect">
            <a:avLst/>
          </a:prstGeom>
          <a:solidFill>
            <a:schemeClr val="lt1">
              <a:alpha val="23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3.2 DATA MANAGEMENT</a:t>
            </a:r>
          </a:p>
        </p:txBody>
      </p:sp>
      <p:pic>
        <p:nvPicPr>
          <p:cNvPr id="6" name="Picture 5">
            <a:extLst>
              <a:ext uri="{FF2B5EF4-FFF2-40B4-BE49-F238E27FC236}">
                <a16:creationId xmlns="" xmlns:a16="http://schemas.microsoft.com/office/drawing/2014/main" id="{43582A24-7984-4F9B-A546-40A3ACFC6F7D}"/>
              </a:ext>
            </a:extLst>
          </p:cNvPr>
          <p:cNvPicPr>
            <a:picLocks noChangeAspect="1"/>
          </p:cNvPicPr>
          <p:nvPr/>
        </p:nvPicPr>
        <p:blipFill>
          <a:blip r:embed="rId3"/>
          <a:stretch>
            <a:fillRect/>
          </a:stretch>
        </p:blipFill>
        <p:spPr>
          <a:xfrm>
            <a:off x="1692528" y="3429000"/>
            <a:ext cx="3601806" cy="1569659"/>
          </a:xfrm>
          <a:prstGeom prst="rect">
            <a:avLst/>
          </a:prstGeom>
        </p:spPr>
      </p:pic>
      <p:cxnSp>
        <p:nvCxnSpPr>
          <p:cNvPr id="9" name="Straight Arrow Connector 8">
            <a:extLst>
              <a:ext uri="{FF2B5EF4-FFF2-40B4-BE49-F238E27FC236}">
                <a16:creationId xmlns="" xmlns:a16="http://schemas.microsoft.com/office/drawing/2014/main" id="{81CA4FCE-25F7-4524-8E99-2C044A536434}"/>
              </a:ext>
            </a:extLst>
          </p:cNvPr>
          <p:cNvCxnSpPr>
            <a:cxnSpLocks/>
          </p:cNvCxnSpPr>
          <p:nvPr/>
        </p:nvCxnSpPr>
        <p:spPr>
          <a:xfrm flipH="1">
            <a:off x="8578939" y="1138360"/>
            <a:ext cx="1315030" cy="73944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 xmlns:a16="http://schemas.microsoft.com/office/drawing/2014/main" id="{AAC50464-429A-4140-A722-505BF8204793}"/>
              </a:ext>
            </a:extLst>
          </p:cNvPr>
          <p:cNvCxnSpPr>
            <a:cxnSpLocks/>
          </p:cNvCxnSpPr>
          <p:nvPr/>
        </p:nvCxnSpPr>
        <p:spPr>
          <a:xfrm flipH="1">
            <a:off x="8578939" y="1791214"/>
            <a:ext cx="1315030" cy="73944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12449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6311320-4F22-4590-B8E4-02B392E001B5}"/>
              </a:ext>
            </a:extLst>
          </p:cNvPr>
          <p:cNvSpPr txBox="1"/>
          <p:nvPr/>
        </p:nvSpPr>
        <p:spPr>
          <a:xfrm>
            <a:off x="296563" y="271853"/>
            <a:ext cx="4090415" cy="461665"/>
          </a:xfrm>
          <a:prstGeom prst="rect">
            <a:avLst/>
          </a:prstGeom>
          <a:solidFill>
            <a:schemeClr val="lt1">
              <a:alpha val="57000"/>
            </a:schemeClr>
          </a:solid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4.0 Building Predictive Model</a:t>
            </a:r>
          </a:p>
        </p:txBody>
      </p:sp>
      <p:sp>
        <p:nvSpPr>
          <p:cNvPr id="4" name="TextBox 3">
            <a:extLst>
              <a:ext uri="{FF2B5EF4-FFF2-40B4-BE49-F238E27FC236}">
                <a16:creationId xmlns="" xmlns:a16="http://schemas.microsoft.com/office/drawing/2014/main" id="{6C1879F6-C545-43D1-8723-89367193DA9A}"/>
              </a:ext>
            </a:extLst>
          </p:cNvPr>
          <p:cNvSpPr txBox="1"/>
          <p:nvPr/>
        </p:nvSpPr>
        <p:spPr>
          <a:xfrm>
            <a:off x="296563" y="841797"/>
            <a:ext cx="7376983" cy="830997"/>
          </a:xfrm>
          <a:prstGeom prst="rect">
            <a:avLst/>
          </a:prstGeom>
          <a:solidFill>
            <a:schemeClr val="lt1">
              <a:alpha val="5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First we need to partition the data into training data set and validation data. Using the Data Partition node, we partition the data as </a:t>
            </a:r>
            <a:r>
              <a:rPr lang="en-US" sz="1600" dirty="0">
                <a:highlight>
                  <a:srgbClr val="FFFF00"/>
                </a:highlight>
                <a:latin typeface="Times New Roman" panose="02020603050405020304" pitchFamily="18" charset="0"/>
                <a:cs typeface="Times New Roman" panose="02020603050405020304" pitchFamily="18" charset="0"/>
              </a:rPr>
              <a:t>60% training data set</a:t>
            </a:r>
            <a:r>
              <a:rPr lang="en-US" sz="1600" dirty="0">
                <a:latin typeface="Times New Roman" panose="02020603050405020304" pitchFamily="18" charset="0"/>
                <a:cs typeface="Times New Roman" panose="02020603050405020304" pitchFamily="18" charset="0"/>
              </a:rPr>
              <a:t> and </a:t>
            </a:r>
            <a:r>
              <a:rPr lang="en-US" sz="1600" dirty="0">
                <a:highlight>
                  <a:srgbClr val="FFFF00"/>
                </a:highlight>
                <a:latin typeface="Times New Roman" panose="02020603050405020304" pitchFamily="18" charset="0"/>
                <a:cs typeface="Times New Roman" panose="02020603050405020304" pitchFamily="18" charset="0"/>
              </a:rPr>
              <a:t>40% validation data set</a:t>
            </a:r>
            <a:r>
              <a:rPr lang="en-US" sz="1600" dirty="0">
                <a:latin typeface="Times New Roman" panose="02020603050405020304" pitchFamily="18" charset="0"/>
                <a:cs typeface="Times New Roman" panose="02020603050405020304" pitchFamily="18" charset="0"/>
              </a:rPr>
              <a:t>. After that, we can start in constructing the predictive model.</a:t>
            </a:r>
          </a:p>
        </p:txBody>
      </p:sp>
      <p:pic>
        <p:nvPicPr>
          <p:cNvPr id="5" name="Picture 4">
            <a:extLst>
              <a:ext uri="{FF2B5EF4-FFF2-40B4-BE49-F238E27FC236}">
                <a16:creationId xmlns="" xmlns:a16="http://schemas.microsoft.com/office/drawing/2014/main" id="{C43C75CD-C149-48E2-996D-E2A10295EBAF}"/>
              </a:ext>
            </a:extLst>
          </p:cNvPr>
          <p:cNvPicPr/>
          <p:nvPr/>
        </p:nvPicPr>
        <p:blipFill rotWithShape="1">
          <a:blip r:embed="rId2"/>
          <a:srcRect r="36860" b="68595"/>
          <a:stretch/>
        </p:blipFill>
        <p:spPr>
          <a:xfrm>
            <a:off x="7930161" y="733519"/>
            <a:ext cx="3796401" cy="650438"/>
          </a:xfrm>
          <a:prstGeom prst="rect">
            <a:avLst/>
          </a:prstGeom>
          <a:ln>
            <a:solidFill>
              <a:schemeClr val="tx1"/>
            </a:solidFill>
          </a:ln>
        </p:spPr>
      </p:pic>
      <p:sp>
        <p:nvSpPr>
          <p:cNvPr id="6" name="TextBox 5">
            <a:extLst>
              <a:ext uri="{FF2B5EF4-FFF2-40B4-BE49-F238E27FC236}">
                <a16:creationId xmlns="" xmlns:a16="http://schemas.microsoft.com/office/drawing/2014/main" id="{B7D6D262-8A06-49E5-9A73-B23E6C055693}"/>
              </a:ext>
            </a:extLst>
          </p:cNvPr>
          <p:cNvSpPr txBox="1"/>
          <p:nvPr/>
        </p:nvSpPr>
        <p:spPr>
          <a:xfrm>
            <a:off x="296563" y="1970399"/>
            <a:ext cx="3448573" cy="400110"/>
          </a:xfrm>
          <a:prstGeom prst="rect">
            <a:avLst/>
          </a:prstGeom>
          <a:solidFill>
            <a:schemeClr val="lt1">
              <a:alpha val="57000"/>
            </a:schemeClr>
          </a:solidFill>
        </p:spPr>
        <p:txBody>
          <a:bodyPr wrap="none" rtlCol="0">
            <a:spAutoFit/>
          </a:bodyPr>
          <a:lstStyle/>
          <a:p>
            <a:r>
              <a:rPr lang="en-US" sz="2000" u="sng" dirty="0">
                <a:latin typeface="Times New Roman" panose="02020603050405020304" pitchFamily="18" charset="0"/>
                <a:cs typeface="Times New Roman" panose="02020603050405020304" pitchFamily="18" charset="0"/>
              </a:rPr>
              <a:t>4.1 DECISION TREE MODEL</a:t>
            </a:r>
          </a:p>
        </p:txBody>
      </p:sp>
      <p:pic>
        <p:nvPicPr>
          <p:cNvPr id="7" name="Picture 6">
            <a:extLst>
              <a:ext uri="{FF2B5EF4-FFF2-40B4-BE49-F238E27FC236}">
                <a16:creationId xmlns="" xmlns:a16="http://schemas.microsoft.com/office/drawing/2014/main" id="{F0BAFDEB-D86F-465D-9D9B-1DEBC486D686}"/>
              </a:ext>
            </a:extLst>
          </p:cNvPr>
          <p:cNvPicPr/>
          <p:nvPr/>
        </p:nvPicPr>
        <p:blipFill rotWithShape="1">
          <a:blip r:embed="rId3"/>
          <a:srcRect t="3784"/>
          <a:stretch/>
        </p:blipFill>
        <p:spPr bwMode="auto">
          <a:xfrm>
            <a:off x="5990324" y="2432750"/>
            <a:ext cx="5905113" cy="1992500"/>
          </a:xfrm>
          <a:prstGeom prst="rect">
            <a:avLst/>
          </a:prstGeom>
          <a:ln>
            <a:solidFill>
              <a:schemeClr val="tx1"/>
            </a:solidFill>
          </a:ln>
          <a:extLst>
            <a:ext uri="{53640926-AAD7-44D8-BBD7-CCE9431645EC}">
              <a14:shadowObscured xmlns:a14="http://schemas.microsoft.com/office/drawing/2010/main"/>
            </a:ext>
          </a:extLst>
        </p:spPr>
      </p:pic>
      <p:sp>
        <p:nvSpPr>
          <p:cNvPr id="8" name="TextBox 7">
            <a:extLst>
              <a:ext uri="{FF2B5EF4-FFF2-40B4-BE49-F238E27FC236}">
                <a16:creationId xmlns="" xmlns:a16="http://schemas.microsoft.com/office/drawing/2014/main" id="{C15571A1-D44A-4A8D-A5BF-7C3E39222EB3}"/>
              </a:ext>
            </a:extLst>
          </p:cNvPr>
          <p:cNvSpPr txBox="1"/>
          <p:nvPr/>
        </p:nvSpPr>
        <p:spPr>
          <a:xfrm>
            <a:off x="296563" y="2609742"/>
            <a:ext cx="5560541" cy="3785652"/>
          </a:xfrm>
          <a:prstGeom prst="rect">
            <a:avLst/>
          </a:prstGeom>
          <a:solidFill>
            <a:schemeClr val="lt1">
              <a:alpha val="5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We construct 5 Decision Tree (DT) node that are </a:t>
            </a:r>
            <a:r>
              <a:rPr lang="en-US" sz="1600" dirty="0">
                <a:highlight>
                  <a:srgbClr val="FFFF00"/>
                </a:highlight>
                <a:latin typeface="Times New Roman" panose="02020603050405020304" pitchFamily="18" charset="0"/>
                <a:cs typeface="Times New Roman" panose="02020603050405020304" pitchFamily="18" charset="0"/>
              </a:rPr>
              <a:t>Gini</a:t>
            </a:r>
            <a:r>
              <a:rPr lang="en-US" sz="1600" dirty="0">
                <a:latin typeface="Times New Roman" panose="02020603050405020304" pitchFamily="18" charset="0"/>
                <a:cs typeface="Times New Roman" panose="02020603050405020304" pitchFamily="18" charset="0"/>
              </a:rPr>
              <a:t>, </a:t>
            </a:r>
            <a:r>
              <a:rPr lang="en-US" sz="1600" dirty="0">
                <a:highlight>
                  <a:srgbClr val="FFFF00"/>
                </a:highlight>
                <a:latin typeface="Times New Roman" panose="02020603050405020304" pitchFamily="18" charset="0"/>
                <a:cs typeface="Times New Roman" panose="02020603050405020304" pitchFamily="18" charset="0"/>
              </a:rPr>
              <a:t>Entropy</a:t>
            </a:r>
            <a:r>
              <a:rPr lang="en-US" sz="1600" dirty="0">
                <a:latin typeface="Times New Roman" panose="02020603050405020304" pitchFamily="18" charset="0"/>
                <a:cs typeface="Times New Roman" panose="02020603050405020304" pitchFamily="18" charset="0"/>
              </a:rPr>
              <a:t>, </a:t>
            </a:r>
            <a:r>
              <a:rPr lang="en-US" sz="1600" dirty="0" err="1">
                <a:highlight>
                  <a:srgbClr val="FFFF00"/>
                </a:highlight>
                <a:latin typeface="Times New Roman" panose="02020603050405020304" pitchFamily="18" charset="0"/>
                <a:cs typeface="Times New Roman" panose="02020603050405020304" pitchFamily="18" charset="0"/>
              </a:rPr>
              <a:t>Logworth</a:t>
            </a:r>
            <a:r>
              <a:rPr lang="en-US" sz="1600" dirty="0">
                <a:highlight>
                  <a:srgbClr val="FFFF00"/>
                </a:highlight>
                <a:latin typeface="Times New Roman" panose="02020603050405020304" pitchFamily="18" charset="0"/>
                <a:cs typeface="Times New Roman" panose="02020603050405020304" pitchFamily="18" charset="0"/>
              </a:rPr>
              <a:t>(Chi-Square)</a:t>
            </a:r>
            <a:r>
              <a:rPr lang="en-US" sz="1600" dirty="0">
                <a:latin typeface="Times New Roman" panose="02020603050405020304" pitchFamily="18" charset="0"/>
                <a:cs typeface="Times New Roman" panose="02020603050405020304" pitchFamily="18" charset="0"/>
              </a:rPr>
              <a:t>, </a:t>
            </a:r>
            <a:r>
              <a:rPr lang="en-US" sz="1600" dirty="0">
                <a:highlight>
                  <a:srgbClr val="FFFF00"/>
                </a:highlight>
                <a:latin typeface="Times New Roman" panose="02020603050405020304" pitchFamily="18" charset="0"/>
                <a:cs typeface="Times New Roman" panose="02020603050405020304" pitchFamily="18" charset="0"/>
              </a:rPr>
              <a:t>Auto Pruning</a:t>
            </a:r>
            <a:r>
              <a:rPr lang="en-US" sz="1600" dirty="0">
                <a:latin typeface="Times New Roman" panose="02020603050405020304" pitchFamily="18" charset="0"/>
                <a:cs typeface="Times New Roman" panose="02020603050405020304" pitchFamily="18" charset="0"/>
              </a:rPr>
              <a:t> and </a:t>
            </a:r>
            <a:r>
              <a:rPr lang="en-US" sz="1600" dirty="0">
                <a:highlight>
                  <a:srgbClr val="FFFF00"/>
                </a:highlight>
                <a:latin typeface="Times New Roman" panose="02020603050405020304" pitchFamily="18" charset="0"/>
                <a:cs typeface="Times New Roman" panose="02020603050405020304" pitchFamily="18" charset="0"/>
              </a:rPr>
              <a:t>Gradient Boosting</a:t>
            </a:r>
            <a:r>
              <a:rPr lang="en-US" sz="1600" dirty="0">
                <a:latin typeface="Times New Roman" panose="02020603050405020304" pitchFamily="18" charset="0"/>
                <a:cs typeface="Times New Roman" panose="02020603050405020304" pitchFamily="18" charset="0"/>
              </a:rPr>
              <a:t>. Then, we connect all 5 to Model Comparison node and run it.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This way, we can assess which model are the best model in the decision tree. From the results after running the Model Comparison node, we can evaluate the results of fit statistics to determine underfit, overfit and the best model.</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 order to determine </a:t>
            </a:r>
            <a:r>
              <a:rPr lang="en-US" sz="1600" dirty="0">
                <a:highlight>
                  <a:srgbClr val="FFFF00"/>
                </a:highlight>
                <a:latin typeface="Times New Roman" panose="02020603050405020304" pitchFamily="18" charset="0"/>
                <a:cs typeface="Times New Roman" panose="02020603050405020304" pitchFamily="18" charset="0"/>
              </a:rPr>
              <a:t>underfit model</a:t>
            </a:r>
            <a:r>
              <a:rPr lang="en-US" sz="1600" dirty="0">
                <a:latin typeface="Times New Roman" panose="02020603050405020304" pitchFamily="18" charset="0"/>
                <a:cs typeface="Times New Roman" panose="02020603050405020304" pitchFamily="18" charset="0"/>
              </a:rPr>
              <a:t>, the model </a:t>
            </a:r>
            <a:r>
              <a:rPr lang="en-US" sz="1600" dirty="0">
                <a:highlight>
                  <a:srgbClr val="FFFF00"/>
                </a:highlight>
                <a:latin typeface="Times New Roman" panose="02020603050405020304" pitchFamily="18" charset="0"/>
                <a:cs typeface="Times New Roman" panose="02020603050405020304" pitchFamily="18" charset="0"/>
              </a:rPr>
              <a:t>perform well in validation data but poorly in training data</a:t>
            </a:r>
            <a:r>
              <a:rPr lang="en-US" sz="1600" dirty="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For </a:t>
            </a:r>
            <a:r>
              <a:rPr lang="en-US" sz="1600" dirty="0">
                <a:highlight>
                  <a:srgbClr val="FFFF00"/>
                </a:highlight>
                <a:latin typeface="Times New Roman" panose="02020603050405020304" pitchFamily="18" charset="0"/>
                <a:cs typeface="Times New Roman" panose="02020603050405020304" pitchFamily="18" charset="0"/>
              </a:rPr>
              <a:t>overfit model</a:t>
            </a:r>
            <a:r>
              <a:rPr lang="en-US" sz="1600" dirty="0">
                <a:latin typeface="Times New Roman" panose="02020603050405020304" pitchFamily="18" charset="0"/>
                <a:cs typeface="Times New Roman" panose="02020603050405020304" pitchFamily="18" charset="0"/>
              </a:rPr>
              <a:t>, it can be examined through the gap in the accuracy / error measures between training and validation results. </a:t>
            </a:r>
            <a:r>
              <a:rPr lang="en-US" sz="1600" dirty="0">
                <a:highlight>
                  <a:srgbClr val="FFFF00"/>
                </a:highlight>
                <a:latin typeface="Times New Roman" panose="02020603050405020304" pitchFamily="18" charset="0"/>
                <a:cs typeface="Times New Roman" panose="02020603050405020304" pitchFamily="18" charset="0"/>
              </a:rPr>
              <a:t>Large gaps may indicate the existence of overfitting</a:t>
            </a:r>
            <a:r>
              <a:rPr lang="en-US" sz="1600" dirty="0">
                <a:latin typeface="Times New Roman" panose="02020603050405020304" pitchFamily="18" charset="0"/>
                <a:cs typeface="Times New Roman" panose="02020603050405020304" pitchFamily="18" charset="0"/>
              </a:rPr>
              <a:t>.</a:t>
            </a:r>
          </a:p>
        </p:txBody>
      </p:sp>
      <p:pic>
        <p:nvPicPr>
          <p:cNvPr id="10" name="Picture 9">
            <a:extLst>
              <a:ext uri="{FF2B5EF4-FFF2-40B4-BE49-F238E27FC236}">
                <a16:creationId xmlns="" xmlns:a16="http://schemas.microsoft.com/office/drawing/2014/main" id="{D419C232-B091-4FB2-8CA3-8F15DBB1CEFB}"/>
              </a:ext>
            </a:extLst>
          </p:cNvPr>
          <p:cNvPicPr>
            <a:picLocks noChangeAspect="1"/>
          </p:cNvPicPr>
          <p:nvPr/>
        </p:nvPicPr>
        <p:blipFill>
          <a:blip r:embed="rId4"/>
          <a:stretch>
            <a:fillRect/>
          </a:stretch>
        </p:blipFill>
        <p:spPr>
          <a:xfrm>
            <a:off x="7036144" y="4624387"/>
            <a:ext cx="3082320" cy="1992500"/>
          </a:xfrm>
          <a:prstGeom prst="rect">
            <a:avLst/>
          </a:prstGeom>
          <a:ln>
            <a:solidFill>
              <a:schemeClr val="tx1"/>
            </a:solidFill>
          </a:ln>
        </p:spPr>
      </p:pic>
      <p:sp>
        <p:nvSpPr>
          <p:cNvPr id="9" name="TextBox 8">
            <a:extLst>
              <a:ext uri="{FF2B5EF4-FFF2-40B4-BE49-F238E27FC236}">
                <a16:creationId xmlns="" xmlns:a16="http://schemas.microsoft.com/office/drawing/2014/main" id="{10C34781-4619-4EAD-A24D-E15855AF8A0B}"/>
              </a:ext>
            </a:extLst>
          </p:cNvPr>
          <p:cNvSpPr txBox="1"/>
          <p:nvPr/>
        </p:nvSpPr>
        <p:spPr>
          <a:xfrm>
            <a:off x="709240" y="2291115"/>
            <a:ext cx="3035896" cy="369332"/>
          </a:xfrm>
          <a:prstGeom prst="rect">
            <a:avLst/>
          </a:prstGeom>
          <a:solidFill>
            <a:schemeClr val="lt1">
              <a:alpha val="57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4.1.1 MODEL ASSESSMENT</a:t>
            </a:r>
          </a:p>
        </p:txBody>
      </p:sp>
    </p:spTree>
    <p:extLst>
      <p:ext uri="{BB962C8B-B14F-4D97-AF65-F5344CB8AC3E}">
        <p14:creationId xmlns:p14="http://schemas.microsoft.com/office/powerpoint/2010/main" val="3819243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 xmlns:a16="http://schemas.microsoft.com/office/drawing/2014/main" id="{10F640C9-4428-4A43-A09D-60CB62BA1116}"/>
              </a:ext>
            </a:extLst>
          </p:cNvPr>
          <p:cNvSpPr/>
          <p:nvPr/>
        </p:nvSpPr>
        <p:spPr>
          <a:xfrm>
            <a:off x="3562694" y="4108844"/>
            <a:ext cx="3671675" cy="1704994"/>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BB6C5BE6-BA6A-418C-96A2-90B9CA96A14B}"/>
              </a:ext>
            </a:extLst>
          </p:cNvPr>
          <p:cNvSpPr/>
          <p:nvPr/>
        </p:nvSpPr>
        <p:spPr>
          <a:xfrm>
            <a:off x="4232874" y="749050"/>
            <a:ext cx="7526639" cy="1472506"/>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uble Wave 9">
            <a:extLst>
              <a:ext uri="{FF2B5EF4-FFF2-40B4-BE49-F238E27FC236}">
                <a16:creationId xmlns="" xmlns:a16="http://schemas.microsoft.com/office/drawing/2014/main" id="{1D6E9EF4-61D6-4850-9B21-5889FA8175BE}"/>
              </a:ext>
            </a:extLst>
          </p:cNvPr>
          <p:cNvSpPr/>
          <p:nvPr/>
        </p:nvSpPr>
        <p:spPr>
          <a:xfrm>
            <a:off x="7290573" y="3953920"/>
            <a:ext cx="4744907" cy="1869443"/>
          </a:xfrm>
          <a:prstGeom prst="doubleWav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14E412EE-6FD2-4A41-B841-8AE1D0A01CC5}"/>
              </a:ext>
            </a:extLst>
          </p:cNvPr>
          <p:cNvPicPr>
            <a:picLocks noChangeAspect="1"/>
          </p:cNvPicPr>
          <p:nvPr/>
        </p:nvPicPr>
        <p:blipFill>
          <a:blip r:embed="rId2"/>
          <a:stretch>
            <a:fillRect/>
          </a:stretch>
        </p:blipFill>
        <p:spPr>
          <a:xfrm>
            <a:off x="317500" y="3752027"/>
            <a:ext cx="3127519" cy="2859272"/>
          </a:xfrm>
          <a:prstGeom prst="rect">
            <a:avLst/>
          </a:prstGeom>
          <a:ln>
            <a:solidFill>
              <a:schemeClr val="tx1"/>
            </a:solidFill>
          </a:ln>
        </p:spPr>
      </p:pic>
      <p:sp>
        <p:nvSpPr>
          <p:cNvPr id="2" name="TextBox 1">
            <a:extLst>
              <a:ext uri="{FF2B5EF4-FFF2-40B4-BE49-F238E27FC236}">
                <a16:creationId xmlns="" xmlns:a16="http://schemas.microsoft.com/office/drawing/2014/main" id="{E7517E17-C2ED-4A08-BA33-E6A71BC1857F}"/>
              </a:ext>
            </a:extLst>
          </p:cNvPr>
          <p:cNvSpPr txBox="1"/>
          <p:nvPr/>
        </p:nvSpPr>
        <p:spPr>
          <a:xfrm>
            <a:off x="296563" y="271853"/>
            <a:ext cx="4090415" cy="461665"/>
          </a:xfrm>
          <a:prstGeom prst="rect">
            <a:avLst/>
          </a:prstGeom>
          <a:solidFill>
            <a:schemeClr val="bg1">
              <a:alpha val="47000"/>
            </a:schemeClr>
          </a:solidFill>
        </p:spPr>
        <p:txBody>
          <a:bodyPr wrap="none" rtlCol="0">
            <a:spAutoFit/>
          </a:bodyPr>
          <a:lstStyle/>
          <a:p>
            <a:r>
              <a:rPr lang="en-US" sz="2400" u="sng" dirty="0">
                <a:latin typeface="Times New Roman" panose="02020603050405020304" pitchFamily="18" charset="0"/>
                <a:cs typeface="Times New Roman" panose="02020603050405020304" pitchFamily="18" charset="0"/>
              </a:rPr>
              <a:t>4.1 DECISION TREE MODEL</a:t>
            </a:r>
          </a:p>
        </p:txBody>
      </p:sp>
      <p:sp>
        <p:nvSpPr>
          <p:cNvPr id="3" name="TextBox 2">
            <a:extLst>
              <a:ext uri="{FF2B5EF4-FFF2-40B4-BE49-F238E27FC236}">
                <a16:creationId xmlns="" xmlns:a16="http://schemas.microsoft.com/office/drawing/2014/main" id="{A902BCEE-E07D-4FED-AD90-89339E39BB12}"/>
              </a:ext>
            </a:extLst>
          </p:cNvPr>
          <p:cNvSpPr txBox="1"/>
          <p:nvPr/>
        </p:nvSpPr>
        <p:spPr>
          <a:xfrm>
            <a:off x="816801" y="681090"/>
            <a:ext cx="3035896" cy="369332"/>
          </a:xfrm>
          <a:prstGeom prst="rect">
            <a:avLst/>
          </a:prstGeom>
          <a:solidFill>
            <a:schemeClr val="bg1">
              <a:alpha val="47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4.1.1 MODEL ASSESSMENT</a:t>
            </a:r>
          </a:p>
        </p:txBody>
      </p:sp>
      <p:sp>
        <p:nvSpPr>
          <p:cNvPr id="4" name="TextBox 3">
            <a:extLst>
              <a:ext uri="{FF2B5EF4-FFF2-40B4-BE49-F238E27FC236}">
                <a16:creationId xmlns="" xmlns:a16="http://schemas.microsoft.com/office/drawing/2014/main" id="{E7090BF9-3FD8-4951-A08B-B4E9A3589E1A}"/>
              </a:ext>
            </a:extLst>
          </p:cNvPr>
          <p:cNvSpPr txBox="1"/>
          <p:nvPr/>
        </p:nvSpPr>
        <p:spPr>
          <a:xfrm>
            <a:off x="296563" y="1044160"/>
            <a:ext cx="7376983" cy="338554"/>
          </a:xfrm>
          <a:prstGeom prst="rect">
            <a:avLst/>
          </a:prstGeom>
          <a:solidFill>
            <a:schemeClr val="bg1">
              <a:alpha val="4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result of the fit statistics is as follows :</a:t>
            </a:r>
          </a:p>
        </p:txBody>
      </p:sp>
      <p:pic>
        <p:nvPicPr>
          <p:cNvPr id="5" name="Picture 4">
            <a:extLst>
              <a:ext uri="{FF2B5EF4-FFF2-40B4-BE49-F238E27FC236}">
                <a16:creationId xmlns="" xmlns:a16="http://schemas.microsoft.com/office/drawing/2014/main" id="{C8669072-FA3F-4FBC-8076-A627A72533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38367" y="749050"/>
            <a:ext cx="7526638" cy="1505963"/>
          </a:xfrm>
          <a:prstGeom prst="rect">
            <a:avLst/>
          </a:prstGeom>
          <a:noFill/>
          <a:ln>
            <a:noFill/>
          </a:ln>
        </p:spPr>
      </p:pic>
      <p:sp>
        <p:nvSpPr>
          <p:cNvPr id="6" name="TextBox 5">
            <a:extLst>
              <a:ext uri="{FF2B5EF4-FFF2-40B4-BE49-F238E27FC236}">
                <a16:creationId xmlns="" xmlns:a16="http://schemas.microsoft.com/office/drawing/2014/main" id="{A6FE0C4B-43C0-4DF6-842D-D6EC1B51FCBB}"/>
              </a:ext>
            </a:extLst>
          </p:cNvPr>
          <p:cNvSpPr txBox="1"/>
          <p:nvPr/>
        </p:nvSpPr>
        <p:spPr>
          <a:xfrm>
            <a:off x="317500" y="2128523"/>
            <a:ext cx="8834737" cy="1077218"/>
          </a:xfrm>
          <a:prstGeom prst="rect">
            <a:avLst/>
          </a:prstGeom>
          <a:solidFill>
            <a:schemeClr val="bg1">
              <a:alpha val="4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Underfit model	: No underfit model.</a:t>
            </a:r>
          </a:p>
          <a:p>
            <a:pPr algn="just"/>
            <a:r>
              <a:rPr lang="en-US" sz="1600" dirty="0">
                <a:latin typeface="Times New Roman" panose="02020603050405020304" pitchFamily="18" charset="0"/>
                <a:cs typeface="Times New Roman" panose="02020603050405020304" pitchFamily="18" charset="0"/>
              </a:rPr>
              <a:t>Overfit model	: Decision Tree </a:t>
            </a:r>
            <a:r>
              <a:rPr lang="en-US" sz="1600" dirty="0">
                <a:highlight>
                  <a:srgbClr val="FF0000"/>
                </a:highlight>
                <a:latin typeface="Times New Roman" panose="02020603050405020304" pitchFamily="18" charset="0"/>
                <a:cs typeface="Times New Roman" panose="02020603050405020304" pitchFamily="18" charset="0"/>
              </a:rPr>
              <a:t>Gini</a:t>
            </a:r>
            <a:r>
              <a:rPr lang="en-US" sz="1600" dirty="0">
                <a:latin typeface="Times New Roman" panose="02020603050405020304" pitchFamily="18" charset="0"/>
                <a:cs typeface="Times New Roman" panose="02020603050405020304" pitchFamily="18" charset="0"/>
              </a:rPr>
              <a:t> is the overfit model since it has the largest gap in overall gap.</a:t>
            </a:r>
          </a:p>
          <a:p>
            <a:pPr algn="just"/>
            <a:r>
              <a:rPr lang="en-US" sz="1600" dirty="0">
                <a:latin typeface="Times New Roman" panose="02020603050405020304" pitchFamily="18" charset="0"/>
                <a:cs typeface="Times New Roman" panose="02020603050405020304" pitchFamily="18" charset="0"/>
              </a:rPr>
              <a:t>Best model	: Decision Tree </a:t>
            </a:r>
            <a:r>
              <a:rPr lang="en-US" sz="1600" dirty="0" err="1">
                <a:highlight>
                  <a:srgbClr val="00FF00"/>
                </a:highlight>
                <a:latin typeface="Times New Roman" panose="02020603050405020304" pitchFamily="18" charset="0"/>
                <a:cs typeface="Times New Roman" panose="02020603050405020304" pitchFamily="18" charset="0"/>
              </a:rPr>
              <a:t>Auto_Pruning</a:t>
            </a:r>
            <a:r>
              <a:rPr lang="en-US" sz="1600" dirty="0">
                <a:latin typeface="Times New Roman" panose="02020603050405020304" pitchFamily="18" charset="0"/>
                <a:cs typeface="Times New Roman" panose="02020603050405020304" pitchFamily="18" charset="0"/>
              </a:rPr>
              <a:t> is the best model because it has the least average 		  squared error and the largest ROC index</a:t>
            </a:r>
          </a:p>
        </p:txBody>
      </p:sp>
      <p:sp>
        <p:nvSpPr>
          <p:cNvPr id="7" name="TextBox 6">
            <a:extLst>
              <a:ext uri="{FF2B5EF4-FFF2-40B4-BE49-F238E27FC236}">
                <a16:creationId xmlns="" xmlns:a16="http://schemas.microsoft.com/office/drawing/2014/main" id="{1361DC84-9A3A-43E5-8D0B-B39101D52749}"/>
              </a:ext>
            </a:extLst>
          </p:cNvPr>
          <p:cNvSpPr txBox="1"/>
          <p:nvPr/>
        </p:nvSpPr>
        <p:spPr>
          <a:xfrm>
            <a:off x="317500" y="3309350"/>
            <a:ext cx="3249826" cy="338554"/>
          </a:xfrm>
          <a:prstGeom prst="rect">
            <a:avLst/>
          </a:prstGeom>
          <a:solidFill>
            <a:schemeClr val="bg1">
              <a:alpha val="47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Confusion Matrix for </a:t>
            </a:r>
            <a:r>
              <a:rPr lang="en-US" sz="1600" u="sng" dirty="0" err="1">
                <a:latin typeface="Times New Roman" panose="02020603050405020304" pitchFamily="18" charset="0"/>
                <a:cs typeface="Times New Roman" panose="02020603050405020304" pitchFamily="18" charset="0"/>
              </a:rPr>
              <a:t>Auto_Pruning</a:t>
            </a:r>
            <a:r>
              <a:rPr lang="en-US" sz="1600" u="sng"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 xmlns:a16="http://schemas.microsoft.com/office/drawing/2014/main" id="{B4A745DA-F1C2-4714-B9B2-FB2674E395B0}"/>
                  </a:ext>
                </a:extLst>
              </p:cNvPr>
              <p:cNvSpPr txBox="1"/>
              <p:nvPr/>
            </p:nvSpPr>
            <p:spPr>
              <a:xfrm>
                <a:off x="6782486" y="4184433"/>
                <a:ext cx="4977028" cy="1436675"/>
              </a:xfrm>
              <a:prstGeom prst="rect">
                <a:avLst/>
              </a:prstGeom>
              <a:noFill/>
            </p:spPr>
            <p:txBody>
              <a:bodyPr wrap="square">
                <a:spAutoFit/>
              </a:bodyPr>
              <a:lstStyle/>
              <a:p>
                <a:pPr marL="630555" marR="0">
                  <a:lnSpc>
                    <a:spcPct val="107000"/>
                  </a:lnSpc>
                  <a:spcBef>
                    <a:spcPts val="0"/>
                  </a:spcBef>
                  <a:spcAft>
                    <a:spcPts val="800"/>
                  </a:spcAft>
                </a:pPr>
                <a:r>
                  <a:rPr lang="en-MY" sz="1600" dirty="0">
                    <a:effectLst/>
                    <a:latin typeface="Times New Roman" panose="02020603050405020304" pitchFamily="18" charset="0"/>
                    <a:ea typeface="Calibri" panose="020F0502020204030204" pitchFamily="34" charset="0"/>
                    <a:cs typeface="Times New Roman" panose="02020603050405020304" pitchFamily="18" charset="0"/>
                  </a:rPr>
                  <a:t>Sensitivity = </a:t>
                </a:r>
                <a14:m>
                  <m:oMath xmlns:m="http://schemas.openxmlformats.org/officeDocument/2006/math">
                    <m:f>
                      <m:fPr>
                        <m:ctrlPr>
                          <a:rPr lang="en-US" sz="1600" i="1">
                            <a:effectLst/>
                            <a:latin typeface="Cambria Math" panose="02040503050406030204" pitchFamily="18" charset="0"/>
                            <a:ea typeface="Calibri" panose="020F0502020204030204" pitchFamily="34" charset="0"/>
                            <a:cs typeface="Calibri" panose="020F0502020204030204" pitchFamily="34" charset="0"/>
                          </a:rPr>
                        </m:ctrlPr>
                      </m:fPr>
                      <m:num>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TP</m:t>
                        </m:r>
                      </m:num>
                      <m:den>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TP</m:t>
                        </m:r>
                        <m:r>
                          <a:rPr lang="en-MY" sz="1600">
                            <a:effectLst/>
                            <a:latin typeface="Cambria Math" panose="02040503050406030204" pitchFamily="18" charset="0"/>
                            <a:ea typeface="Calibri" panose="020F0502020204030204" pitchFamily="34" charset="0"/>
                            <a:cs typeface="Calibri" panose="020F0502020204030204" pitchFamily="34" charset="0"/>
                          </a:rPr>
                          <m:t>+</m:t>
                        </m:r>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FN</m:t>
                        </m:r>
                      </m:den>
                    </m:f>
                    <m:r>
                      <a:rPr lang="en-MY" sz="1600">
                        <a:effectLst/>
                        <a:latin typeface="Cambria Math" panose="02040503050406030204" pitchFamily="18" charset="0"/>
                        <a:ea typeface="Calibri" panose="020F0502020204030204" pitchFamily="34" charset="0"/>
                        <a:cs typeface="Calibri" panose="020F0502020204030204" pitchFamily="34" charset="0"/>
                      </a:rPr>
                      <m:t>=</m:t>
                    </m:r>
                    <m:f>
                      <m:fPr>
                        <m:ctrlPr>
                          <a:rPr lang="en-US" sz="1600" i="1">
                            <a:effectLst/>
                            <a:latin typeface="Cambria Math" panose="02040503050406030204" pitchFamily="18" charset="0"/>
                            <a:ea typeface="Calibri" panose="020F0502020204030204" pitchFamily="34" charset="0"/>
                            <a:cs typeface="Calibri" panose="020F0502020204030204" pitchFamily="34" charset="0"/>
                          </a:rPr>
                        </m:ctrlPr>
                      </m:fPr>
                      <m:num>
                        <m:r>
                          <a:rPr lang="en-US" sz="1600" b="0" i="0" smtClean="0">
                            <a:effectLst/>
                            <a:latin typeface="Cambria Math" panose="02040503050406030204" pitchFamily="18" charset="0"/>
                            <a:ea typeface="Calibri" panose="020F0502020204030204" pitchFamily="34" charset="0"/>
                            <a:cs typeface="Calibri" panose="020F0502020204030204" pitchFamily="34" charset="0"/>
                          </a:rPr>
                          <m:t>995</m:t>
                        </m:r>
                      </m:num>
                      <m:den>
                        <m:r>
                          <a:rPr lang="en-US" sz="1600" b="0" i="0" smtClean="0">
                            <a:effectLst/>
                            <a:latin typeface="Cambria Math" panose="02040503050406030204" pitchFamily="18" charset="0"/>
                            <a:ea typeface="Calibri" panose="020F0502020204030204" pitchFamily="34" charset="0"/>
                            <a:cs typeface="Calibri" panose="020F0502020204030204" pitchFamily="34" charset="0"/>
                          </a:rPr>
                          <m:t>2116</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sz="1600" dirty="0">
                        <a:highlight>
                          <a:srgbClr val="00FF00"/>
                        </a:highlight>
                        <a:latin typeface="Times New Roman" panose="02020603050405020304" pitchFamily="18" charset="0"/>
                        <a:cs typeface="Times New Roman" panose="02020603050405020304" pitchFamily="18" charset="0"/>
                      </a:rPr>
                      <m:t>47.02%</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marL="630555" marR="0">
                  <a:lnSpc>
                    <a:spcPct val="107000"/>
                  </a:lnSpc>
                  <a:spcBef>
                    <a:spcPts val="0"/>
                  </a:spcBef>
                  <a:spcAft>
                    <a:spcPts val="80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Specificity = </a:t>
                </a:r>
                <a14:m>
                  <m:oMath xmlns:m="http://schemas.openxmlformats.org/officeDocument/2006/math">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num>
                      <m:den>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FP</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15277</m:t>
                        </m:r>
                      </m:num>
                      <m:den>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15970</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sz="1600" dirty="0">
                        <a:highlight>
                          <a:srgbClr val="00FF00"/>
                        </a:highlight>
                        <a:latin typeface="Times New Roman" panose="02020603050405020304" pitchFamily="18" charset="0"/>
                        <a:cs typeface="Times New Roman" panose="02020603050405020304" pitchFamily="18" charset="0"/>
                      </a:rPr>
                      <m:t>95.66%</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marL="630555" marR="0">
                  <a:lnSpc>
                    <a:spcPct val="107000"/>
                  </a:lnSpc>
                  <a:spcBef>
                    <a:spcPts val="0"/>
                  </a:spcBef>
                  <a:spcAft>
                    <a:spcPts val="80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Accuracy = </a:t>
                </a:r>
                <a14:m>
                  <m:oMath xmlns:m="http://schemas.openxmlformats.org/officeDocument/2006/math">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TP</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num>
                      <m:den>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TP</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FP</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995+15277</m:t>
                        </m:r>
                      </m:num>
                      <m:den>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18086</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sz="1600" dirty="0">
                        <a:highlight>
                          <a:srgbClr val="00FF00"/>
                        </a:highlight>
                        <a:latin typeface="Times New Roman" panose="02020603050405020304" pitchFamily="18" charset="0"/>
                        <a:cs typeface="Times New Roman" panose="02020603050405020304" pitchFamily="18" charset="0"/>
                      </a:rPr>
                      <m:t>89.97%</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4A745DA-F1C2-4714-B9B2-FB2674E395B0}"/>
                  </a:ext>
                </a:extLst>
              </p:cNvPr>
              <p:cNvSpPr txBox="1">
                <a:spLocks noRot="1" noChangeAspect="1" noMove="1" noResize="1" noEditPoints="1" noAdjustHandles="1" noChangeArrowheads="1" noChangeShapeType="1" noTextEdit="1"/>
              </p:cNvSpPr>
              <p:nvPr/>
            </p:nvSpPr>
            <p:spPr>
              <a:xfrm>
                <a:off x="6782486" y="4184433"/>
                <a:ext cx="4977028" cy="1436675"/>
              </a:xfrm>
              <a:prstGeom prst="rect">
                <a:avLst/>
              </a:prstGeom>
              <a:blipFill>
                <a:blip r:embed="rId6"/>
                <a:stretch>
                  <a:fillRect b="-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8">
                <a:extLst>
                  <a:ext uri="{FF2B5EF4-FFF2-40B4-BE49-F238E27FC236}">
                    <a16:creationId xmlns="" xmlns:a16="http://schemas.microsoft.com/office/drawing/2014/main" id="{D326177E-7CEA-4627-A14E-839EDA206152}"/>
                  </a:ext>
                </a:extLst>
              </p:cNvPr>
              <p:cNvGraphicFramePr>
                <a:graphicFrameLocks noGrp="1"/>
              </p:cNvGraphicFramePr>
              <p:nvPr>
                <p:extLst/>
              </p:nvPr>
            </p:nvGraphicFramePr>
            <p:xfrm>
              <a:off x="3568186" y="4108844"/>
              <a:ext cx="3671675" cy="1683004"/>
            </p:xfrm>
            <a:graphic>
              <a:graphicData uri="http://schemas.openxmlformats.org/drawingml/2006/table">
                <a:tbl>
                  <a:tblPr firstRow="1" bandRow="1">
                    <a:tableStyleId>{5940675A-B579-460E-94D1-54222C63F5DA}</a:tableStyleId>
                  </a:tblPr>
                  <a:tblGrid>
                    <a:gridCol w="734335">
                      <a:extLst>
                        <a:ext uri="{9D8B030D-6E8A-4147-A177-3AD203B41FA5}">
                          <a16:colId xmlns="" xmlns:a16="http://schemas.microsoft.com/office/drawing/2014/main" val="1018765193"/>
                        </a:ext>
                      </a:extLst>
                    </a:gridCol>
                    <a:gridCol w="734335">
                      <a:extLst>
                        <a:ext uri="{9D8B030D-6E8A-4147-A177-3AD203B41FA5}">
                          <a16:colId xmlns="" xmlns:a16="http://schemas.microsoft.com/office/drawing/2014/main" val="717651022"/>
                        </a:ext>
                      </a:extLst>
                    </a:gridCol>
                    <a:gridCol w="734335">
                      <a:extLst>
                        <a:ext uri="{9D8B030D-6E8A-4147-A177-3AD203B41FA5}">
                          <a16:colId xmlns="" xmlns:a16="http://schemas.microsoft.com/office/drawing/2014/main" val="86366866"/>
                        </a:ext>
                      </a:extLst>
                    </a:gridCol>
                    <a:gridCol w="734335">
                      <a:extLst>
                        <a:ext uri="{9D8B030D-6E8A-4147-A177-3AD203B41FA5}">
                          <a16:colId xmlns="" xmlns:a16="http://schemas.microsoft.com/office/drawing/2014/main" val="2077378263"/>
                        </a:ext>
                      </a:extLst>
                    </a:gridCol>
                    <a:gridCol w="734335">
                      <a:extLst>
                        <a:ext uri="{9D8B030D-6E8A-4147-A177-3AD203B41FA5}">
                          <a16:colId xmlns="" xmlns:a16="http://schemas.microsoft.com/office/drawing/2014/main" val="1607216784"/>
                        </a:ext>
                      </a:extLst>
                    </a:gridCol>
                  </a:tblGrid>
                  <a:tr h="308664">
                    <a:tc rowSpan="2" gridSpan="2">
                      <a:txBody>
                        <a:bodyPr/>
                        <a:lstStyle/>
                        <a:p>
                          <a:pPr algn="ctr"/>
                          <a:r>
                            <a:rPr lang="en-US" sz="1600" dirty="0" err="1">
                              <a:latin typeface="Times New Roman" panose="02020603050405020304" pitchFamily="18" charset="0"/>
                              <a:cs typeface="Times New Roman" panose="02020603050405020304" pitchFamily="18" charset="0"/>
                            </a:rPr>
                            <a:t>Auto_Pruning</a:t>
                          </a:r>
                          <a:endParaRPr lang="en-US" sz="1600" dirty="0">
                            <a:latin typeface="Times New Roman" panose="02020603050405020304" pitchFamily="18" charset="0"/>
                            <a:cs typeface="Times New Roman" panose="02020603050405020304" pitchFamily="18" charset="0"/>
                          </a:endParaRPr>
                        </a:p>
                      </a:txBody>
                      <a:tcPr anchor="ctr"/>
                    </a:tc>
                    <a:tc rowSpan="2" hMerge="1">
                      <a:txBody>
                        <a:bodyPr/>
                        <a:lstStyle/>
                        <a:p>
                          <a:endParaRPr lang="en-US"/>
                        </a:p>
                      </a:txBody>
                      <a:tcPr/>
                    </a:tc>
                    <a:tc gridSpan="2">
                      <a:txBody>
                        <a:bodyPr/>
                        <a:lstStyle/>
                        <a:p>
                          <a:pPr algn="ctr"/>
                          <a:r>
                            <a:rPr lang="en-US" sz="1600" dirty="0">
                              <a:latin typeface="Times New Roman" panose="02020603050405020304" pitchFamily="18" charset="0"/>
                              <a:cs typeface="Times New Roman" panose="02020603050405020304" pitchFamily="18" charset="0"/>
                            </a:rPr>
                            <a:t>Predicted</a:t>
                          </a:r>
                        </a:p>
                      </a:txBody>
                      <a:tcPr/>
                    </a:tc>
                    <a:tc hMerge="1">
                      <a:txBody>
                        <a:bodyPr/>
                        <a:lstStyle/>
                        <a:p>
                          <a:endParaRPr lang="en-US" dirty="0"/>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solidFill>
                          <a:srgbClr val="002060"/>
                        </a:solidFill>
                      </a:tcPr>
                    </a:tc>
                    <a:extLst>
                      <a:ext uri="{0D108BD9-81ED-4DB2-BD59-A6C34878D82A}">
                        <a16:rowId xmlns="" xmlns:a16="http://schemas.microsoft.com/office/drawing/2014/main" val="613393623"/>
                      </a:ext>
                    </a:extLst>
                  </a:tr>
                  <a:tr h="314743">
                    <a:tc gridSpan="2" vMerge="1">
                      <a:txBody>
                        <a:bodyPr/>
                        <a:lstStyle/>
                        <a:p>
                          <a:endParaRPr lang="en-US"/>
                        </a:p>
                      </a:txBody>
                      <a:tcPr/>
                    </a:tc>
                    <a:tc hMerge="1" vMerge="1">
                      <a:txBody>
                        <a:bodyPr/>
                        <a:lstStyle/>
                        <a:p>
                          <a:endParaRPr lang="en-US" dirty="0"/>
                        </a:p>
                      </a:txBody>
                      <a:tcPr/>
                    </a:tc>
                    <a:tc>
                      <a:txBody>
                        <a:bodyPr/>
                        <a:lstStyle/>
                        <a:p>
                          <a:pPr algn="ct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𝑌</m:t>
                                  </m:r>
                                </m:e>
                              </m:acc>
                            </m:oMath>
                          </a14:m>
                          <a:r>
                            <a:rPr lang="en-US" sz="1600"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𝑌</m:t>
                                  </m:r>
                                </m:e>
                              </m:acc>
                            </m:oMath>
                          </a14:m>
                          <a:r>
                            <a:rPr lang="en-US" sz="16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Total</a:t>
                          </a:r>
                        </a:p>
                      </a:txBody>
                      <a:tcPr/>
                    </a:tc>
                    <a:extLst>
                      <a:ext uri="{0D108BD9-81ED-4DB2-BD59-A6C34878D82A}">
                        <a16:rowId xmlns="" xmlns:a16="http://schemas.microsoft.com/office/drawing/2014/main" val="3587355139"/>
                      </a:ext>
                    </a:extLst>
                  </a:tr>
                  <a:tr h="308664">
                    <a:tc rowSpan="2">
                      <a:txBody>
                        <a:bodyPr/>
                        <a:lstStyle/>
                        <a:p>
                          <a:pPr algn="ctr"/>
                          <a:r>
                            <a:rPr lang="en-US" sz="1600" dirty="0">
                              <a:latin typeface="Times New Roman" panose="02020603050405020304" pitchFamily="18" charset="0"/>
                              <a:cs typeface="Times New Roman" panose="02020603050405020304" pitchFamily="18" charset="0"/>
                            </a:rPr>
                            <a:t>Actual</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Y=1</a:t>
                          </a:r>
                        </a:p>
                      </a:txBody>
                      <a:tcPr/>
                    </a:tc>
                    <a:tc>
                      <a:txBody>
                        <a:bodyPr/>
                        <a:lstStyle/>
                        <a:p>
                          <a:pPr algn="ctr"/>
                          <a:r>
                            <a:rPr lang="en-US" sz="1600" dirty="0">
                              <a:latin typeface="Times New Roman" panose="02020603050405020304" pitchFamily="18" charset="0"/>
                              <a:cs typeface="Times New Roman" panose="02020603050405020304" pitchFamily="18" charset="0"/>
                            </a:rPr>
                            <a:t>995</a:t>
                          </a:r>
                        </a:p>
                      </a:txBody>
                      <a:tcPr/>
                    </a:tc>
                    <a:tc>
                      <a:txBody>
                        <a:bodyPr/>
                        <a:lstStyle/>
                        <a:p>
                          <a:pPr algn="ctr"/>
                          <a:r>
                            <a:rPr lang="en-US" sz="1600" dirty="0">
                              <a:latin typeface="Times New Roman" panose="02020603050405020304" pitchFamily="18" charset="0"/>
                              <a:cs typeface="Times New Roman" panose="02020603050405020304" pitchFamily="18" charset="0"/>
                            </a:rPr>
                            <a:t>1121</a:t>
                          </a:r>
                        </a:p>
                      </a:txBody>
                      <a:tcPr/>
                    </a:tc>
                    <a:tc>
                      <a:txBody>
                        <a:bodyPr/>
                        <a:lstStyle/>
                        <a:p>
                          <a:pPr algn="ctr"/>
                          <a:r>
                            <a:rPr lang="en-US" sz="1600" dirty="0">
                              <a:latin typeface="Times New Roman" panose="02020603050405020304" pitchFamily="18" charset="0"/>
                              <a:cs typeface="Times New Roman" panose="02020603050405020304" pitchFamily="18" charset="0"/>
                            </a:rPr>
                            <a:t>2116</a:t>
                          </a:r>
                        </a:p>
                      </a:txBody>
                      <a:tcPr/>
                    </a:tc>
                    <a:extLst>
                      <a:ext uri="{0D108BD9-81ED-4DB2-BD59-A6C34878D82A}">
                        <a16:rowId xmlns="" xmlns:a16="http://schemas.microsoft.com/office/drawing/2014/main" val="3824535972"/>
                      </a:ext>
                    </a:extLst>
                  </a:tr>
                  <a:tr h="308664">
                    <a:tc vMerge="1">
                      <a:txBody>
                        <a:bodyPr/>
                        <a:lstStyle/>
                        <a:p>
                          <a:endParaRPr lang="en-US" dirty="0"/>
                        </a:p>
                      </a:txBody>
                      <a:tcPr/>
                    </a:tc>
                    <a:tc>
                      <a:txBody>
                        <a:bodyPr/>
                        <a:lstStyle/>
                        <a:p>
                          <a:pPr algn="ctr"/>
                          <a:r>
                            <a:rPr lang="en-US" sz="1600" dirty="0">
                              <a:latin typeface="Times New Roman" panose="02020603050405020304" pitchFamily="18" charset="0"/>
                              <a:cs typeface="Times New Roman" panose="02020603050405020304" pitchFamily="18" charset="0"/>
                            </a:rPr>
                            <a:t>Y=0</a:t>
                          </a:r>
                        </a:p>
                      </a:txBody>
                      <a:tcPr/>
                    </a:tc>
                    <a:tc>
                      <a:txBody>
                        <a:bodyPr/>
                        <a:lstStyle/>
                        <a:p>
                          <a:pPr algn="ctr"/>
                          <a:r>
                            <a:rPr lang="en-US" sz="1600" dirty="0">
                              <a:latin typeface="Times New Roman" panose="02020603050405020304" pitchFamily="18" charset="0"/>
                              <a:cs typeface="Times New Roman" panose="02020603050405020304" pitchFamily="18" charset="0"/>
                            </a:rPr>
                            <a:t>693</a:t>
                          </a:r>
                        </a:p>
                      </a:txBody>
                      <a:tcPr/>
                    </a:tc>
                    <a:tc>
                      <a:txBody>
                        <a:bodyPr/>
                        <a:lstStyle/>
                        <a:p>
                          <a:pPr algn="ctr"/>
                          <a:r>
                            <a:rPr lang="en-US" sz="1600" dirty="0">
                              <a:latin typeface="Times New Roman" panose="02020603050405020304" pitchFamily="18" charset="0"/>
                              <a:cs typeface="Times New Roman" panose="02020603050405020304" pitchFamily="18" charset="0"/>
                            </a:rPr>
                            <a:t>15277</a:t>
                          </a:r>
                        </a:p>
                      </a:txBody>
                      <a:tcPr/>
                    </a:tc>
                    <a:tc>
                      <a:txBody>
                        <a:bodyPr/>
                        <a:lstStyle/>
                        <a:p>
                          <a:pPr algn="ctr"/>
                          <a:r>
                            <a:rPr lang="en-US" sz="1600" dirty="0">
                              <a:latin typeface="Times New Roman" panose="02020603050405020304" pitchFamily="18" charset="0"/>
                              <a:cs typeface="Times New Roman" panose="02020603050405020304" pitchFamily="18" charset="0"/>
                            </a:rPr>
                            <a:t>15970</a:t>
                          </a:r>
                        </a:p>
                      </a:txBody>
                      <a:tcPr/>
                    </a:tc>
                    <a:extLst>
                      <a:ext uri="{0D108BD9-81ED-4DB2-BD59-A6C34878D82A}">
                        <a16:rowId xmlns="" xmlns:a16="http://schemas.microsoft.com/office/drawing/2014/main" val="4041145572"/>
                      </a:ext>
                    </a:extLst>
                  </a:tr>
                  <a:tr h="308664">
                    <a:tc gridSpan="3">
                      <a:txBody>
                        <a:bodyPr/>
                        <a:lstStyle/>
                        <a:p>
                          <a:pPr algn="ctr"/>
                          <a:endParaRPr lang="en-US" sz="1600" dirty="0">
                            <a:latin typeface="Times New Roman" panose="02020603050405020304" pitchFamily="18" charset="0"/>
                            <a:cs typeface="Times New Roman" panose="02020603050405020304" pitchFamily="18" charset="0"/>
                          </a:endParaRPr>
                        </a:p>
                      </a:txBody>
                      <a:tcPr anchor="ctr">
                        <a:solidFill>
                          <a:srgbClr val="002060"/>
                        </a:solidFill>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Total</a:t>
                          </a:r>
                        </a:p>
                      </a:txBody>
                      <a:tcPr/>
                    </a:tc>
                    <a:tc>
                      <a:txBody>
                        <a:bodyPr/>
                        <a:lstStyle/>
                        <a:p>
                          <a:pPr algn="ctr"/>
                          <a:r>
                            <a:rPr lang="en-US" sz="1600" dirty="0">
                              <a:latin typeface="Times New Roman" panose="02020603050405020304" pitchFamily="18" charset="0"/>
                              <a:cs typeface="Times New Roman" panose="02020603050405020304" pitchFamily="18" charset="0"/>
                            </a:rPr>
                            <a:t>18086</a:t>
                          </a:r>
                        </a:p>
                      </a:txBody>
                      <a:tcPr/>
                    </a:tc>
                    <a:extLst>
                      <a:ext uri="{0D108BD9-81ED-4DB2-BD59-A6C34878D82A}">
                        <a16:rowId xmlns="" xmlns:a16="http://schemas.microsoft.com/office/drawing/2014/main" val="2481505165"/>
                      </a:ext>
                    </a:extLst>
                  </a:tr>
                </a:tbl>
              </a:graphicData>
            </a:graphic>
          </p:graphicFrame>
        </mc:Choice>
        <mc:Fallback xmlns="">
          <p:graphicFrame>
            <p:nvGraphicFramePr>
              <p:cNvPr id="8" name="Table 8">
                <a:extLst>
                  <a:ext uri="{FF2B5EF4-FFF2-40B4-BE49-F238E27FC236}">
                    <a16:creationId xmlns:a16="http://schemas.microsoft.com/office/drawing/2014/main" id="{D326177E-7CEA-4627-A14E-839EDA206152}"/>
                  </a:ext>
                </a:extLst>
              </p:cNvPr>
              <p:cNvGraphicFramePr>
                <a:graphicFrameLocks noGrp="1"/>
              </p:cNvGraphicFramePr>
              <p:nvPr>
                <p:extLst>
                  <p:ext uri="{D42A27DB-BD31-4B8C-83A1-F6EECF244321}">
                    <p14:modId xmlns:p14="http://schemas.microsoft.com/office/powerpoint/2010/main" val="1964883773"/>
                  </p:ext>
                </p:extLst>
              </p:nvPr>
            </p:nvGraphicFramePr>
            <p:xfrm>
              <a:off x="3568186" y="4108844"/>
              <a:ext cx="3671675" cy="1683004"/>
            </p:xfrm>
            <a:graphic>
              <a:graphicData uri="http://schemas.openxmlformats.org/drawingml/2006/table">
                <a:tbl>
                  <a:tblPr firstRow="1" bandRow="1">
                    <a:tableStyleId>{5940675A-B579-460E-94D1-54222C63F5DA}</a:tableStyleId>
                  </a:tblPr>
                  <a:tblGrid>
                    <a:gridCol w="734335">
                      <a:extLst>
                        <a:ext uri="{9D8B030D-6E8A-4147-A177-3AD203B41FA5}">
                          <a16:colId xmlns:a16="http://schemas.microsoft.com/office/drawing/2014/main" val="1018765193"/>
                        </a:ext>
                      </a:extLst>
                    </a:gridCol>
                    <a:gridCol w="734335">
                      <a:extLst>
                        <a:ext uri="{9D8B030D-6E8A-4147-A177-3AD203B41FA5}">
                          <a16:colId xmlns:a16="http://schemas.microsoft.com/office/drawing/2014/main" val="717651022"/>
                        </a:ext>
                      </a:extLst>
                    </a:gridCol>
                    <a:gridCol w="734335">
                      <a:extLst>
                        <a:ext uri="{9D8B030D-6E8A-4147-A177-3AD203B41FA5}">
                          <a16:colId xmlns:a16="http://schemas.microsoft.com/office/drawing/2014/main" val="86366866"/>
                        </a:ext>
                      </a:extLst>
                    </a:gridCol>
                    <a:gridCol w="734335">
                      <a:extLst>
                        <a:ext uri="{9D8B030D-6E8A-4147-A177-3AD203B41FA5}">
                          <a16:colId xmlns:a16="http://schemas.microsoft.com/office/drawing/2014/main" val="2077378263"/>
                        </a:ext>
                      </a:extLst>
                    </a:gridCol>
                    <a:gridCol w="734335">
                      <a:extLst>
                        <a:ext uri="{9D8B030D-6E8A-4147-A177-3AD203B41FA5}">
                          <a16:colId xmlns:a16="http://schemas.microsoft.com/office/drawing/2014/main" val="1607216784"/>
                        </a:ext>
                      </a:extLst>
                    </a:gridCol>
                  </a:tblGrid>
                  <a:tr h="335280">
                    <a:tc rowSpan="2" gridSpan="2">
                      <a:txBody>
                        <a:bodyPr/>
                        <a:lstStyle/>
                        <a:p>
                          <a:pPr algn="ctr"/>
                          <a:r>
                            <a:rPr lang="en-US" sz="1600" dirty="0" err="1">
                              <a:latin typeface="Times New Roman" panose="02020603050405020304" pitchFamily="18" charset="0"/>
                              <a:cs typeface="Times New Roman" panose="02020603050405020304" pitchFamily="18" charset="0"/>
                            </a:rPr>
                            <a:t>Auto_Pruning</a:t>
                          </a:r>
                          <a:endParaRPr lang="en-US" sz="1600" dirty="0">
                            <a:latin typeface="Times New Roman" panose="02020603050405020304" pitchFamily="18" charset="0"/>
                            <a:cs typeface="Times New Roman" panose="02020603050405020304" pitchFamily="18" charset="0"/>
                          </a:endParaRPr>
                        </a:p>
                      </a:txBody>
                      <a:tcPr anchor="ctr"/>
                    </a:tc>
                    <a:tc rowSpan="2" hMerge="1">
                      <a:txBody>
                        <a:bodyPr/>
                        <a:lstStyle/>
                        <a:p>
                          <a:endParaRPr lang="en-US"/>
                        </a:p>
                      </a:txBody>
                      <a:tcPr/>
                    </a:tc>
                    <a:tc gridSpan="2">
                      <a:txBody>
                        <a:bodyPr/>
                        <a:lstStyle/>
                        <a:p>
                          <a:pPr algn="ctr"/>
                          <a:r>
                            <a:rPr lang="en-US" sz="1600" dirty="0">
                              <a:latin typeface="Times New Roman" panose="02020603050405020304" pitchFamily="18" charset="0"/>
                              <a:cs typeface="Times New Roman" panose="02020603050405020304" pitchFamily="18" charset="0"/>
                            </a:rPr>
                            <a:t>Predicted</a:t>
                          </a:r>
                        </a:p>
                      </a:txBody>
                      <a:tcPr/>
                    </a:tc>
                    <a:tc hMerge="1">
                      <a:txBody>
                        <a:bodyPr/>
                        <a:lstStyle/>
                        <a:p>
                          <a:endParaRPr lang="en-US" dirty="0"/>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solidFill>
                          <a:srgbClr val="002060"/>
                        </a:solidFill>
                      </a:tcPr>
                    </a:tc>
                    <a:extLst>
                      <a:ext uri="{0D108BD9-81ED-4DB2-BD59-A6C34878D82A}">
                        <a16:rowId xmlns:a16="http://schemas.microsoft.com/office/drawing/2014/main" val="613393623"/>
                      </a:ext>
                    </a:extLst>
                  </a:tr>
                  <a:tr h="341884">
                    <a:tc gridSpan="2" vMerge="1">
                      <a:txBody>
                        <a:bodyPr/>
                        <a:lstStyle/>
                        <a:p>
                          <a:endParaRPr lang="en-US"/>
                        </a:p>
                      </a:txBody>
                      <a:tcPr/>
                    </a:tc>
                    <a:tc hMerge="1" vMerge="1">
                      <a:txBody>
                        <a:bodyPr/>
                        <a:lstStyle/>
                        <a:p>
                          <a:endParaRPr lang="en-US" dirty="0"/>
                        </a:p>
                      </a:txBody>
                      <a:tcPr/>
                    </a:tc>
                    <a:tc>
                      <a:txBody>
                        <a:bodyPr/>
                        <a:lstStyle/>
                        <a:p>
                          <a:endParaRPr lang="en-US"/>
                        </a:p>
                      </a:txBody>
                      <a:tcPr>
                        <a:blipFill>
                          <a:blip r:embed="rId7"/>
                          <a:stretch>
                            <a:fillRect l="-200000" t="-103571" r="-200826" b="-317857"/>
                          </a:stretch>
                        </a:blipFill>
                      </a:tcPr>
                    </a:tc>
                    <a:tc>
                      <a:txBody>
                        <a:bodyPr/>
                        <a:lstStyle/>
                        <a:p>
                          <a:endParaRPr lang="en-US"/>
                        </a:p>
                      </a:txBody>
                      <a:tcPr>
                        <a:blipFill>
                          <a:blip r:embed="rId7"/>
                          <a:stretch>
                            <a:fillRect l="-302500" t="-103571" r="-102500" b="-317857"/>
                          </a:stretch>
                        </a:blipFill>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Total</a:t>
                          </a:r>
                        </a:p>
                      </a:txBody>
                      <a:tcPr/>
                    </a:tc>
                    <a:extLst>
                      <a:ext uri="{0D108BD9-81ED-4DB2-BD59-A6C34878D82A}">
                        <a16:rowId xmlns:a16="http://schemas.microsoft.com/office/drawing/2014/main" val="3587355139"/>
                      </a:ext>
                    </a:extLst>
                  </a:tr>
                  <a:tr h="335280">
                    <a:tc rowSpan="2">
                      <a:txBody>
                        <a:bodyPr/>
                        <a:lstStyle/>
                        <a:p>
                          <a:pPr algn="ctr"/>
                          <a:r>
                            <a:rPr lang="en-US" sz="1600" dirty="0">
                              <a:latin typeface="Times New Roman" panose="02020603050405020304" pitchFamily="18" charset="0"/>
                              <a:cs typeface="Times New Roman" panose="02020603050405020304" pitchFamily="18" charset="0"/>
                            </a:rPr>
                            <a:t>Actual</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Y=1</a:t>
                          </a:r>
                        </a:p>
                      </a:txBody>
                      <a:tcPr/>
                    </a:tc>
                    <a:tc>
                      <a:txBody>
                        <a:bodyPr/>
                        <a:lstStyle/>
                        <a:p>
                          <a:pPr algn="ctr"/>
                          <a:r>
                            <a:rPr lang="en-US" sz="1600" dirty="0">
                              <a:latin typeface="Times New Roman" panose="02020603050405020304" pitchFamily="18" charset="0"/>
                              <a:cs typeface="Times New Roman" panose="02020603050405020304" pitchFamily="18" charset="0"/>
                            </a:rPr>
                            <a:t>995</a:t>
                          </a:r>
                        </a:p>
                      </a:txBody>
                      <a:tcPr/>
                    </a:tc>
                    <a:tc>
                      <a:txBody>
                        <a:bodyPr/>
                        <a:lstStyle/>
                        <a:p>
                          <a:pPr algn="ctr"/>
                          <a:r>
                            <a:rPr lang="en-US" sz="1600" dirty="0">
                              <a:latin typeface="Times New Roman" panose="02020603050405020304" pitchFamily="18" charset="0"/>
                              <a:cs typeface="Times New Roman" panose="02020603050405020304" pitchFamily="18" charset="0"/>
                            </a:rPr>
                            <a:t>1121</a:t>
                          </a:r>
                        </a:p>
                      </a:txBody>
                      <a:tcPr/>
                    </a:tc>
                    <a:tc>
                      <a:txBody>
                        <a:bodyPr/>
                        <a:lstStyle/>
                        <a:p>
                          <a:pPr algn="ctr"/>
                          <a:r>
                            <a:rPr lang="en-US" sz="1600" dirty="0">
                              <a:latin typeface="Times New Roman" panose="02020603050405020304" pitchFamily="18" charset="0"/>
                              <a:cs typeface="Times New Roman" panose="02020603050405020304" pitchFamily="18" charset="0"/>
                            </a:rPr>
                            <a:t>2116</a:t>
                          </a:r>
                        </a:p>
                      </a:txBody>
                      <a:tcPr/>
                    </a:tc>
                    <a:extLst>
                      <a:ext uri="{0D108BD9-81ED-4DB2-BD59-A6C34878D82A}">
                        <a16:rowId xmlns:a16="http://schemas.microsoft.com/office/drawing/2014/main" val="3824535972"/>
                      </a:ext>
                    </a:extLst>
                  </a:tr>
                  <a:tr h="335280">
                    <a:tc vMerge="1">
                      <a:txBody>
                        <a:bodyPr/>
                        <a:lstStyle/>
                        <a:p>
                          <a:endParaRPr lang="en-US" dirty="0"/>
                        </a:p>
                      </a:txBody>
                      <a:tcPr/>
                    </a:tc>
                    <a:tc>
                      <a:txBody>
                        <a:bodyPr/>
                        <a:lstStyle/>
                        <a:p>
                          <a:pPr algn="ctr"/>
                          <a:r>
                            <a:rPr lang="en-US" sz="1600" dirty="0">
                              <a:latin typeface="Times New Roman" panose="02020603050405020304" pitchFamily="18" charset="0"/>
                              <a:cs typeface="Times New Roman" panose="02020603050405020304" pitchFamily="18" charset="0"/>
                            </a:rPr>
                            <a:t>Y=0</a:t>
                          </a:r>
                        </a:p>
                      </a:txBody>
                      <a:tcPr/>
                    </a:tc>
                    <a:tc>
                      <a:txBody>
                        <a:bodyPr/>
                        <a:lstStyle/>
                        <a:p>
                          <a:pPr algn="ctr"/>
                          <a:r>
                            <a:rPr lang="en-US" sz="1600" dirty="0">
                              <a:latin typeface="Times New Roman" panose="02020603050405020304" pitchFamily="18" charset="0"/>
                              <a:cs typeface="Times New Roman" panose="02020603050405020304" pitchFamily="18" charset="0"/>
                            </a:rPr>
                            <a:t>693</a:t>
                          </a:r>
                        </a:p>
                      </a:txBody>
                      <a:tcPr/>
                    </a:tc>
                    <a:tc>
                      <a:txBody>
                        <a:bodyPr/>
                        <a:lstStyle/>
                        <a:p>
                          <a:pPr algn="ctr"/>
                          <a:r>
                            <a:rPr lang="en-US" sz="1600" dirty="0">
                              <a:latin typeface="Times New Roman" panose="02020603050405020304" pitchFamily="18" charset="0"/>
                              <a:cs typeface="Times New Roman" panose="02020603050405020304" pitchFamily="18" charset="0"/>
                            </a:rPr>
                            <a:t>15277</a:t>
                          </a:r>
                        </a:p>
                      </a:txBody>
                      <a:tcPr/>
                    </a:tc>
                    <a:tc>
                      <a:txBody>
                        <a:bodyPr/>
                        <a:lstStyle/>
                        <a:p>
                          <a:pPr algn="ctr"/>
                          <a:r>
                            <a:rPr lang="en-US" sz="1600" dirty="0">
                              <a:latin typeface="Times New Roman" panose="02020603050405020304" pitchFamily="18" charset="0"/>
                              <a:cs typeface="Times New Roman" panose="02020603050405020304" pitchFamily="18" charset="0"/>
                            </a:rPr>
                            <a:t>15970</a:t>
                          </a:r>
                        </a:p>
                      </a:txBody>
                      <a:tcPr/>
                    </a:tc>
                    <a:extLst>
                      <a:ext uri="{0D108BD9-81ED-4DB2-BD59-A6C34878D82A}">
                        <a16:rowId xmlns:a16="http://schemas.microsoft.com/office/drawing/2014/main" val="4041145572"/>
                      </a:ext>
                    </a:extLst>
                  </a:tr>
                  <a:tr h="335280">
                    <a:tc gridSpan="3">
                      <a:txBody>
                        <a:bodyPr/>
                        <a:lstStyle/>
                        <a:p>
                          <a:pPr algn="ctr"/>
                          <a:endParaRPr lang="en-US" sz="1600" dirty="0">
                            <a:latin typeface="Times New Roman" panose="02020603050405020304" pitchFamily="18" charset="0"/>
                            <a:cs typeface="Times New Roman" panose="02020603050405020304" pitchFamily="18" charset="0"/>
                          </a:endParaRPr>
                        </a:p>
                      </a:txBody>
                      <a:tcPr anchor="ctr">
                        <a:solidFill>
                          <a:srgbClr val="002060"/>
                        </a:solidFill>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Total</a:t>
                          </a:r>
                        </a:p>
                      </a:txBody>
                      <a:tcPr/>
                    </a:tc>
                    <a:tc>
                      <a:txBody>
                        <a:bodyPr/>
                        <a:lstStyle/>
                        <a:p>
                          <a:pPr algn="ctr"/>
                          <a:r>
                            <a:rPr lang="en-US" sz="1600" dirty="0">
                              <a:latin typeface="Times New Roman" panose="02020603050405020304" pitchFamily="18" charset="0"/>
                              <a:cs typeface="Times New Roman" panose="02020603050405020304" pitchFamily="18" charset="0"/>
                            </a:rPr>
                            <a:t>18086</a:t>
                          </a:r>
                        </a:p>
                      </a:txBody>
                      <a:tcPr/>
                    </a:tc>
                    <a:extLst>
                      <a:ext uri="{0D108BD9-81ED-4DB2-BD59-A6C34878D82A}">
                        <a16:rowId xmlns:a16="http://schemas.microsoft.com/office/drawing/2014/main" val="2481505165"/>
                      </a:ext>
                    </a:extLst>
                  </a:tr>
                </a:tbl>
              </a:graphicData>
            </a:graphic>
          </p:graphicFrame>
        </mc:Fallback>
      </mc:AlternateContent>
      <p:sp>
        <p:nvSpPr>
          <p:cNvPr id="15" name="TextBox 14">
            <a:extLst>
              <a:ext uri="{FF2B5EF4-FFF2-40B4-BE49-F238E27FC236}">
                <a16:creationId xmlns="" xmlns:a16="http://schemas.microsoft.com/office/drawing/2014/main" id="{3DACA7C2-E189-4918-A53E-7099735F1C3E}"/>
              </a:ext>
            </a:extLst>
          </p:cNvPr>
          <p:cNvSpPr txBox="1"/>
          <p:nvPr/>
        </p:nvSpPr>
        <p:spPr>
          <a:xfrm>
            <a:off x="3445018" y="3666681"/>
            <a:ext cx="4721081" cy="338554"/>
          </a:xfrm>
          <a:prstGeom prst="rect">
            <a:avLst/>
          </a:prstGeom>
          <a:solidFill>
            <a:schemeClr val="bg1">
              <a:alpha val="4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value must be taken from Data Role=VALIDATE</a:t>
            </a:r>
          </a:p>
        </p:txBody>
      </p:sp>
      <p:cxnSp>
        <p:nvCxnSpPr>
          <p:cNvPr id="16" name="Straight Arrow Connector 15">
            <a:extLst>
              <a:ext uri="{FF2B5EF4-FFF2-40B4-BE49-F238E27FC236}">
                <a16:creationId xmlns="" xmlns:a16="http://schemas.microsoft.com/office/drawing/2014/main" id="{7F109524-DCBD-4D05-A3F9-449F751E5162}"/>
              </a:ext>
            </a:extLst>
          </p:cNvPr>
          <p:cNvCxnSpPr>
            <a:cxnSpLocks/>
          </p:cNvCxnSpPr>
          <p:nvPr/>
        </p:nvCxnSpPr>
        <p:spPr>
          <a:xfrm flipH="1">
            <a:off x="2262834" y="4024012"/>
            <a:ext cx="1505977" cy="1789827"/>
          </a:xfrm>
          <a:prstGeom prst="straightConnector1">
            <a:avLst/>
          </a:prstGeom>
          <a:ln w="381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12" name="Cloud 11">
            <a:extLst>
              <a:ext uri="{FF2B5EF4-FFF2-40B4-BE49-F238E27FC236}">
                <a16:creationId xmlns="" xmlns:a16="http://schemas.microsoft.com/office/drawing/2014/main" id="{E524B425-5072-445D-A213-AC928E078EF0}"/>
              </a:ext>
            </a:extLst>
          </p:cNvPr>
          <p:cNvSpPr/>
          <p:nvPr/>
        </p:nvSpPr>
        <p:spPr>
          <a:xfrm>
            <a:off x="8848099" y="2654129"/>
            <a:ext cx="2282422" cy="1159958"/>
          </a:xfrm>
          <a:prstGeom prst="cloud">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BEST MODEL</a:t>
            </a:r>
          </a:p>
          <a:p>
            <a:pPr algn="ctr"/>
            <a:r>
              <a:rPr lang="en-US" dirty="0" err="1">
                <a:solidFill>
                  <a:schemeClr val="tx1"/>
                </a:solidFill>
              </a:rPr>
              <a:t>Auto_Pruning</a:t>
            </a:r>
            <a:endParaRPr lang="en-US" dirty="0">
              <a:solidFill>
                <a:schemeClr val="tx1"/>
              </a:solidFill>
            </a:endParaRPr>
          </a:p>
        </p:txBody>
      </p:sp>
      <p:sp>
        <p:nvSpPr>
          <p:cNvPr id="24" name="TextBox 23">
            <a:extLst>
              <a:ext uri="{FF2B5EF4-FFF2-40B4-BE49-F238E27FC236}">
                <a16:creationId xmlns="" xmlns:a16="http://schemas.microsoft.com/office/drawing/2014/main" id="{EFD50703-F08D-4753-8020-9D41FDBC1D42}"/>
              </a:ext>
            </a:extLst>
          </p:cNvPr>
          <p:cNvSpPr txBox="1"/>
          <p:nvPr/>
        </p:nvSpPr>
        <p:spPr>
          <a:xfrm>
            <a:off x="7239861" y="5760941"/>
            <a:ext cx="4795619" cy="1077218"/>
          </a:xfrm>
          <a:prstGeom prst="rect">
            <a:avLst/>
          </a:prstGeom>
          <a:solidFill>
            <a:schemeClr val="bg1">
              <a:alpha val="4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model is better in predicting negative targets, P(Y=0), rather than positive targets, P(Y=1) because the value of specificity (</a:t>
            </a:r>
            <a:r>
              <a:rPr lang="en-US" sz="1600" dirty="0">
                <a:highlight>
                  <a:srgbClr val="00FF00"/>
                </a:highlight>
                <a:latin typeface="Times New Roman" panose="02020603050405020304" pitchFamily="18" charset="0"/>
                <a:cs typeface="Times New Roman" panose="02020603050405020304" pitchFamily="18" charset="0"/>
              </a:rPr>
              <a:t>95.66%</a:t>
            </a:r>
            <a:r>
              <a:rPr lang="en-US" sz="1600" dirty="0">
                <a:latin typeface="Times New Roman" panose="02020603050405020304" pitchFamily="18" charset="0"/>
                <a:cs typeface="Times New Roman" panose="02020603050405020304" pitchFamily="18" charset="0"/>
              </a:rPr>
              <a:t>) is higher than sensitivity(</a:t>
            </a:r>
            <a:r>
              <a:rPr lang="en-US" sz="1600" dirty="0">
                <a:highlight>
                  <a:srgbClr val="00FF00"/>
                </a:highlight>
                <a:latin typeface="Times New Roman" panose="02020603050405020304" pitchFamily="18" charset="0"/>
                <a:cs typeface="Times New Roman" panose="02020603050405020304" pitchFamily="18" charset="0"/>
              </a:rPr>
              <a:t>47.02%</a:t>
            </a:r>
            <a:r>
              <a:rPr lang="en-US" sz="1600" dirty="0">
                <a:latin typeface="Times New Roman" panose="02020603050405020304" pitchFamily="18" charset="0"/>
                <a:cs typeface="Times New Roman" panose="02020603050405020304" pitchFamily="18" charset="0"/>
              </a:rPr>
              <a:t>) and the accuracy is </a:t>
            </a:r>
            <a:r>
              <a:rPr lang="en-US" sz="1600" dirty="0">
                <a:highlight>
                  <a:srgbClr val="00FF00"/>
                </a:highlight>
                <a:latin typeface="Times New Roman" panose="02020603050405020304" pitchFamily="18" charset="0"/>
                <a:cs typeface="Times New Roman" panose="02020603050405020304" pitchFamily="18" charset="0"/>
              </a:rPr>
              <a:t>89.97%</a:t>
            </a:r>
          </a:p>
        </p:txBody>
      </p:sp>
      <p:cxnSp>
        <p:nvCxnSpPr>
          <p:cNvPr id="21" name="Straight Arrow Connector 20">
            <a:extLst>
              <a:ext uri="{FF2B5EF4-FFF2-40B4-BE49-F238E27FC236}">
                <a16:creationId xmlns="" xmlns:a16="http://schemas.microsoft.com/office/drawing/2014/main" id="{ACDF1946-964A-47F3-8CC9-EFD08A884594}"/>
              </a:ext>
            </a:extLst>
          </p:cNvPr>
          <p:cNvCxnSpPr>
            <a:cxnSpLocks/>
          </p:cNvCxnSpPr>
          <p:nvPr/>
        </p:nvCxnSpPr>
        <p:spPr>
          <a:xfrm>
            <a:off x="7239861" y="3076832"/>
            <a:ext cx="1608238" cy="35216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512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A2172E1-ADD3-429D-8A80-C17A74A12386}"/>
              </a:ext>
            </a:extLst>
          </p:cNvPr>
          <p:cNvSpPr txBox="1"/>
          <p:nvPr/>
        </p:nvSpPr>
        <p:spPr>
          <a:xfrm>
            <a:off x="296563" y="271853"/>
            <a:ext cx="4090415" cy="461665"/>
          </a:xfrm>
          <a:prstGeom prst="rect">
            <a:avLst/>
          </a:prstGeom>
          <a:solidFill>
            <a:schemeClr val="bg1">
              <a:alpha val="50000"/>
            </a:schemeClr>
          </a:solidFill>
        </p:spPr>
        <p:txBody>
          <a:bodyPr wrap="none" rtlCol="0">
            <a:spAutoFit/>
          </a:bodyPr>
          <a:lstStyle/>
          <a:p>
            <a:r>
              <a:rPr lang="en-US" sz="2400" u="sng" dirty="0">
                <a:latin typeface="Times New Roman" panose="02020603050405020304" pitchFamily="18" charset="0"/>
                <a:cs typeface="Times New Roman" panose="02020603050405020304" pitchFamily="18" charset="0"/>
              </a:rPr>
              <a:t>4.1 DECISION TREE MODEL</a:t>
            </a:r>
          </a:p>
        </p:txBody>
      </p:sp>
      <p:sp>
        <p:nvSpPr>
          <p:cNvPr id="3" name="TextBox 2">
            <a:extLst>
              <a:ext uri="{FF2B5EF4-FFF2-40B4-BE49-F238E27FC236}">
                <a16:creationId xmlns="" xmlns:a16="http://schemas.microsoft.com/office/drawing/2014/main" id="{3C3E475F-CFB6-4375-921F-CF82479B345C}"/>
              </a:ext>
            </a:extLst>
          </p:cNvPr>
          <p:cNvSpPr txBox="1"/>
          <p:nvPr/>
        </p:nvSpPr>
        <p:spPr>
          <a:xfrm>
            <a:off x="816802" y="681090"/>
            <a:ext cx="2729587" cy="369332"/>
          </a:xfrm>
          <a:prstGeom prst="rect">
            <a:avLst/>
          </a:prstGeom>
          <a:solidFill>
            <a:schemeClr val="bg1">
              <a:alpha val="50000"/>
            </a:schemeClr>
          </a:solidFill>
        </p:spPr>
        <p:txBody>
          <a:bodyPr wrap="square" rtlCol="0">
            <a:spAutoFit/>
          </a:bodyPr>
          <a:lstStyle/>
          <a:p>
            <a:r>
              <a:rPr lang="en-US" u="sng" dirty="0">
                <a:latin typeface="Times New Roman" panose="02020603050405020304" pitchFamily="18" charset="0"/>
                <a:cs typeface="Times New Roman" panose="02020603050405020304" pitchFamily="18" charset="0"/>
              </a:rPr>
              <a:t>4.1.2 MODEL SCORING </a:t>
            </a:r>
          </a:p>
        </p:txBody>
      </p:sp>
      <p:pic>
        <p:nvPicPr>
          <p:cNvPr id="4" name="Picture 3">
            <a:extLst>
              <a:ext uri="{FF2B5EF4-FFF2-40B4-BE49-F238E27FC236}">
                <a16:creationId xmlns="" xmlns:a16="http://schemas.microsoft.com/office/drawing/2014/main" id="{DC06B81C-4A46-4792-B19B-6247CBF9AB95}"/>
              </a:ext>
            </a:extLst>
          </p:cNvPr>
          <p:cNvPicPr/>
          <p:nvPr/>
        </p:nvPicPr>
        <p:blipFill>
          <a:blip r:embed="rId2"/>
          <a:stretch>
            <a:fillRect/>
          </a:stretch>
        </p:blipFill>
        <p:spPr>
          <a:xfrm>
            <a:off x="5880836" y="649490"/>
            <a:ext cx="6158764" cy="1821180"/>
          </a:xfrm>
          <a:prstGeom prst="rect">
            <a:avLst/>
          </a:prstGeom>
        </p:spPr>
      </p:pic>
      <p:grpSp>
        <p:nvGrpSpPr>
          <p:cNvPr id="18" name="Group 17">
            <a:extLst>
              <a:ext uri="{FF2B5EF4-FFF2-40B4-BE49-F238E27FC236}">
                <a16:creationId xmlns="" xmlns:a16="http://schemas.microsoft.com/office/drawing/2014/main" id="{61F253B4-54C6-4504-A8BD-BEF2C5D388F4}"/>
              </a:ext>
            </a:extLst>
          </p:cNvPr>
          <p:cNvGrpSpPr/>
          <p:nvPr/>
        </p:nvGrpSpPr>
        <p:grpSpPr>
          <a:xfrm>
            <a:off x="6311165" y="3064476"/>
            <a:ext cx="5584272" cy="3706999"/>
            <a:chOff x="6095999" y="2483708"/>
            <a:chExt cx="5943600" cy="4190503"/>
          </a:xfrm>
        </p:grpSpPr>
        <p:cxnSp>
          <p:nvCxnSpPr>
            <p:cNvPr id="10" name="Straight Connector 9">
              <a:extLst>
                <a:ext uri="{FF2B5EF4-FFF2-40B4-BE49-F238E27FC236}">
                  <a16:creationId xmlns="" xmlns:a16="http://schemas.microsoft.com/office/drawing/2014/main" id="{87747783-D061-4DCE-9FA0-972DFC44107B}"/>
                </a:ext>
              </a:extLst>
            </p:cNvPr>
            <p:cNvCxnSpPr>
              <a:cxnSpLocks/>
            </p:cNvCxnSpPr>
            <p:nvPr/>
          </p:nvCxnSpPr>
          <p:spPr>
            <a:xfrm>
              <a:off x="9129214" y="2483708"/>
              <a:ext cx="910136" cy="1531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93691AD3-411F-449B-9484-842830F2F283}"/>
                </a:ext>
              </a:extLst>
            </p:cNvPr>
            <p:cNvPicPr/>
            <p:nvPr/>
          </p:nvPicPr>
          <p:blipFill>
            <a:blip r:embed="rId3"/>
            <a:stretch>
              <a:fillRect/>
            </a:stretch>
          </p:blipFill>
          <p:spPr>
            <a:xfrm>
              <a:off x="6647934" y="4003588"/>
              <a:ext cx="5391665" cy="2670623"/>
            </a:xfrm>
            <a:prstGeom prst="rect">
              <a:avLst/>
            </a:prstGeom>
          </p:spPr>
        </p:pic>
        <p:pic>
          <p:nvPicPr>
            <p:cNvPr id="5" name="Picture 4">
              <a:extLst>
                <a:ext uri="{FF2B5EF4-FFF2-40B4-BE49-F238E27FC236}">
                  <a16:creationId xmlns="" xmlns:a16="http://schemas.microsoft.com/office/drawing/2014/main" id="{6F833FBF-91DA-4922-9EE9-71934881A52B}"/>
                </a:ext>
              </a:extLst>
            </p:cNvPr>
            <p:cNvPicPr/>
            <p:nvPr/>
          </p:nvPicPr>
          <p:blipFill>
            <a:blip r:embed="rId4"/>
            <a:stretch>
              <a:fillRect/>
            </a:stretch>
          </p:blipFill>
          <p:spPr>
            <a:xfrm>
              <a:off x="6096000" y="2483708"/>
              <a:ext cx="3033214" cy="1266971"/>
            </a:xfrm>
            <a:prstGeom prst="rect">
              <a:avLst/>
            </a:prstGeom>
            <a:ln>
              <a:solidFill>
                <a:schemeClr val="tx1"/>
              </a:solidFill>
            </a:ln>
          </p:spPr>
        </p:pic>
        <p:sp>
          <p:nvSpPr>
            <p:cNvPr id="7" name="Rectangle 6">
              <a:extLst>
                <a:ext uri="{FF2B5EF4-FFF2-40B4-BE49-F238E27FC236}">
                  <a16:creationId xmlns="" xmlns:a16="http://schemas.microsoft.com/office/drawing/2014/main" id="{CFA24949-D721-4086-B88B-5CD88AD41797}"/>
                </a:ext>
              </a:extLst>
            </p:cNvPr>
            <p:cNvSpPr/>
            <p:nvPr/>
          </p:nvSpPr>
          <p:spPr>
            <a:xfrm>
              <a:off x="9343766" y="4003588"/>
              <a:ext cx="695584" cy="2763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 xmlns:a16="http://schemas.microsoft.com/office/drawing/2014/main" id="{0714E1C7-B306-4AEE-9859-3904EED2D9AA}"/>
                </a:ext>
              </a:extLst>
            </p:cNvPr>
            <p:cNvCxnSpPr>
              <a:cxnSpLocks/>
            </p:cNvCxnSpPr>
            <p:nvPr/>
          </p:nvCxnSpPr>
          <p:spPr>
            <a:xfrm>
              <a:off x="9129214" y="3750679"/>
              <a:ext cx="910136" cy="5175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9B6B3D12-5762-4651-9105-FD72B86E154A}"/>
                </a:ext>
              </a:extLst>
            </p:cNvPr>
            <p:cNvCxnSpPr/>
            <p:nvPr/>
          </p:nvCxnSpPr>
          <p:spPr>
            <a:xfrm>
              <a:off x="6095999" y="3750679"/>
              <a:ext cx="3247767" cy="529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 xmlns:a16="http://schemas.microsoft.com/office/drawing/2014/main" id="{F74EEA54-0912-48BA-B49D-73BE12678215}"/>
              </a:ext>
            </a:extLst>
          </p:cNvPr>
          <p:cNvSpPr txBox="1"/>
          <p:nvPr/>
        </p:nvSpPr>
        <p:spPr>
          <a:xfrm>
            <a:off x="296563" y="1498706"/>
            <a:ext cx="5584273" cy="4678204"/>
          </a:xfrm>
          <a:prstGeom prst="rect">
            <a:avLst/>
          </a:prstGeom>
          <a:solidFill>
            <a:schemeClr val="bg1">
              <a:alpha val="50000"/>
            </a:schemeClr>
          </a:solidFill>
        </p:spPr>
        <p:txBody>
          <a:bodyPr wrap="square" rtlCol="0">
            <a:spAutoFit/>
          </a:bodyPr>
          <a:lstStyle/>
          <a:p>
            <a:r>
              <a:rPr lang="en-US" dirty="0">
                <a:latin typeface="Times New Roman" panose="02020603050405020304" pitchFamily="18" charset="0"/>
                <a:cs typeface="Times New Roman" panose="02020603050405020304" pitchFamily="18" charset="0"/>
              </a:rPr>
              <a:t>Based on Variable Importance and Decision Tree :</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There are 32 rules represented by the number of leaves on the decision tree.</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Depth= 10</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And there are 27125 observations used in growing the tree.</a:t>
            </a:r>
          </a:p>
          <a:p>
            <a:pPr marL="171450" indent="-171450">
              <a:buFont typeface="Courier New" panose="02070309020205020404" pitchFamily="49" charset="0"/>
              <a:buChar char="o"/>
            </a:pPr>
            <a:endParaRPr lang="en-US" sz="1000" dirty="0">
              <a:latin typeface="Courier New" panose="02070309020205020404" pitchFamily="49" charset="0"/>
              <a:cs typeface="Courier New" panose="02070309020205020404" pitchFamily="49" charset="0"/>
            </a:endParaRP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There are 8 input variables that are used in growing decision tree.</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most important variable is </a:t>
            </a:r>
            <a:r>
              <a:rPr lang="en-US" dirty="0" err="1">
                <a:latin typeface="Times New Roman" panose="02020603050405020304" pitchFamily="18" charset="0"/>
                <a:cs typeface="Times New Roman" panose="02020603050405020304" pitchFamily="18" charset="0"/>
              </a:rPr>
              <a:t>REP_duration</a:t>
            </a:r>
            <a:r>
              <a:rPr lang="en-US" dirty="0">
                <a:latin typeface="Times New Roman" panose="02020603050405020304" pitchFamily="18" charset="0"/>
                <a:cs typeface="Times New Roman" panose="02020603050405020304" pitchFamily="18" charset="0"/>
              </a:rPr>
              <a: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month variable is being used 9 times while </a:t>
            </a:r>
            <a:r>
              <a:rPr lang="en-US" dirty="0" err="1">
                <a:latin typeface="Times New Roman" panose="02020603050405020304" pitchFamily="18" charset="0"/>
                <a:cs typeface="Times New Roman" panose="02020603050405020304" pitchFamily="18" charset="0"/>
              </a:rPr>
              <a:t>REP_duration</a:t>
            </a:r>
            <a:r>
              <a:rPr lang="en-US" dirty="0">
                <a:latin typeface="Times New Roman" panose="02020603050405020304" pitchFamily="18" charset="0"/>
                <a:cs typeface="Times New Roman" panose="02020603050405020304" pitchFamily="18" charset="0"/>
              </a:rPr>
              <a:t> is being used 8 times in growing the decision tree. In addition, </a:t>
            </a:r>
            <a:r>
              <a:rPr lang="en-US" dirty="0" err="1">
                <a:latin typeface="Times New Roman" panose="02020603050405020304" pitchFamily="18" charset="0"/>
                <a:cs typeface="Times New Roman" panose="02020603050405020304" pitchFamily="18" charset="0"/>
              </a:rPr>
              <a:t>REP_pdays</a:t>
            </a:r>
            <a:r>
              <a:rPr lang="en-US" dirty="0">
                <a:latin typeface="Times New Roman" panose="02020603050405020304" pitchFamily="18" charset="0"/>
                <a:cs typeface="Times New Roman" panose="02020603050405020304" pitchFamily="18" charset="0"/>
              </a:rPr>
              <a:t>, day, housing and </a:t>
            </a:r>
            <a:r>
              <a:rPr lang="en-US" dirty="0" err="1">
                <a:latin typeface="Times New Roman" panose="02020603050405020304" pitchFamily="18" charset="0"/>
                <a:cs typeface="Times New Roman" panose="02020603050405020304" pitchFamily="18" charset="0"/>
              </a:rPr>
              <a:t>REP_contact</a:t>
            </a:r>
            <a:r>
              <a:rPr lang="en-US" dirty="0">
                <a:latin typeface="Times New Roman" panose="02020603050405020304" pitchFamily="18" charset="0"/>
                <a:cs typeface="Times New Roman" panose="02020603050405020304" pitchFamily="18" charset="0"/>
              </a:rPr>
              <a:t> are used 3 times in growing the decision tree. The rest that are </a:t>
            </a:r>
            <a:r>
              <a:rPr lang="en-US" dirty="0" err="1">
                <a:latin typeface="Times New Roman" panose="02020603050405020304" pitchFamily="18" charset="0"/>
                <a:cs typeface="Times New Roman" panose="02020603050405020304" pitchFamily="18" charset="0"/>
              </a:rPr>
              <a:t>REP_age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REP_previous</a:t>
            </a:r>
            <a:r>
              <a:rPr lang="en-US" dirty="0">
                <a:latin typeface="Times New Roman" panose="02020603050405020304" pitchFamily="18" charset="0"/>
                <a:cs typeface="Times New Roman" panose="02020603050405020304" pitchFamily="18" charset="0"/>
              </a:rPr>
              <a:t> are being used once in the decision tree as the split.</a:t>
            </a:r>
          </a:p>
        </p:txBody>
      </p:sp>
      <p:sp>
        <p:nvSpPr>
          <p:cNvPr id="22" name="TextBox 21">
            <a:extLst>
              <a:ext uri="{FF2B5EF4-FFF2-40B4-BE49-F238E27FC236}">
                <a16:creationId xmlns="" xmlns:a16="http://schemas.microsoft.com/office/drawing/2014/main" id="{E72AB5BB-7E6E-4191-BC51-2F2CB4C378B4}"/>
              </a:ext>
            </a:extLst>
          </p:cNvPr>
          <p:cNvSpPr txBox="1"/>
          <p:nvPr/>
        </p:nvSpPr>
        <p:spPr>
          <a:xfrm>
            <a:off x="5825045" y="271853"/>
            <a:ext cx="212620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Variable Importance</a:t>
            </a:r>
          </a:p>
        </p:txBody>
      </p:sp>
      <p:sp>
        <p:nvSpPr>
          <p:cNvPr id="23" name="TextBox 22">
            <a:extLst>
              <a:ext uri="{FF2B5EF4-FFF2-40B4-BE49-F238E27FC236}">
                <a16:creationId xmlns="" xmlns:a16="http://schemas.microsoft.com/office/drawing/2014/main" id="{E9EDE8C7-DAFE-486D-8F30-810338156680}"/>
              </a:ext>
            </a:extLst>
          </p:cNvPr>
          <p:cNvSpPr txBox="1"/>
          <p:nvPr/>
        </p:nvSpPr>
        <p:spPr>
          <a:xfrm>
            <a:off x="6311165" y="2694398"/>
            <a:ext cx="328016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Decision Tree (</a:t>
            </a:r>
            <a:r>
              <a:rPr lang="en-US" sz="1600" dirty="0" err="1">
                <a:latin typeface="Times New Roman" panose="02020603050405020304" pitchFamily="18" charset="0"/>
                <a:cs typeface="Times New Roman" panose="02020603050405020304" pitchFamily="18" charset="0"/>
              </a:rPr>
              <a:t>Auto_Pruning</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82512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B7B6DDC-62BC-4019-909C-8760A7E68E29}"/>
              </a:ext>
            </a:extLst>
          </p:cNvPr>
          <p:cNvSpPr txBox="1"/>
          <p:nvPr/>
        </p:nvSpPr>
        <p:spPr>
          <a:xfrm>
            <a:off x="2895601" y="228163"/>
            <a:ext cx="3200399" cy="6632585"/>
          </a:xfrm>
          <a:prstGeom prst="rect">
            <a:avLst/>
          </a:prstGeom>
          <a:solidFill>
            <a:schemeClr val="bg1">
              <a:alpha val="58000"/>
            </a:schemeClr>
          </a:solidFill>
        </p:spPr>
        <p:txBody>
          <a:bodyPr wrap="square" rtlCol="0">
            <a:spAutoFit/>
          </a:bodyPr>
          <a:lstStyle/>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33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JUL, NOV, JAN, FEB</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AND Replacement: duration &gt;=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33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773</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0.75</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43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AUG, APR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YES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AND Replacement: duration &gt;=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43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450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0.32</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0.68</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48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JUN, JUL, AUG, NOV, JAN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222.5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48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11754</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0.99</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50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JUN, JUL, AUG, NOV, JAN, FEB, APR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162.5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50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489</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0.09</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0.91</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53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NOV, JAN, FEB, APR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YES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53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2377</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0.96</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56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APR</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AND Replacement: duration &gt;=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56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60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0.70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0.30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57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AUG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AND Replacement: duration &gt;=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57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266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0.45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0.55</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p:txBody>
      </p:sp>
      <p:sp>
        <p:nvSpPr>
          <p:cNvPr id="5" name="TextBox 4">
            <a:extLst>
              <a:ext uri="{FF2B5EF4-FFF2-40B4-BE49-F238E27FC236}">
                <a16:creationId xmlns="" xmlns:a16="http://schemas.microsoft.com/office/drawing/2014/main" id="{6D777883-0C00-4078-960B-18E8B2F5A2B2}"/>
              </a:ext>
            </a:extLst>
          </p:cNvPr>
          <p:cNvSpPr txBox="1"/>
          <p:nvPr/>
        </p:nvSpPr>
        <p:spPr>
          <a:xfrm>
            <a:off x="6096001" y="245616"/>
            <a:ext cx="2755900" cy="6478697"/>
          </a:xfrm>
          <a:prstGeom prst="rect">
            <a:avLst/>
          </a:prstGeom>
          <a:solidFill>
            <a:schemeClr val="bg1">
              <a:alpha val="58000"/>
            </a:schemeClr>
          </a:solidFill>
        </p:spPr>
        <p:txBody>
          <a:bodyPr wrap="square" rtlCol="0">
            <a:spAutoFit/>
          </a:bodyPr>
          <a:lstStyle/>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65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JUN, JUL, AUG, NOV, JAN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equals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65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1976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0.99</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67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FEB, APR</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YES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&lt; 20.5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67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820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0.96</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68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FEB, APR</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&gt;= 20.5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224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68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126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0.22</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0.78</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69</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FEB, APR</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&gt;= 20.5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69</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83</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0.66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0.34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74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JUN, JUL, AUG, NOV, JAN, FEB, APR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&lt; 101.5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162.5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74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199</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0.62</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0.38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76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JUN, JUL, AUG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YES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162.5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76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86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0.10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0.90</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p:txBody>
      </p:sp>
      <p:sp>
        <p:nvSpPr>
          <p:cNvPr id="8" name="TextBox 7">
            <a:extLst>
              <a:ext uri="{FF2B5EF4-FFF2-40B4-BE49-F238E27FC236}">
                <a16:creationId xmlns="" xmlns:a16="http://schemas.microsoft.com/office/drawing/2014/main" id="{CAF8596E-079C-4B35-BADB-5AD83784A0A4}"/>
              </a:ext>
            </a:extLst>
          </p:cNvPr>
          <p:cNvSpPr txBox="1"/>
          <p:nvPr/>
        </p:nvSpPr>
        <p:spPr>
          <a:xfrm>
            <a:off x="0" y="-61784"/>
            <a:ext cx="1617751" cy="369332"/>
          </a:xfrm>
          <a:prstGeom prst="rect">
            <a:avLst/>
          </a:prstGeom>
          <a:solidFill>
            <a:schemeClr val="bg1">
              <a:alpha val="58000"/>
            </a:schemeClr>
          </a:solidFill>
        </p:spPr>
        <p:txBody>
          <a:bodyPr wrap="none" rtlCol="0">
            <a:spAutoFit/>
          </a:bodyPr>
          <a:lstStyle/>
          <a:p>
            <a:r>
              <a:rPr lang="en-US" b="1" u="sng" dirty="0"/>
              <a:t>ENGLISH RULE:</a:t>
            </a:r>
          </a:p>
        </p:txBody>
      </p:sp>
      <p:sp>
        <p:nvSpPr>
          <p:cNvPr id="9" name="TextBox 8">
            <a:extLst>
              <a:ext uri="{FF2B5EF4-FFF2-40B4-BE49-F238E27FC236}">
                <a16:creationId xmlns="" xmlns:a16="http://schemas.microsoft.com/office/drawing/2014/main" id="{5B1B01FB-33FC-4BB0-BF1B-6BB56BA85A9D}"/>
              </a:ext>
            </a:extLst>
          </p:cNvPr>
          <p:cNvSpPr txBox="1"/>
          <p:nvPr/>
        </p:nvSpPr>
        <p:spPr>
          <a:xfrm>
            <a:off x="1" y="228163"/>
            <a:ext cx="2895600" cy="6632585"/>
          </a:xfrm>
          <a:prstGeom prst="rect">
            <a:avLst/>
          </a:prstGeom>
          <a:solidFill>
            <a:schemeClr val="bg1">
              <a:alpha val="58000"/>
            </a:schemeClr>
          </a:solidFill>
        </p:spPr>
        <p:txBody>
          <a:bodyPr wrap="square" rtlCol="0">
            <a:spAutoFit/>
          </a:bodyPr>
          <a:lstStyle/>
          <a:p>
            <a:pPr marL="0" marR="0">
              <a:spcBef>
                <a:spcPts val="0"/>
              </a:spcBef>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9</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Replacement: duration &lt; 699.5 AND Replacement: duration &gt;=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equals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9</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608</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0.13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0.87</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Replacement: duration &gt;= 699.5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1193</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0.58</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0.42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Replacement: duration &gt;= 699.5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equals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420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0.42</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0.58</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12</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OCT, DEC, MAR, SEP</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130.5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12</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318</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0.13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0.87</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JUN, JUL, AUG, NOV, JAN, FEB, APR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&gt;= 60.5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387</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0.38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0.62</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JUN, OCT, DEC, MAR, SEP</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AND Replacement: duration &gt;=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142</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0.70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0.30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26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OCT, DEC, MAR, SEP</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202.5 AND Replacement: duration &gt;= 130.5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26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254</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0.41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0.59</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27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OCT, DEC, MAR, SEP</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202.5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27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460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0.62</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0.38 </a:t>
            </a:r>
          </a:p>
        </p:txBody>
      </p:sp>
      <p:sp>
        <p:nvSpPr>
          <p:cNvPr id="10" name="TextBox 9">
            <a:extLst>
              <a:ext uri="{FF2B5EF4-FFF2-40B4-BE49-F238E27FC236}">
                <a16:creationId xmlns="" xmlns:a16="http://schemas.microsoft.com/office/drawing/2014/main" id="{194AFAED-9101-4097-A2AF-8A3EB23BE567}"/>
              </a:ext>
            </a:extLst>
          </p:cNvPr>
          <p:cNvSpPr txBox="1"/>
          <p:nvPr/>
        </p:nvSpPr>
        <p:spPr>
          <a:xfrm>
            <a:off x="8851901" y="245616"/>
            <a:ext cx="3223959" cy="6401753"/>
          </a:xfrm>
          <a:prstGeom prst="rect">
            <a:avLst/>
          </a:prstGeom>
          <a:solidFill>
            <a:schemeClr val="bg1">
              <a:alpha val="58000"/>
            </a:schemeClr>
          </a:solidFill>
        </p:spPr>
        <p:txBody>
          <a:bodyPr wrap="none" rtlCol="0">
            <a:spAutoFit/>
          </a:bodyPr>
          <a:lstStyle/>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77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JUN, JUL, AUG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YES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162.5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77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86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0.56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0.44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84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JUN</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84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82</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0.59</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0.41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88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FEB, APR</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&lt; 9.5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88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540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0.92</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100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JUN, JUL, AUG, APR</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&gt;= 101.5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162.5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100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173</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0.54</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0.46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104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JUL, AUG, NOV, JAN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&lt; 3.5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104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19</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0.58</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0.42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JUL, AUG, NOV, JAN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&gt;= 3.5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2623</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0.94</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515478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DDE417A-ADE6-4609-A60E-489E7EE50A91}"/>
              </a:ext>
            </a:extLst>
          </p:cNvPr>
          <p:cNvSpPr txBox="1"/>
          <p:nvPr/>
        </p:nvSpPr>
        <p:spPr>
          <a:xfrm>
            <a:off x="-36258" y="356454"/>
            <a:ext cx="2878313" cy="5709255"/>
          </a:xfrm>
          <a:prstGeom prst="rect">
            <a:avLst/>
          </a:prstGeom>
          <a:solidFill>
            <a:schemeClr val="bg1">
              <a:alpha val="68000"/>
            </a:schemeClr>
          </a:solidFill>
        </p:spPr>
        <p:txBody>
          <a:bodyPr wrap="square" rtlCol="0">
            <a:spAutoFit/>
          </a:bodyPr>
          <a:lstStyle/>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110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APR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&lt; 20.5 AND day &gt;= 9.5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110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85</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0.35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0.65</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111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FEB</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&lt; 20.5 AND day &gt;= 9.5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111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37</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0.73</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0.27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118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NOV, JAN, FEB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&lt; 178.5 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&gt;= 101.5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162.5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118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70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0.94</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134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NOV, JAN, FEB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&lt; 195.5 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&gt;= 178.5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162.5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134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67</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0.52</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0.48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135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NOV, JAN, FEB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&gt;= 195.5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162.5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135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102</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0.20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0.80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5" name="TextBox 4">
            <a:extLst>
              <a:ext uri="{FF2B5EF4-FFF2-40B4-BE49-F238E27FC236}">
                <a16:creationId xmlns="" xmlns:a16="http://schemas.microsoft.com/office/drawing/2014/main" id="{5392B4DC-9872-497E-8366-00135E0BFC31}"/>
              </a:ext>
            </a:extLst>
          </p:cNvPr>
          <p:cNvSpPr txBox="1"/>
          <p:nvPr/>
        </p:nvSpPr>
        <p:spPr>
          <a:xfrm>
            <a:off x="95336" y="17899"/>
            <a:ext cx="1617751" cy="369332"/>
          </a:xfrm>
          <a:prstGeom prst="rect">
            <a:avLst/>
          </a:prstGeom>
          <a:solidFill>
            <a:schemeClr val="bg1">
              <a:alpha val="68000"/>
            </a:schemeClr>
          </a:solidFill>
        </p:spPr>
        <p:txBody>
          <a:bodyPr wrap="none" rtlCol="0">
            <a:spAutoFit/>
          </a:bodyPr>
          <a:lstStyle/>
          <a:p>
            <a:r>
              <a:rPr lang="en-US" b="1" u="sng" dirty="0"/>
              <a:t>ENGLISH RULE:</a:t>
            </a:r>
          </a:p>
        </p:txBody>
      </p:sp>
      <p:sp>
        <p:nvSpPr>
          <p:cNvPr id="6" name="TextBox 5">
            <a:extLst>
              <a:ext uri="{FF2B5EF4-FFF2-40B4-BE49-F238E27FC236}">
                <a16:creationId xmlns="" xmlns:a16="http://schemas.microsoft.com/office/drawing/2014/main" id="{3CEF635B-F3EB-4E52-A2C4-A62A0892BEF1}"/>
              </a:ext>
            </a:extLst>
          </p:cNvPr>
          <p:cNvSpPr txBox="1"/>
          <p:nvPr/>
        </p:nvSpPr>
        <p:spPr>
          <a:xfrm>
            <a:off x="2842056" y="148471"/>
            <a:ext cx="9349944" cy="1600438"/>
          </a:xfrm>
          <a:prstGeom prst="rect">
            <a:avLst/>
          </a:prstGeom>
          <a:solidFill>
            <a:schemeClr val="bg1">
              <a:alpha val="68000"/>
            </a:schemeClr>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Based on the English rule :</a:t>
            </a:r>
          </a:p>
          <a:p>
            <a:pPr marL="285750" indent="-28575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There are 32 rules which are equal to number of leaves</a:t>
            </a:r>
          </a:p>
          <a:p>
            <a:pPr marL="285750" indent="-28575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And 12 rules are used to predict P(Y=1) – has subscribed to a term deposit</a:t>
            </a:r>
          </a:p>
          <a:p>
            <a:pPr marL="285750" indent="-28575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And 20 rules are used to predict P(Y=0) – has not subscribed to a term deposit</a:t>
            </a:r>
          </a:p>
          <a:p>
            <a:pPr marL="285750" indent="-28575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There are 27125 observations used to grow the decision tree which is equal to the sum of observation in English Rule.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List of profiles/characters that has subscribed to a term deposit, P(Y=1)</a:t>
            </a:r>
          </a:p>
        </p:txBody>
      </p:sp>
      <p:sp>
        <p:nvSpPr>
          <p:cNvPr id="8" name="TextBox 7">
            <a:extLst>
              <a:ext uri="{FF2B5EF4-FFF2-40B4-BE49-F238E27FC236}">
                <a16:creationId xmlns="" xmlns:a16="http://schemas.microsoft.com/office/drawing/2014/main" id="{F02E05FE-2D76-47F5-A8EF-A909B7EF26EB}"/>
              </a:ext>
            </a:extLst>
          </p:cNvPr>
          <p:cNvSpPr txBox="1"/>
          <p:nvPr/>
        </p:nvSpPr>
        <p:spPr>
          <a:xfrm>
            <a:off x="2842055" y="1756838"/>
            <a:ext cx="4769706" cy="4893647"/>
          </a:xfrm>
          <a:prstGeom prst="rect">
            <a:avLst/>
          </a:prstGeom>
          <a:solidFill>
            <a:schemeClr val="bg1">
              <a:alpha val="68000"/>
            </a:schemeClr>
          </a:solidFill>
        </p:spPr>
        <p:txBody>
          <a:bodyPr wrap="square" rtlCol="0">
            <a:spAutoFit/>
          </a:bodyPr>
          <a:lstStyle/>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Replacement: duration &gt;= 699.5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JUN, OCT, DEC, MAR, SEP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448.5 or MISSING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OCT, DEC, MAR, SEP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202.5 or</a:t>
            </a:r>
            <a:r>
              <a:rPr lang="en-US" sz="800" dirty="0">
                <a:latin typeface="Courier New" panose="02070309020205020404" pitchFamily="49" charset="0"/>
                <a:ea typeface="Calibri" panose="020F0502020204030204" pitchFamily="34" charset="0"/>
                <a:cs typeface="Courier New" panose="02070309020205020404" pitchFamily="49" charset="0"/>
              </a:rPr>
              <a:t> </a:t>
            </a:r>
            <a:r>
              <a:rPr lang="en-US" sz="800" dirty="0">
                <a:effectLst/>
                <a:latin typeface="Courier New" panose="02070309020205020404" pitchFamily="49" charset="0"/>
                <a:ea typeface="Calibri" panose="020F0502020204030204" pitchFamily="34" charset="0"/>
                <a:cs typeface="Courier New" panose="02070309020205020404" pitchFamily="49" charset="0"/>
              </a:rPr>
              <a:t>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APR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housing IS ONE OF: NO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448.5 or</a:t>
            </a:r>
            <a:r>
              <a:rPr lang="en-US" sz="800" dirty="0">
                <a:latin typeface="Courier New" panose="02070309020205020404" pitchFamily="49" charset="0"/>
                <a:ea typeface="Calibri" panose="020F0502020204030204" pitchFamily="34" charset="0"/>
                <a:cs typeface="Courier New" panose="02070309020205020404" pitchFamily="49" charset="0"/>
              </a:rPr>
              <a:t> </a:t>
            </a:r>
            <a:r>
              <a:rPr lang="en-US" sz="800" dirty="0">
                <a:effectLst/>
                <a:latin typeface="Courier New" panose="02070309020205020404" pitchFamily="49" charset="0"/>
                <a:ea typeface="Calibri" panose="020F0502020204030204" pitchFamily="34" charset="0"/>
                <a:cs typeface="Courier New" panose="02070309020205020404" pitchFamily="49" charset="0"/>
              </a:rPr>
              <a:t>MISSING</a:t>
            </a:r>
            <a:r>
              <a:rPr lang="en-US" sz="800" dirty="0">
                <a:latin typeface="Courier New" panose="02070309020205020404" pitchFamily="49" charset="0"/>
                <a:ea typeface="Calibri" panose="020F0502020204030204" pitchFamily="34" charset="0"/>
                <a:cs typeface="Courier New" panose="02070309020205020404" pitchFamily="49" charset="0"/>
              </a:rPr>
              <a:t> </a:t>
            </a:r>
            <a:br>
              <a:rPr lang="en-US" sz="800" dirty="0">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FEB, APR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day &gt;= 20.5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224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MAY, JUN, JUL, AUG, NOV, JAN, FEB, APR or MISSING AND housing IS ONE OF: NO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&gt;= 0.5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800" dirty="0">
                <a:effectLst/>
                <a:latin typeface="Courier New" panose="02070309020205020404" pitchFamily="49" charset="0"/>
                <a:ea typeface="Calibri" panose="020F0502020204030204" pitchFamily="34" charset="0"/>
                <a:cs typeface="Courier New" panose="02070309020205020404" pitchFamily="49" charset="0"/>
              </a:rPr>
              <a:t> &lt; 101.5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162.5 or </a:t>
            </a:r>
            <a:r>
              <a:rPr lang="en-US" sz="800" dirty="0">
                <a:latin typeface="Courier New" panose="02070309020205020404" pitchFamily="49" charset="0"/>
                <a:ea typeface="Calibri" panose="020F0502020204030204" pitchFamily="34" charset="0"/>
                <a:cs typeface="Courier New" panose="02070309020205020404" pitchFamily="49" charset="0"/>
              </a:rPr>
              <a:t> </a:t>
            </a:r>
            <a:r>
              <a:rPr lang="en-US" sz="800" dirty="0">
                <a:effectLst/>
                <a:latin typeface="Courier New" panose="02070309020205020404" pitchFamily="49" charset="0"/>
                <a:ea typeface="Calibri" panose="020F0502020204030204" pitchFamily="34" charset="0"/>
                <a:cs typeface="Courier New" panose="02070309020205020404" pitchFamily="49" charset="0"/>
              </a:rPr>
              <a:t>MISSING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JUN, JUL, AUG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housing IS ONE OF: YES or MISSING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&gt;= 0.5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162.5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p:txBody>
      </p:sp>
      <p:sp>
        <p:nvSpPr>
          <p:cNvPr id="9" name="TextBox 8">
            <a:extLst>
              <a:ext uri="{FF2B5EF4-FFF2-40B4-BE49-F238E27FC236}">
                <a16:creationId xmlns="" xmlns:a16="http://schemas.microsoft.com/office/drawing/2014/main" id="{E29BF10C-A9D1-4FC9-8493-E390A9DC334C}"/>
              </a:ext>
            </a:extLst>
          </p:cNvPr>
          <p:cNvSpPr txBox="1"/>
          <p:nvPr/>
        </p:nvSpPr>
        <p:spPr>
          <a:xfrm>
            <a:off x="7611761" y="1756838"/>
            <a:ext cx="4580237" cy="4401205"/>
          </a:xfrm>
          <a:prstGeom prst="rect">
            <a:avLst/>
          </a:prstGeom>
          <a:solidFill>
            <a:schemeClr val="bg1">
              <a:alpha val="68000"/>
            </a:schemeClr>
          </a:solidFill>
        </p:spPr>
        <p:txBody>
          <a:bodyPr wrap="square" rtlCol="0">
            <a:spAutoFit/>
          </a:bodyPr>
          <a:lstStyle/>
          <a:p>
            <a:pPr marL="228600" marR="0" indent="-228600">
              <a:spcBef>
                <a:spcPts val="0"/>
              </a:spcBef>
              <a:spcAft>
                <a:spcPts val="0"/>
              </a:spcAft>
              <a:buFont typeface="+mj-lt"/>
              <a:buAutoNum type="arabicPeriod" startAt="8"/>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JUN AND Replacement: previous &lt; 0.5 or MISSING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222.5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startAt="8"/>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JUN, JUL, AUG, APR</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800" dirty="0">
                <a:effectLst/>
                <a:latin typeface="Courier New" panose="02070309020205020404" pitchFamily="49" charset="0"/>
                <a:ea typeface="Calibri" panose="020F0502020204030204" pitchFamily="34" charset="0"/>
                <a:cs typeface="Courier New" panose="02070309020205020404" pitchFamily="49" charset="0"/>
              </a:rPr>
              <a:t> &gt;= 101.5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162.5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228600" marR="0" indent="-228600">
              <a:spcBef>
                <a:spcPts val="0"/>
              </a:spcBef>
              <a:spcAft>
                <a:spcPts val="0"/>
              </a:spcAft>
              <a:buFont typeface="+mj-lt"/>
              <a:buAutoNum type="arabicPeriod" startAt="8"/>
            </a:pP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startAt="8"/>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MAY, JUL, AUG, NOV, JAN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day &lt; 3.5</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222.5</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228600" marR="0" indent="-228600">
              <a:spcBef>
                <a:spcPts val="0"/>
              </a:spcBef>
              <a:spcAft>
                <a:spcPts val="0"/>
              </a:spcAft>
              <a:buFont typeface="+mj-lt"/>
              <a:buAutoNum type="arabicPeriod" startAt="8"/>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FEB</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day &lt; 20.5 AND day &gt;= 9.5</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228600" marR="0" indent="-228600">
              <a:spcBef>
                <a:spcPts val="0"/>
              </a:spcBef>
              <a:spcAft>
                <a:spcPts val="0"/>
              </a:spcAft>
              <a:buFont typeface="+mj-lt"/>
              <a:buAutoNum type="arabicPeriod" startAt="8"/>
            </a:pPr>
            <a:endParaRPr lang="en-US" sz="800" dirty="0">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startAt="8"/>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MAY, NOV, JAN, FEB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800" dirty="0">
                <a:effectLst/>
                <a:latin typeface="Courier New" panose="02070309020205020404" pitchFamily="49" charset="0"/>
                <a:ea typeface="Calibri" panose="020F0502020204030204" pitchFamily="34" charset="0"/>
                <a:cs typeface="Courier New" panose="02070309020205020404" pitchFamily="49" charset="0"/>
              </a:rPr>
              <a:t> &lt; 195.5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800" dirty="0">
                <a:effectLst/>
                <a:latin typeface="Courier New" panose="02070309020205020404" pitchFamily="49" charset="0"/>
                <a:ea typeface="Calibri" panose="020F0502020204030204" pitchFamily="34" charset="0"/>
                <a:cs typeface="Courier New" panose="02070309020205020404" pitchFamily="49" charset="0"/>
              </a:rPr>
              <a:t> &gt;= 178.5</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162.5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p:txBody>
      </p:sp>
    </p:spTree>
    <p:extLst>
      <p:ext uri="{BB962C8B-B14F-4D97-AF65-F5344CB8AC3E}">
        <p14:creationId xmlns:p14="http://schemas.microsoft.com/office/powerpoint/2010/main" val="277612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peech Bubble: Rectangle 8">
            <a:extLst>
              <a:ext uri="{FF2B5EF4-FFF2-40B4-BE49-F238E27FC236}">
                <a16:creationId xmlns="" xmlns:a16="http://schemas.microsoft.com/office/drawing/2014/main" id="{B28DA1D3-526F-440F-9BED-F83EE786A1CB}"/>
              </a:ext>
            </a:extLst>
          </p:cNvPr>
          <p:cNvSpPr/>
          <p:nvPr/>
        </p:nvSpPr>
        <p:spPr>
          <a:xfrm>
            <a:off x="186244" y="3796381"/>
            <a:ext cx="6100256" cy="2277547"/>
          </a:xfrm>
          <a:prstGeom prst="wedgeRectCallout">
            <a:avLst>
              <a:gd name="adj1" fmla="val 76455"/>
              <a:gd name="adj2" fmla="val -4403"/>
            </a:avLst>
          </a:prstGeom>
          <a:blipFill>
            <a:blip r:embed="rId2"/>
            <a:tile tx="0" ty="0" sx="100000" sy="100000" flip="none" algn="tl"/>
          </a:bli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a16="http://schemas.microsoft.com/office/drawing/2014/main" id="{92402C4A-53E9-4341-9032-9CFF97185742}"/>
              </a:ext>
            </a:extLst>
          </p:cNvPr>
          <p:cNvPicPr/>
          <p:nvPr/>
        </p:nvPicPr>
        <p:blipFill>
          <a:blip r:embed="rId3"/>
          <a:stretch>
            <a:fillRect/>
          </a:stretch>
        </p:blipFill>
        <p:spPr>
          <a:xfrm>
            <a:off x="186244" y="450386"/>
            <a:ext cx="5263086" cy="2787083"/>
          </a:xfrm>
          <a:prstGeom prst="rect">
            <a:avLst/>
          </a:prstGeom>
        </p:spPr>
      </p:pic>
      <p:sp>
        <p:nvSpPr>
          <p:cNvPr id="8" name="TextBox 7">
            <a:extLst>
              <a:ext uri="{FF2B5EF4-FFF2-40B4-BE49-F238E27FC236}">
                <a16:creationId xmlns="" xmlns:a16="http://schemas.microsoft.com/office/drawing/2014/main" id="{E23318DD-4AD0-44C1-A826-25250C301024}"/>
              </a:ext>
            </a:extLst>
          </p:cNvPr>
          <p:cNvSpPr txBox="1"/>
          <p:nvPr/>
        </p:nvSpPr>
        <p:spPr>
          <a:xfrm>
            <a:off x="186244" y="111833"/>
            <a:ext cx="4340035" cy="338554"/>
          </a:xfrm>
          <a:prstGeom prst="rect">
            <a:avLst/>
          </a:prstGeom>
          <a:solidFill>
            <a:schemeClr val="bg1">
              <a:alpha val="70000"/>
            </a:schemeClr>
          </a:solidFill>
        </p:spPr>
        <p:txBody>
          <a:bodyPr wrap="square" rtlCol="0">
            <a:spAutoFit/>
          </a:bodyPr>
          <a:lstStyle/>
          <a:p>
            <a:r>
              <a:rPr lang="en-US" sz="1600" dirty="0">
                <a:latin typeface="Times New Roman" panose="02020603050405020304" pitchFamily="18" charset="0"/>
                <a:cs typeface="Times New Roman" panose="02020603050405020304" pitchFamily="18" charset="0"/>
              </a:rPr>
              <a:t>Subtree Assessment Plot (Misclassification rate)</a:t>
            </a:r>
          </a:p>
        </p:txBody>
      </p:sp>
      <p:sp>
        <p:nvSpPr>
          <p:cNvPr id="12" name="TextBox 11">
            <a:extLst>
              <a:ext uri="{FF2B5EF4-FFF2-40B4-BE49-F238E27FC236}">
                <a16:creationId xmlns="" xmlns:a16="http://schemas.microsoft.com/office/drawing/2014/main" id="{AF25F421-5237-45E2-8126-A0E1E4565CA3}"/>
              </a:ext>
            </a:extLst>
          </p:cNvPr>
          <p:cNvSpPr txBox="1"/>
          <p:nvPr/>
        </p:nvSpPr>
        <p:spPr>
          <a:xfrm>
            <a:off x="5766487" y="987272"/>
            <a:ext cx="6111583" cy="1169551"/>
          </a:xfrm>
          <a:prstGeom prst="rect">
            <a:avLst/>
          </a:prstGeom>
          <a:solidFill>
            <a:schemeClr val="bg1">
              <a:alpha val="70000"/>
            </a:schemeClr>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The plot shows the misclassification rate corresponding to each subtree as the data is sequentially split. The use of this plot is to find the optimal decision tree. We need to assess the performances of a leaf tree by looking at the lowest value of misclassification rate (</a:t>
            </a:r>
            <a:r>
              <a:rPr lang="en-US" sz="1400" dirty="0">
                <a:highlight>
                  <a:srgbClr val="FF00FF"/>
                </a:highlight>
                <a:latin typeface="Times New Roman" panose="02020603050405020304" pitchFamily="18" charset="0"/>
                <a:cs typeface="Times New Roman" panose="02020603050405020304" pitchFamily="18" charset="0"/>
              </a:rPr>
              <a:t>0.1003</a:t>
            </a:r>
            <a:r>
              <a:rPr lang="en-US" sz="1400" dirty="0">
                <a:latin typeface="Times New Roman" panose="02020603050405020304" pitchFamily="18" charset="0"/>
                <a:cs typeface="Times New Roman" panose="02020603050405020304" pitchFamily="18" charset="0"/>
              </a:rPr>
              <a:t>) on valid data set.</a:t>
            </a:r>
          </a:p>
          <a:p>
            <a:r>
              <a:rPr lang="en-US" sz="1400" dirty="0">
                <a:latin typeface="Times New Roman" panose="02020603050405020304" pitchFamily="18" charset="0"/>
                <a:cs typeface="Times New Roman" panose="02020603050405020304" pitchFamily="18" charset="0"/>
              </a:rPr>
              <a:t>Therefore the optimal tree is with </a:t>
            </a:r>
            <a:r>
              <a:rPr lang="en-US" sz="1400" dirty="0">
                <a:highlight>
                  <a:srgbClr val="00FF00"/>
                </a:highlight>
                <a:latin typeface="Times New Roman" panose="02020603050405020304" pitchFamily="18" charset="0"/>
                <a:cs typeface="Times New Roman" panose="02020603050405020304" pitchFamily="18" charset="0"/>
              </a:rPr>
              <a:t>32 number of leaves</a:t>
            </a:r>
            <a:r>
              <a:rPr lang="en-US" sz="1400" dirty="0">
                <a:latin typeface="Times New Roman" panose="02020603050405020304" pitchFamily="18" charset="0"/>
                <a:cs typeface="Times New Roman" panose="02020603050405020304" pitchFamily="18" charset="0"/>
              </a:rPr>
              <a:t>.</a:t>
            </a:r>
          </a:p>
        </p:txBody>
      </p:sp>
      <p:cxnSp>
        <p:nvCxnSpPr>
          <p:cNvPr id="14" name="Straight Connector 13">
            <a:extLst>
              <a:ext uri="{FF2B5EF4-FFF2-40B4-BE49-F238E27FC236}">
                <a16:creationId xmlns="" xmlns:a16="http://schemas.microsoft.com/office/drawing/2014/main" id="{8D904AA7-FDCC-4E22-ADF6-B4E927350809}"/>
              </a:ext>
            </a:extLst>
          </p:cNvPr>
          <p:cNvCxnSpPr/>
          <p:nvPr/>
        </p:nvCxnSpPr>
        <p:spPr>
          <a:xfrm>
            <a:off x="0" y="3639065"/>
            <a:ext cx="12192000" cy="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 xmlns:a16="http://schemas.microsoft.com/office/drawing/2014/main" id="{43A62EF6-3D7D-4B38-AB7F-C52A846AB583}"/>
              </a:ext>
            </a:extLst>
          </p:cNvPr>
          <p:cNvSpPr txBox="1"/>
          <p:nvPr/>
        </p:nvSpPr>
        <p:spPr>
          <a:xfrm>
            <a:off x="186244" y="3796381"/>
            <a:ext cx="6100256" cy="2277547"/>
          </a:xfrm>
          <a:prstGeom prst="rect">
            <a:avLst/>
          </a:prstGeom>
          <a:noFill/>
        </p:spPr>
        <p:txBody>
          <a:bodyPr wrap="square" rtlCol="0">
            <a:spAutoFit/>
          </a:bodyPr>
          <a:lstStyle/>
          <a:p>
            <a:r>
              <a:rPr lang="en-US" sz="1600" u="sng" dirty="0">
                <a:latin typeface="Times New Roman" panose="02020603050405020304" pitchFamily="18" charset="0"/>
                <a:cs typeface="Times New Roman" panose="02020603050405020304" pitchFamily="18" charset="0"/>
              </a:rPr>
              <a:t>Overall Conclusion</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There are </a:t>
            </a:r>
            <a:r>
              <a:rPr lang="en-US" sz="1400" dirty="0">
                <a:highlight>
                  <a:srgbClr val="00FF00"/>
                </a:highlight>
                <a:latin typeface="Times New Roman" panose="02020603050405020304" pitchFamily="18" charset="0"/>
                <a:cs typeface="Times New Roman" panose="02020603050405020304" pitchFamily="18" charset="0"/>
              </a:rPr>
              <a:t>8 input variables </a:t>
            </a:r>
            <a:r>
              <a:rPr lang="en-US" sz="1400" dirty="0">
                <a:latin typeface="Times New Roman" panose="02020603050405020304" pitchFamily="18" charset="0"/>
                <a:cs typeface="Times New Roman" panose="02020603050405020304" pitchFamily="18" charset="0"/>
              </a:rPr>
              <a:t>that contributes in predicting the target (y – has the client subscribed to a term deposit )</a:t>
            </a:r>
          </a:p>
          <a:p>
            <a:pPr marL="285750" indent="-28575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most important variable that is used first to split is </a:t>
            </a:r>
            <a:r>
              <a:rPr lang="en-US" sz="1400" dirty="0" err="1">
                <a:highlight>
                  <a:srgbClr val="00FF00"/>
                </a:highlight>
                <a:latin typeface="Times New Roman" panose="02020603050405020304" pitchFamily="18" charset="0"/>
                <a:cs typeface="Times New Roman" panose="02020603050405020304" pitchFamily="18" charset="0"/>
              </a:rPr>
              <a:t>REP_duration</a:t>
            </a:r>
            <a:r>
              <a:rPr lang="en-US" sz="1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There are </a:t>
            </a:r>
            <a:r>
              <a:rPr lang="en-US" sz="1400" dirty="0">
                <a:highlight>
                  <a:srgbClr val="00FF00"/>
                </a:highlight>
                <a:latin typeface="Times New Roman" panose="02020603050405020304" pitchFamily="18" charset="0"/>
                <a:cs typeface="Times New Roman" panose="02020603050405020304" pitchFamily="18" charset="0"/>
              </a:rPr>
              <a:t>32 rules</a:t>
            </a:r>
            <a:r>
              <a:rPr lang="en-US" sz="1400" dirty="0">
                <a:latin typeface="Times New Roman" panose="02020603050405020304" pitchFamily="18" charset="0"/>
                <a:cs typeface="Times New Roman" panose="02020603050405020304" pitchFamily="18" charset="0"/>
              </a:rPr>
              <a:t> in which </a:t>
            </a:r>
          </a:p>
          <a:p>
            <a:pPr marL="285750" indent="-285750">
              <a:buFont typeface="Wingdings" panose="05000000000000000000" pitchFamily="2" charset="2"/>
              <a:buChar char="ü"/>
            </a:pPr>
            <a:r>
              <a:rPr lang="en-US" sz="1400" dirty="0">
                <a:highlight>
                  <a:srgbClr val="00FF00"/>
                </a:highlight>
                <a:latin typeface="Times New Roman" panose="02020603050405020304" pitchFamily="18" charset="0"/>
                <a:cs typeface="Times New Roman" panose="02020603050405020304" pitchFamily="18" charset="0"/>
              </a:rPr>
              <a:t>12 profiles</a:t>
            </a:r>
            <a:r>
              <a:rPr lang="en-US" sz="1400" dirty="0">
                <a:latin typeface="Times New Roman" panose="02020603050405020304" pitchFamily="18" charset="0"/>
                <a:cs typeface="Times New Roman" panose="02020603050405020304" pitchFamily="18" charset="0"/>
              </a:rPr>
              <a:t> are used to predict P(Y=1) – has subscribed to a term deposit</a:t>
            </a:r>
          </a:p>
          <a:p>
            <a:pPr marL="285750" indent="-28575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And </a:t>
            </a:r>
            <a:r>
              <a:rPr lang="en-US" sz="1400" dirty="0">
                <a:highlight>
                  <a:srgbClr val="00FF00"/>
                </a:highlight>
                <a:latin typeface="Times New Roman" panose="02020603050405020304" pitchFamily="18" charset="0"/>
                <a:cs typeface="Times New Roman" panose="02020603050405020304" pitchFamily="18" charset="0"/>
              </a:rPr>
              <a:t>20 profiles</a:t>
            </a:r>
            <a:r>
              <a:rPr lang="en-US" sz="1400" dirty="0">
                <a:latin typeface="Times New Roman" panose="02020603050405020304" pitchFamily="18" charset="0"/>
                <a:cs typeface="Times New Roman" panose="02020603050405020304" pitchFamily="18" charset="0"/>
              </a:rPr>
              <a:t> are used to predict P(Y=0) – has not subscribed to a term deposit.</a:t>
            </a:r>
          </a:p>
          <a:p>
            <a:pPr marL="285750" indent="-28575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There are </a:t>
            </a:r>
            <a:r>
              <a:rPr lang="en-US" sz="1400" dirty="0">
                <a:highlight>
                  <a:srgbClr val="00FF00"/>
                </a:highlight>
                <a:latin typeface="Times New Roman" panose="02020603050405020304" pitchFamily="18" charset="0"/>
                <a:cs typeface="Times New Roman" panose="02020603050405020304" pitchFamily="18" charset="0"/>
              </a:rPr>
              <a:t>27125 observations</a:t>
            </a:r>
            <a:r>
              <a:rPr lang="en-US" sz="1400" dirty="0">
                <a:latin typeface="Times New Roman" panose="02020603050405020304" pitchFamily="18" charset="0"/>
                <a:cs typeface="Times New Roman" panose="02020603050405020304" pitchFamily="18" charset="0"/>
              </a:rPr>
              <a:t> used in growing the decision tree.</a:t>
            </a:r>
            <a:endParaRPr lang="en-US" sz="1600" dirty="0">
              <a:latin typeface="Times New Roman" panose="02020603050405020304" pitchFamily="18" charset="0"/>
              <a:cs typeface="Times New Roman" panose="02020603050405020304" pitchFamily="18" charset="0"/>
            </a:endParaRPr>
          </a:p>
        </p:txBody>
      </p:sp>
      <p:sp>
        <p:nvSpPr>
          <p:cNvPr id="19" name="Arrow: Chevron 18">
            <a:extLst>
              <a:ext uri="{FF2B5EF4-FFF2-40B4-BE49-F238E27FC236}">
                <a16:creationId xmlns="" xmlns:a16="http://schemas.microsoft.com/office/drawing/2014/main" id="{FE706100-0F91-4774-B566-75A46FC8078B}"/>
              </a:ext>
            </a:extLst>
          </p:cNvPr>
          <p:cNvSpPr/>
          <p:nvPr/>
        </p:nvSpPr>
        <p:spPr>
          <a:xfrm rot="16200000">
            <a:off x="9111767" y="6247661"/>
            <a:ext cx="532414" cy="904159"/>
          </a:xfrm>
          <a:prstGeom prst="chevron">
            <a:avLst>
              <a:gd name="adj" fmla="val 45285"/>
            </a:avLst>
          </a:prstGeom>
          <a:solidFill>
            <a:schemeClr val="accent2">
              <a:lumMod val="75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Isosceles Triangle 4">
            <a:extLst>
              <a:ext uri="{FF2B5EF4-FFF2-40B4-BE49-F238E27FC236}">
                <a16:creationId xmlns="" xmlns:a16="http://schemas.microsoft.com/office/drawing/2014/main" id="{BF33478D-D867-4854-B0DF-2E48FBD4349D}"/>
              </a:ext>
            </a:extLst>
          </p:cNvPr>
          <p:cNvSpPr/>
          <p:nvPr/>
        </p:nvSpPr>
        <p:spPr>
          <a:xfrm rot="8642066">
            <a:off x="9798078" y="4824880"/>
            <a:ext cx="63952" cy="752348"/>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 xmlns:a16="http://schemas.microsoft.com/office/drawing/2014/main" id="{3F151C86-DCD0-4257-B9B1-5561393D9E94}"/>
              </a:ext>
            </a:extLst>
          </p:cNvPr>
          <p:cNvSpPr/>
          <p:nvPr/>
        </p:nvSpPr>
        <p:spPr>
          <a:xfrm>
            <a:off x="9096990" y="4982074"/>
            <a:ext cx="566372" cy="1732130"/>
          </a:xfrm>
          <a:prstGeom prst="rect">
            <a:avLst/>
          </a:prstGeom>
          <a:solidFill>
            <a:schemeClr val="accent2">
              <a:lumMod val="75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loud 1">
            <a:extLst>
              <a:ext uri="{FF2B5EF4-FFF2-40B4-BE49-F238E27FC236}">
                <a16:creationId xmlns="" xmlns:a16="http://schemas.microsoft.com/office/drawing/2014/main" id="{ACDA4288-5197-4BFC-979E-10185AF776FB}"/>
              </a:ext>
            </a:extLst>
          </p:cNvPr>
          <p:cNvSpPr/>
          <p:nvPr/>
        </p:nvSpPr>
        <p:spPr>
          <a:xfrm>
            <a:off x="7933035" y="3796381"/>
            <a:ext cx="2671465" cy="1732129"/>
          </a:xfrm>
          <a:prstGeom prst="cloud">
            <a:avLst/>
          </a:prstGeom>
          <a:solidFill>
            <a:srgbClr val="7BFF57"/>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 xmlns:a16="http://schemas.microsoft.com/office/drawing/2014/main" id="{DA2864DB-6A48-47B7-8D45-EF19FA7E0699}"/>
              </a:ext>
            </a:extLst>
          </p:cNvPr>
          <p:cNvSpPr/>
          <p:nvPr/>
        </p:nvSpPr>
        <p:spPr>
          <a:xfrm rot="20108059">
            <a:off x="9268770" y="4177295"/>
            <a:ext cx="813055" cy="468635"/>
          </a:xfrm>
          <a:prstGeom prst="arc">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a:extLst>
              <a:ext uri="{FF2B5EF4-FFF2-40B4-BE49-F238E27FC236}">
                <a16:creationId xmlns="" xmlns:a16="http://schemas.microsoft.com/office/drawing/2014/main" id="{BACCCA2E-064A-4884-A3EF-7F5776424FD4}"/>
              </a:ext>
            </a:extLst>
          </p:cNvPr>
          <p:cNvSpPr/>
          <p:nvPr/>
        </p:nvSpPr>
        <p:spPr>
          <a:xfrm rot="14566617">
            <a:off x="8555479" y="4610993"/>
            <a:ext cx="707558" cy="538508"/>
          </a:xfrm>
          <a:prstGeom prst="arc">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 xmlns:a16="http://schemas.microsoft.com/office/drawing/2014/main" id="{9ACC6D11-4007-46EA-8BBB-2FF77F9F0B27}"/>
              </a:ext>
            </a:extLst>
          </p:cNvPr>
          <p:cNvSpPr/>
          <p:nvPr/>
        </p:nvSpPr>
        <p:spPr>
          <a:xfrm rot="7383759">
            <a:off x="9032731" y="4688265"/>
            <a:ext cx="603850" cy="456313"/>
          </a:xfrm>
          <a:prstGeom prst="arc">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Isosceles Triangle 12">
            <a:extLst>
              <a:ext uri="{FF2B5EF4-FFF2-40B4-BE49-F238E27FC236}">
                <a16:creationId xmlns="" xmlns:a16="http://schemas.microsoft.com/office/drawing/2014/main" id="{CA15BB51-450B-421D-B435-4EA6DEB6249D}"/>
              </a:ext>
            </a:extLst>
          </p:cNvPr>
          <p:cNvSpPr/>
          <p:nvPr/>
        </p:nvSpPr>
        <p:spPr>
          <a:xfrm rot="17153465" flipH="1">
            <a:off x="8811984" y="5381768"/>
            <a:ext cx="53427" cy="698169"/>
          </a:xfrm>
          <a:prstGeom prst="triangl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 xmlns:a16="http://schemas.microsoft.com/office/drawing/2014/main" id="{2507146B-C122-4D70-9973-5870F0EE207B}"/>
              </a:ext>
            </a:extLst>
          </p:cNvPr>
          <p:cNvSpPr/>
          <p:nvPr/>
        </p:nvSpPr>
        <p:spPr>
          <a:xfrm>
            <a:off x="8137681" y="5521862"/>
            <a:ext cx="688298" cy="311105"/>
          </a:xfrm>
          <a:prstGeom prst="cloud">
            <a:avLst/>
          </a:prstGeom>
          <a:solidFill>
            <a:srgbClr val="7BFF57"/>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16">
            <a:extLst>
              <a:ext uri="{FF2B5EF4-FFF2-40B4-BE49-F238E27FC236}">
                <a16:creationId xmlns="" xmlns:a16="http://schemas.microsoft.com/office/drawing/2014/main" id="{E5320655-B0A1-4100-B4B4-04A292179B1D}"/>
              </a:ext>
            </a:extLst>
          </p:cNvPr>
          <p:cNvSpPr/>
          <p:nvPr/>
        </p:nvSpPr>
        <p:spPr>
          <a:xfrm>
            <a:off x="9797223" y="5377811"/>
            <a:ext cx="755595" cy="404573"/>
          </a:xfrm>
          <a:prstGeom prst="cloud">
            <a:avLst/>
          </a:prstGeom>
          <a:solidFill>
            <a:srgbClr val="7BFF57"/>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FFFBD6C0-9618-46BA-9E15-3E03B957E0DC}"/>
              </a:ext>
            </a:extLst>
          </p:cNvPr>
          <p:cNvSpPr/>
          <p:nvPr/>
        </p:nvSpPr>
        <p:spPr>
          <a:xfrm rot="18276738">
            <a:off x="9157726" y="6752827"/>
            <a:ext cx="222085" cy="126407"/>
          </a:xfrm>
          <a:prstGeom prst="rect">
            <a:avLst/>
          </a:prstGeom>
          <a:solidFill>
            <a:schemeClr val="accent2">
              <a:lumMod val="75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EFAEFC66-E391-42EA-B100-03B2ADBE44A2}"/>
              </a:ext>
            </a:extLst>
          </p:cNvPr>
          <p:cNvSpPr/>
          <p:nvPr/>
        </p:nvSpPr>
        <p:spPr>
          <a:xfrm rot="15220018">
            <a:off x="9393290" y="6752223"/>
            <a:ext cx="222085" cy="126407"/>
          </a:xfrm>
          <a:prstGeom prst="rect">
            <a:avLst/>
          </a:prstGeom>
          <a:solidFill>
            <a:schemeClr val="accent2">
              <a:lumMod val="75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C2BB2186-065A-4A68-91B1-DC21446C872F}"/>
              </a:ext>
            </a:extLst>
          </p:cNvPr>
          <p:cNvSpPr/>
          <p:nvPr/>
        </p:nvSpPr>
        <p:spPr>
          <a:xfrm>
            <a:off x="9096990" y="6604198"/>
            <a:ext cx="566372" cy="140552"/>
          </a:xfrm>
          <a:prstGeom prst="rect">
            <a:avLst/>
          </a:prstGeom>
          <a:solidFill>
            <a:schemeClr val="accent2">
              <a:lumMod val="75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106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04B133EA-6F70-4E0C-A824-2DBD68A16ADD}"/>
              </a:ext>
            </a:extLst>
          </p:cNvPr>
          <p:cNvSpPr/>
          <p:nvPr/>
        </p:nvSpPr>
        <p:spPr>
          <a:xfrm>
            <a:off x="126238" y="4057365"/>
            <a:ext cx="8906250" cy="1549507"/>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D812F67C-0362-477D-A7A9-2835F2910560}"/>
              </a:ext>
            </a:extLst>
          </p:cNvPr>
          <p:cNvSpPr txBox="1"/>
          <p:nvPr/>
        </p:nvSpPr>
        <p:spPr>
          <a:xfrm>
            <a:off x="296563" y="271853"/>
            <a:ext cx="5368777" cy="461665"/>
          </a:xfrm>
          <a:prstGeom prst="rect">
            <a:avLst/>
          </a:prstGeom>
          <a:solidFill>
            <a:schemeClr val="bg1">
              <a:alpha val="35000"/>
            </a:schemeClr>
          </a:solidFill>
        </p:spPr>
        <p:txBody>
          <a:bodyPr wrap="none" rtlCol="0">
            <a:spAutoFit/>
          </a:bodyPr>
          <a:lstStyle/>
          <a:p>
            <a:r>
              <a:rPr lang="en-US" sz="2400" u="sng" dirty="0">
                <a:latin typeface="Times New Roman" panose="02020603050405020304" pitchFamily="18" charset="0"/>
                <a:cs typeface="Times New Roman" panose="02020603050405020304" pitchFamily="18" charset="0"/>
              </a:rPr>
              <a:t>4.2 LOGISTICS REGRESSION MODEL</a:t>
            </a:r>
          </a:p>
        </p:txBody>
      </p:sp>
      <p:sp>
        <p:nvSpPr>
          <p:cNvPr id="4" name="TextBox 3">
            <a:extLst>
              <a:ext uri="{FF2B5EF4-FFF2-40B4-BE49-F238E27FC236}">
                <a16:creationId xmlns="" xmlns:a16="http://schemas.microsoft.com/office/drawing/2014/main" id="{2E7884E1-82D2-4B50-B775-402DBEFB6475}"/>
              </a:ext>
            </a:extLst>
          </p:cNvPr>
          <p:cNvSpPr txBox="1"/>
          <p:nvPr/>
        </p:nvSpPr>
        <p:spPr>
          <a:xfrm>
            <a:off x="135925" y="2782174"/>
            <a:ext cx="11454713" cy="830997"/>
          </a:xfrm>
          <a:prstGeom prst="rect">
            <a:avLst/>
          </a:prstGeom>
          <a:solidFill>
            <a:schemeClr val="bg1">
              <a:alpha val="35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Before finding the best model in Logistic Regression (LR), we need to impute the missing values and transform the variable that are skewed. So we connect the Impute node and Transform Variables node after Data Partition. After that, we connect 3 Logistic Regression node which are Forward, Backward and Stepwise. At the end, we connect the Model Comparison node and run it.</a:t>
            </a:r>
          </a:p>
        </p:txBody>
      </p:sp>
      <p:pic>
        <p:nvPicPr>
          <p:cNvPr id="5" name="Picture 4">
            <a:extLst>
              <a:ext uri="{FF2B5EF4-FFF2-40B4-BE49-F238E27FC236}">
                <a16:creationId xmlns="" xmlns:a16="http://schemas.microsoft.com/office/drawing/2014/main" id="{21DE1FFA-54D6-4079-AE38-13B47DD59616}"/>
              </a:ext>
            </a:extLst>
          </p:cNvPr>
          <p:cNvPicPr/>
          <p:nvPr/>
        </p:nvPicPr>
        <p:blipFill rotWithShape="1">
          <a:blip r:embed="rId2"/>
          <a:srcRect l="74671" t="23917" b="61745"/>
          <a:stretch/>
        </p:blipFill>
        <p:spPr>
          <a:xfrm>
            <a:off x="7286370" y="1320951"/>
            <a:ext cx="2295949" cy="1159177"/>
          </a:xfrm>
          <a:prstGeom prst="rect">
            <a:avLst/>
          </a:prstGeom>
        </p:spPr>
      </p:pic>
      <p:grpSp>
        <p:nvGrpSpPr>
          <p:cNvPr id="8" name="Group 7">
            <a:extLst>
              <a:ext uri="{FF2B5EF4-FFF2-40B4-BE49-F238E27FC236}">
                <a16:creationId xmlns="" xmlns:a16="http://schemas.microsoft.com/office/drawing/2014/main" id="{7DF91D9C-6856-431C-AFFA-C52CA5577888}"/>
              </a:ext>
            </a:extLst>
          </p:cNvPr>
          <p:cNvGrpSpPr/>
          <p:nvPr/>
        </p:nvGrpSpPr>
        <p:grpSpPr>
          <a:xfrm>
            <a:off x="475804" y="1018904"/>
            <a:ext cx="5517223" cy="1763270"/>
            <a:chOff x="5665340" y="733518"/>
            <a:chExt cx="5865478" cy="1816426"/>
          </a:xfrm>
        </p:grpSpPr>
        <p:pic>
          <p:nvPicPr>
            <p:cNvPr id="3" name="Picture 2">
              <a:extLst>
                <a:ext uri="{FF2B5EF4-FFF2-40B4-BE49-F238E27FC236}">
                  <a16:creationId xmlns="" xmlns:a16="http://schemas.microsoft.com/office/drawing/2014/main" id="{6C7AB1AE-7F6D-425A-BF91-4EECFD90DC6A}"/>
                </a:ext>
              </a:extLst>
            </p:cNvPr>
            <p:cNvPicPr/>
            <p:nvPr/>
          </p:nvPicPr>
          <p:blipFill>
            <a:blip r:embed="rId3"/>
            <a:stretch>
              <a:fillRect/>
            </a:stretch>
          </p:blipFill>
          <p:spPr>
            <a:xfrm>
              <a:off x="5665340" y="733518"/>
              <a:ext cx="5865478" cy="1816426"/>
            </a:xfrm>
            <a:prstGeom prst="rect">
              <a:avLst/>
            </a:prstGeom>
          </p:spPr>
        </p:pic>
        <p:sp>
          <p:nvSpPr>
            <p:cNvPr id="6" name="Rectangle 5">
              <a:extLst>
                <a:ext uri="{FF2B5EF4-FFF2-40B4-BE49-F238E27FC236}">
                  <a16:creationId xmlns="" xmlns:a16="http://schemas.microsoft.com/office/drawing/2014/main" id="{1130ED4A-A017-46BC-A720-0D4D6A029AB9}"/>
                </a:ext>
              </a:extLst>
            </p:cNvPr>
            <p:cNvSpPr/>
            <p:nvPr/>
          </p:nvSpPr>
          <p:spPr>
            <a:xfrm>
              <a:off x="10027920" y="1874520"/>
              <a:ext cx="1502898" cy="6754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4F19CB1B-E97D-44AC-998B-8BC277820013}"/>
                </a:ext>
              </a:extLst>
            </p:cNvPr>
            <p:cNvSpPr/>
            <p:nvPr/>
          </p:nvSpPr>
          <p:spPr>
            <a:xfrm>
              <a:off x="10027920" y="1668145"/>
              <a:ext cx="538724" cy="6754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 xmlns:a16="http://schemas.microsoft.com/office/drawing/2014/main" id="{401189CA-7B36-490B-BD2D-F5846C7AE738}"/>
              </a:ext>
            </a:extLst>
          </p:cNvPr>
          <p:cNvSpPr txBox="1"/>
          <p:nvPr/>
        </p:nvSpPr>
        <p:spPr>
          <a:xfrm>
            <a:off x="661182" y="649572"/>
            <a:ext cx="3035896" cy="369332"/>
          </a:xfrm>
          <a:prstGeom prst="rect">
            <a:avLst/>
          </a:prstGeom>
          <a:solidFill>
            <a:schemeClr val="bg1">
              <a:alpha val="35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4.2.1 MODEL ASSESSMENT</a:t>
            </a:r>
          </a:p>
        </p:txBody>
      </p:sp>
      <p:pic>
        <p:nvPicPr>
          <p:cNvPr id="10" name="Picture 9">
            <a:extLst>
              <a:ext uri="{FF2B5EF4-FFF2-40B4-BE49-F238E27FC236}">
                <a16:creationId xmlns="" xmlns:a16="http://schemas.microsoft.com/office/drawing/2014/main" id="{CBE9AFAB-4754-4DB3-9D79-D1D9B97A1FC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6237" y="4057365"/>
            <a:ext cx="8906250" cy="1574528"/>
          </a:xfrm>
          <a:prstGeom prst="rect">
            <a:avLst/>
          </a:prstGeom>
          <a:noFill/>
          <a:ln>
            <a:noFill/>
          </a:ln>
        </p:spPr>
      </p:pic>
      <p:sp>
        <p:nvSpPr>
          <p:cNvPr id="11" name="TextBox 10">
            <a:extLst>
              <a:ext uri="{FF2B5EF4-FFF2-40B4-BE49-F238E27FC236}">
                <a16:creationId xmlns="" xmlns:a16="http://schemas.microsoft.com/office/drawing/2014/main" id="{7F1600A7-5520-4CA4-BB0E-D01B0459C1C9}"/>
              </a:ext>
            </a:extLst>
          </p:cNvPr>
          <p:cNvSpPr txBox="1"/>
          <p:nvPr/>
        </p:nvSpPr>
        <p:spPr>
          <a:xfrm>
            <a:off x="135925" y="5755150"/>
            <a:ext cx="8316098" cy="830997"/>
          </a:xfrm>
          <a:prstGeom prst="rect">
            <a:avLst/>
          </a:prstGeom>
          <a:solidFill>
            <a:schemeClr val="bg1">
              <a:alpha val="35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Underfit Model	: No underfit model.</a:t>
            </a:r>
          </a:p>
          <a:p>
            <a:pPr algn="just"/>
            <a:r>
              <a:rPr lang="en-US" sz="1600" dirty="0">
                <a:latin typeface="Times New Roman" panose="02020603050405020304" pitchFamily="18" charset="0"/>
                <a:cs typeface="Times New Roman" panose="02020603050405020304" pitchFamily="18" charset="0"/>
              </a:rPr>
              <a:t>Overfit Model	: No overfit model since absolute gap is the same for all three models</a:t>
            </a:r>
          </a:p>
          <a:p>
            <a:pPr algn="just"/>
            <a:r>
              <a:rPr lang="en-US" sz="1600" dirty="0">
                <a:latin typeface="Times New Roman" panose="02020603050405020304" pitchFamily="18" charset="0"/>
                <a:cs typeface="Times New Roman" panose="02020603050405020304" pitchFamily="18" charset="0"/>
              </a:rPr>
              <a:t>Best Model	: </a:t>
            </a:r>
            <a:r>
              <a:rPr lang="en-US" sz="1600" dirty="0" err="1">
                <a:highlight>
                  <a:srgbClr val="00FF00"/>
                </a:highlight>
                <a:latin typeface="Times New Roman" panose="02020603050405020304" pitchFamily="18" charset="0"/>
                <a:cs typeface="Times New Roman" panose="02020603050405020304" pitchFamily="18" charset="0"/>
              </a:rPr>
              <a:t>LR_Forward</a:t>
            </a:r>
            <a:r>
              <a:rPr lang="en-US" sz="1600" dirty="0">
                <a:latin typeface="Times New Roman" panose="02020603050405020304" pitchFamily="18" charset="0"/>
                <a:cs typeface="Times New Roman" panose="02020603050405020304" pitchFamily="18" charset="0"/>
              </a:rPr>
              <a:t> is chosen as the best model because it is easier to construct</a:t>
            </a:r>
          </a:p>
        </p:txBody>
      </p:sp>
      <p:sp>
        <p:nvSpPr>
          <p:cNvPr id="12" name="Cloud 11">
            <a:extLst>
              <a:ext uri="{FF2B5EF4-FFF2-40B4-BE49-F238E27FC236}">
                <a16:creationId xmlns="" xmlns:a16="http://schemas.microsoft.com/office/drawing/2014/main" id="{1F9415BA-EEA9-4D90-AB0E-7ED096E696D3}"/>
              </a:ext>
            </a:extLst>
          </p:cNvPr>
          <p:cNvSpPr/>
          <p:nvPr/>
        </p:nvSpPr>
        <p:spPr>
          <a:xfrm>
            <a:off x="9032487" y="5336597"/>
            <a:ext cx="2282422" cy="1159958"/>
          </a:xfrm>
          <a:prstGeom prst="cloud">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BEST MODEL</a:t>
            </a:r>
          </a:p>
          <a:p>
            <a:pPr algn="ctr"/>
            <a:r>
              <a:rPr lang="en-US" dirty="0" err="1">
                <a:solidFill>
                  <a:schemeClr val="tx1"/>
                </a:solidFill>
              </a:rPr>
              <a:t>LR_Forward</a:t>
            </a:r>
            <a:endParaRPr lang="en-US" dirty="0">
              <a:solidFill>
                <a:schemeClr val="tx1"/>
              </a:solidFill>
            </a:endParaRPr>
          </a:p>
        </p:txBody>
      </p:sp>
      <p:cxnSp>
        <p:nvCxnSpPr>
          <p:cNvPr id="13" name="Straight Arrow Connector 12">
            <a:extLst>
              <a:ext uri="{FF2B5EF4-FFF2-40B4-BE49-F238E27FC236}">
                <a16:creationId xmlns="" xmlns:a16="http://schemas.microsoft.com/office/drawing/2014/main" id="{2EACD71C-DBA7-4688-B439-2FDCD2E758BC}"/>
              </a:ext>
            </a:extLst>
          </p:cNvPr>
          <p:cNvCxnSpPr>
            <a:cxnSpLocks/>
          </p:cNvCxnSpPr>
          <p:nvPr/>
        </p:nvCxnSpPr>
        <p:spPr>
          <a:xfrm flipV="1">
            <a:off x="8180173" y="6079524"/>
            <a:ext cx="1025611" cy="358346"/>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103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7B7F1D68-CAB7-40BB-87BA-E01868A73C6F}"/>
              </a:ext>
            </a:extLst>
          </p:cNvPr>
          <p:cNvSpPr/>
          <p:nvPr/>
        </p:nvSpPr>
        <p:spPr>
          <a:xfrm>
            <a:off x="3650438" y="832120"/>
            <a:ext cx="3671675" cy="1689221"/>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Wave 8">
            <a:extLst>
              <a:ext uri="{FF2B5EF4-FFF2-40B4-BE49-F238E27FC236}">
                <a16:creationId xmlns="" xmlns:a16="http://schemas.microsoft.com/office/drawing/2014/main" id="{AE550203-26B7-41FE-AF2A-E726146A5A04}"/>
              </a:ext>
            </a:extLst>
          </p:cNvPr>
          <p:cNvSpPr/>
          <p:nvPr/>
        </p:nvSpPr>
        <p:spPr>
          <a:xfrm>
            <a:off x="7322344" y="787609"/>
            <a:ext cx="4744907" cy="1869443"/>
          </a:xfrm>
          <a:prstGeom prst="doubleWav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 xmlns:a16="http://schemas.microsoft.com/office/drawing/2014/main" id="{43868CAF-725D-4F5B-83AD-FDBF4B82231D}"/>
              </a:ext>
            </a:extLst>
          </p:cNvPr>
          <p:cNvPicPr>
            <a:picLocks noChangeAspect="1"/>
          </p:cNvPicPr>
          <p:nvPr/>
        </p:nvPicPr>
        <p:blipFill>
          <a:blip r:embed="rId2"/>
          <a:stretch>
            <a:fillRect/>
          </a:stretch>
        </p:blipFill>
        <p:spPr>
          <a:xfrm>
            <a:off x="356628" y="449055"/>
            <a:ext cx="3124818" cy="3165312"/>
          </a:xfrm>
          <a:prstGeom prst="rect">
            <a:avLst/>
          </a:prstGeom>
        </p:spPr>
      </p:pic>
      <mc:AlternateContent xmlns:mc="http://schemas.openxmlformats.org/markup-compatibility/2006" xmlns:a14="http://schemas.microsoft.com/office/drawing/2010/main">
        <mc:Choice Requires="a14">
          <p:graphicFrame>
            <p:nvGraphicFramePr>
              <p:cNvPr id="4" name="Table 8">
                <a:extLst>
                  <a:ext uri="{FF2B5EF4-FFF2-40B4-BE49-F238E27FC236}">
                    <a16:creationId xmlns="" xmlns:a16="http://schemas.microsoft.com/office/drawing/2014/main" id="{9C899DF2-99F1-4B8C-AD31-FD78EC592509}"/>
                  </a:ext>
                </a:extLst>
              </p:cNvPr>
              <p:cNvGraphicFramePr>
                <a:graphicFrameLocks noGrp="1"/>
              </p:cNvGraphicFramePr>
              <p:nvPr>
                <p:extLst/>
              </p:nvPr>
            </p:nvGraphicFramePr>
            <p:xfrm>
              <a:off x="3650669" y="838338"/>
              <a:ext cx="3671675" cy="1683004"/>
            </p:xfrm>
            <a:graphic>
              <a:graphicData uri="http://schemas.openxmlformats.org/drawingml/2006/table">
                <a:tbl>
                  <a:tblPr firstRow="1" bandRow="1">
                    <a:tableStyleId>{5940675A-B579-460E-94D1-54222C63F5DA}</a:tableStyleId>
                  </a:tblPr>
                  <a:tblGrid>
                    <a:gridCol w="734335">
                      <a:extLst>
                        <a:ext uri="{9D8B030D-6E8A-4147-A177-3AD203B41FA5}">
                          <a16:colId xmlns="" xmlns:a16="http://schemas.microsoft.com/office/drawing/2014/main" val="1018765193"/>
                        </a:ext>
                      </a:extLst>
                    </a:gridCol>
                    <a:gridCol w="734335">
                      <a:extLst>
                        <a:ext uri="{9D8B030D-6E8A-4147-A177-3AD203B41FA5}">
                          <a16:colId xmlns="" xmlns:a16="http://schemas.microsoft.com/office/drawing/2014/main" val="717651022"/>
                        </a:ext>
                      </a:extLst>
                    </a:gridCol>
                    <a:gridCol w="734335">
                      <a:extLst>
                        <a:ext uri="{9D8B030D-6E8A-4147-A177-3AD203B41FA5}">
                          <a16:colId xmlns="" xmlns:a16="http://schemas.microsoft.com/office/drawing/2014/main" val="86366866"/>
                        </a:ext>
                      </a:extLst>
                    </a:gridCol>
                    <a:gridCol w="734335">
                      <a:extLst>
                        <a:ext uri="{9D8B030D-6E8A-4147-A177-3AD203B41FA5}">
                          <a16:colId xmlns="" xmlns:a16="http://schemas.microsoft.com/office/drawing/2014/main" val="2077378263"/>
                        </a:ext>
                      </a:extLst>
                    </a:gridCol>
                    <a:gridCol w="734335">
                      <a:extLst>
                        <a:ext uri="{9D8B030D-6E8A-4147-A177-3AD203B41FA5}">
                          <a16:colId xmlns="" xmlns:a16="http://schemas.microsoft.com/office/drawing/2014/main" val="1607216784"/>
                        </a:ext>
                      </a:extLst>
                    </a:gridCol>
                  </a:tblGrid>
                  <a:tr h="308664">
                    <a:tc rowSpan="2" gridSpan="2">
                      <a:txBody>
                        <a:bodyPr/>
                        <a:lstStyle/>
                        <a:p>
                          <a:pPr algn="ctr"/>
                          <a:r>
                            <a:rPr lang="en-US" sz="1600" dirty="0" err="1">
                              <a:latin typeface="Times New Roman" panose="02020603050405020304" pitchFamily="18" charset="0"/>
                              <a:cs typeface="Times New Roman" panose="02020603050405020304" pitchFamily="18" charset="0"/>
                            </a:rPr>
                            <a:t>LR_Forward</a:t>
                          </a:r>
                          <a:endParaRPr lang="en-US" sz="1600" dirty="0">
                            <a:latin typeface="Times New Roman" panose="02020603050405020304" pitchFamily="18" charset="0"/>
                            <a:cs typeface="Times New Roman" panose="02020603050405020304" pitchFamily="18" charset="0"/>
                          </a:endParaRPr>
                        </a:p>
                      </a:txBody>
                      <a:tcPr anchor="ctr"/>
                    </a:tc>
                    <a:tc rowSpan="2" hMerge="1">
                      <a:txBody>
                        <a:bodyPr/>
                        <a:lstStyle/>
                        <a:p>
                          <a:endParaRPr lang="en-US"/>
                        </a:p>
                      </a:txBody>
                      <a:tcPr/>
                    </a:tc>
                    <a:tc gridSpan="2">
                      <a:txBody>
                        <a:bodyPr/>
                        <a:lstStyle/>
                        <a:p>
                          <a:pPr algn="ctr"/>
                          <a:r>
                            <a:rPr lang="en-US" sz="1600" dirty="0">
                              <a:latin typeface="Times New Roman" panose="02020603050405020304" pitchFamily="18" charset="0"/>
                              <a:cs typeface="Times New Roman" panose="02020603050405020304" pitchFamily="18" charset="0"/>
                            </a:rPr>
                            <a:t>Predicted</a:t>
                          </a:r>
                        </a:p>
                      </a:txBody>
                      <a:tcPr/>
                    </a:tc>
                    <a:tc hMerge="1">
                      <a:txBody>
                        <a:bodyPr/>
                        <a:lstStyle/>
                        <a:p>
                          <a:endParaRPr lang="en-US" dirty="0"/>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solidFill>
                          <a:srgbClr val="002060"/>
                        </a:solidFill>
                      </a:tcPr>
                    </a:tc>
                    <a:extLst>
                      <a:ext uri="{0D108BD9-81ED-4DB2-BD59-A6C34878D82A}">
                        <a16:rowId xmlns="" xmlns:a16="http://schemas.microsoft.com/office/drawing/2014/main" val="613393623"/>
                      </a:ext>
                    </a:extLst>
                  </a:tr>
                  <a:tr h="314743">
                    <a:tc gridSpan="2" vMerge="1">
                      <a:txBody>
                        <a:bodyPr/>
                        <a:lstStyle/>
                        <a:p>
                          <a:endParaRPr lang="en-US"/>
                        </a:p>
                      </a:txBody>
                      <a:tcPr/>
                    </a:tc>
                    <a:tc hMerge="1" vMerge="1">
                      <a:txBody>
                        <a:bodyPr/>
                        <a:lstStyle/>
                        <a:p>
                          <a:endParaRPr lang="en-US" dirty="0"/>
                        </a:p>
                      </a:txBody>
                      <a:tcPr/>
                    </a:tc>
                    <a:tc>
                      <a:txBody>
                        <a:bodyPr/>
                        <a:lstStyle/>
                        <a:p>
                          <a:pPr algn="ct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𝑌</m:t>
                                  </m:r>
                                </m:e>
                              </m:acc>
                            </m:oMath>
                          </a14:m>
                          <a:r>
                            <a:rPr lang="en-US" sz="1600"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𝑌</m:t>
                                  </m:r>
                                </m:e>
                              </m:acc>
                            </m:oMath>
                          </a14:m>
                          <a:r>
                            <a:rPr lang="en-US" sz="16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Total</a:t>
                          </a:r>
                        </a:p>
                      </a:txBody>
                      <a:tcPr/>
                    </a:tc>
                    <a:extLst>
                      <a:ext uri="{0D108BD9-81ED-4DB2-BD59-A6C34878D82A}">
                        <a16:rowId xmlns="" xmlns:a16="http://schemas.microsoft.com/office/drawing/2014/main" val="3587355139"/>
                      </a:ext>
                    </a:extLst>
                  </a:tr>
                  <a:tr h="308664">
                    <a:tc rowSpan="2">
                      <a:txBody>
                        <a:bodyPr/>
                        <a:lstStyle/>
                        <a:p>
                          <a:pPr algn="ctr"/>
                          <a:r>
                            <a:rPr lang="en-US" sz="1600" dirty="0">
                              <a:latin typeface="Times New Roman" panose="02020603050405020304" pitchFamily="18" charset="0"/>
                              <a:cs typeface="Times New Roman" panose="02020603050405020304" pitchFamily="18" charset="0"/>
                            </a:rPr>
                            <a:t>Actual</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Y=1</a:t>
                          </a:r>
                        </a:p>
                      </a:txBody>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573</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1543</a:t>
                          </a:r>
                        </a:p>
                      </a:txBody>
                      <a:tcPr marL="9525" marR="9525" marT="9525" marB="0" anchor="ct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2116</a:t>
                          </a:r>
                        </a:p>
                      </a:txBody>
                      <a:tcPr marL="9525" marR="9525" marT="9525" marB="0" anchor="ctr"/>
                    </a:tc>
                    <a:extLst>
                      <a:ext uri="{0D108BD9-81ED-4DB2-BD59-A6C34878D82A}">
                        <a16:rowId xmlns="" xmlns:a16="http://schemas.microsoft.com/office/drawing/2014/main" val="3824535972"/>
                      </a:ext>
                    </a:extLst>
                  </a:tr>
                  <a:tr h="308664">
                    <a:tc vMerge="1">
                      <a:txBody>
                        <a:bodyPr/>
                        <a:lstStyle/>
                        <a:p>
                          <a:endParaRPr lang="en-US" dirty="0"/>
                        </a:p>
                      </a:txBody>
                      <a:tcPr/>
                    </a:tc>
                    <a:tc>
                      <a:txBody>
                        <a:bodyPr/>
                        <a:lstStyle/>
                        <a:p>
                          <a:pPr algn="ctr"/>
                          <a:r>
                            <a:rPr lang="en-US" sz="1600" dirty="0">
                              <a:latin typeface="Times New Roman" panose="02020603050405020304" pitchFamily="18" charset="0"/>
                              <a:cs typeface="Times New Roman" panose="02020603050405020304" pitchFamily="18" charset="0"/>
                            </a:rPr>
                            <a:t>Y=0</a:t>
                          </a:r>
                        </a:p>
                      </a:txBody>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392</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15578</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15970</a:t>
                          </a:r>
                        </a:p>
                      </a:txBody>
                      <a:tcPr marL="9525" marR="9525" marT="9525" marB="0" anchor="ctr"/>
                    </a:tc>
                    <a:extLst>
                      <a:ext uri="{0D108BD9-81ED-4DB2-BD59-A6C34878D82A}">
                        <a16:rowId xmlns="" xmlns:a16="http://schemas.microsoft.com/office/drawing/2014/main" val="4041145572"/>
                      </a:ext>
                    </a:extLst>
                  </a:tr>
                  <a:tr h="308664">
                    <a:tc gridSpan="3">
                      <a:txBody>
                        <a:bodyPr/>
                        <a:lstStyle/>
                        <a:p>
                          <a:pPr algn="ctr"/>
                          <a:endParaRPr lang="en-US" sz="1600" dirty="0">
                            <a:latin typeface="Times New Roman" panose="02020603050405020304" pitchFamily="18" charset="0"/>
                            <a:cs typeface="Times New Roman" panose="02020603050405020304" pitchFamily="18" charset="0"/>
                          </a:endParaRPr>
                        </a:p>
                      </a:txBody>
                      <a:tcPr anchor="ctr">
                        <a:solidFill>
                          <a:srgbClr val="002060"/>
                        </a:solidFill>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Total</a:t>
                          </a:r>
                        </a:p>
                      </a:txBody>
                      <a:tcPr/>
                    </a:tc>
                    <a:tc>
                      <a:txBody>
                        <a:bodyPr/>
                        <a:lstStyle/>
                        <a:p>
                          <a:pPr algn="ctr"/>
                          <a:r>
                            <a:rPr lang="en-US" sz="1600" dirty="0">
                              <a:latin typeface="Times New Roman" panose="02020603050405020304" pitchFamily="18" charset="0"/>
                              <a:cs typeface="Times New Roman" panose="02020603050405020304" pitchFamily="18" charset="0"/>
                            </a:rPr>
                            <a:t>18086</a:t>
                          </a:r>
                        </a:p>
                      </a:txBody>
                      <a:tcPr/>
                    </a:tc>
                    <a:extLst>
                      <a:ext uri="{0D108BD9-81ED-4DB2-BD59-A6C34878D82A}">
                        <a16:rowId xmlns="" xmlns:a16="http://schemas.microsoft.com/office/drawing/2014/main" val="2481505165"/>
                      </a:ext>
                    </a:extLst>
                  </a:tr>
                </a:tbl>
              </a:graphicData>
            </a:graphic>
          </p:graphicFrame>
        </mc:Choice>
        <mc:Fallback xmlns="">
          <p:graphicFrame>
            <p:nvGraphicFramePr>
              <p:cNvPr id="4" name="Table 8">
                <a:extLst>
                  <a:ext uri="{FF2B5EF4-FFF2-40B4-BE49-F238E27FC236}">
                    <a16:creationId xmlns:a16="http://schemas.microsoft.com/office/drawing/2014/main" id="{9C899DF2-99F1-4B8C-AD31-FD78EC592509}"/>
                  </a:ext>
                </a:extLst>
              </p:cNvPr>
              <p:cNvGraphicFramePr>
                <a:graphicFrameLocks noGrp="1"/>
              </p:cNvGraphicFramePr>
              <p:nvPr>
                <p:extLst>
                  <p:ext uri="{D42A27DB-BD31-4B8C-83A1-F6EECF244321}">
                    <p14:modId xmlns:p14="http://schemas.microsoft.com/office/powerpoint/2010/main" val="3844037959"/>
                  </p:ext>
                </p:extLst>
              </p:nvPr>
            </p:nvGraphicFramePr>
            <p:xfrm>
              <a:off x="3650669" y="838338"/>
              <a:ext cx="3671675" cy="1683004"/>
            </p:xfrm>
            <a:graphic>
              <a:graphicData uri="http://schemas.openxmlformats.org/drawingml/2006/table">
                <a:tbl>
                  <a:tblPr firstRow="1" bandRow="1">
                    <a:tableStyleId>{5940675A-B579-460E-94D1-54222C63F5DA}</a:tableStyleId>
                  </a:tblPr>
                  <a:tblGrid>
                    <a:gridCol w="734335">
                      <a:extLst>
                        <a:ext uri="{9D8B030D-6E8A-4147-A177-3AD203B41FA5}">
                          <a16:colId xmlns:a16="http://schemas.microsoft.com/office/drawing/2014/main" val="1018765193"/>
                        </a:ext>
                      </a:extLst>
                    </a:gridCol>
                    <a:gridCol w="734335">
                      <a:extLst>
                        <a:ext uri="{9D8B030D-6E8A-4147-A177-3AD203B41FA5}">
                          <a16:colId xmlns:a16="http://schemas.microsoft.com/office/drawing/2014/main" val="717651022"/>
                        </a:ext>
                      </a:extLst>
                    </a:gridCol>
                    <a:gridCol w="734335">
                      <a:extLst>
                        <a:ext uri="{9D8B030D-6E8A-4147-A177-3AD203B41FA5}">
                          <a16:colId xmlns:a16="http://schemas.microsoft.com/office/drawing/2014/main" val="86366866"/>
                        </a:ext>
                      </a:extLst>
                    </a:gridCol>
                    <a:gridCol w="734335">
                      <a:extLst>
                        <a:ext uri="{9D8B030D-6E8A-4147-A177-3AD203B41FA5}">
                          <a16:colId xmlns:a16="http://schemas.microsoft.com/office/drawing/2014/main" val="2077378263"/>
                        </a:ext>
                      </a:extLst>
                    </a:gridCol>
                    <a:gridCol w="734335">
                      <a:extLst>
                        <a:ext uri="{9D8B030D-6E8A-4147-A177-3AD203B41FA5}">
                          <a16:colId xmlns:a16="http://schemas.microsoft.com/office/drawing/2014/main" val="1607216784"/>
                        </a:ext>
                      </a:extLst>
                    </a:gridCol>
                  </a:tblGrid>
                  <a:tr h="335280">
                    <a:tc rowSpan="2" gridSpan="2">
                      <a:txBody>
                        <a:bodyPr/>
                        <a:lstStyle/>
                        <a:p>
                          <a:pPr algn="ctr"/>
                          <a:r>
                            <a:rPr lang="en-US" sz="1600" dirty="0" err="1">
                              <a:latin typeface="Times New Roman" panose="02020603050405020304" pitchFamily="18" charset="0"/>
                              <a:cs typeface="Times New Roman" panose="02020603050405020304" pitchFamily="18" charset="0"/>
                            </a:rPr>
                            <a:t>LR_Forward</a:t>
                          </a:r>
                          <a:endParaRPr lang="en-US" sz="1600" dirty="0">
                            <a:latin typeface="Times New Roman" panose="02020603050405020304" pitchFamily="18" charset="0"/>
                            <a:cs typeface="Times New Roman" panose="02020603050405020304" pitchFamily="18" charset="0"/>
                          </a:endParaRPr>
                        </a:p>
                      </a:txBody>
                      <a:tcPr anchor="ctr"/>
                    </a:tc>
                    <a:tc rowSpan="2" hMerge="1">
                      <a:txBody>
                        <a:bodyPr/>
                        <a:lstStyle/>
                        <a:p>
                          <a:endParaRPr lang="en-US"/>
                        </a:p>
                      </a:txBody>
                      <a:tcPr/>
                    </a:tc>
                    <a:tc gridSpan="2">
                      <a:txBody>
                        <a:bodyPr/>
                        <a:lstStyle/>
                        <a:p>
                          <a:pPr algn="ctr"/>
                          <a:r>
                            <a:rPr lang="en-US" sz="1600" dirty="0">
                              <a:latin typeface="Times New Roman" panose="02020603050405020304" pitchFamily="18" charset="0"/>
                              <a:cs typeface="Times New Roman" panose="02020603050405020304" pitchFamily="18" charset="0"/>
                            </a:rPr>
                            <a:t>Predicted</a:t>
                          </a:r>
                        </a:p>
                      </a:txBody>
                      <a:tcPr/>
                    </a:tc>
                    <a:tc hMerge="1">
                      <a:txBody>
                        <a:bodyPr/>
                        <a:lstStyle/>
                        <a:p>
                          <a:endParaRPr lang="en-US" dirty="0"/>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solidFill>
                          <a:srgbClr val="002060"/>
                        </a:solidFill>
                      </a:tcPr>
                    </a:tc>
                    <a:extLst>
                      <a:ext uri="{0D108BD9-81ED-4DB2-BD59-A6C34878D82A}">
                        <a16:rowId xmlns:a16="http://schemas.microsoft.com/office/drawing/2014/main" val="613393623"/>
                      </a:ext>
                    </a:extLst>
                  </a:tr>
                  <a:tr h="341884">
                    <a:tc gridSpan="2" vMerge="1">
                      <a:txBody>
                        <a:bodyPr/>
                        <a:lstStyle/>
                        <a:p>
                          <a:endParaRPr lang="en-US"/>
                        </a:p>
                      </a:txBody>
                      <a:tcPr/>
                    </a:tc>
                    <a:tc hMerge="1" vMerge="1">
                      <a:txBody>
                        <a:bodyPr/>
                        <a:lstStyle/>
                        <a:p>
                          <a:endParaRPr lang="en-US" dirty="0"/>
                        </a:p>
                      </a:txBody>
                      <a:tcPr/>
                    </a:tc>
                    <a:tc>
                      <a:txBody>
                        <a:bodyPr/>
                        <a:lstStyle/>
                        <a:p>
                          <a:endParaRPr lang="en-US"/>
                        </a:p>
                      </a:txBody>
                      <a:tcPr>
                        <a:blipFill>
                          <a:blip r:embed="rId5"/>
                          <a:stretch>
                            <a:fillRect l="-202500" t="-101786" r="-203333" b="-319643"/>
                          </a:stretch>
                        </a:blipFill>
                      </a:tcPr>
                    </a:tc>
                    <a:tc>
                      <a:txBody>
                        <a:bodyPr/>
                        <a:lstStyle/>
                        <a:p>
                          <a:endParaRPr lang="en-US"/>
                        </a:p>
                      </a:txBody>
                      <a:tcPr>
                        <a:blipFill>
                          <a:blip r:embed="rId5"/>
                          <a:stretch>
                            <a:fillRect l="-300000" t="-101786" r="-101653" b="-319643"/>
                          </a:stretch>
                        </a:blipFill>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Total</a:t>
                          </a:r>
                        </a:p>
                      </a:txBody>
                      <a:tcPr/>
                    </a:tc>
                    <a:extLst>
                      <a:ext uri="{0D108BD9-81ED-4DB2-BD59-A6C34878D82A}">
                        <a16:rowId xmlns:a16="http://schemas.microsoft.com/office/drawing/2014/main" val="3587355139"/>
                      </a:ext>
                    </a:extLst>
                  </a:tr>
                  <a:tr h="335280">
                    <a:tc rowSpan="2">
                      <a:txBody>
                        <a:bodyPr/>
                        <a:lstStyle/>
                        <a:p>
                          <a:pPr algn="ctr"/>
                          <a:r>
                            <a:rPr lang="en-US" sz="1600" dirty="0">
                              <a:latin typeface="Times New Roman" panose="02020603050405020304" pitchFamily="18" charset="0"/>
                              <a:cs typeface="Times New Roman" panose="02020603050405020304" pitchFamily="18" charset="0"/>
                            </a:rPr>
                            <a:t>Actual</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Y=1</a:t>
                          </a:r>
                        </a:p>
                      </a:txBody>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573</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1543</a:t>
                          </a:r>
                        </a:p>
                      </a:txBody>
                      <a:tcPr marL="9525" marR="9525" marT="9525" marB="0" anchor="ct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2116</a:t>
                          </a:r>
                        </a:p>
                      </a:txBody>
                      <a:tcPr marL="9525" marR="9525" marT="9525" marB="0" anchor="ctr"/>
                    </a:tc>
                    <a:extLst>
                      <a:ext uri="{0D108BD9-81ED-4DB2-BD59-A6C34878D82A}">
                        <a16:rowId xmlns:a16="http://schemas.microsoft.com/office/drawing/2014/main" val="3824535972"/>
                      </a:ext>
                    </a:extLst>
                  </a:tr>
                  <a:tr h="335280">
                    <a:tc vMerge="1">
                      <a:txBody>
                        <a:bodyPr/>
                        <a:lstStyle/>
                        <a:p>
                          <a:endParaRPr lang="en-US" dirty="0"/>
                        </a:p>
                      </a:txBody>
                      <a:tcPr/>
                    </a:tc>
                    <a:tc>
                      <a:txBody>
                        <a:bodyPr/>
                        <a:lstStyle/>
                        <a:p>
                          <a:pPr algn="ctr"/>
                          <a:r>
                            <a:rPr lang="en-US" sz="1600" dirty="0">
                              <a:latin typeface="Times New Roman" panose="02020603050405020304" pitchFamily="18" charset="0"/>
                              <a:cs typeface="Times New Roman" panose="02020603050405020304" pitchFamily="18" charset="0"/>
                            </a:rPr>
                            <a:t>Y=0</a:t>
                          </a:r>
                        </a:p>
                      </a:txBody>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392</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15578</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15970</a:t>
                          </a:r>
                        </a:p>
                      </a:txBody>
                      <a:tcPr marL="9525" marR="9525" marT="9525" marB="0" anchor="ctr"/>
                    </a:tc>
                    <a:extLst>
                      <a:ext uri="{0D108BD9-81ED-4DB2-BD59-A6C34878D82A}">
                        <a16:rowId xmlns:a16="http://schemas.microsoft.com/office/drawing/2014/main" val="4041145572"/>
                      </a:ext>
                    </a:extLst>
                  </a:tr>
                  <a:tr h="335280">
                    <a:tc gridSpan="3">
                      <a:txBody>
                        <a:bodyPr/>
                        <a:lstStyle/>
                        <a:p>
                          <a:pPr algn="ctr"/>
                          <a:endParaRPr lang="en-US" sz="1600" dirty="0">
                            <a:latin typeface="Times New Roman" panose="02020603050405020304" pitchFamily="18" charset="0"/>
                            <a:cs typeface="Times New Roman" panose="02020603050405020304" pitchFamily="18" charset="0"/>
                          </a:endParaRPr>
                        </a:p>
                      </a:txBody>
                      <a:tcPr anchor="ctr">
                        <a:solidFill>
                          <a:srgbClr val="002060"/>
                        </a:solidFill>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Total</a:t>
                          </a:r>
                        </a:p>
                      </a:txBody>
                      <a:tcPr/>
                    </a:tc>
                    <a:tc>
                      <a:txBody>
                        <a:bodyPr/>
                        <a:lstStyle/>
                        <a:p>
                          <a:pPr algn="ctr"/>
                          <a:r>
                            <a:rPr lang="en-US" sz="1600" dirty="0">
                              <a:latin typeface="Times New Roman" panose="02020603050405020304" pitchFamily="18" charset="0"/>
                              <a:cs typeface="Times New Roman" panose="02020603050405020304" pitchFamily="18" charset="0"/>
                            </a:rPr>
                            <a:t>18086</a:t>
                          </a:r>
                        </a:p>
                      </a:txBody>
                      <a:tcPr/>
                    </a:tc>
                    <a:extLst>
                      <a:ext uri="{0D108BD9-81ED-4DB2-BD59-A6C34878D82A}">
                        <a16:rowId xmlns:a16="http://schemas.microsoft.com/office/drawing/2014/main" val="2481505165"/>
                      </a:ext>
                    </a:extLst>
                  </a:tr>
                </a:tbl>
              </a:graphicData>
            </a:graphic>
          </p:graphicFrame>
        </mc:Fallback>
      </mc:AlternateContent>
      <p:sp>
        <p:nvSpPr>
          <p:cNvPr id="5" name="TextBox 4">
            <a:extLst>
              <a:ext uri="{FF2B5EF4-FFF2-40B4-BE49-F238E27FC236}">
                <a16:creationId xmlns="" xmlns:a16="http://schemas.microsoft.com/office/drawing/2014/main" id="{830E71C2-2582-477A-9DC0-36B7FAC32CFA}"/>
              </a:ext>
            </a:extLst>
          </p:cNvPr>
          <p:cNvSpPr txBox="1"/>
          <p:nvPr/>
        </p:nvSpPr>
        <p:spPr>
          <a:xfrm>
            <a:off x="3481446" y="449055"/>
            <a:ext cx="4721081" cy="338554"/>
          </a:xfrm>
          <a:prstGeom prst="rect">
            <a:avLst/>
          </a:prstGeom>
          <a:solidFill>
            <a:schemeClr val="bg1">
              <a:alpha val="35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value must be taken from Data Role=VALIDATE</a:t>
            </a:r>
          </a:p>
        </p:txBody>
      </p:sp>
      <p:cxnSp>
        <p:nvCxnSpPr>
          <p:cNvPr id="6" name="Straight Arrow Connector 5">
            <a:extLst>
              <a:ext uri="{FF2B5EF4-FFF2-40B4-BE49-F238E27FC236}">
                <a16:creationId xmlns="" xmlns:a16="http://schemas.microsoft.com/office/drawing/2014/main" id="{33803821-4167-47B9-9593-9C5342FEAF43}"/>
              </a:ext>
            </a:extLst>
          </p:cNvPr>
          <p:cNvCxnSpPr>
            <a:cxnSpLocks/>
          </p:cNvCxnSpPr>
          <p:nvPr/>
        </p:nvCxnSpPr>
        <p:spPr>
          <a:xfrm flipH="1">
            <a:off x="2522327" y="787609"/>
            <a:ext cx="1305351" cy="2456025"/>
          </a:xfrm>
          <a:prstGeom prst="straightConnector1">
            <a:avLst/>
          </a:prstGeom>
          <a:ln w="381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 xmlns:a16="http://schemas.microsoft.com/office/drawing/2014/main" id="{48708A16-B10B-409B-B47A-2A354C49381C}"/>
              </a:ext>
            </a:extLst>
          </p:cNvPr>
          <p:cNvSpPr txBox="1"/>
          <p:nvPr/>
        </p:nvSpPr>
        <p:spPr>
          <a:xfrm>
            <a:off x="231620" y="59772"/>
            <a:ext cx="3249826"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Confusion Matrix for </a:t>
            </a:r>
            <a:r>
              <a:rPr lang="en-US" sz="1600" u="sng" dirty="0" err="1">
                <a:latin typeface="Times New Roman" panose="02020603050405020304" pitchFamily="18" charset="0"/>
                <a:cs typeface="Times New Roman" panose="02020603050405020304" pitchFamily="18" charset="0"/>
              </a:rPr>
              <a:t>LR_Forward</a:t>
            </a:r>
            <a:r>
              <a:rPr lang="en-US" sz="1600" u="sng"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 xmlns:a16="http://schemas.microsoft.com/office/drawing/2014/main" id="{0E9C3805-61B4-49D7-BD13-F275C334C6C7}"/>
                  </a:ext>
                </a:extLst>
              </p:cNvPr>
              <p:cNvSpPr txBox="1"/>
              <p:nvPr/>
            </p:nvSpPr>
            <p:spPr>
              <a:xfrm>
                <a:off x="6814257" y="1018122"/>
                <a:ext cx="4977028" cy="1436675"/>
              </a:xfrm>
              <a:prstGeom prst="rect">
                <a:avLst/>
              </a:prstGeom>
              <a:noFill/>
            </p:spPr>
            <p:txBody>
              <a:bodyPr wrap="square">
                <a:spAutoFit/>
              </a:bodyPr>
              <a:lstStyle/>
              <a:p>
                <a:pPr marL="630555" marR="0">
                  <a:lnSpc>
                    <a:spcPct val="107000"/>
                  </a:lnSpc>
                  <a:spcBef>
                    <a:spcPts val="0"/>
                  </a:spcBef>
                  <a:spcAft>
                    <a:spcPts val="800"/>
                  </a:spcAft>
                </a:pPr>
                <a:r>
                  <a:rPr lang="en-MY" sz="1600" dirty="0">
                    <a:effectLst/>
                    <a:latin typeface="Times New Roman" panose="02020603050405020304" pitchFamily="18" charset="0"/>
                    <a:ea typeface="Calibri" panose="020F0502020204030204" pitchFamily="34" charset="0"/>
                    <a:cs typeface="Times New Roman" panose="02020603050405020304" pitchFamily="18" charset="0"/>
                  </a:rPr>
                  <a:t>Sensitivity = </a:t>
                </a:r>
                <a14:m>
                  <m:oMath xmlns:m="http://schemas.openxmlformats.org/officeDocument/2006/math">
                    <m:f>
                      <m:fPr>
                        <m:ctrlPr>
                          <a:rPr lang="en-US" sz="1600" i="1">
                            <a:effectLst/>
                            <a:latin typeface="Cambria Math" panose="02040503050406030204" pitchFamily="18" charset="0"/>
                            <a:ea typeface="Calibri" panose="020F0502020204030204" pitchFamily="34" charset="0"/>
                            <a:cs typeface="Calibri" panose="020F0502020204030204" pitchFamily="34" charset="0"/>
                          </a:rPr>
                        </m:ctrlPr>
                      </m:fPr>
                      <m:num>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TP</m:t>
                        </m:r>
                      </m:num>
                      <m:den>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TP</m:t>
                        </m:r>
                        <m:r>
                          <a:rPr lang="en-MY" sz="1600">
                            <a:effectLst/>
                            <a:latin typeface="Cambria Math" panose="02040503050406030204" pitchFamily="18" charset="0"/>
                            <a:ea typeface="Calibri" panose="020F0502020204030204" pitchFamily="34" charset="0"/>
                            <a:cs typeface="Calibri" panose="020F0502020204030204" pitchFamily="34" charset="0"/>
                          </a:rPr>
                          <m:t>+</m:t>
                        </m:r>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FN</m:t>
                        </m:r>
                      </m:den>
                    </m:f>
                    <m:r>
                      <a:rPr lang="en-MY" sz="1600">
                        <a:effectLst/>
                        <a:latin typeface="Cambria Math" panose="02040503050406030204" pitchFamily="18" charset="0"/>
                        <a:ea typeface="Calibri" panose="020F0502020204030204" pitchFamily="34" charset="0"/>
                        <a:cs typeface="Calibri" panose="020F0502020204030204" pitchFamily="34" charset="0"/>
                      </a:rPr>
                      <m:t>=</m:t>
                    </m:r>
                    <m:f>
                      <m:fPr>
                        <m:ctrlPr>
                          <a:rPr lang="en-US" sz="1600" i="1">
                            <a:effectLst/>
                            <a:latin typeface="Cambria Math" panose="02040503050406030204" pitchFamily="18" charset="0"/>
                            <a:ea typeface="Calibri" panose="020F0502020204030204" pitchFamily="34" charset="0"/>
                            <a:cs typeface="Calibri" panose="020F0502020204030204" pitchFamily="34" charset="0"/>
                          </a:rPr>
                        </m:ctrlPr>
                      </m:fPr>
                      <m:num>
                        <m:r>
                          <a:rPr lang="en-US" sz="1600" b="0" i="0" smtClean="0">
                            <a:effectLst/>
                            <a:latin typeface="Cambria Math" panose="02040503050406030204" pitchFamily="18" charset="0"/>
                            <a:ea typeface="Calibri" panose="020F0502020204030204" pitchFamily="34" charset="0"/>
                            <a:cs typeface="Calibri" panose="020F0502020204030204" pitchFamily="34" charset="0"/>
                          </a:rPr>
                          <m:t>573</m:t>
                        </m:r>
                      </m:num>
                      <m:den>
                        <m:r>
                          <a:rPr lang="en-US" sz="1600" b="0" i="0" smtClean="0">
                            <a:effectLst/>
                            <a:latin typeface="Cambria Math" panose="02040503050406030204" pitchFamily="18" charset="0"/>
                            <a:ea typeface="Calibri" panose="020F0502020204030204" pitchFamily="34" charset="0"/>
                            <a:cs typeface="Calibri" panose="020F0502020204030204" pitchFamily="34" charset="0"/>
                          </a:rPr>
                          <m:t>2116</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a:highlight>
                          <a:srgbClr val="00FF00"/>
                        </a:highlight>
                      </a:rPr>
                      <m:t>27.08%</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marL="630555" marR="0">
                  <a:lnSpc>
                    <a:spcPct val="107000"/>
                  </a:lnSpc>
                  <a:spcBef>
                    <a:spcPts val="0"/>
                  </a:spcBef>
                  <a:spcAft>
                    <a:spcPts val="80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Specificity = </a:t>
                </a:r>
                <a14:m>
                  <m:oMath xmlns:m="http://schemas.openxmlformats.org/officeDocument/2006/math">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num>
                      <m:den>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FP</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15578</m:t>
                        </m:r>
                      </m:num>
                      <m:den>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15970</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a:highlight>
                          <a:srgbClr val="00FF00"/>
                        </a:highlight>
                      </a:rPr>
                      <m:t>97.55%</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marL="630555" marR="0">
                  <a:lnSpc>
                    <a:spcPct val="107000"/>
                  </a:lnSpc>
                  <a:spcBef>
                    <a:spcPts val="0"/>
                  </a:spcBef>
                  <a:spcAft>
                    <a:spcPts val="80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Accuracy = </a:t>
                </a:r>
                <a14:m>
                  <m:oMath xmlns:m="http://schemas.openxmlformats.org/officeDocument/2006/math">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TP</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num>
                      <m:den>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TP</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FP</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573+15578</m:t>
                        </m:r>
                      </m:num>
                      <m:den>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18086</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a:highlight>
                          <a:srgbClr val="00FF00"/>
                        </a:highlight>
                      </a:rPr>
                      <m:t>89.30%</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0E9C3805-61B4-49D7-BD13-F275C334C6C7}"/>
                  </a:ext>
                </a:extLst>
              </p:cNvPr>
              <p:cNvSpPr txBox="1">
                <a:spLocks noRot="1" noChangeAspect="1" noMove="1" noResize="1" noEditPoints="1" noAdjustHandles="1" noChangeArrowheads="1" noChangeShapeType="1" noTextEdit="1"/>
              </p:cNvSpPr>
              <p:nvPr/>
            </p:nvSpPr>
            <p:spPr>
              <a:xfrm>
                <a:off x="6814257" y="1018122"/>
                <a:ext cx="4977028" cy="1436675"/>
              </a:xfrm>
              <a:prstGeom prst="rect">
                <a:avLst/>
              </a:prstGeom>
              <a:blipFill>
                <a:blip r:embed="rId6"/>
                <a:stretch>
                  <a:fillRect b="-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B06B21B9-0870-4301-9167-523C009964F8}"/>
                  </a:ext>
                </a:extLst>
              </p:cNvPr>
              <p:cNvSpPr txBox="1"/>
              <p:nvPr/>
            </p:nvSpPr>
            <p:spPr>
              <a:xfrm>
                <a:off x="7322344" y="2602971"/>
                <a:ext cx="4745138" cy="1101648"/>
              </a:xfrm>
              <a:prstGeom prst="rect">
                <a:avLst/>
              </a:prstGeom>
              <a:solidFill>
                <a:schemeClr val="bg1">
                  <a:alpha val="35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model is better in predicting negative targets, P(Y=0), rather than positive targets, P(Y=1) because the value of specificity (</a:t>
                </a:r>
                <a14:m>
                  <m:oMath xmlns:m="http://schemas.openxmlformats.org/officeDocument/2006/math">
                    <m:r>
                      <m:rPr>
                        <m:nor/>
                      </m:rPr>
                      <a:rPr lang="en-US" sz="1600">
                        <a:highlight>
                          <a:srgbClr val="00FF00"/>
                        </a:highlight>
                        <a:latin typeface="Times New Roman" panose="02020603050405020304" pitchFamily="18" charset="0"/>
                        <a:cs typeface="Times New Roman" panose="02020603050405020304" pitchFamily="18" charset="0"/>
                      </a:rPr>
                      <m:t>97.5</m:t>
                    </m:r>
                    <m:r>
                      <m:rPr>
                        <m:nor/>
                      </m:rPr>
                      <a:rPr lang="en-US" sz="1600" smtClean="0">
                        <a:highlight>
                          <a:srgbClr val="00FF00"/>
                        </a:highlight>
                        <a:latin typeface="Times New Roman" panose="02020603050405020304" pitchFamily="18" charset="0"/>
                        <a:cs typeface="Times New Roman" panose="02020603050405020304" pitchFamily="18" charset="0"/>
                      </a:rPr>
                      <m:t>5</m:t>
                    </m:r>
                    <m:r>
                      <m:rPr>
                        <m:nor/>
                      </m:rPr>
                      <a:rPr lang="en-US" sz="1600" b="0" i="0" smtClean="0">
                        <a:highlight>
                          <a:srgbClr val="00FF00"/>
                        </a:highlight>
                        <a:latin typeface="Times New Roman" panose="020206030504050203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is higher than sensitivity(</a:t>
                </a:r>
                <a14:m>
                  <m:oMath xmlns:m="http://schemas.openxmlformats.org/officeDocument/2006/math">
                    <m:r>
                      <m:rPr>
                        <m:nor/>
                      </m:rPr>
                      <a:rPr lang="en-US" sz="1600" smtClean="0">
                        <a:highlight>
                          <a:srgbClr val="00FF00"/>
                        </a:highlight>
                        <a:latin typeface="Times New Roman" panose="02020603050405020304" pitchFamily="18" charset="0"/>
                        <a:cs typeface="Times New Roman" panose="02020603050405020304" pitchFamily="18" charset="0"/>
                      </a:rPr>
                      <m:t>27.08%</m:t>
                    </m:r>
                  </m:oMath>
                </a14:m>
                <a:r>
                  <a:rPr lang="en-US" sz="1600" dirty="0">
                    <a:latin typeface="Times New Roman" panose="02020603050405020304" pitchFamily="18" charset="0"/>
                    <a:cs typeface="Times New Roman" panose="02020603050405020304" pitchFamily="18" charset="0"/>
                  </a:rPr>
                  <a:t>) and the accuracy is </a:t>
                </a:r>
                <a14:m>
                  <m:oMath xmlns:m="http://schemas.openxmlformats.org/officeDocument/2006/math">
                    <m:r>
                      <m:rPr>
                        <m:nor/>
                      </m:rPr>
                      <a:rPr lang="en-US" sz="1600">
                        <a:highlight>
                          <a:srgbClr val="00FF00"/>
                        </a:highlight>
                        <a:latin typeface="Times New Roman" panose="02020603050405020304" pitchFamily="18" charset="0"/>
                        <a:cs typeface="Times New Roman" panose="02020603050405020304" pitchFamily="18" charset="0"/>
                      </a:rPr>
                      <m:t>89.30%</m:t>
                    </m:r>
                  </m:oMath>
                </a14:m>
                <a:endParaRPr lang="en-US" sz="1600" dirty="0">
                  <a:highlight>
                    <a:srgbClr val="00FF00"/>
                  </a:highlight>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B06B21B9-0870-4301-9167-523C009964F8}"/>
                  </a:ext>
                </a:extLst>
              </p:cNvPr>
              <p:cNvSpPr txBox="1">
                <a:spLocks noRot="1" noChangeAspect="1" noMove="1" noResize="1" noEditPoints="1" noAdjustHandles="1" noChangeArrowheads="1" noChangeShapeType="1" noTextEdit="1"/>
              </p:cNvSpPr>
              <p:nvPr/>
            </p:nvSpPr>
            <p:spPr>
              <a:xfrm>
                <a:off x="7322344" y="2602971"/>
                <a:ext cx="4745138" cy="1101648"/>
              </a:xfrm>
              <a:prstGeom prst="rect">
                <a:avLst/>
              </a:prstGeom>
              <a:blipFill>
                <a:blip r:embed="rId7"/>
                <a:stretch>
                  <a:fillRect l="-642" t="-1657" r="-642" b="-3867"/>
                </a:stretch>
              </a:blipFill>
            </p:spPr>
            <p:txBody>
              <a:bodyPr/>
              <a:lstStyle/>
              <a:p>
                <a:r>
                  <a:rPr lang="en-US">
                    <a:noFill/>
                  </a:rPr>
                  <a:t> </a:t>
                </a:r>
              </a:p>
            </p:txBody>
          </p:sp>
        </mc:Fallback>
      </mc:AlternateContent>
      <p:sp>
        <p:nvSpPr>
          <p:cNvPr id="12" name="TextBox 11">
            <a:extLst>
              <a:ext uri="{FF2B5EF4-FFF2-40B4-BE49-F238E27FC236}">
                <a16:creationId xmlns="" xmlns:a16="http://schemas.microsoft.com/office/drawing/2014/main" id="{692A5DE2-C145-4757-B24C-9283252CD960}"/>
              </a:ext>
            </a:extLst>
          </p:cNvPr>
          <p:cNvSpPr txBox="1"/>
          <p:nvPr/>
        </p:nvSpPr>
        <p:spPr>
          <a:xfrm>
            <a:off x="147729" y="3864572"/>
            <a:ext cx="2729587" cy="369332"/>
          </a:xfrm>
          <a:prstGeom prst="rect">
            <a:avLst/>
          </a:prstGeom>
          <a:solidFill>
            <a:schemeClr val="bg1">
              <a:alpha val="35000"/>
            </a:schemeClr>
          </a:solidFill>
        </p:spPr>
        <p:txBody>
          <a:bodyPr wrap="square" rtlCol="0">
            <a:spAutoFit/>
          </a:bodyPr>
          <a:lstStyle/>
          <a:p>
            <a:r>
              <a:rPr lang="en-US" u="sng" dirty="0">
                <a:latin typeface="Times New Roman" panose="02020603050405020304" pitchFamily="18" charset="0"/>
                <a:cs typeface="Times New Roman" panose="02020603050405020304" pitchFamily="18" charset="0"/>
              </a:rPr>
              <a:t>4.1.2 MODEL SCORING </a:t>
            </a:r>
          </a:p>
        </p:txBody>
      </p:sp>
      <p:cxnSp>
        <p:nvCxnSpPr>
          <p:cNvPr id="14" name="Straight Connector 13">
            <a:extLst>
              <a:ext uri="{FF2B5EF4-FFF2-40B4-BE49-F238E27FC236}">
                <a16:creationId xmlns="" xmlns:a16="http://schemas.microsoft.com/office/drawing/2014/main" id="{B69FC3DE-A1BC-44DA-BFE7-5C526BE196BE}"/>
              </a:ext>
            </a:extLst>
          </p:cNvPr>
          <p:cNvCxnSpPr/>
          <p:nvPr/>
        </p:nvCxnSpPr>
        <p:spPr>
          <a:xfrm>
            <a:off x="0" y="376811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 xmlns:a16="http://schemas.microsoft.com/office/drawing/2014/main" id="{B0D5296A-A2B9-431A-A7A3-B9589A994AE4}"/>
              </a:ext>
            </a:extLst>
          </p:cNvPr>
          <p:cNvPicPr/>
          <p:nvPr/>
        </p:nvPicPr>
        <p:blipFill>
          <a:blip r:embed="rId8"/>
          <a:stretch>
            <a:fillRect/>
          </a:stretch>
        </p:blipFill>
        <p:spPr>
          <a:xfrm>
            <a:off x="459991" y="4568490"/>
            <a:ext cx="4834650" cy="1739109"/>
          </a:xfrm>
          <a:prstGeom prst="rect">
            <a:avLst/>
          </a:prstGeom>
          <a:ln>
            <a:solidFill>
              <a:schemeClr val="tx1"/>
            </a:solidFill>
          </a:ln>
        </p:spPr>
      </p:pic>
      <mc:AlternateContent xmlns:mc="http://schemas.openxmlformats.org/markup-compatibility/2006" xmlns:a14="http://schemas.microsoft.com/office/drawing/2010/main">
        <mc:Choice Requires="a14">
          <p:sp>
            <p:nvSpPr>
              <p:cNvPr id="18" name="TextBox 17">
                <a:extLst>
                  <a:ext uri="{FF2B5EF4-FFF2-40B4-BE49-F238E27FC236}">
                    <a16:creationId xmlns="" xmlns:a16="http://schemas.microsoft.com/office/drawing/2014/main" id="{18D50A37-F359-478A-B2D5-B89715FD1A9F}"/>
                  </a:ext>
                </a:extLst>
              </p:cNvPr>
              <p:cNvSpPr txBox="1"/>
              <p:nvPr/>
            </p:nvSpPr>
            <p:spPr>
              <a:xfrm>
                <a:off x="5448978" y="4413906"/>
                <a:ext cx="6498702" cy="2308324"/>
              </a:xfrm>
              <a:prstGeom prst="rect">
                <a:avLst/>
              </a:prstGeom>
              <a:solidFill>
                <a:schemeClr val="bg1">
                  <a:alpha val="35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Hypothesis testing :</a:t>
                </a:r>
              </a:p>
              <a:p>
                <a:r>
                  <a:rPr lang="en-US" sz="1600" dirty="0">
                    <a:latin typeface="Times New Roman" panose="02020603050405020304" pitchFamily="18" charset="0"/>
                    <a:cs typeface="Times New Roman" panose="02020603050405020304" pitchFamily="18" charset="0"/>
                  </a:rPr>
                  <a:t>H</a:t>
                </a:r>
                <a:r>
                  <a:rPr lang="en-US" sz="11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 all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600" dirty="0">
                    <a:latin typeface="Times New Roman" panose="02020603050405020304" pitchFamily="18" charset="0"/>
                    <a:cs typeface="Times New Roman" panose="02020603050405020304" pitchFamily="18" charset="0"/>
                  </a:rPr>
                  <a:t>’s = 0 {model is not significant}</a:t>
                </a:r>
              </a:p>
              <a:p>
                <a:r>
                  <a:rPr lang="en-US" sz="1600" dirty="0">
                    <a:latin typeface="Times New Roman" panose="02020603050405020304" pitchFamily="18" charset="0"/>
                    <a:cs typeface="Times New Roman" panose="02020603050405020304" pitchFamily="18" charset="0"/>
                  </a:rPr>
                  <a:t>H</a:t>
                </a:r>
                <a:r>
                  <a:rPr lang="en-US" sz="11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least one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0 {model is significant}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Let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1600" dirty="0">
                    <a:latin typeface="Times New Roman" panose="02020603050405020304" pitchFamily="18" charset="0"/>
                    <a:cs typeface="Times New Roman" panose="02020603050405020304" pitchFamily="18" charset="0"/>
                  </a:rPr>
                  <a:t> = 0.05.</a:t>
                </a:r>
              </a:p>
              <a:p>
                <a:r>
                  <a:rPr lang="en-US" sz="1600" dirty="0">
                    <a:latin typeface="Times New Roman" panose="02020603050405020304" pitchFamily="18" charset="0"/>
                    <a:cs typeface="Times New Roman" panose="02020603050405020304" pitchFamily="18" charset="0"/>
                  </a:rPr>
                  <a:t>The p-value &lt;0.0001</a:t>
                </a:r>
              </a:p>
              <a:p>
                <a:r>
                  <a:rPr lang="en-US" sz="1600" dirty="0">
                    <a:latin typeface="Times New Roman" panose="02020603050405020304" pitchFamily="18" charset="0"/>
                    <a:cs typeface="Times New Roman" panose="02020603050405020304" pitchFamily="18" charset="0"/>
                  </a:rPr>
                  <a:t>Since p-value (&lt;0.0001) is less than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1600" dirty="0">
                    <a:latin typeface="Times New Roman" panose="02020603050405020304" pitchFamily="18" charset="0"/>
                    <a:cs typeface="Times New Roman" panose="02020603050405020304" pitchFamily="18" charset="0"/>
                  </a:rPr>
                  <a:t> (0.05), thus reject H</a:t>
                </a:r>
                <a:r>
                  <a:rPr lang="en-US" sz="11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and conclude H</a:t>
                </a:r>
                <a:r>
                  <a:rPr lang="en-US" sz="1100"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Therefore the </a:t>
                </a:r>
                <a:r>
                  <a:rPr lang="en-US" sz="1600" dirty="0">
                    <a:highlight>
                      <a:srgbClr val="FFFF00"/>
                    </a:highlight>
                    <a:latin typeface="Times New Roman" panose="02020603050405020304" pitchFamily="18" charset="0"/>
                    <a:cs typeface="Times New Roman" panose="02020603050405020304" pitchFamily="18" charset="0"/>
                  </a:rPr>
                  <a:t>model is significant</a:t>
                </a:r>
                <a:r>
                  <a:rPr lang="en-US" sz="1600" dirty="0">
                    <a:latin typeface="Times New Roman" panose="02020603050405020304" pitchFamily="18" charset="0"/>
                    <a:cs typeface="Times New Roman" panose="02020603050405020304" pitchFamily="18" charset="0"/>
                  </a:rPr>
                  <a:t>.</a:t>
                </a:r>
              </a:p>
            </p:txBody>
          </p:sp>
        </mc:Choice>
        <mc:Fallback xmlns="">
          <p:sp>
            <p:nvSpPr>
              <p:cNvPr id="18" name="TextBox 17">
                <a:extLst>
                  <a:ext uri="{FF2B5EF4-FFF2-40B4-BE49-F238E27FC236}">
                    <a16:creationId xmlns:a16="http://schemas.microsoft.com/office/drawing/2014/main" id="{18D50A37-F359-478A-B2D5-B89715FD1A9F}"/>
                  </a:ext>
                </a:extLst>
              </p:cNvPr>
              <p:cNvSpPr txBox="1">
                <a:spLocks noRot="1" noChangeAspect="1" noMove="1" noResize="1" noEditPoints="1" noAdjustHandles="1" noChangeArrowheads="1" noChangeShapeType="1" noTextEdit="1"/>
              </p:cNvSpPr>
              <p:nvPr/>
            </p:nvSpPr>
            <p:spPr>
              <a:xfrm>
                <a:off x="5448978" y="4413906"/>
                <a:ext cx="6498702" cy="2308324"/>
              </a:xfrm>
              <a:prstGeom prst="rect">
                <a:avLst/>
              </a:prstGeom>
              <a:blipFill>
                <a:blip r:embed="rId9"/>
                <a:stretch>
                  <a:fillRect l="-563" t="-792" b="-2375"/>
                </a:stretch>
              </a:blipFill>
            </p:spPr>
            <p:txBody>
              <a:bodyPr/>
              <a:lstStyle/>
              <a:p>
                <a:r>
                  <a:rPr lang="en-US">
                    <a:noFill/>
                  </a:rPr>
                  <a:t> </a:t>
                </a:r>
              </a:p>
            </p:txBody>
          </p:sp>
        </mc:Fallback>
      </mc:AlternateContent>
      <p:sp>
        <p:nvSpPr>
          <p:cNvPr id="19" name="TextBox 18">
            <a:extLst>
              <a:ext uri="{FF2B5EF4-FFF2-40B4-BE49-F238E27FC236}">
                <a16:creationId xmlns="" xmlns:a16="http://schemas.microsoft.com/office/drawing/2014/main" id="{04B5E2EF-A745-4553-8C6A-92D3F6D11ECC}"/>
              </a:ext>
            </a:extLst>
          </p:cNvPr>
          <p:cNvSpPr txBox="1"/>
          <p:nvPr/>
        </p:nvSpPr>
        <p:spPr>
          <a:xfrm>
            <a:off x="459991" y="4185424"/>
            <a:ext cx="3542616"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To test for the significant of the model.</a:t>
            </a:r>
          </a:p>
        </p:txBody>
      </p:sp>
    </p:spTree>
    <p:extLst>
      <p:ext uri="{BB962C8B-B14F-4D97-AF65-F5344CB8AC3E}">
        <p14:creationId xmlns:p14="http://schemas.microsoft.com/office/powerpoint/2010/main" val="2333012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950" y="199431"/>
            <a:ext cx="6471633" cy="707886"/>
          </a:xfrm>
          <a:prstGeom prst="rect">
            <a:avLst/>
          </a:prstGeom>
          <a:noFill/>
        </p:spPr>
        <p:txBody>
          <a:bodyPr wrap="square" rtlCol="0">
            <a:spAutoFit/>
          </a:bodyPr>
          <a:lstStyle/>
          <a:p>
            <a:r>
              <a:rPr lang="en-GB" sz="4000" dirty="0" smtClean="0">
                <a:latin typeface="Arial Black" panose="020B0A04020102020204" pitchFamily="34" charset="0"/>
              </a:rPr>
              <a:t>1.0 Introduction</a:t>
            </a:r>
            <a:endParaRPr lang="en-MY" sz="4000" dirty="0">
              <a:latin typeface="Arial Black" panose="020B0A04020102020204" pitchFamily="34" charset="0"/>
            </a:endParaRPr>
          </a:p>
        </p:txBody>
      </p:sp>
      <p:sp>
        <p:nvSpPr>
          <p:cNvPr id="3" name="Rectangle 2"/>
          <p:cNvSpPr/>
          <p:nvPr/>
        </p:nvSpPr>
        <p:spPr>
          <a:xfrm>
            <a:off x="549498" y="758566"/>
            <a:ext cx="10590726" cy="1200329"/>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MY" dirty="0" smtClean="0">
                <a:latin typeface="Times New Roman" panose="02020603050405020304" pitchFamily="18" charset="0"/>
                <a:cs typeface="Times New Roman" panose="02020603050405020304" pitchFamily="18" charset="0"/>
              </a:rPr>
              <a:t>A </a:t>
            </a:r>
            <a:r>
              <a:rPr lang="en-MY" dirty="0">
                <a:latin typeface="Times New Roman" panose="02020603050405020304" pitchFamily="18" charset="0"/>
                <a:cs typeface="Times New Roman" panose="02020603050405020304" pitchFamily="18" charset="0"/>
              </a:rPr>
              <a:t>hospital in the province of Greenland has been trying to improve its care conditions by looking at historic survival of the patients. They tried looking at their data but could not identify the main factors leading to high survivals. The dataset contains the patient records collected from a hospital in Greenland. The "Survived1year" column is a target variable that has binary entries (0 or 1).</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14648" y="2222809"/>
            <a:ext cx="3481589" cy="3972113"/>
          </a:xfrm>
          <a:prstGeom prst="rect">
            <a:avLst/>
          </a:prstGeom>
          <a:solidFill>
            <a:schemeClr val="tx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algn="ctr"/>
            <a:r>
              <a:rPr lang="en-US" sz="1801" u="sng" dirty="0">
                <a:latin typeface="Times New Roman" panose="02020603050405020304" pitchFamily="18" charset="0"/>
                <a:cs typeface="Times New Roman" panose="02020603050405020304" pitchFamily="18" charset="0"/>
              </a:rPr>
              <a:t>Problem statement</a:t>
            </a:r>
          </a:p>
          <a:p>
            <a:pPr algn="just"/>
            <a:r>
              <a:rPr lang="en-US" sz="1801" dirty="0">
                <a:latin typeface="Times New Roman" panose="02020603050405020304" pitchFamily="18" charset="0"/>
                <a:cs typeface="Times New Roman" panose="02020603050405020304" pitchFamily="18" charset="0"/>
              </a:rPr>
              <a:t>The data set is used to identify </a:t>
            </a:r>
            <a:r>
              <a:rPr lang="en-US" sz="1801" dirty="0" smtClean="0">
                <a:latin typeface="Times New Roman" panose="02020603050405020304" pitchFamily="18" charset="0"/>
                <a:cs typeface="Times New Roman" panose="02020603050405020304" pitchFamily="18" charset="0"/>
              </a:rPr>
              <a:t>if the patients will survive after 1 year of treatment or not. </a:t>
            </a:r>
            <a:r>
              <a:rPr lang="en-US" sz="1801" dirty="0">
                <a:latin typeface="Times New Roman" panose="02020603050405020304" pitchFamily="18" charset="0"/>
                <a:cs typeface="Times New Roman" panose="02020603050405020304" pitchFamily="18" charset="0"/>
              </a:rPr>
              <a:t>Hence, the target variable is </a:t>
            </a:r>
            <a:r>
              <a:rPr lang="en-US" sz="1801" dirty="0" smtClean="0">
                <a:latin typeface="Times New Roman" panose="02020603050405020304" pitchFamily="18" charset="0"/>
                <a:cs typeface="Times New Roman" panose="02020603050405020304" pitchFamily="18" charset="0"/>
              </a:rPr>
              <a:t>whether the patient survived after one year of treatment or not </a:t>
            </a:r>
            <a:r>
              <a:rPr lang="en-US" sz="1801" dirty="0">
                <a:latin typeface="Times New Roman" panose="02020603050405020304" pitchFamily="18" charset="0"/>
                <a:cs typeface="Times New Roman" panose="02020603050405020304" pitchFamily="18" charset="0"/>
              </a:rPr>
              <a:t>which will be referred to as ‘y’ as in the data set. This target variable is a binary variable with its respective value </a:t>
            </a:r>
            <a:r>
              <a:rPr lang="en-US" sz="1801" dirty="0" smtClean="0">
                <a:latin typeface="Times New Roman" panose="02020603050405020304" pitchFamily="18" charset="0"/>
                <a:cs typeface="Times New Roman" panose="02020603050405020304" pitchFamily="18" charset="0"/>
              </a:rPr>
              <a:t>:</a:t>
            </a:r>
          </a:p>
          <a:p>
            <a:pPr algn="just"/>
            <a:endParaRPr lang="en-US" sz="1801" dirty="0">
              <a:latin typeface="Times New Roman" panose="02020603050405020304" pitchFamily="18" charset="0"/>
              <a:cs typeface="Times New Roman" panose="02020603050405020304" pitchFamily="18" charset="0"/>
            </a:endParaRPr>
          </a:p>
          <a:p>
            <a:pPr algn="just"/>
            <a:r>
              <a:rPr lang="en-US" sz="1801" dirty="0">
                <a:latin typeface="Times New Roman" panose="02020603050405020304" pitchFamily="18" charset="0"/>
                <a:cs typeface="Times New Roman" panose="02020603050405020304" pitchFamily="18" charset="0"/>
              </a:rPr>
              <a:t>0 </a:t>
            </a:r>
            <a:r>
              <a:rPr lang="en-US" sz="1801" dirty="0" smtClean="0">
                <a:latin typeface="Times New Roman" panose="02020603050405020304" pitchFamily="18" charset="0"/>
                <a:cs typeface="Times New Roman" panose="02020603050405020304" pitchFamily="18" charset="0"/>
              </a:rPr>
              <a:t>= did not survive after 1 year treatment</a:t>
            </a:r>
          </a:p>
          <a:p>
            <a:pPr algn="just"/>
            <a:r>
              <a:rPr lang="en-US" sz="1801" dirty="0" smtClean="0">
                <a:latin typeface="Times New Roman" panose="02020603050405020304" pitchFamily="18" charset="0"/>
                <a:cs typeface="Times New Roman" panose="02020603050405020304" pitchFamily="18" charset="0"/>
              </a:rPr>
              <a:t>1  = survive after 1 year treatment</a:t>
            </a:r>
            <a:endParaRPr lang="en-US" sz="1801" dirty="0">
              <a:latin typeface="Times New Roman" panose="02020603050405020304" pitchFamily="18" charset="0"/>
              <a:cs typeface="Times New Roman" panose="02020603050405020304" pitchFamily="18" charset="0"/>
            </a:endParaRPr>
          </a:p>
        </p:txBody>
      </p:sp>
      <p:sp>
        <p:nvSpPr>
          <p:cNvPr id="6" name="Rectangle 5"/>
          <p:cNvSpPr/>
          <p:nvPr/>
        </p:nvSpPr>
        <p:spPr>
          <a:xfrm>
            <a:off x="3923763" y="2222809"/>
            <a:ext cx="3842197" cy="4249240"/>
          </a:xfrm>
          <a:prstGeom prst="rect">
            <a:avLst/>
          </a:prstGeom>
          <a:solidFill>
            <a:schemeClr val="tx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algn="ctr"/>
            <a:r>
              <a:rPr lang="en-US" sz="1801" u="sng" dirty="0">
                <a:latin typeface="Times New Roman" panose="02020603050405020304" pitchFamily="18" charset="0"/>
                <a:cs typeface="Times New Roman" panose="02020603050405020304" pitchFamily="18" charset="0"/>
              </a:rPr>
              <a:t>Objectives</a:t>
            </a:r>
          </a:p>
          <a:p>
            <a:pPr algn="just"/>
            <a:r>
              <a:rPr lang="en-US" sz="1801" dirty="0">
                <a:latin typeface="Times New Roman" panose="02020603050405020304" pitchFamily="18" charset="0"/>
                <a:cs typeface="Times New Roman" panose="02020603050405020304" pitchFamily="18" charset="0"/>
              </a:rPr>
              <a:t>To predict </a:t>
            </a:r>
            <a:r>
              <a:rPr lang="en-US" sz="1801" dirty="0" smtClean="0">
                <a:latin typeface="Times New Roman" panose="02020603050405020304" pitchFamily="18" charset="0"/>
                <a:cs typeface="Times New Roman" panose="02020603050405020304" pitchFamily="18" charset="0"/>
              </a:rPr>
              <a:t>the probabilities of patients survive after 1 year of treatment. </a:t>
            </a:r>
            <a:r>
              <a:rPr lang="en-US" sz="1801" dirty="0">
                <a:latin typeface="Times New Roman" panose="02020603050405020304" pitchFamily="18" charset="0"/>
                <a:cs typeface="Times New Roman" panose="02020603050405020304" pitchFamily="18" charset="0"/>
              </a:rPr>
              <a:t>In this project, there are several objectives that needed to be achieve :</a:t>
            </a:r>
          </a:p>
          <a:p>
            <a:pPr marL="400061" indent="-400061" algn="just">
              <a:buAutoNum type="romanLcParenR"/>
            </a:pPr>
            <a:r>
              <a:rPr lang="en-US" sz="1801" dirty="0">
                <a:latin typeface="Times New Roman" panose="02020603050405020304" pitchFamily="18" charset="0"/>
                <a:cs typeface="Times New Roman" panose="02020603050405020304" pitchFamily="18" charset="0"/>
              </a:rPr>
              <a:t>Construct the best model for each predictive model that we learned which are Decision Tree, Logistic Regression, and Neural Network.</a:t>
            </a:r>
          </a:p>
          <a:p>
            <a:pPr marL="400061" indent="-400061" algn="just">
              <a:buFontTx/>
              <a:buAutoNum type="romanLcParenR"/>
            </a:pPr>
            <a:r>
              <a:rPr lang="en-US" sz="1801" dirty="0">
                <a:latin typeface="Times New Roman" panose="02020603050405020304" pitchFamily="18" charset="0"/>
                <a:cs typeface="Times New Roman" panose="02020603050405020304" pitchFamily="18" charset="0"/>
              </a:rPr>
              <a:t>Perform the model scoring on those predictive models.</a:t>
            </a:r>
          </a:p>
          <a:p>
            <a:pPr marL="400061" indent="-400061" algn="just">
              <a:buAutoNum type="romanLcParenR"/>
            </a:pPr>
            <a:r>
              <a:rPr lang="en-US" sz="1801" dirty="0">
                <a:latin typeface="Times New Roman" panose="02020603050405020304" pitchFamily="18" charset="0"/>
                <a:cs typeface="Times New Roman" panose="02020603050405020304" pitchFamily="18" charset="0"/>
              </a:rPr>
              <a:t>Compare all three predictive models and choose the best out of that three in predicting the </a:t>
            </a:r>
            <a:r>
              <a:rPr lang="en-US" sz="1801" dirty="0" smtClean="0">
                <a:latin typeface="Times New Roman" panose="02020603050405020304" pitchFamily="18" charset="0"/>
                <a:cs typeface="Times New Roman" panose="02020603050405020304" pitchFamily="18" charset="0"/>
              </a:rPr>
              <a:t>chances of survival of patients after 1 year.</a:t>
            </a:r>
            <a:endParaRPr lang="en-US" sz="1801" dirty="0">
              <a:latin typeface="Times New Roman" panose="02020603050405020304" pitchFamily="18" charset="0"/>
              <a:cs typeface="Times New Roman" panose="02020603050405020304" pitchFamily="18" charset="0"/>
            </a:endParaRPr>
          </a:p>
        </p:txBody>
      </p:sp>
      <p:sp>
        <p:nvSpPr>
          <p:cNvPr id="7" name="Rectangle 6"/>
          <p:cNvSpPr/>
          <p:nvPr/>
        </p:nvSpPr>
        <p:spPr>
          <a:xfrm>
            <a:off x="7993486" y="2222809"/>
            <a:ext cx="3803561" cy="923714"/>
          </a:xfrm>
          <a:prstGeom prst="rect">
            <a:avLst/>
          </a:prstGeom>
          <a:solidFill>
            <a:schemeClr val="tx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algn="ctr"/>
            <a:r>
              <a:rPr lang="en-US" sz="1801" u="sng" dirty="0">
                <a:latin typeface="Times New Roman" panose="02020603050405020304" pitchFamily="18" charset="0"/>
                <a:cs typeface="Times New Roman" panose="02020603050405020304" pitchFamily="18" charset="0"/>
              </a:rPr>
              <a:t>Limitation</a:t>
            </a:r>
          </a:p>
          <a:p>
            <a:pPr algn="just"/>
            <a:r>
              <a:rPr lang="en-US" sz="1801" dirty="0">
                <a:latin typeface="Times New Roman" panose="02020603050405020304" pitchFamily="18" charset="0"/>
                <a:cs typeface="Times New Roman" panose="02020603050405020304" pitchFamily="18" charset="0"/>
              </a:rPr>
              <a:t>The data set is a secondary data that are distributed online.</a:t>
            </a:r>
          </a:p>
        </p:txBody>
      </p:sp>
    </p:spTree>
    <p:extLst>
      <p:ext uri="{BB962C8B-B14F-4D97-AF65-F5344CB8AC3E}">
        <p14:creationId xmlns:p14="http://schemas.microsoft.com/office/powerpoint/2010/main" val="2048788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7B02587-2D97-4E80-B583-877C5E826390}"/>
              </a:ext>
            </a:extLst>
          </p:cNvPr>
          <p:cNvPicPr/>
          <p:nvPr/>
        </p:nvPicPr>
        <p:blipFill>
          <a:blip r:embed="rId2"/>
          <a:stretch>
            <a:fillRect/>
          </a:stretch>
        </p:blipFill>
        <p:spPr>
          <a:xfrm>
            <a:off x="382491" y="507365"/>
            <a:ext cx="3749358" cy="2718435"/>
          </a:xfrm>
          <a:prstGeom prst="rect">
            <a:avLst/>
          </a:prstGeom>
          <a:ln>
            <a:solidFill>
              <a:schemeClr val="tx1"/>
            </a:solidFill>
          </a:ln>
        </p:spPr>
      </p:pic>
      <p:sp>
        <p:nvSpPr>
          <p:cNvPr id="4" name="TextBox 3">
            <a:extLst>
              <a:ext uri="{FF2B5EF4-FFF2-40B4-BE49-F238E27FC236}">
                <a16:creationId xmlns="" xmlns:a16="http://schemas.microsoft.com/office/drawing/2014/main" id="{AB311EBC-E7DC-4B1C-81C9-EE9449999399}"/>
              </a:ext>
            </a:extLst>
          </p:cNvPr>
          <p:cNvSpPr txBox="1"/>
          <p:nvPr/>
        </p:nvSpPr>
        <p:spPr>
          <a:xfrm>
            <a:off x="237069" y="168811"/>
            <a:ext cx="3749358"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To test for the significant of the variables.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8B26BE8E-0C83-405A-AEBE-2052D66A1D31}"/>
                  </a:ext>
                </a:extLst>
              </p:cNvPr>
              <p:cNvSpPr txBox="1"/>
              <p:nvPr/>
            </p:nvSpPr>
            <p:spPr>
              <a:xfrm>
                <a:off x="382491" y="3225800"/>
                <a:ext cx="4511215" cy="2308324"/>
              </a:xfrm>
              <a:prstGeom prst="rect">
                <a:avLst/>
              </a:prstGeom>
              <a:solidFill>
                <a:schemeClr val="bg1">
                  <a:alpha val="35000"/>
                </a:schemeClr>
              </a:solidFill>
            </p:spPr>
            <p:txBody>
              <a:bodyPr wrap="square" rtlCol="0">
                <a:spAutoFit/>
              </a:bodyPr>
              <a:lstStyle/>
              <a:p>
                <a:r>
                  <a:rPr lang="en-US" sz="1600" dirty="0">
                    <a:latin typeface="Times New Roman" panose="02020603050405020304" pitchFamily="18" charset="0"/>
                    <a:cs typeface="Times New Roman" panose="02020603050405020304" pitchFamily="18" charset="0"/>
                  </a:rPr>
                  <a:t>Hypothesis testing :</a:t>
                </a:r>
              </a:p>
              <a:p>
                <a:r>
                  <a:rPr lang="en-US" sz="1600" dirty="0">
                    <a:latin typeface="Times New Roman" panose="02020603050405020304" pitchFamily="18" charset="0"/>
                    <a:cs typeface="Times New Roman" panose="02020603050405020304" pitchFamily="18" charset="0"/>
                  </a:rPr>
                  <a:t>H</a:t>
                </a:r>
                <a:r>
                  <a:rPr lang="en-US" sz="11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1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0 {variable is not significant}</a:t>
                </a:r>
              </a:p>
              <a:p>
                <a:r>
                  <a:rPr lang="en-US" sz="1600" dirty="0">
                    <a:latin typeface="Times New Roman" panose="02020603050405020304" pitchFamily="18" charset="0"/>
                    <a:cs typeface="Times New Roman" panose="02020603050405020304" pitchFamily="18" charset="0"/>
                  </a:rPr>
                  <a:t>H</a:t>
                </a:r>
                <a:r>
                  <a:rPr lang="en-US" sz="11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2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0 {variable is significant}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Let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1600" dirty="0">
                    <a:latin typeface="Times New Roman" panose="02020603050405020304" pitchFamily="18" charset="0"/>
                    <a:cs typeface="Times New Roman" panose="02020603050405020304" pitchFamily="18" charset="0"/>
                  </a:rPr>
                  <a:t> = 0.05.</a:t>
                </a:r>
              </a:p>
              <a:p>
                <a:r>
                  <a:rPr lang="en-US" sz="1600" dirty="0">
                    <a:latin typeface="Times New Roman" panose="02020603050405020304" pitchFamily="18" charset="0"/>
                    <a:cs typeface="Times New Roman" panose="02020603050405020304" pitchFamily="18" charset="0"/>
                  </a:rPr>
                  <a:t>Since p-value for these variables are all less than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1600" dirty="0">
                    <a:latin typeface="Times New Roman" panose="02020603050405020304" pitchFamily="18" charset="0"/>
                    <a:cs typeface="Times New Roman" panose="02020603050405020304" pitchFamily="18" charset="0"/>
                  </a:rPr>
                  <a:t> (0.05), thus reject H</a:t>
                </a:r>
                <a:r>
                  <a:rPr lang="en-US" sz="11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and conclude H</a:t>
                </a:r>
                <a:r>
                  <a:rPr lang="en-US" sz="1100"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Therefore  </a:t>
                </a:r>
                <a:r>
                  <a:rPr lang="en-US" sz="1600" dirty="0">
                    <a:highlight>
                      <a:srgbClr val="FFFF00"/>
                    </a:highlight>
                    <a:latin typeface="Times New Roman" panose="02020603050405020304" pitchFamily="18" charset="0"/>
                    <a:cs typeface="Times New Roman" panose="02020603050405020304" pitchFamily="18" charset="0"/>
                  </a:rPr>
                  <a:t>these variables are all significant</a:t>
                </a:r>
                <a:r>
                  <a:rPr lang="en-US" sz="1600" dirty="0">
                    <a:latin typeface="Times New Roman" panose="02020603050405020304" pitchFamily="18" charset="0"/>
                    <a:cs typeface="Times New Roman" panose="02020603050405020304" pitchFamily="18" charset="0"/>
                  </a:rPr>
                  <a:t>.</a:t>
                </a:r>
              </a:p>
            </p:txBody>
          </p:sp>
        </mc:Choice>
        <mc:Fallback xmlns="">
          <p:sp>
            <p:nvSpPr>
              <p:cNvPr id="5" name="TextBox 4">
                <a:extLst>
                  <a:ext uri="{FF2B5EF4-FFF2-40B4-BE49-F238E27FC236}">
                    <a16:creationId xmlns:a16="http://schemas.microsoft.com/office/drawing/2014/main" id="{8B26BE8E-0C83-405A-AEBE-2052D66A1D31}"/>
                  </a:ext>
                </a:extLst>
              </p:cNvPr>
              <p:cNvSpPr txBox="1">
                <a:spLocks noRot="1" noChangeAspect="1" noMove="1" noResize="1" noEditPoints="1" noAdjustHandles="1" noChangeArrowheads="1" noChangeShapeType="1" noTextEdit="1"/>
              </p:cNvSpPr>
              <p:nvPr/>
            </p:nvSpPr>
            <p:spPr>
              <a:xfrm>
                <a:off x="382491" y="3225800"/>
                <a:ext cx="4511215" cy="2308324"/>
              </a:xfrm>
              <a:prstGeom prst="rect">
                <a:avLst/>
              </a:prstGeom>
              <a:blipFill>
                <a:blip r:embed="rId5"/>
                <a:stretch>
                  <a:fillRect l="-811" t="-792" b="-2375"/>
                </a:stretch>
              </a:blipFill>
            </p:spPr>
            <p:txBody>
              <a:bodyPr/>
              <a:lstStyle/>
              <a:p>
                <a:r>
                  <a:rPr lang="en-US">
                    <a:noFill/>
                  </a:rPr>
                  <a:t> </a:t>
                </a:r>
              </a:p>
            </p:txBody>
          </p:sp>
        </mc:Fallback>
      </mc:AlternateContent>
      <p:sp>
        <p:nvSpPr>
          <p:cNvPr id="9" name="TextBox 8">
            <a:extLst>
              <a:ext uri="{FF2B5EF4-FFF2-40B4-BE49-F238E27FC236}">
                <a16:creationId xmlns="" xmlns:a16="http://schemas.microsoft.com/office/drawing/2014/main" id="{34D63657-034C-49A9-9752-703D931E7A29}"/>
              </a:ext>
            </a:extLst>
          </p:cNvPr>
          <p:cNvSpPr txBox="1"/>
          <p:nvPr/>
        </p:nvSpPr>
        <p:spPr>
          <a:xfrm>
            <a:off x="5282628" y="173267"/>
            <a:ext cx="6079178"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Estimated equation of predicted positive targets, P(Y=1)</a:t>
            </a:r>
          </a:p>
        </p:txBody>
      </p:sp>
      <p:sp>
        <p:nvSpPr>
          <p:cNvPr id="11" name="TextBox 10">
            <a:extLst>
              <a:ext uri="{FF2B5EF4-FFF2-40B4-BE49-F238E27FC236}">
                <a16:creationId xmlns="" xmlns:a16="http://schemas.microsoft.com/office/drawing/2014/main" id="{66567C89-A7EF-4E3E-8685-2056966E828F}"/>
              </a:ext>
            </a:extLst>
          </p:cNvPr>
          <p:cNvSpPr txBox="1"/>
          <p:nvPr/>
        </p:nvSpPr>
        <p:spPr>
          <a:xfrm>
            <a:off x="5321645" y="715671"/>
            <a:ext cx="553357" cy="230832"/>
          </a:xfrm>
          <a:prstGeom prst="rect">
            <a:avLst/>
          </a:prstGeom>
          <a:solidFill>
            <a:schemeClr val="bg1">
              <a:alpha val="35000"/>
            </a:schemeClr>
          </a:solidFill>
        </p:spPr>
        <p:txBody>
          <a:bodyPr wrap="none" rtlCol="0">
            <a:spAutoFit/>
          </a:bodyPr>
          <a:lstStyle/>
          <a:p>
            <a:pPr>
              <a:spcAft>
                <a:spcPts val="100"/>
              </a:spcAft>
            </a:pPr>
            <a:r>
              <a:rPr lang="en-US" sz="900" dirty="0">
                <a:latin typeface="Times New Roman" panose="02020603050405020304" pitchFamily="18" charset="0"/>
                <a:cs typeface="Times New Roman" panose="02020603050405020304" pitchFamily="18" charset="0"/>
              </a:rPr>
              <a:t>Let say:</a:t>
            </a:r>
          </a:p>
        </p:txBody>
      </p:sp>
      <p:cxnSp>
        <p:nvCxnSpPr>
          <p:cNvPr id="13" name="Straight Arrow Connector 12">
            <a:extLst>
              <a:ext uri="{FF2B5EF4-FFF2-40B4-BE49-F238E27FC236}">
                <a16:creationId xmlns="" xmlns:a16="http://schemas.microsoft.com/office/drawing/2014/main" id="{5D97492D-6C7F-4BD1-AA4A-6F270A2F2286}"/>
              </a:ext>
            </a:extLst>
          </p:cNvPr>
          <p:cNvCxnSpPr>
            <a:cxnSpLocks/>
            <a:endCxn id="10" idx="0"/>
          </p:cNvCxnSpPr>
          <p:nvPr/>
        </p:nvCxnSpPr>
        <p:spPr>
          <a:xfrm>
            <a:off x="5672767" y="881192"/>
            <a:ext cx="156453" cy="3276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 xmlns:a16="http://schemas.microsoft.com/office/drawing/2014/main" id="{0CD708CD-84CB-48F2-AFEE-67028A5856CC}"/>
                  </a:ext>
                </a:extLst>
              </p:cNvPr>
              <p:cNvSpPr txBox="1"/>
              <p:nvPr/>
            </p:nvSpPr>
            <p:spPr>
              <a:xfrm>
                <a:off x="5155764" y="5458985"/>
                <a:ext cx="1522340" cy="397673"/>
              </a:xfrm>
              <a:prstGeom prst="rect">
                <a:avLst/>
              </a:prstGeom>
              <a:solidFill>
                <a:schemeClr val="bg1">
                  <a:alpha val="35000"/>
                </a:schemeClr>
              </a:solidFill>
            </p:spPr>
            <p:txBody>
              <a:bodyPr wrap="none" rtlCol="0">
                <a:spAutoFit/>
              </a:bodyPr>
              <a:lstStyle/>
              <a:p>
                <a:r>
                  <a:rPr lang="en-US" sz="1400" dirty="0">
                    <a:latin typeface="Times New Roman" panose="02020603050405020304" pitchFamily="18" charset="0"/>
                    <a:cs typeface="Times New Roman" panose="02020603050405020304" pitchFamily="18" charset="0"/>
                  </a:rPr>
                  <a:t>P(Y=1) = </a:t>
                </a:r>
                <a14:m>
                  <m:oMath xmlns:m="http://schemas.openxmlformats.org/officeDocument/2006/math">
                    <m:f>
                      <m:fPr>
                        <m:ctrlPr>
                          <a:rPr lang="en-US" sz="140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1</m:t>
                        </m:r>
                      </m:num>
                      <m:den>
                        <m:r>
                          <a:rPr lang="en-US" sz="1400" b="0" i="1" smtClean="0">
                            <a:latin typeface="Cambria Math" panose="02040503050406030204" pitchFamily="18" charset="0"/>
                            <a:cs typeface="Times New Roman" panose="02020603050405020304" pitchFamily="18" charset="0"/>
                          </a:rPr>
                          <m:t>1+</m:t>
                        </m:r>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𝑒</m:t>
                            </m:r>
                          </m:e>
                          <m:sup>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𝑙𝑜𝑔𝑖𝑡</m:t>
                            </m:r>
                          </m:sup>
                        </m:sSup>
                      </m:den>
                    </m:f>
                  </m:oMath>
                </a14:m>
                <a:endParaRPr lang="en-US" sz="140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0CD708CD-84CB-48F2-AFEE-67028A5856CC}"/>
                  </a:ext>
                </a:extLst>
              </p:cNvPr>
              <p:cNvSpPr txBox="1">
                <a:spLocks noRot="1" noChangeAspect="1" noMove="1" noResize="1" noEditPoints="1" noAdjustHandles="1" noChangeArrowheads="1" noChangeShapeType="1" noTextEdit="1"/>
              </p:cNvSpPr>
              <p:nvPr/>
            </p:nvSpPr>
            <p:spPr>
              <a:xfrm>
                <a:off x="5155764" y="5458985"/>
                <a:ext cx="1522340" cy="397673"/>
              </a:xfrm>
              <a:prstGeom prst="rect">
                <a:avLst/>
              </a:prstGeom>
              <a:blipFill>
                <a:blip r:embed="rId6"/>
                <a:stretch>
                  <a:fillRect l="-1205"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 xmlns:a16="http://schemas.microsoft.com/office/drawing/2014/main" id="{029CFD60-4390-400C-A08F-4CDC105CD261}"/>
                  </a:ext>
                </a:extLst>
              </p:cNvPr>
              <p:cNvSpPr txBox="1"/>
              <p:nvPr/>
            </p:nvSpPr>
            <p:spPr>
              <a:xfrm>
                <a:off x="5672767" y="5851267"/>
                <a:ext cx="6613035" cy="998735"/>
              </a:xfrm>
              <a:prstGeom prst="rect">
                <a:avLst/>
              </a:prstGeom>
              <a:solidFill>
                <a:schemeClr val="bg1">
                  <a:alpha val="3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−13.606−0.1964</m:t>
                      </m:r>
                      <m:sSub>
                        <m:sSubPr>
                          <m:ctrlPr>
                            <a:rPr lang="en-US" sz="1200" b="0" i="1" smtClean="0">
                              <a:latin typeface="Cambria Math" panose="02040503050406030204" pitchFamily="18" charset="0"/>
                              <a:cs typeface="Times New Roman" panose="02020603050405020304" pitchFamily="18" charset="0"/>
                            </a:rPr>
                          </m:ctrlPr>
                        </m:sSubPr>
                        <m:e>
                          <m:r>
                            <a:rPr lang="en-US" sz="1200" b="0" i="1" smtClean="0">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1</m:t>
                          </m:r>
                        </m:sub>
                      </m:sSub>
                      <m:r>
                        <a:rPr lang="en-US" sz="1200" b="0" i="1" smtClean="0">
                          <a:latin typeface="Cambria Math" panose="02040503050406030204" pitchFamily="18" charset="0"/>
                          <a:cs typeface="Times New Roman" panose="02020603050405020304" pitchFamily="18" charset="0"/>
                        </a:rPr>
                        <m:t>−0.0709</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2</m:t>
                          </m:r>
                        </m:sub>
                      </m:sSub>
                      <m:r>
                        <a:rPr lang="en-US" sz="1200" b="0" i="1" smtClean="0">
                          <a:latin typeface="Cambria Math" panose="02040503050406030204" pitchFamily="18" charset="0"/>
                          <a:cs typeface="Times New Roman" panose="02020603050405020304" pitchFamily="18" charset="0"/>
                        </a:rPr>
                        <m:t>+0.1557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3</m:t>
                          </m:r>
                        </m:sub>
                      </m:sSub>
                      <m:r>
                        <a:rPr lang="en-US" sz="1200" b="0" i="1" smtClean="0">
                          <a:latin typeface="Cambria Math" panose="02040503050406030204" pitchFamily="18" charset="0"/>
                          <a:cs typeface="Times New Roman" panose="02020603050405020304" pitchFamily="18" charset="0"/>
                        </a:rPr>
                        <m:t>−0.2237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4</m:t>
                          </m:r>
                        </m:sub>
                      </m:sSub>
                      <m:r>
                        <a:rPr lang="en-US" sz="1200" b="0" i="1" smtClean="0">
                          <a:latin typeface="Cambria Math" panose="02040503050406030204" pitchFamily="18" charset="0"/>
                          <a:cs typeface="Times New Roman" panose="02020603050405020304" pitchFamily="18" charset="0"/>
                        </a:rPr>
                        <m:t>−0.2764</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5</m:t>
                          </m:r>
                        </m:sub>
                      </m:sSub>
                      <m:r>
                        <a:rPr lang="en-US" sz="1200" b="0" i="1" smtClean="0">
                          <a:latin typeface="Cambria Math" panose="02040503050406030204" pitchFamily="18" charset="0"/>
                          <a:cs typeface="Times New Roman" panose="02020603050405020304" pitchFamily="18" charset="0"/>
                        </a:rPr>
                        <m:t>−0.3974</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6</m:t>
                          </m:r>
                        </m:sub>
                      </m:sSub>
                      <m:r>
                        <a:rPr lang="en-US" sz="1200" b="0" i="1" smtClean="0">
                          <a:latin typeface="Cambria Math" panose="02040503050406030204" pitchFamily="18" charset="0"/>
                          <a:cs typeface="Times New Roman" panose="02020603050405020304" pitchFamily="18" charset="0"/>
                        </a:rPr>
                        <m:t>−0.0317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7</m:t>
                          </m:r>
                        </m:sub>
                      </m:sSub>
                      <m:r>
                        <a:rPr lang="en-US" sz="1200" b="0" i="1" smtClean="0">
                          <a:latin typeface="Cambria Math" panose="02040503050406030204" pitchFamily="18" charset="0"/>
                          <a:cs typeface="Times New Roman" panose="02020603050405020304" pitchFamily="18" charset="0"/>
                        </a:rPr>
                        <m:t>+0.4509</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8</m:t>
                          </m:r>
                        </m:sub>
                      </m:sSub>
                      <m:r>
                        <a:rPr lang="en-US" sz="1200" b="0" i="1" smtClean="0">
                          <a:latin typeface="Cambria Math" panose="02040503050406030204" pitchFamily="18" charset="0"/>
                          <a:cs typeface="Times New Roman" panose="02020603050405020304" pitchFamily="18" charset="0"/>
                        </a:rPr>
                        <m:t>−0.1707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9</m:t>
                          </m:r>
                        </m:sub>
                      </m:sSub>
                      <m:r>
                        <a:rPr lang="en-US" sz="1200" b="0" i="1" smtClean="0">
                          <a:latin typeface="Cambria Math" panose="02040503050406030204" pitchFamily="18" charset="0"/>
                          <a:cs typeface="Times New Roman" panose="02020603050405020304" pitchFamily="18" charset="0"/>
                        </a:rPr>
                        <m:t>−0.1812</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0</m:t>
                          </m:r>
                        </m:sub>
                      </m:sSub>
                      <m:r>
                        <a:rPr lang="en-US" sz="1200" b="0" i="1" smtClean="0">
                          <a:latin typeface="Cambria Math" panose="02040503050406030204" pitchFamily="18" charset="0"/>
                          <a:cs typeface="Times New Roman" panose="02020603050405020304" pitchFamily="18" charset="0"/>
                        </a:rPr>
                        <m:t>+0.6252</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1</m:t>
                          </m:r>
                        </m:sub>
                      </m:sSub>
                      <m:r>
                        <a:rPr lang="en-US" sz="1200" b="0" i="1" smtClean="0">
                          <a:latin typeface="Cambria Math" panose="02040503050406030204" pitchFamily="18" charset="0"/>
                          <a:cs typeface="Times New Roman" panose="02020603050405020304" pitchFamily="18" charset="0"/>
                        </a:rPr>
                        <m:t>−0.0113</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2</m:t>
                          </m:r>
                        </m:sub>
                      </m:sSub>
                      <m:r>
                        <a:rPr lang="en-US" sz="1200" b="0" i="1" smtClean="0">
                          <a:latin typeface="Cambria Math" panose="02040503050406030204" pitchFamily="18" charset="0"/>
                          <a:cs typeface="Times New Roman" panose="02020603050405020304" pitchFamily="18" charset="0"/>
                        </a:rPr>
                        <m:t>−0.5319</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3</m:t>
                          </m:r>
                        </m:sub>
                      </m:sSub>
                      <m:r>
                        <a:rPr lang="en-US" sz="1200" b="0" i="1" smtClean="0">
                          <a:latin typeface="Cambria Math" panose="02040503050406030204" pitchFamily="18" charset="0"/>
                          <a:cs typeface="Times New Roman" panose="02020603050405020304" pitchFamily="18" charset="0"/>
                        </a:rPr>
                        <m:t>+0.6095</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4</m:t>
                          </m:r>
                        </m:sub>
                      </m:sSub>
                      <m:r>
                        <a:rPr lang="en-US" sz="1200" b="0" i="1" smtClean="0">
                          <a:latin typeface="Cambria Math" panose="02040503050406030204" pitchFamily="18" charset="0"/>
                          <a:cs typeface="Times New Roman" panose="02020603050405020304" pitchFamily="18" charset="0"/>
                        </a:rPr>
                        <m:t>+4.2831</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15</m:t>
                          </m:r>
                        </m:sub>
                      </m:sSub>
                      <m:r>
                        <a:rPr lang="en-US" sz="1200" b="0" i="1" smtClean="0">
                          <a:latin typeface="Cambria Math" panose="02040503050406030204" pitchFamily="18" charset="0"/>
                          <a:cs typeface="Times New Roman" panose="02020603050405020304" pitchFamily="18" charset="0"/>
                        </a:rPr>
                        <m:t>−0.1014</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6</m:t>
                          </m:r>
                        </m:sub>
                      </m:sSub>
                      <m:r>
                        <a:rPr lang="en-US" sz="1200" b="0" i="1" smtClean="0">
                          <a:latin typeface="Cambria Math" panose="02040503050406030204" pitchFamily="18" charset="0"/>
                          <a:cs typeface="Times New Roman" panose="02020603050405020304" pitchFamily="18" charset="0"/>
                        </a:rPr>
                        <m:t>+0.00177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7</m:t>
                          </m:r>
                        </m:sub>
                      </m:sSub>
                      <m:r>
                        <a:rPr lang="en-US" sz="1200" b="0" i="1" smtClean="0">
                          <a:latin typeface="Cambria Math" panose="02040503050406030204" pitchFamily="18" charset="0"/>
                          <a:cs typeface="Times New Roman" panose="02020603050405020304" pitchFamily="18" charset="0"/>
                        </a:rPr>
                        <m:t>+0.0991</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8</m:t>
                          </m:r>
                        </m:sub>
                      </m:sSub>
                      <m:r>
                        <a:rPr lang="en-US" sz="1200" b="0" i="1" smtClean="0">
                          <a:latin typeface="Cambria Math" panose="02040503050406030204" pitchFamily="18" charset="0"/>
                          <a:cs typeface="Times New Roman" panose="02020603050405020304" pitchFamily="18" charset="0"/>
                        </a:rPr>
                        <m:t>+0.00759</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9</m:t>
                          </m:r>
                        </m:sub>
                      </m:sSub>
                      <m:r>
                        <a:rPr lang="en-US" sz="1200" b="0" i="1" smtClean="0">
                          <a:latin typeface="Cambria Math" panose="02040503050406030204" pitchFamily="18" charset="0"/>
                          <a:cs typeface="Times New Roman" panose="02020603050405020304" pitchFamily="18" charset="0"/>
                        </a:rPr>
                        <m:t>+0.4094</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20</m:t>
                          </m:r>
                        </m:sub>
                      </m:sSub>
                      <m:r>
                        <a:rPr lang="en-US" sz="1200" b="0" i="1" smtClean="0">
                          <a:latin typeface="Cambria Math" panose="02040503050406030204" pitchFamily="18" charset="0"/>
                          <a:cs typeface="Times New Roman" panose="02020603050405020304" pitchFamily="18" charset="0"/>
                        </a:rPr>
                        <m:t>+0.2343</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1</m:t>
                          </m:r>
                        </m:sub>
                      </m:sSub>
                      <m:r>
                        <a:rPr lang="en-US" sz="1200" b="0" i="1" smtClean="0">
                          <a:latin typeface="Cambria Math" panose="02040503050406030204" pitchFamily="18" charset="0"/>
                          <a:cs typeface="Times New Roman" panose="02020603050405020304" pitchFamily="18" charset="0"/>
                        </a:rPr>
                        <m:t>+0.0318</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2</m:t>
                          </m:r>
                        </m:sub>
                      </m:sSub>
                      <m:r>
                        <a:rPr lang="en-US" sz="1200" b="0" i="1" smtClean="0">
                          <a:latin typeface="Cambria Math" panose="02040503050406030204" pitchFamily="18" charset="0"/>
                          <a:cs typeface="Times New Roman" panose="02020603050405020304" pitchFamily="18" charset="0"/>
                        </a:rPr>
                        <m:t>−0.1488</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3</m:t>
                          </m:r>
                        </m:sub>
                      </m:sSub>
                      <m:r>
                        <a:rPr lang="en-US" sz="1200" b="0" i="1" smtClean="0">
                          <a:latin typeface="Cambria Math" panose="02040503050406030204" pitchFamily="18" charset="0"/>
                          <a:cs typeface="Times New Roman" panose="02020603050405020304" pitchFamily="18" charset="0"/>
                        </a:rPr>
                        <m:t>+0.0318</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4</m:t>
                          </m:r>
                        </m:sub>
                      </m:sSub>
                      <m:r>
                        <a:rPr lang="en-US" sz="1200" b="0" i="1" smtClean="0">
                          <a:latin typeface="Cambria Math" panose="02040503050406030204" pitchFamily="18" charset="0"/>
                          <a:cs typeface="Times New Roman" panose="02020603050405020304" pitchFamily="18" charset="0"/>
                        </a:rPr>
                        <m:t>−0.5473</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5</m:t>
                          </m:r>
                        </m:sub>
                      </m:sSub>
                      <m:r>
                        <a:rPr lang="en-US" sz="1200" b="0" i="1" smtClean="0">
                          <a:latin typeface="Cambria Math" panose="02040503050406030204" pitchFamily="18" charset="0"/>
                          <a:cs typeface="Times New Roman" panose="02020603050405020304" pitchFamily="18" charset="0"/>
                        </a:rPr>
                        <m:t>+0.8203</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6</m:t>
                          </m:r>
                        </m:sub>
                      </m:sSub>
                      <m:r>
                        <a:rPr lang="en-US" sz="1200" b="0" i="1" smtClean="0">
                          <a:latin typeface="Cambria Math" panose="02040503050406030204" pitchFamily="18" charset="0"/>
                          <a:cs typeface="Times New Roman" panose="02020603050405020304" pitchFamily="18" charset="0"/>
                        </a:rPr>
                        <m:t>−0.1581</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7</m:t>
                          </m:r>
                        </m:sub>
                      </m:sSub>
                      <m:r>
                        <a:rPr lang="en-US" sz="1200" b="0" i="1" smtClean="0">
                          <a:latin typeface="Cambria Math" panose="02040503050406030204" pitchFamily="18" charset="0"/>
                          <a:cs typeface="Times New Roman" panose="02020603050405020304" pitchFamily="18" charset="0"/>
                        </a:rPr>
                        <m:t>−1.2181</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8</m:t>
                          </m:r>
                        </m:sub>
                      </m:sSub>
                      <m:r>
                        <a:rPr lang="en-US" sz="1200" b="0" i="1" smtClean="0">
                          <a:latin typeface="Cambria Math" panose="02040503050406030204" pitchFamily="18" charset="0"/>
                          <a:cs typeface="Times New Roman" panose="02020603050405020304" pitchFamily="18" charset="0"/>
                        </a:rPr>
                        <m:t>−0.6856</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9</m:t>
                          </m:r>
                        </m:sub>
                      </m:sSub>
                      <m:r>
                        <a:rPr lang="en-US" sz="1200" b="0" i="1" smtClean="0">
                          <a:latin typeface="Cambria Math" panose="02040503050406030204" pitchFamily="18" charset="0"/>
                          <a:cs typeface="Times New Roman" panose="02020603050405020304" pitchFamily="18" charset="0"/>
                        </a:rPr>
                        <m:t>−0.4936</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3</m:t>
                          </m:r>
                          <m:r>
                            <a:rPr lang="en-US" sz="1200" i="1">
                              <a:latin typeface="Cambria Math" panose="02040503050406030204" pitchFamily="18" charset="0"/>
                              <a:cs typeface="Times New Roman" panose="02020603050405020304" pitchFamily="18" charset="0"/>
                            </a:rPr>
                            <m:t>0</m:t>
                          </m:r>
                        </m:sub>
                      </m:sSub>
                      <m:r>
                        <a:rPr lang="en-US" sz="1200" b="0" i="1" smtClean="0">
                          <a:latin typeface="Cambria Math" panose="02040503050406030204" pitchFamily="18" charset="0"/>
                          <a:cs typeface="Times New Roman" panose="02020603050405020304" pitchFamily="18" charset="0"/>
                        </a:rPr>
                        <m:t>+1.7987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3</m:t>
                          </m:r>
                          <m:r>
                            <a:rPr lang="en-US" sz="1200" b="0" i="1" smtClean="0">
                              <a:latin typeface="Cambria Math" panose="02040503050406030204" pitchFamily="18" charset="0"/>
                              <a:cs typeface="Times New Roman" panose="02020603050405020304" pitchFamily="18" charset="0"/>
                            </a:rPr>
                            <m:t>1</m:t>
                          </m:r>
                        </m:sub>
                      </m:sSub>
                      <m:r>
                        <a:rPr lang="en-US" sz="1200" b="0" i="1" smtClean="0">
                          <a:latin typeface="Cambria Math" panose="02040503050406030204" pitchFamily="18" charset="0"/>
                          <a:cs typeface="Times New Roman" panose="02020603050405020304" pitchFamily="18" charset="0"/>
                        </a:rPr>
                        <m:t>−0.9277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3</m:t>
                          </m:r>
                          <m:r>
                            <a:rPr lang="en-US" sz="1200" b="0" i="1" smtClean="0">
                              <a:latin typeface="Cambria Math" panose="02040503050406030204" pitchFamily="18" charset="0"/>
                              <a:cs typeface="Times New Roman" panose="02020603050405020304" pitchFamily="18" charset="0"/>
                            </a:rPr>
                            <m:t>2</m:t>
                          </m:r>
                        </m:sub>
                      </m:sSub>
                      <m:r>
                        <a:rPr lang="en-US" sz="1200" b="0" i="1" smtClean="0">
                          <a:latin typeface="Cambria Math" panose="02040503050406030204" pitchFamily="18" charset="0"/>
                          <a:cs typeface="Times New Roman" panose="02020603050405020304" pitchFamily="18" charset="0"/>
                        </a:rPr>
                        <m:t>−0.7104</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3</m:t>
                          </m:r>
                          <m:r>
                            <a:rPr lang="en-US" sz="1200" b="0" i="1" smtClean="0">
                              <a:latin typeface="Cambria Math" panose="02040503050406030204" pitchFamily="18" charset="0"/>
                              <a:cs typeface="Times New Roman" panose="02020603050405020304" pitchFamily="18" charset="0"/>
                            </a:rPr>
                            <m:t>3</m:t>
                          </m:r>
                        </m:sub>
                      </m:sSub>
                      <m:r>
                        <a:rPr lang="en-US" sz="1200" b="0" i="1" smtClean="0">
                          <a:latin typeface="Cambria Math" panose="02040503050406030204" pitchFamily="18" charset="0"/>
                          <a:cs typeface="Times New Roman" panose="02020603050405020304" pitchFamily="18" charset="0"/>
                        </a:rPr>
                        <m:t>+0.9254</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3</m:t>
                          </m:r>
                          <m:r>
                            <a:rPr lang="en-US" sz="1200" b="0" i="1" smtClean="0">
                              <a:latin typeface="Cambria Math" panose="02040503050406030204" pitchFamily="18" charset="0"/>
                              <a:cs typeface="Times New Roman" panose="02020603050405020304" pitchFamily="18" charset="0"/>
                            </a:rPr>
                            <m:t>4</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029CFD60-4390-400C-A08F-4CDC105CD261}"/>
                  </a:ext>
                </a:extLst>
              </p:cNvPr>
              <p:cNvSpPr txBox="1">
                <a:spLocks noRot="1" noChangeAspect="1" noMove="1" noResize="1" noEditPoints="1" noAdjustHandles="1" noChangeArrowheads="1" noChangeShapeType="1" noTextEdit="1"/>
              </p:cNvSpPr>
              <p:nvPr/>
            </p:nvSpPr>
            <p:spPr>
              <a:xfrm>
                <a:off x="5672767" y="5851267"/>
                <a:ext cx="6613035" cy="998735"/>
              </a:xfrm>
              <a:prstGeom prst="rect">
                <a:avLst/>
              </a:prstGeom>
              <a:blipFill>
                <a:blip r:embed="rId7"/>
                <a:stretch>
                  <a:fillRect/>
                </a:stretch>
              </a:blipFill>
            </p:spPr>
            <p:txBody>
              <a:bodyPr/>
              <a:lstStyle/>
              <a:p>
                <a:r>
                  <a:rPr lang="en-US">
                    <a:noFill/>
                  </a:rPr>
                  <a:t> </a:t>
                </a:r>
              </a:p>
            </p:txBody>
          </p:sp>
        </mc:Fallback>
      </mc:AlternateContent>
      <p:sp>
        <p:nvSpPr>
          <p:cNvPr id="21" name="TextBox 20">
            <a:extLst>
              <a:ext uri="{FF2B5EF4-FFF2-40B4-BE49-F238E27FC236}">
                <a16:creationId xmlns="" xmlns:a16="http://schemas.microsoft.com/office/drawing/2014/main" id="{893C97E3-15A7-4757-A3E8-8D7051AA82A2}"/>
              </a:ext>
            </a:extLst>
          </p:cNvPr>
          <p:cNvSpPr txBox="1"/>
          <p:nvPr/>
        </p:nvSpPr>
        <p:spPr>
          <a:xfrm>
            <a:off x="5282628" y="5834552"/>
            <a:ext cx="703045" cy="307777"/>
          </a:xfrm>
          <a:prstGeom prst="rect">
            <a:avLst/>
          </a:prstGeom>
          <a:solidFill>
            <a:schemeClr val="bg1">
              <a:alpha val="35000"/>
            </a:schemeClr>
          </a:solidFill>
        </p:spPr>
        <p:txBody>
          <a:bodyPr wrap="square">
            <a:spAutoFit/>
          </a:bodyPr>
          <a:lstStyle/>
          <a:p>
            <a:r>
              <a:rPr lang="en-US" sz="1400" dirty="0">
                <a:latin typeface="Times New Roman" panose="02020603050405020304" pitchFamily="18" charset="0"/>
                <a:cs typeface="Times New Roman" panose="02020603050405020304" pitchFamily="18" charset="0"/>
              </a:rPr>
              <a:t>logit =</a:t>
            </a:r>
            <a:endParaRPr lang="en-US" sz="1400" dirty="0"/>
          </a:p>
        </p:txBody>
      </p:sp>
      <p:cxnSp>
        <p:nvCxnSpPr>
          <p:cNvPr id="23" name="Straight Connector 22">
            <a:extLst>
              <a:ext uri="{FF2B5EF4-FFF2-40B4-BE49-F238E27FC236}">
                <a16:creationId xmlns="" xmlns:a16="http://schemas.microsoft.com/office/drawing/2014/main" id="{23D0105F-9C58-4919-98F7-C5FBBDDB4899}"/>
              </a:ext>
            </a:extLst>
          </p:cNvPr>
          <p:cNvCxnSpPr>
            <a:cxnSpLocks/>
          </p:cNvCxnSpPr>
          <p:nvPr/>
        </p:nvCxnSpPr>
        <p:spPr>
          <a:xfrm flipH="1">
            <a:off x="4893706" y="0"/>
            <a:ext cx="36641" cy="68500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 xmlns:a16="http://schemas.microsoft.com/office/drawing/2014/main" id="{2F2C2FC4-3C7C-42EC-8685-B6B273220D81}"/>
              </a:ext>
            </a:extLst>
          </p:cNvPr>
          <p:cNvGrpSpPr/>
          <p:nvPr/>
        </p:nvGrpSpPr>
        <p:grpSpPr>
          <a:xfrm>
            <a:off x="5672767" y="507365"/>
            <a:ext cx="6187767" cy="5000110"/>
            <a:chOff x="5672767" y="507365"/>
            <a:chExt cx="6187767" cy="5000110"/>
          </a:xfrm>
        </p:grpSpPr>
        <p:grpSp>
          <p:nvGrpSpPr>
            <p:cNvPr id="17" name="Group 16">
              <a:extLst>
                <a:ext uri="{FF2B5EF4-FFF2-40B4-BE49-F238E27FC236}">
                  <a16:creationId xmlns="" xmlns:a16="http://schemas.microsoft.com/office/drawing/2014/main" id="{63D7B090-CB2D-466C-8E14-BEDFCC973064}"/>
                </a:ext>
              </a:extLst>
            </p:cNvPr>
            <p:cNvGrpSpPr/>
            <p:nvPr/>
          </p:nvGrpSpPr>
          <p:grpSpPr>
            <a:xfrm>
              <a:off x="5672767" y="507365"/>
              <a:ext cx="6187767" cy="5000110"/>
              <a:chOff x="5726489" y="667573"/>
              <a:chExt cx="6187767" cy="5000110"/>
            </a:xfrm>
          </p:grpSpPr>
          <p:grpSp>
            <p:nvGrpSpPr>
              <p:cNvPr id="8" name="Group 7">
                <a:extLst>
                  <a:ext uri="{FF2B5EF4-FFF2-40B4-BE49-F238E27FC236}">
                    <a16:creationId xmlns="" xmlns:a16="http://schemas.microsoft.com/office/drawing/2014/main" id="{F719535E-F6F9-4966-9172-BECB15E57220}"/>
                  </a:ext>
                </a:extLst>
              </p:cNvPr>
              <p:cNvGrpSpPr/>
              <p:nvPr/>
            </p:nvGrpSpPr>
            <p:grpSpPr>
              <a:xfrm>
                <a:off x="5970656" y="667573"/>
                <a:ext cx="5943600" cy="4943287"/>
                <a:chOff x="3124200" y="1079182"/>
                <a:chExt cx="5943600" cy="4943287"/>
              </a:xfrm>
            </p:grpSpPr>
            <p:pic>
              <p:nvPicPr>
                <p:cNvPr id="6" name="Picture 5">
                  <a:extLst>
                    <a:ext uri="{FF2B5EF4-FFF2-40B4-BE49-F238E27FC236}">
                      <a16:creationId xmlns="" xmlns:a16="http://schemas.microsoft.com/office/drawing/2014/main" id="{A9A3E09C-4DCF-46AB-87D7-849C1CDA7E28}"/>
                    </a:ext>
                  </a:extLst>
                </p:cNvPr>
                <p:cNvPicPr/>
                <p:nvPr/>
              </p:nvPicPr>
              <p:blipFill>
                <a:blip r:embed="rId8"/>
                <a:stretch>
                  <a:fillRect/>
                </a:stretch>
              </p:blipFill>
              <p:spPr>
                <a:xfrm>
                  <a:off x="3124200" y="1079182"/>
                  <a:ext cx="5943600" cy="4699635"/>
                </a:xfrm>
                <a:prstGeom prst="rect">
                  <a:avLst/>
                </a:prstGeom>
                <a:ln>
                  <a:solidFill>
                    <a:schemeClr val="tx1"/>
                  </a:solidFill>
                </a:ln>
              </p:spPr>
            </p:pic>
            <p:pic>
              <p:nvPicPr>
                <p:cNvPr id="7" name="Picture 6">
                  <a:extLst>
                    <a:ext uri="{FF2B5EF4-FFF2-40B4-BE49-F238E27FC236}">
                      <a16:creationId xmlns="" xmlns:a16="http://schemas.microsoft.com/office/drawing/2014/main" id="{AFAC1BA0-355D-4DD3-8953-322D0069F65B}"/>
                    </a:ext>
                  </a:extLst>
                </p:cNvPr>
                <p:cNvPicPr/>
                <p:nvPr/>
              </p:nvPicPr>
              <p:blipFill>
                <a:blip r:embed="rId9"/>
                <a:stretch>
                  <a:fillRect/>
                </a:stretch>
              </p:blipFill>
              <p:spPr>
                <a:xfrm>
                  <a:off x="3124200" y="5777359"/>
                  <a:ext cx="5943600" cy="245110"/>
                </a:xfrm>
                <a:prstGeom prst="rect">
                  <a:avLst/>
                </a:prstGeom>
                <a:ln>
                  <a:solidFill>
                    <a:schemeClr val="tx1"/>
                  </a:solidFill>
                </a:ln>
              </p:spPr>
            </p:pic>
          </p:grpSp>
          <p:sp>
            <p:nvSpPr>
              <p:cNvPr id="10" name="TextBox 9">
                <a:extLst>
                  <a:ext uri="{FF2B5EF4-FFF2-40B4-BE49-F238E27FC236}">
                    <a16:creationId xmlns="" xmlns:a16="http://schemas.microsoft.com/office/drawing/2014/main" id="{B205E189-EE84-423C-B4DA-B040FF985F1A}"/>
                  </a:ext>
                </a:extLst>
              </p:cNvPr>
              <p:cNvSpPr txBox="1"/>
              <p:nvPr/>
            </p:nvSpPr>
            <p:spPr>
              <a:xfrm>
                <a:off x="5726489" y="1369070"/>
                <a:ext cx="312906" cy="4298613"/>
              </a:xfrm>
              <a:prstGeom prst="rect">
                <a:avLst/>
              </a:prstGeom>
              <a:noFill/>
            </p:spPr>
            <p:txBody>
              <a:bodyPr wrap="none" rtlCol="0">
                <a:spAutoFit/>
              </a:bodyPr>
              <a:lstStyle/>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1</a:t>
                </a:r>
                <a:endParaRPr lang="en-US" sz="4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2</a:t>
                </a:r>
                <a:endParaRPr lang="en-US" sz="2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3</a:t>
                </a:r>
                <a:endParaRPr lang="en-US" sz="1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4</a:t>
                </a:r>
                <a:endParaRPr lang="en-US" sz="1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5</a:t>
                </a:r>
                <a:endParaRPr lang="en-US" sz="1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32</a:t>
                </a:r>
                <a:endParaRPr lang="en-US" sz="7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33</a:t>
                </a:r>
                <a:endParaRPr lang="en-US" sz="7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34</a:t>
                </a:r>
                <a:endParaRPr lang="en-US" sz="700" dirty="0">
                  <a:latin typeface="Times New Roman" panose="02020603050405020304" pitchFamily="18" charset="0"/>
                  <a:cs typeface="Times New Roman" panose="02020603050405020304" pitchFamily="18" charset="0"/>
                </a:endParaRPr>
              </a:p>
            </p:txBody>
          </p:sp>
        </p:grpSp>
        <p:sp>
          <p:nvSpPr>
            <p:cNvPr id="26" name="Rectangle 25">
              <a:extLst>
                <a:ext uri="{FF2B5EF4-FFF2-40B4-BE49-F238E27FC236}">
                  <a16:creationId xmlns="" xmlns:a16="http://schemas.microsoft.com/office/drawing/2014/main" id="{E8FE9F99-577B-44BD-BA74-124261AF4C91}"/>
                </a:ext>
              </a:extLst>
            </p:cNvPr>
            <p:cNvSpPr/>
            <p:nvPr/>
          </p:nvSpPr>
          <p:spPr>
            <a:xfrm>
              <a:off x="5916934" y="1267459"/>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97594E7C-8980-46ED-9993-4E6339E6268B}"/>
                </a:ext>
              </a:extLst>
            </p:cNvPr>
            <p:cNvSpPr/>
            <p:nvPr/>
          </p:nvSpPr>
          <p:spPr>
            <a:xfrm>
              <a:off x="5916934" y="1515109"/>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2F5C63BD-BFBE-473A-AC58-329FAA4B9BC8}"/>
                </a:ext>
              </a:extLst>
            </p:cNvPr>
            <p:cNvSpPr/>
            <p:nvPr/>
          </p:nvSpPr>
          <p:spPr>
            <a:xfrm>
              <a:off x="5916934" y="1635759"/>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A109F4B5-B4A1-438E-832B-4B77B0CDF548}"/>
                </a:ext>
              </a:extLst>
            </p:cNvPr>
            <p:cNvSpPr/>
            <p:nvPr/>
          </p:nvSpPr>
          <p:spPr>
            <a:xfrm>
              <a:off x="5916934" y="1762759"/>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E9D04379-D95C-4F5F-A645-64E616ED1892}"/>
                </a:ext>
              </a:extLst>
            </p:cNvPr>
            <p:cNvSpPr/>
            <p:nvPr/>
          </p:nvSpPr>
          <p:spPr>
            <a:xfrm>
              <a:off x="5916934" y="1883409"/>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63200ABA-9E10-44C4-8804-D26F19B04E0E}"/>
                </a:ext>
              </a:extLst>
            </p:cNvPr>
            <p:cNvSpPr/>
            <p:nvPr/>
          </p:nvSpPr>
          <p:spPr>
            <a:xfrm>
              <a:off x="5916934" y="2131059"/>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7EBDA3C7-D6D0-4168-ABDF-70FF8B4BAD7E}"/>
                </a:ext>
              </a:extLst>
            </p:cNvPr>
            <p:cNvSpPr/>
            <p:nvPr/>
          </p:nvSpPr>
          <p:spPr>
            <a:xfrm>
              <a:off x="5916934" y="2372170"/>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 xmlns:a16="http://schemas.microsoft.com/office/drawing/2014/main" id="{DFFB8F7A-7F61-49F6-A548-56A35C3218F5}"/>
                </a:ext>
              </a:extLst>
            </p:cNvPr>
            <p:cNvSpPr/>
            <p:nvPr/>
          </p:nvSpPr>
          <p:spPr>
            <a:xfrm>
              <a:off x="5916934" y="2500345"/>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B5FCAEB3-3F7E-415A-AC0B-09C9949ABC3A}"/>
                </a:ext>
              </a:extLst>
            </p:cNvPr>
            <p:cNvSpPr/>
            <p:nvPr/>
          </p:nvSpPr>
          <p:spPr>
            <a:xfrm>
              <a:off x="5916934" y="286770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 xmlns:a16="http://schemas.microsoft.com/office/drawing/2014/main" id="{5997B479-9E46-401C-89AF-576DB42CC777}"/>
                </a:ext>
              </a:extLst>
            </p:cNvPr>
            <p:cNvSpPr/>
            <p:nvPr/>
          </p:nvSpPr>
          <p:spPr>
            <a:xfrm>
              <a:off x="5916934" y="29976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 xmlns:a16="http://schemas.microsoft.com/office/drawing/2014/main" id="{9D843567-8033-455C-B69E-4D290923311F}"/>
                </a:ext>
              </a:extLst>
            </p:cNvPr>
            <p:cNvSpPr/>
            <p:nvPr/>
          </p:nvSpPr>
          <p:spPr>
            <a:xfrm>
              <a:off x="5916934" y="31223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 xmlns:a16="http://schemas.microsoft.com/office/drawing/2014/main" id="{6D23A335-607A-49D6-804D-102310433EFC}"/>
                </a:ext>
              </a:extLst>
            </p:cNvPr>
            <p:cNvSpPr/>
            <p:nvPr/>
          </p:nvSpPr>
          <p:spPr>
            <a:xfrm>
              <a:off x="5916934" y="32493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 xmlns:a16="http://schemas.microsoft.com/office/drawing/2014/main" id="{C8362027-6C0F-4456-8AE4-3BC85FAF323A}"/>
                </a:ext>
              </a:extLst>
            </p:cNvPr>
            <p:cNvSpPr/>
            <p:nvPr/>
          </p:nvSpPr>
          <p:spPr>
            <a:xfrm>
              <a:off x="5916934" y="337003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 xmlns:a16="http://schemas.microsoft.com/office/drawing/2014/main" id="{D955F56E-D08C-4F71-8CE1-2AF9C7D7E56C}"/>
                </a:ext>
              </a:extLst>
            </p:cNvPr>
            <p:cNvSpPr/>
            <p:nvPr/>
          </p:nvSpPr>
          <p:spPr>
            <a:xfrm>
              <a:off x="5916934" y="349703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22F077B3-8D03-4B6C-A277-5567BF0AB6E2}"/>
                </a:ext>
              </a:extLst>
            </p:cNvPr>
            <p:cNvSpPr/>
            <p:nvPr/>
          </p:nvSpPr>
          <p:spPr>
            <a:xfrm>
              <a:off x="5916934" y="36176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84E6F9A1-9C46-47AB-A7BD-2CBBC14E6BBD}"/>
                </a:ext>
              </a:extLst>
            </p:cNvPr>
            <p:cNvSpPr/>
            <p:nvPr/>
          </p:nvSpPr>
          <p:spPr>
            <a:xfrm>
              <a:off x="5916934" y="37446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 xmlns:a16="http://schemas.microsoft.com/office/drawing/2014/main" id="{8135EAB3-504C-4C1D-BFA4-9C59F44E41C7}"/>
                </a:ext>
              </a:extLst>
            </p:cNvPr>
            <p:cNvSpPr/>
            <p:nvPr/>
          </p:nvSpPr>
          <p:spPr>
            <a:xfrm>
              <a:off x="5916934" y="39859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8749FE3A-C164-4BDD-A96E-FB71B90FD2DC}"/>
                </a:ext>
              </a:extLst>
            </p:cNvPr>
            <p:cNvSpPr/>
            <p:nvPr/>
          </p:nvSpPr>
          <p:spPr>
            <a:xfrm>
              <a:off x="5916934" y="423363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 xmlns:a16="http://schemas.microsoft.com/office/drawing/2014/main" id="{0AE4E34F-3AB0-45D6-A2D5-509479949993}"/>
                </a:ext>
              </a:extLst>
            </p:cNvPr>
            <p:cNvSpPr/>
            <p:nvPr/>
          </p:nvSpPr>
          <p:spPr>
            <a:xfrm>
              <a:off x="5916934" y="436063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 xmlns:a16="http://schemas.microsoft.com/office/drawing/2014/main" id="{BD7D7DAA-3C21-484B-8A63-30E5DD77CF92}"/>
                </a:ext>
              </a:extLst>
            </p:cNvPr>
            <p:cNvSpPr/>
            <p:nvPr/>
          </p:nvSpPr>
          <p:spPr>
            <a:xfrm>
              <a:off x="5916934" y="53321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423769A0-BFEF-4921-A2B5-065F0C070B99}"/>
                </a:ext>
              </a:extLst>
            </p:cNvPr>
            <p:cNvSpPr/>
            <p:nvPr/>
          </p:nvSpPr>
          <p:spPr>
            <a:xfrm>
              <a:off x="5916934" y="274773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94DA71E2-D193-46D0-9A9F-D8981882522B}"/>
                </a:ext>
              </a:extLst>
            </p:cNvPr>
            <p:cNvSpPr/>
            <p:nvPr/>
          </p:nvSpPr>
          <p:spPr>
            <a:xfrm>
              <a:off x="5916934" y="52178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 xmlns:a16="http://schemas.microsoft.com/office/drawing/2014/main" id="{BC00DC65-35B0-4E4A-9E2D-8DF9F470F068}"/>
                </a:ext>
              </a:extLst>
            </p:cNvPr>
            <p:cNvSpPr/>
            <p:nvPr/>
          </p:nvSpPr>
          <p:spPr>
            <a:xfrm>
              <a:off x="5916934" y="51035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 xmlns:a16="http://schemas.microsoft.com/office/drawing/2014/main" id="{C5F04A9A-749B-4F6D-83FD-E78C80F320AF}"/>
                </a:ext>
              </a:extLst>
            </p:cNvPr>
            <p:cNvSpPr/>
            <p:nvPr/>
          </p:nvSpPr>
          <p:spPr>
            <a:xfrm>
              <a:off x="5916934" y="498293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5EF3B6C7-3A08-4B30-8B44-D0FA0F277B18}"/>
                </a:ext>
              </a:extLst>
            </p:cNvPr>
            <p:cNvSpPr/>
            <p:nvPr/>
          </p:nvSpPr>
          <p:spPr>
            <a:xfrm>
              <a:off x="5916934" y="48622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 xmlns:a16="http://schemas.microsoft.com/office/drawing/2014/main" id="{B88370A8-C15A-43BE-BD37-B8DE5534946B}"/>
                </a:ext>
              </a:extLst>
            </p:cNvPr>
            <p:cNvSpPr/>
            <p:nvPr/>
          </p:nvSpPr>
          <p:spPr>
            <a:xfrm>
              <a:off x="5916934" y="47352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 xmlns:a16="http://schemas.microsoft.com/office/drawing/2014/main" id="{76B8F6AC-7218-4F8A-99A0-99B4B639167D}"/>
                </a:ext>
              </a:extLst>
            </p:cNvPr>
            <p:cNvSpPr/>
            <p:nvPr/>
          </p:nvSpPr>
          <p:spPr>
            <a:xfrm>
              <a:off x="5916934" y="46082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46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a:extLst>
              <a:ext uri="{FF2B5EF4-FFF2-40B4-BE49-F238E27FC236}">
                <a16:creationId xmlns="" xmlns:a16="http://schemas.microsoft.com/office/drawing/2014/main" id="{4CC7DE80-7880-4870-9287-B6DED5461EBD}"/>
              </a:ext>
            </a:extLst>
          </p:cNvPr>
          <p:cNvSpPr/>
          <p:nvPr/>
        </p:nvSpPr>
        <p:spPr>
          <a:xfrm>
            <a:off x="3717122" y="818547"/>
            <a:ext cx="8263592" cy="5299947"/>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4B3ADDCC-D013-45B2-8EF6-752564B584EF}"/>
              </a:ext>
            </a:extLst>
          </p:cNvPr>
          <p:cNvSpPr txBox="1"/>
          <p:nvPr/>
        </p:nvSpPr>
        <p:spPr>
          <a:xfrm>
            <a:off x="0" y="54158"/>
            <a:ext cx="3425453"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To explain odds ratio</a:t>
            </a:r>
          </a:p>
        </p:txBody>
      </p:sp>
      <mc:AlternateContent xmlns:mc="http://schemas.openxmlformats.org/markup-compatibility/2006" xmlns:a14="http://schemas.microsoft.com/office/drawing/2010/main">
        <mc:Choice Requires="a14">
          <p:graphicFrame>
            <p:nvGraphicFramePr>
              <p:cNvPr id="36" name="Table 36">
                <a:extLst>
                  <a:ext uri="{FF2B5EF4-FFF2-40B4-BE49-F238E27FC236}">
                    <a16:creationId xmlns="" xmlns:a16="http://schemas.microsoft.com/office/drawing/2014/main" id="{3CA8B05E-6D44-4DE1-989A-68F732D427FE}"/>
                  </a:ext>
                </a:extLst>
              </p:cNvPr>
              <p:cNvGraphicFramePr>
                <a:graphicFrameLocks noGrp="1"/>
              </p:cNvGraphicFramePr>
              <p:nvPr>
                <p:extLst/>
              </p:nvPr>
            </p:nvGraphicFramePr>
            <p:xfrm>
              <a:off x="3727537" y="449215"/>
              <a:ext cx="8270875" cy="5669280"/>
            </p:xfrm>
            <a:graphic>
              <a:graphicData uri="http://schemas.openxmlformats.org/drawingml/2006/table">
                <a:tbl>
                  <a:tblPr firstRow="1" bandRow="1">
                    <a:tableStyleId>{5940675A-B579-460E-94D1-54222C63F5DA}</a:tableStyleId>
                  </a:tblPr>
                  <a:tblGrid>
                    <a:gridCol w="1146199">
                      <a:extLst>
                        <a:ext uri="{9D8B030D-6E8A-4147-A177-3AD203B41FA5}">
                          <a16:colId xmlns="" xmlns:a16="http://schemas.microsoft.com/office/drawing/2014/main" val="924954628"/>
                        </a:ext>
                      </a:extLst>
                    </a:gridCol>
                    <a:gridCol w="835086">
                      <a:extLst>
                        <a:ext uri="{9D8B030D-6E8A-4147-A177-3AD203B41FA5}">
                          <a16:colId xmlns="" xmlns:a16="http://schemas.microsoft.com/office/drawing/2014/main" val="2708233356"/>
                        </a:ext>
                      </a:extLst>
                    </a:gridCol>
                    <a:gridCol w="2075935">
                      <a:extLst>
                        <a:ext uri="{9D8B030D-6E8A-4147-A177-3AD203B41FA5}">
                          <a16:colId xmlns="" xmlns:a16="http://schemas.microsoft.com/office/drawing/2014/main" val="1898490400"/>
                        </a:ext>
                      </a:extLst>
                    </a:gridCol>
                    <a:gridCol w="4213655">
                      <a:extLst>
                        <a:ext uri="{9D8B030D-6E8A-4147-A177-3AD203B41FA5}">
                          <a16:colId xmlns="" xmlns:a16="http://schemas.microsoft.com/office/drawing/2014/main" val="2372542643"/>
                        </a:ext>
                      </a:extLst>
                    </a:gridCol>
                  </a:tblGrid>
                  <a:tr h="370840">
                    <a:tc>
                      <a:txBody>
                        <a:bodyPr/>
                        <a:lstStyle/>
                        <a:p>
                          <a:r>
                            <a:rPr lang="en-US" sz="1200" b="1" dirty="0">
                              <a:latin typeface="Times New Roman" panose="02020603050405020304" pitchFamily="18" charset="0"/>
                              <a:cs typeface="Times New Roman" panose="02020603050405020304" pitchFamily="18" charset="0"/>
                            </a:rPr>
                            <a:t>Effect</a:t>
                          </a: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Point Estimate</a:t>
                          </a:r>
                        </a:p>
                      </a:txBody>
                      <a:tcPr>
                        <a:solidFill>
                          <a:schemeClr val="bg2"/>
                        </a:solidFill>
                      </a:tcPr>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b="1" dirty="0"/>
                            <a:t>(Point</a:t>
                          </a:r>
                          <a:r>
                            <a:rPr lang="en-US" sz="1200" b="1" baseline="0" dirty="0"/>
                            <a:t> estimate</a:t>
                          </a:r>
                          <a14:m>
                            <m:oMath xmlns:m="http://schemas.openxmlformats.org/officeDocument/2006/math">
                              <m:r>
                                <a:rPr lang="en-US" sz="1200" b="1" i="1" smtClean="0">
                                  <a:latin typeface="Cambria Math" panose="02040503050406030204" pitchFamily="18" charset="0"/>
                                </a:rPr>
                                <m:t>−</m:t>
                              </m:r>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𝟏𝟎𝟎</m:t>
                              </m:r>
                              <m:r>
                                <a:rPr lang="en-US" sz="1200" b="1" i="1" smtClean="0">
                                  <a:latin typeface="Cambria Math" panose="02040503050406030204" pitchFamily="18" charset="0"/>
                                  <a:ea typeface="Cambria Math" panose="02040503050406030204" pitchFamily="18" charset="0"/>
                                </a:rPr>
                                <m:t>%</m:t>
                              </m:r>
                            </m:oMath>
                          </a14:m>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Interpretation</a:t>
                          </a:r>
                        </a:p>
                      </a:txBody>
                      <a:tcPr>
                        <a:solidFill>
                          <a:schemeClr val="bg2"/>
                        </a:solidFill>
                      </a:tcPr>
                    </a:tc>
                    <a:extLst>
                      <a:ext uri="{0D108BD9-81ED-4DB2-BD59-A6C34878D82A}">
                        <a16:rowId xmlns="" xmlns:a16="http://schemas.microsoft.com/office/drawing/2014/main" val="359404486"/>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Education primary</a:t>
                          </a:r>
                        </a:p>
                      </a:txBody>
                      <a:tcPr/>
                    </a:tc>
                    <a:tc>
                      <a:txBody>
                        <a:bodyPr/>
                        <a:lstStyle/>
                        <a:p>
                          <a:pPr algn="ctr"/>
                          <a:r>
                            <a:rPr lang="en-US" sz="1200" dirty="0">
                              <a:latin typeface="Times New Roman" panose="02020603050405020304" pitchFamily="18" charset="0"/>
                              <a:cs typeface="Times New Roman" panose="02020603050405020304" pitchFamily="18" charset="0"/>
                            </a:rPr>
                            <a:t>0.629</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-37.10%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Having primary education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37.1%</a:t>
                          </a:r>
                          <a:r>
                            <a:rPr lang="en-US" sz="1200" dirty="0">
                              <a:latin typeface="Times New Roman" panose="02020603050405020304" pitchFamily="18" charset="0"/>
                              <a:cs typeface="Times New Roman" panose="02020603050405020304" pitchFamily="18" charset="0"/>
                            </a:rPr>
                            <a:t> compared to having tertiary education.</a:t>
                          </a:r>
                        </a:p>
                      </a:txBody>
                      <a:tcPr/>
                    </a:tc>
                    <a:extLst>
                      <a:ext uri="{0D108BD9-81ED-4DB2-BD59-A6C34878D82A}">
                        <a16:rowId xmlns="" xmlns:a16="http://schemas.microsoft.com/office/drawing/2014/main" val="508576261"/>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(admin)</a:t>
                          </a:r>
                        </a:p>
                      </a:txBody>
                      <a:tcPr/>
                    </a:tc>
                    <a:tc>
                      <a:txBody>
                        <a:bodyPr/>
                        <a:lstStyle/>
                        <a:p>
                          <a:pPr algn="ctr"/>
                          <a:r>
                            <a:rPr lang="en-US" sz="1200" dirty="0">
                              <a:latin typeface="Times New Roman" panose="02020603050405020304" pitchFamily="18" charset="0"/>
                              <a:cs typeface="Times New Roman" panose="02020603050405020304" pitchFamily="18" charset="0"/>
                            </a:rPr>
                            <a:t>1.100</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10.00%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Administrator job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10.0%</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 xmlns:a16="http://schemas.microsoft.com/office/drawing/2014/main" val="3639005385"/>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(blue-collar)</a:t>
                          </a:r>
                        </a:p>
                      </a:txBody>
                      <a:tcPr/>
                    </a:tc>
                    <a:tc>
                      <a:txBody>
                        <a:bodyPr/>
                        <a:lstStyle/>
                        <a:p>
                          <a:pPr algn="ctr"/>
                          <a:r>
                            <a:rPr lang="en-US" sz="1200" dirty="0">
                              <a:latin typeface="Times New Roman" panose="02020603050405020304" pitchFamily="18" charset="0"/>
                              <a:cs typeface="Times New Roman" panose="02020603050405020304" pitchFamily="18" charset="0"/>
                            </a:rPr>
                            <a:t>0.753</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Blue-collar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24.7%</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 xmlns:a16="http://schemas.microsoft.com/office/drawing/2014/main" val="1976853733"/>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(entrepreneur)</a:t>
                          </a:r>
                        </a:p>
                      </a:txBody>
                      <a:tcPr/>
                    </a:tc>
                    <a:tc>
                      <a:txBody>
                        <a:bodyPr/>
                        <a:lstStyle/>
                        <a:p>
                          <a:pPr algn="ctr"/>
                          <a:r>
                            <a:rPr lang="en-US" sz="1200" dirty="0">
                              <a:latin typeface="Times New Roman" panose="02020603050405020304" pitchFamily="18" charset="0"/>
                              <a:cs typeface="Times New Roman" panose="02020603050405020304" pitchFamily="18" charset="0"/>
                            </a:rPr>
                            <a:t>0.714</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-28.60%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Entrepreneur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28.6%</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 xmlns:a16="http://schemas.microsoft.com/office/drawing/2014/main" val="3498304935"/>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(housemaid)</a:t>
                          </a:r>
                        </a:p>
                      </a:txBody>
                      <a:tcPr/>
                    </a:tc>
                    <a:tc>
                      <a:txBody>
                        <a:bodyPr/>
                        <a:lstStyle/>
                        <a:p>
                          <a:pPr algn="ctr"/>
                          <a:r>
                            <a:rPr lang="en-US" sz="1200" dirty="0">
                              <a:latin typeface="Times New Roman" panose="02020603050405020304" pitchFamily="18" charset="0"/>
                              <a:cs typeface="Times New Roman" panose="02020603050405020304" pitchFamily="18" charset="0"/>
                            </a:rPr>
                            <a:t>0.633</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Housemaid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36.7%</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 xmlns:a16="http://schemas.microsoft.com/office/drawing/2014/main" val="1313131040"/>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(retired)</a:t>
                          </a:r>
                        </a:p>
                      </a:txBody>
                      <a:tcPr/>
                    </a:tc>
                    <a:tc>
                      <a:txBody>
                        <a:bodyPr/>
                        <a:lstStyle/>
                        <a:p>
                          <a:pPr algn="ctr"/>
                          <a:r>
                            <a:rPr lang="en-US" sz="1200" dirty="0">
                              <a:latin typeface="Times New Roman" panose="02020603050405020304" pitchFamily="18" charset="0"/>
                              <a:cs typeface="Times New Roman" panose="02020603050405020304" pitchFamily="18" charset="0"/>
                            </a:rPr>
                            <a:t>1.477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47.70%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Being retired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47.7%</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 xmlns:a16="http://schemas.microsoft.com/office/drawing/2014/main" val="3255999099"/>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(services)</a:t>
                          </a:r>
                        </a:p>
                      </a:txBody>
                      <a:tcPr/>
                    </a:tc>
                    <a:tc>
                      <a:txBody>
                        <a:bodyPr/>
                        <a:lstStyle/>
                        <a:p>
                          <a:pPr algn="ctr"/>
                          <a:r>
                            <a:rPr lang="en-US" sz="1200" dirty="0">
                              <a:latin typeface="Times New Roman" panose="02020603050405020304" pitchFamily="18" charset="0"/>
                              <a:cs typeface="Times New Roman" panose="02020603050405020304" pitchFamily="18" charset="0"/>
                            </a:rPr>
                            <a:t>0.785</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-21.50%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Services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21.5%</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 xmlns:a16="http://schemas.microsoft.com/office/drawing/2014/main" val="3230991511"/>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(student)</a:t>
                          </a:r>
                        </a:p>
                      </a:txBody>
                      <a:tcPr/>
                    </a:tc>
                    <a:tc>
                      <a:txBody>
                        <a:bodyPr/>
                        <a:lstStyle/>
                        <a:p>
                          <a:pPr algn="ctr"/>
                          <a:r>
                            <a:rPr lang="en-US" sz="1200" dirty="0">
                              <a:latin typeface="Times New Roman" panose="02020603050405020304" pitchFamily="18" charset="0"/>
                              <a:cs typeface="Times New Roman" panose="02020603050405020304" pitchFamily="18" charset="0"/>
                            </a:rPr>
                            <a:t>1.759</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75.90%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Being student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75.9%</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 xmlns:a16="http://schemas.microsoft.com/office/drawing/2014/main" val="3380490874"/>
                      </a:ext>
                    </a:extLst>
                  </a:tr>
                  <a:tr h="370840">
                    <a:tc>
                      <a:txBody>
                        <a:bodyPr/>
                        <a:lstStyle/>
                        <a:p>
                          <a:r>
                            <a:rPr lang="en-US" sz="1200" dirty="0">
                              <a:highlight>
                                <a:srgbClr val="00FFFF"/>
                              </a:highlight>
                              <a:latin typeface="Times New Roman" panose="02020603050405020304" pitchFamily="18" charset="0"/>
                              <a:cs typeface="Times New Roman" panose="02020603050405020304" pitchFamily="18" charset="0"/>
                            </a:rPr>
                            <a:t>Age</a:t>
                          </a:r>
                        </a:p>
                      </a:txBody>
                      <a:tcPr/>
                    </a:tc>
                    <a:tc>
                      <a:txBody>
                        <a:bodyPr/>
                        <a:lstStyle/>
                        <a:p>
                          <a:pPr algn="ctr"/>
                          <a:r>
                            <a:rPr lang="en-US" sz="1200" dirty="0">
                              <a:latin typeface="Times New Roman" panose="02020603050405020304" pitchFamily="18" charset="0"/>
                              <a:cs typeface="Times New Roman" panose="02020603050405020304" pitchFamily="18" charset="0"/>
                            </a:rPr>
                            <a:t>0.587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-41.30%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year change in age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41.3%</a:t>
                          </a:r>
                        </a:p>
                      </a:txBody>
                      <a:tcPr/>
                    </a:tc>
                    <a:extLst>
                      <a:ext uri="{0D108BD9-81ED-4DB2-BD59-A6C34878D82A}">
                        <a16:rowId xmlns="" xmlns:a16="http://schemas.microsoft.com/office/drawing/2014/main" val="468110358"/>
                      </a:ext>
                    </a:extLst>
                  </a:tr>
                  <a:tr h="370840">
                    <a:tc>
                      <a:txBody>
                        <a:bodyPr/>
                        <a:lstStyle/>
                        <a:p>
                          <a:r>
                            <a:rPr lang="en-US" sz="1200" dirty="0">
                              <a:highlight>
                                <a:srgbClr val="00FFFF"/>
                              </a:highlight>
                              <a:latin typeface="Times New Roman" panose="02020603050405020304" pitchFamily="18" charset="0"/>
                              <a:cs typeface="Times New Roman" panose="02020603050405020304" pitchFamily="18" charset="0"/>
                            </a:rPr>
                            <a:t>Balance</a:t>
                          </a:r>
                        </a:p>
                      </a:txBody>
                      <a:tcPr/>
                    </a:tc>
                    <a:tc>
                      <a:txBody>
                        <a:bodyPr/>
                        <a:lstStyle/>
                        <a:p>
                          <a:pPr algn="ctr"/>
                          <a:r>
                            <a:rPr lang="en-US" sz="1200" dirty="0">
                              <a:latin typeface="Times New Roman" panose="02020603050405020304" pitchFamily="18" charset="0"/>
                              <a:cs typeface="Times New Roman" panose="02020603050405020304" pitchFamily="18" charset="0"/>
                            </a:rPr>
                            <a:t>1.840</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84.00%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euro change in balance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84%</a:t>
                          </a:r>
                        </a:p>
                      </a:txBody>
                      <a:tcPr/>
                    </a:tc>
                    <a:extLst>
                      <a:ext uri="{0D108BD9-81ED-4DB2-BD59-A6C34878D82A}">
                        <a16:rowId xmlns="" xmlns:a16="http://schemas.microsoft.com/office/drawing/2014/main" val="904230558"/>
                      </a:ext>
                    </a:extLst>
                  </a:tr>
                  <a:tr h="370840">
                    <a:tc>
                      <a:txBody>
                        <a:bodyPr/>
                        <a:lstStyle/>
                        <a:p>
                          <a:r>
                            <a:rPr lang="en-US" sz="1200" dirty="0">
                              <a:highlight>
                                <a:srgbClr val="00FFFF"/>
                              </a:highlight>
                              <a:latin typeface="Times New Roman" panose="02020603050405020304" pitchFamily="18" charset="0"/>
                              <a:cs typeface="Times New Roman" panose="02020603050405020304" pitchFamily="18" charset="0"/>
                            </a:rPr>
                            <a:t>Duration</a:t>
                          </a:r>
                        </a:p>
                      </a:txBody>
                      <a:tcPr/>
                    </a:tc>
                    <a:tc>
                      <a:txBody>
                        <a:bodyPr/>
                        <a:lstStyle/>
                        <a:p>
                          <a:pPr algn="ctr"/>
                          <a:r>
                            <a:rPr lang="en-US" sz="1200" dirty="0">
                              <a:latin typeface="Times New Roman" panose="02020603050405020304" pitchFamily="18" charset="0"/>
                              <a:cs typeface="Times New Roman" panose="02020603050405020304" pitchFamily="18" charset="0"/>
                            </a:rPr>
                            <a:t>72.467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7146.70%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second change in last contact duration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7146.7%</a:t>
                          </a:r>
                        </a:p>
                      </a:txBody>
                      <a:tcPr/>
                    </a:tc>
                    <a:extLst>
                      <a:ext uri="{0D108BD9-81ED-4DB2-BD59-A6C34878D82A}">
                        <a16:rowId xmlns="" xmlns:a16="http://schemas.microsoft.com/office/drawing/2014/main" val="3827814767"/>
                      </a:ext>
                    </a:extLst>
                  </a:tr>
                </a:tbl>
              </a:graphicData>
            </a:graphic>
          </p:graphicFrame>
        </mc:Choice>
        <mc:Fallback xmlns="">
          <p:graphicFrame>
            <p:nvGraphicFramePr>
              <p:cNvPr id="36" name="Table 36">
                <a:extLst>
                  <a:ext uri="{FF2B5EF4-FFF2-40B4-BE49-F238E27FC236}">
                    <a16:creationId xmlns:a16="http://schemas.microsoft.com/office/drawing/2014/main" id="{3CA8B05E-6D44-4DE1-989A-68F732D427FE}"/>
                  </a:ext>
                </a:extLst>
              </p:cNvPr>
              <p:cNvGraphicFramePr>
                <a:graphicFrameLocks noGrp="1"/>
              </p:cNvGraphicFramePr>
              <p:nvPr>
                <p:extLst>
                  <p:ext uri="{D42A27DB-BD31-4B8C-83A1-F6EECF244321}">
                    <p14:modId xmlns:p14="http://schemas.microsoft.com/office/powerpoint/2010/main" val="1228244099"/>
                  </p:ext>
                </p:extLst>
              </p:nvPr>
            </p:nvGraphicFramePr>
            <p:xfrm>
              <a:off x="3727537" y="449215"/>
              <a:ext cx="8270875" cy="5669280"/>
            </p:xfrm>
            <a:graphic>
              <a:graphicData uri="http://schemas.openxmlformats.org/drawingml/2006/table">
                <a:tbl>
                  <a:tblPr firstRow="1" bandRow="1">
                    <a:tableStyleId>{5940675A-B579-460E-94D1-54222C63F5DA}</a:tableStyleId>
                  </a:tblPr>
                  <a:tblGrid>
                    <a:gridCol w="1146199">
                      <a:extLst>
                        <a:ext uri="{9D8B030D-6E8A-4147-A177-3AD203B41FA5}">
                          <a16:colId xmlns:a16="http://schemas.microsoft.com/office/drawing/2014/main" val="924954628"/>
                        </a:ext>
                      </a:extLst>
                    </a:gridCol>
                    <a:gridCol w="835086">
                      <a:extLst>
                        <a:ext uri="{9D8B030D-6E8A-4147-A177-3AD203B41FA5}">
                          <a16:colId xmlns:a16="http://schemas.microsoft.com/office/drawing/2014/main" val="2708233356"/>
                        </a:ext>
                      </a:extLst>
                    </a:gridCol>
                    <a:gridCol w="2075935">
                      <a:extLst>
                        <a:ext uri="{9D8B030D-6E8A-4147-A177-3AD203B41FA5}">
                          <a16:colId xmlns:a16="http://schemas.microsoft.com/office/drawing/2014/main" val="1898490400"/>
                        </a:ext>
                      </a:extLst>
                    </a:gridCol>
                    <a:gridCol w="4213655">
                      <a:extLst>
                        <a:ext uri="{9D8B030D-6E8A-4147-A177-3AD203B41FA5}">
                          <a16:colId xmlns:a16="http://schemas.microsoft.com/office/drawing/2014/main" val="2372542643"/>
                        </a:ext>
                      </a:extLst>
                    </a:gridCol>
                  </a:tblGrid>
                  <a:tr h="457200">
                    <a:tc>
                      <a:txBody>
                        <a:bodyPr/>
                        <a:lstStyle/>
                        <a:p>
                          <a:r>
                            <a:rPr lang="en-US" sz="1200" b="1" dirty="0">
                              <a:latin typeface="Times New Roman" panose="02020603050405020304" pitchFamily="18" charset="0"/>
                              <a:cs typeface="Times New Roman" panose="02020603050405020304" pitchFamily="18" charset="0"/>
                            </a:rPr>
                            <a:t>Effect</a:t>
                          </a: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Point Estimate</a:t>
                          </a:r>
                        </a:p>
                      </a:txBody>
                      <a:tcPr>
                        <a:solidFill>
                          <a:schemeClr val="bg2"/>
                        </a:solidFill>
                      </a:tcPr>
                    </a:tc>
                    <a:tc>
                      <a:txBody>
                        <a:bodyPr/>
                        <a:lstStyle/>
                        <a:p>
                          <a:endParaRPr lang="en-US"/>
                        </a:p>
                      </a:txBody>
                      <a:tcPr>
                        <a:blipFill>
                          <a:blip r:embed="rId5"/>
                          <a:stretch>
                            <a:fillRect l="-95601" t="-1333" r="-203519" b="-1152000"/>
                          </a:stretch>
                        </a:blipFill>
                      </a:tcPr>
                    </a:tc>
                    <a:tc>
                      <a:txBody>
                        <a:bodyPr/>
                        <a:lstStyle/>
                        <a:p>
                          <a:r>
                            <a:rPr lang="en-US" sz="1200" b="1" dirty="0">
                              <a:latin typeface="Times New Roman" panose="02020603050405020304" pitchFamily="18" charset="0"/>
                              <a:cs typeface="Times New Roman" panose="02020603050405020304" pitchFamily="18" charset="0"/>
                            </a:rPr>
                            <a:t>Interpretation</a:t>
                          </a:r>
                        </a:p>
                      </a:txBody>
                      <a:tcPr>
                        <a:solidFill>
                          <a:schemeClr val="bg2"/>
                        </a:solidFill>
                      </a:tcPr>
                    </a:tc>
                    <a:extLst>
                      <a:ext uri="{0D108BD9-81ED-4DB2-BD59-A6C34878D82A}">
                        <a16:rowId xmlns:a16="http://schemas.microsoft.com/office/drawing/2014/main" val="359404486"/>
                      </a:ext>
                    </a:extLst>
                  </a:tr>
                  <a:tr h="640080">
                    <a:tc>
                      <a:txBody>
                        <a:bodyPr/>
                        <a:lstStyle/>
                        <a:p>
                          <a:r>
                            <a:rPr lang="en-US" sz="1200" dirty="0">
                              <a:highlight>
                                <a:srgbClr val="00FF00"/>
                              </a:highlight>
                              <a:latin typeface="Times New Roman" panose="02020603050405020304" pitchFamily="18" charset="0"/>
                              <a:cs typeface="Times New Roman" panose="02020603050405020304" pitchFamily="18" charset="0"/>
                            </a:rPr>
                            <a:t>Education primary</a:t>
                          </a:r>
                        </a:p>
                      </a:txBody>
                      <a:tcPr/>
                    </a:tc>
                    <a:tc>
                      <a:txBody>
                        <a:bodyPr/>
                        <a:lstStyle/>
                        <a:p>
                          <a:pPr algn="ctr"/>
                          <a:r>
                            <a:rPr lang="en-US" sz="1200" dirty="0">
                              <a:latin typeface="Times New Roman" panose="02020603050405020304" pitchFamily="18" charset="0"/>
                              <a:cs typeface="Times New Roman" panose="02020603050405020304" pitchFamily="18" charset="0"/>
                            </a:rPr>
                            <a:t>0.629</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-37.10%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Having primary education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37.1%</a:t>
                          </a:r>
                          <a:r>
                            <a:rPr lang="en-US" sz="1200" dirty="0">
                              <a:latin typeface="Times New Roman" panose="02020603050405020304" pitchFamily="18" charset="0"/>
                              <a:cs typeface="Times New Roman" panose="02020603050405020304" pitchFamily="18" charset="0"/>
                            </a:rPr>
                            <a:t> compared to having tertiary education.</a:t>
                          </a:r>
                        </a:p>
                      </a:txBody>
                      <a:tcPr/>
                    </a:tc>
                    <a:extLst>
                      <a:ext uri="{0D108BD9-81ED-4DB2-BD59-A6C34878D82A}">
                        <a16:rowId xmlns:a16="http://schemas.microsoft.com/office/drawing/2014/main" val="508576261"/>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(admin)</a:t>
                          </a:r>
                        </a:p>
                      </a:txBody>
                      <a:tcPr/>
                    </a:tc>
                    <a:tc>
                      <a:txBody>
                        <a:bodyPr/>
                        <a:lstStyle/>
                        <a:p>
                          <a:pPr algn="ctr"/>
                          <a:r>
                            <a:rPr lang="en-US" sz="1200" dirty="0">
                              <a:latin typeface="Times New Roman" panose="02020603050405020304" pitchFamily="18" charset="0"/>
                              <a:cs typeface="Times New Roman" panose="02020603050405020304" pitchFamily="18" charset="0"/>
                            </a:rPr>
                            <a:t>1.100</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10.00%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Administrator job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10.0%</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3639005385"/>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(blue-collar)</a:t>
                          </a:r>
                        </a:p>
                      </a:txBody>
                      <a:tcPr/>
                    </a:tc>
                    <a:tc>
                      <a:txBody>
                        <a:bodyPr/>
                        <a:lstStyle/>
                        <a:p>
                          <a:pPr algn="ctr"/>
                          <a:r>
                            <a:rPr lang="en-US" sz="1200" dirty="0">
                              <a:latin typeface="Times New Roman" panose="02020603050405020304" pitchFamily="18" charset="0"/>
                              <a:cs typeface="Times New Roman" panose="02020603050405020304" pitchFamily="18" charset="0"/>
                            </a:rPr>
                            <a:t>0.753</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Blue-collar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24.7%</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1976853733"/>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(entrepreneur)</a:t>
                          </a:r>
                        </a:p>
                      </a:txBody>
                      <a:tcPr/>
                    </a:tc>
                    <a:tc>
                      <a:txBody>
                        <a:bodyPr/>
                        <a:lstStyle/>
                        <a:p>
                          <a:pPr algn="ctr"/>
                          <a:r>
                            <a:rPr lang="en-US" sz="1200" dirty="0">
                              <a:latin typeface="Times New Roman" panose="02020603050405020304" pitchFamily="18" charset="0"/>
                              <a:cs typeface="Times New Roman" panose="02020603050405020304" pitchFamily="18" charset="0"/>
                            </a:rPr>
                            <a:t>0.714</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-28.60%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Entrepreneur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28.6%</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3498304935"/>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(housemaid)</a:t>
                          </a:r>
                        </a:p>
                      </a:txBody>
                      <a:tcPr/>
                    </a:tc>
                    <a:tc>
                      <a:txBody>
                        <a:bodyPr/>
                        <a:lstStyle/>
                        <a:p>
                          <a:pPr algn="ctr"/>
                          <a:r>
                            <a:rPr lang="en-US" sz="1200" dirty="0">
                              <a:latin typeface="Times New Roman" panose="02020603050405020304" pitchFamily="18" charset="0"/>
                              <a:cs typeface="Times New Roman" panose="02020603050405020304" pitchFamily="18" charset="0"/>
                            </a:rPr>
                            <a:t>0.633</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Housemaid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36.7%</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1313131040"/>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(retired)</a:t>
                          </a:r>
                        </a:p>
                      </a:txBody>
                      <a:tcPr/>
                    </a:tc>
                    <a:tc>
                      <a:txBody>
                        <a:bodyPr/>
                        <a:lstStyle/>
                        <a:p>
                          <a:pPr algn="ctr"/>
                          <a:r>
                            <a:rPr lang="en-US" sz="1200" dirty="0">
                              <a:latin typeface="Times New Roman" panose="02020603050405020304" pitchFamily="18" charset="0"/>
                              <a:cs typeface="Times New Roman" panose="02020603050405020304" pitchFamily="18" charset="0"/>
                            </a:rPr>
                            <a:t>1.477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47.70%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Being retired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47.7%</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3255999099"/>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(services)</a:t>
                          </a:r>
                        </a:p>
                      </a:txBody>
                      <a:tcPr/>
                    </a:tc>
                    <a:tc>
                      <a:txBody>
                        <a:bodyPr/>
                        <a:lstStyle/>
                        <a:p>
                          <a:pPr algn="ctr"/>
                          <a:r>
                            <a:rPr lang="en-US" sz="1200" dirty="0">
                              <a:latin typeface="Times New Roman" panose="02020603050405020304" pitchFamily="18" charset="0"/>
                              <a:cs typeface="Times New Roman" panose="02020603050405020304" pitchFamily="18" charset="0"/>
                            </a:rPr>
                            <a:t>0.785</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-21.50%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Services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21.5%</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3230991511"/>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(student)</a:t>
                          </a:r>
                        </a:p>
                      </a:txBody>
                      <a:tcPr/>
                    </a:tc>
                    <a:tc>
                      <a:txBody>
                        <a:bodyPr/>
                        <a:lstStyle/>
                        <a:p>
                          <a:pPr algn="ctr"/>
                          <a:r>
                            <a:rPr lang="en-US" sz="1200" dirty="0">
                              <a:latin typeface="Times New Roman" panose="02020603050405020304" pitchFamily="18" charset="0"/>
                              <a:cs typeface="Times New Roman" panose="02020603050405020304" pitchFamily="18" charset="0"/>
                            </a:rPr>
                            <a:t>1.759</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75.90%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Being student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75.9%</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3380490874"/>
                      </a:ext>
                    </a:extLst>
                  </a:tr>
                  <a:tr h="457200">
                    <a:tc>
                      <a:txBody>
                        <a:bodyPr/>
                        <a:lstStyle/>
                        <a:p>
                          <a:r>
                            <a:rPr lang="en-US" sz="1200" dirty="0">
                              <a:highlight>
                                <a:srgbClr val="00FFFF"/>
                              </a:highlight>
                              <a:latin typeface="Times New Roman" panose="02020603050405020304" pitchFamily="18" charset="0"/>
                              <a:cs typeface="Times New Roman" panose="02020603050405020304" pitchFamily="18" charset="0"/>
                            </a:rPr>
                            <a:t>Age</a:t>
                          </a:r>
                        </a:p>
                      </a:txBody>
                      <a:tcPr/>
                    </a:tc>
                    <a:tc>
                      <a:txBody>
                        <a:bodyPr/>
                        <a:lstStyle/>
                        <a:p>
                          <a:pPr algn="ctr"/>
                          <a:r>
                            <a:rPr lang="en-US" sz="1200" dirty="0">
                              <a:latin typeface="Times New Roman" panose="02020603050405020304" pitchFamily="18" charset="0"/>
                              <a:cs typeface="Times New Roman" panose="02020603050405020304" pitchFamily="18" charset="0"/>
                            </a:rPr>
                            <a:t>0.587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-41.30%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year change in age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41.3%</a:t>
                          </a:r>
                        </a:p>
                      </a:txBody>
                      <a:tcPr/>
                    </a:tc>
                    <a:extLst>
                      <a:ext uri="{0D108BD9-81ED-4DB2-BD59-A6C34878D82A}">
                        <a16:rowId xmlns:a16="http://schemas.microsoft.com/office/drawing/2014/main" val="468110358"/>
                      </a:ext>
                    </a:extLst>
                  </a:tr>
                  <a:tr h="457200">
                    <a:tc>
                      <a:txBody>
                        <a:bodyPr/>
                        <a:lstStyle/>
                        <a:p>
                          <a:r>
                            <a:rPr lang="en-US" sz="1200" dirty="0">
                              <a:highlight>
                                <a:srgbClr val="00FFFF"/>
                              </a:highlight>
                              <a:latin typeface="Times New Roman" panose="02020603050405020304" pitchFamily="18" charset="0"/>
                              <a:cs typeface="Times New Roman" panose="02020603050405020304" pitchFamily="18" charset="0"/>
                            </a:rPr>
                            <a:t>Balance</a:t>
                          </a:r>
                        </a:p>
                      </a:txBody>
                      <a:tcPr/>
                    </a:tc>
                    <a:tc>
                      <a:txBody>
                        <a:bodyPr/>
                        <a:lstStyle/>
                        <a:p>
                          <a:pPr algn="ctr"/>
                          <a:r>
                            <a:rPr lang="en-US" sz="1200" dirty="0">
                              <a:latin typeface="Times New Roman" panose="02020603050405020304" pitchFamily="18" charset="0"/>
                              <a:cs typeface="Times New Roman" panose="02020603050405020304" pitchFamily="18" charset="0"/>
                            </a:rPr>
                            <a:t>1.840</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84.00%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euro change in balance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84%</a:t>
                          </a:r>
                        </a:p>
                      </a:txBody>
                      <a:tcPr/>
                    </a:tc>
                    <a:extLst>
                      <a:ext uri="{0D108BD9-81ED-4DB2-BD59-A6C34878D82A}">
                        <a16:rowId xmlns:a16="http://schemas.microsoft.com/office/drawing/2014/main" val="904230558"/>
                      </a:ext>
                    </a:extLst>
                  </a:tr>
                  <a:tr h="457200">
                    <a:tc>
                      <a:txBody>
                        <a:bodyPr/>
                        <a:lstStyle/>
                        <a:p>
                          <a:r>
                            <a:rPr lang="en-US" sz="1200" dirty="0">
                              <a:highlight>
                                <a:srgbClr val="00FFFF"/>
                              </a:highlight>
                              <a:latin typeface="Times New Roman" panose="02020603050405020304" pitchFamily="18" charset="0"/>
                              <a:cs typeface="Times New Roman" panose="02020603050405020304" pitchFamily="18" charset="0"/>
                            </a:rPr>
                            <a:t>Duration</a:t>
                          </a:r>
                        </a:p>
                      </a:txBody>
                      <a:tcPr/>
                    </a:tc>
                    <a:tc>
                      <a:txBody>
                        <a:bodyPr/>
                        <a:lstStyle/>
                        <a:p>
                          <a:pPr algn="ctr"/>
                          <a:r>
                            <a:rPr lang="en-US" sz="1200" dirty="0">
                              <a:latin typeface="Times New Roman" panose="02020603050405020304" pitchFamily="18" charset="0"/>
                              <a:cs typeface="Times New Roman" panose="02020603050405020304" pitchFamily="18" charset="0"/>
                            </a:rPr>
                            <a:t>72.467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7146.70%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second change in last contact duration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7146.7%</a:t>
                          </a:r>
                        </a:p>
                      </a:txBody>
                      <a:tcPr/>
                    </a:tc>
                    <a:extLst>
                      <a:ext uri="{0D108BD9-81ED-4DB2-BD59-A6C34878D82A}">
                        <a16:rowId xmlns:a16="http://schemas.microsoft.com/office/drawing/2014/main" val="3827814767"/>
                      </a:ext>
                    </a:extLst>
                  </a:tr>
                </a:tbl>
              </a:graphicData>
            </a:graphic>
          </p:graphicFrame>
        </mc:Fallback>
      </mc:AlternateContent>
      <p:grpSp>
        <p:nvGrpSpPr>
          <p:cNvPr id="71" name="Group 70">
            <a:extLst>
              <a:ext uri="{FF2B5EF4-FFF2-40B4-BE49-F238E27FC236}">
                <a16:creationId xmlns="" xmlns:a16="http://schemas.microsoft.com/office/drawing/2014/main" id="{FBCA681C-7BED-4B65-8B6C-D69C64C47FBE}"/>
              </a:ext>
            </a:extLst>
          </p:cNvPr>
          <p:cNvGrpSpPr/>
          <p:nvPr/>
        </p:nvGrpSpPr>
        <p:grpSpPr>
          <a:xfrm>
            <a:off x="193588" y="449215"/>
            <a:ext cx="3425453" cy="5000116"/>
            <a:chOff x="2317834" y="944741"/>
            <a:chExt cx="3714031" cy="4981069"/>
          </a:xfrm>
        </p:grpSpPr>
        <p:pic>
          <p:nvPicPr>
            <p:cNvPr id="72" name="Picture 71">
              <a:extLst>
                <a:ext uri="{FF2B5EF4-FFF2-40B4-BE49-F238E27FC236}">
                  <a16:creationId xmlns="" xmlns:a16="http://schemas.microsoft.com/office/drawing/2014/main" id="{27FE8DAD-8475-4F8F-9203-8ED696E75CC9}"/>
                </a:ext>
              </a:extLst>
            </p:cNvPr>
            <p:cNvPicPr>
              <a:picLocks noChangeAspect="1"/>
            </p:cNvPicPr>
            <p:nvPr/>
          </p:nvPicPr>
          <p:blipFill>
            <a:blip r:embed="rId6"/>
            <a:stretch>
              <a:fillRect/>
            </a:stretch>
          </p:blipFill>
          <p:spPr>
            <a:xfrm>
              <a:off x="2317834" y="944741"/>
              <a:ext cx="3698791" cy="4798336"/>
            </a:xfrm>
            <a:prstGeom prst="rect">
              <a:avLst/>
            </a:prstGeom>
            <a:ln>
              <a:solidFill>
                <a:schemeClr val="tx1"/>
              </a:solidFill>
            </a:ln>
          </p:spPr>
        </p:pic>
        <p:grpSp>
          <p:nvGrpSpPr>
            <p:cNvPr id="73" name="Group 72">
              <a:extLst>
                <a:ext uri="{FF2B5EF4-FFF2-40B4-BE49-F238E27FC236}">
                  <a16:creationId xmlns="" xmlns:a16="http://schemas.microsoft.com/office/drawing/2014/main" id="{610D355A-3214-4BF7-BA06-352FA65ABA4D}"/>
                </a:ext>
              </a:extLst>
            </p:cNvPr>
            <p:cNvGrpSpPr/>
            <p:nvPr/>
          </p:nvGrpSpPr>
          <p:grpSpPr>
            <a:xfrm>
              <a:off x="2333074" y="1593259"/>
              <a:ext cx="3698791" cy="4137119"/>
              <a:chOff x="2333074" y="1593259"/>
              <a:chExt cx="5949950" cy="4137119"/>
            </a:xfrm>
          </p:grpSpPr>
          <p:sp>
            <p:nvSpPr>
              <p:cNvPr id="77" name="Rectangle 76">
                <a:extLst>
                  <a:ext uri="{FF2B5EF4-FFF2-40B4-BE49-F238E27FC236}">
                    <a16:creationId xmlns="" xmlns:a16="http://schemas.microsoft.com/office/drawing/2014/main" id="{43C98500-DD69-4921-B81E-DF13118699B7}"/>
                  </a:ext>
                </a:extLst>
              </p:cNvPr>
              <p:cNvSpPr/>
              <p:nvPr/>
            </p:nvSpPr>
            <p:spPr>
              <a:xfrm>
                <a:off x="2333074" y="15932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 xmlns:a16="http://schemas.microsoft.com/office/drawing/2014/main" id="{1DAFEDFE-062B-43C8-B469-C5C7AD318632}"/>
                  </a:ext>
                </a:extLst>
              </p:cNvPr>
              <p:cNvSpPr/>
              <p:nvPr/>
            </p:nvSpPr>
            <p:spPr>
              <a:xfrm>
                <a:off x="2333074" y="184090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 xmlns:a16="http://schemas.microsoft.com/office/drawing/2014/main" id="{EA5CD9F3-6F71-4855-B15A-2AC6B77A508B}"/>
                  </a:ext>
                </a:extLst>
              </p:cNvPr>
              <p:cNvSpPr/>
              <p:nvPr/>
            </p:nvSpPr>
            <p:spPr>
              <a:xfrm>
                <a:off x="2333074" y="1961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 xmlns:a16="http://schemas.microsoft.com/office/drawing/2014/main" id="{8C53588A-C05B-4CB7-95BA-1758380AAD5E}"/>
                  </a:ext>
                </a:extLst>
              </p:cNvPr>
              <p:cNvSpPr/>
              <p:nvPr/>
            </p:nvSpPr>
            <p:spPr>
              <a:xfrm>
                <a:off x="2333074" y="2088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 xmlns:a16="http://schemas.microsoft.com/office/drawing/2014/main" id="{2EFDF3A8-B69F-4E19-9F23-84CAC1408775}"/>
                  </a:ext>
                </a:extLst>
              </p:cNvPr>
              <p:cNvSpPr/>
              <p:nvPr/>
            </p:nvSpPr>
            <p:spPr>
              <a:xfrm>
                <a:off x="2333074" y="2215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 xmlns:a16="http://schemas.microsoft.com/office/drawing/2014/main" id="{B666868D-D742-4909-BEF1-6513BA412C5A}"/>
                  </a:ext>
                </a:extLst>
              </p:cNvPr>
              <p:cNvSpPr/>
              <p:nvPr/>
            </p:nvSpPr>
            <p:spPr>
              <a:xfrm>
                <a:off x="2333074" y="2469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 xmlns:a16="http://schemas.microsoft.com/office/drawing/2014/main" id="{6C7B7795-7610-458A-A3AF-8CA74FA27A57}"/>
                  </a:ext>
                </a:extLst>
              </p:cNvPr>
              <p:cNvSpPr/>
              <p:nvPr/>
            </p:nvSpPr>
            <p:spPr>
              <a:xfrm>
                <a:off x="2333074" y="2723370"/>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 xmlns:a16="http://schemas.microsoft.com/office/drawing/2014/main" id="{E5F02DA5-E325-40C3-848D-CD54D7D7C116}"/>
                  </a:ext>
                </a:extLst>
              </p:cNvPr>
              <p:cNvSpPr/>
              <p:nvPr/>
            </p:nvSpPr>
            <p:spPr>
              <a:xfrm>
                <a:off x="2333074" y="2845195"/>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 xmlns:a16="http://schemas.microsoft.com/office/drawing/2014/main" id="{5C84ED1C-37C4-4F22-AA50-D746794A9B44}"/>
                  </a:ext>
                </a:extLst>
              </p:cNvPr>
              <p:cNvSpPr/>
              <p:nvPr/>
            </p:nvSpPr>
            <p:spPr>
              <a:xfrm>
                <a:off x="2333074" y="321890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 xmlns:a16="http://schemas.microsoft.com/office/drawing/2014/main" id="{DF4090E3-85A7-44A1-95C0-7D51CC41BBAD}"/>
                  </a:ext>
                </a:extLst>
              </p:cNvPr>
              <p:cNvSpPr/>
              <p:nvPr/>
            </p:nvSpPr>
            <p:spPr>
              <a:xfrm>
                <a:off x="2333074" y="33615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 xmlns:a16="http://schemas.microsoft.com/office/drawing/2014/main" id="{6BC5AB93-56B4-4318-B8D0-AFD65EF2FE82}"/>
                  </a:ext>
                </a:extLst>
              </p:cNvPr>
              <p:cNvSpPr/>
              <p:nvPr/>
            </p:nvSpPr>
            <p:spPr>
              <a:xfrm>
                <a:off x="2333074" y="3486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 xmlns:a16="http://schemas.microsoft.com/office/drawing/2014/main" id="{7589FCAA-1568-40C1-BBB9-1321DBE97788}"/>
                  </a:ext>
                </a:extLst>
              </p:cNvPr>
              <p:cNvSpPr/>
              <p:nvPr/>
            </p:nvSpPr>
            <p:spPr>
              <a:xfrm>
                <a:off x="2333074" y="3613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 xmlns:a16="http://schemas.microsoft.com/office/drawing/2014/main" id="{FBCF566B-7634-4B41-9D45-AF861173F58F}"/>
                  </a:ext>
                </a:extLst>
              </p:cNvPr>
              <p:cNvSpPr/>
              <p:nvPr/>
            </p:nvSpPr>
            <p:spPr>
              <a:xfrm>
                <a:off x="2333074" y="3740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 xmlns:a16="http://schemas.microsoft.com/office/drawing/2014/main" id="{E01A188C-BB03-4D13-97E4-559509E9E43A}"/>
                  </a:ext>
                </a:extLst>
              </p:cNvPr>
              <p:cNvSpPr/>
              <p:nvPr/>
            </p:nvSpPr>
            <p:spPr>
              <a:xfrm>
                <a:off x="2333074" y="38609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 xmlns:a16="http://schemas.microsoft.com/office/drawing/2014/main" id="{19C848C9-EFD3-4A43-8237-81E341953A7B}"/>
                  </a:ext>
                </a:extLst>
              </p:cNvPr>
              <p:cNvSpPr/>
              <p:nvPr/>
            </p:nvSpPr>
            <p:spPr>
              <a:xfrm>
                <a:off x="2333074" y="39879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 xmlns:a16="http://schemas.microsoft.com/office/drawing/2014/main" id="{90B7637C-7D01-4B07-93C4-E515B7F3452B}"/>
                  </a:ext>
                </a:extLst>
              </p:cNvPr>
              <p:cNvSpPr/>
              <p:nvPr/>
            </p:nvSpPr>
            <p:spPr>
              <a:xfrm>
                <a:off x="2333074" y="4121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 xmlns:a16="http://schemas.microsoft.com/office/drawing/2014/main" id="{19B158A0-8269-497F-939D-2D28825E51FE}"/>
                  </a:ext>
                </a:extLst>
              </p:cNvPr>
              <p:cNvSpPr/>
              <p:nvPr/>
            </p:nvSpPr>
            <p:spPr>
              <a:xfrm>
                <a:off x="2333074" y="438290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 xmlns:a16="http://schemas.microsoft.com/office/drawing/2014/main" id="{C6FD0B66-1D9F-40F1-AC57-BDFCFF58D3DF}"/>
                  </a:ext>
                </a:extLst>
              </p:cNvPr>
              <p:cNvSpPr/>
              <p:nvPr/>
            </p:nvSpPr>
            <p:spPr>
              <a:xfrm>
                <a:off x="2333074" y="46419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 xmlns:a16="http://schemas.microsoft.com/office/drawing/2014/main" id="{0E224095-21FB-4FB1-ABD5-488FD8758D55}"/>
                  </a:ext>
                </a:extLst>
              </p:cNvPr>
              <p:cNvSpPr/>
              <p:nvPr/>
            </p:nvSpPr>
            <p:spPr>
              <a:xfrm>
                <a:off x="2333074" y="56516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 xmlns:a16="http://schemas.microsoft.com/office/drawing/2014/main" id="{1D206C9E-4DFE-403C-88C0-72B01DF41BFA}"/>
                  </a:ext>
                </a:extLst>
              </p:cNvPr>
              <p:cNvSpPr/>
              <p:nvPr/>
            </p:nvSpPr>
            <p:spPr>
              <a:xfrm>
                <a:off x="2333074" y="31116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 xmlns:a16="http://schemas.microsoft.com/office/drawing/2014/main" id="{A9FEBCBE-185D-4173-9B8A-2F21B8D823E6}"/>
                  </a:ext>
                </a:extLst>
              </p:cNvPr>
              <p:cNvSpPr/>
              <p:nvPr/>
            </p:nvSpPr>
            <p:spPr>
              <a:xfrm>
                <a:off x="2333074" y="5537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 xmlns:a16="http://schemas.microsoft.com/office/drawing/2014/main" id="{E8D0D906-D944-4487-8E6E-E74F59D14BD9}"/>
                  </a:ext>
                </a:extLst>
              </p:cNvPr>
              <p:cNvSpPr/>
              <p:nvPr/>
            </p:nvSpPr>
            <p:spPr>
              <a:xfrm>
                <a:off x="2333074" y="5410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 xmlns:a16="http://schemas.microsoft.com/office/drawing/2014/main" id="{23BF7CDA-CF55-40EC-987A-BE01A31E0BF1}"/>
                  </a:ext>
                </a:extLst>
              </p:cNvPr>
              <p:cNvSpPr/>
              <p:nvPr/>
            </p:nvSpPr>
            <p:spPr>
              <a:xfrm>
                <a:off x="2333074" y="5283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 xmlns:a16="http://schemas.microsoft.com/office/drawing/2014/main" id="{66F69CC6-07D7-4F83-A02C-E772D01963F0}"/>
                  </a:ext>
                </a:extLst>
              </p:cNvPr>
              <p:cNvSpPr/>
              <p:nvPr/>
            </p:nvSpPr>
            <p:spPr>
              <a:xfrm>
                <a:off x="2333074" y="5156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 xmlns:a16="http://schemas.microsoft.com/office/drawing/2014/main" id="{1BC6FB98-251B-4EF6-8A64-E2EECC13FF85}"/>
                  </a:ext>
                </a:extLst>
              </p:cNvPr>
              <p:cNvSpPr/>
              <p:nvPr/>
            </p:nvSpPr>
            <p:spPr>
              <a:xfrm>
                <a:off x="2333074" y="5029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 xmlns:a16="http://schemas.microsoft.com/office/drawing/2014/main" id="{D818BE70-3593-444A-99FF-5E8BEBAFA4B1}"/>
                  </a:ext>
                </a:extLst>
              </p:cNvPr>
              <p:cNvSpPr/>
              <p:nvPr/>
            </p:nvSpPr>
            <p:spPr>
              <a:xfrm>
                <a:off x="2339424" y="4767863"/>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 xmlns:a16="http://schemas.microsoft.com/office/drawing/2014/main" id="{8FC88400-5E2C-41EC-ABB1-870EA6BE68E9}"/>
                </a:ext>
              </a:extLst>
            </p:cNvPr>
            <p:cNvGrpSpPr/>
            <p:nvPr/>
          </p:nvGrpSpPr>
          <p:grpSpPr>
            <a:xfrm>
              <a:off x="2317834" y="5773986"/>
              <a:ext cx="3694844" cy="151824"/>
              <a:chOff x="5613484" y="6078889"/>
              <a:chExt cx="3943350" cy="190500"/>
            </a:xfrm>
          </p:grpSpPr>
          <p:pic>
            <p:nvPicPr>
              <p:cNvPr id="75" name="Picture 74">
                <a:extLst>
                  <a:ext uri="{FF2B5EF4-FFF2-40B4-BE49-F238E27FC236}">
                    <a16:creationId xmlns="" xmlns:a16="http://schemas.microsoft.com/office/drawing/2014/main" id="{DAF431EE-9A85-4A56-A8C3-0E173B3E8293}"/>
                  </a:ext>
                </a:extLst>
              </p:cNvPr>
              <p:cNvPicPr/>
              <p:nvPr/>
            </p:nvPicPr>
            <p:blipFill>
              <a:blip r:embed="rId7"/>
              <a:stretch>
                <a:fillRect/>
              </a:stretch>
            </p:blipFill>
            <p:spPr>
              <a:xfrm>
                <a:off x="5613484" y="6078889"/>
                <a:ext cx="3943350" cy="190500"/>
              </a:xfrm>
              <a:prstGeom prst="rect">
                <a:avLst/>
              </a:prstGeom>
              <a:ln>
                <a:solidFill>
                  <a:schemeClr val="tx1"/>
                </a:solidFill>
              </a:ln>
            </p:spPr>
          </p:pic>
          <p:sp>
            <p:nvSpPr>
              <p:cNvPr id="76" name="Rectangle 75">
                <a:extLst>
                  <a:ext uri="{FF2B5EF4-FFF2-40B4-BE49-F238E27FC236}">
                    <a16:creationId xmlns="" xmlns:a16="http://schemas.microsoft.com/office/drawing/2014/main" id="{A438CCC0-0E90-4D4A-A714-61BA44B0FACE}"/>
                  </a:ext>
                </a:extLst>
              </p:cNvPr>
              <p:cNvSpPr/>
              <p:nvPr/>
            </p:nvSpPr>
            <p:spPr>
              <a:xfrm>
                <a:off x="5613484" y="6114449"/>
                <a:ext cx="3943350" cy="126062"/>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3" name="TextBox 102">
            <a:extLst>
              <a:ext uri="{FF2B5EF4-FFF2-40B4-BE49-F238E27FC236}">
                <a16:creationId xmlns="" xmlns:a16="http://schemas.microsoft.com/office/drawing/2014/main" id="{F7198ECF-F17D-4072-9EC5-92798426D52F}"/>
              </a:ext>
            </a:extLst>
          </p:cNvPr>
          <p:cNvSpPr txBox="1"/>
          <p:nvPr/>
        </p:nvSpPr>
        <p:spPr>
          <a:xfrm>
            <a:off x="472386" y="5795329"/>
            <a:ext cx="2480679" cy="646331"/>
          </a:xfrm>
          <a:prstGeom prst="rect">
            <a:avLst/>
          </a:prstGeom>
          <a:solidFill>
            <a:schemeClr val="bg1">
              <a:alpha val="35000"/>
            </a:schemeClr>
          </a:solidFill>
        </p:spPr>
        <p:txBody>
          <a:bodyPr wrap="none" rtlCol="0">
            <a:spAutoFit/>
          </a:bodyPr>
          <a:lstStyle/>
          <a:p>
            <a:r>
              <a:rPr lang="en-US" dirty="0"/>
              <a:t>*</a:t>
            </a:r>
            <a:r>
              <a:rPr lang="en-US" dirty="0">
                <a:highlight>
                  <a:srgbClr val="00FF00"/>
                </a:highlight>
              </a:rPr>
              <a:t>Green</a:t>
            </a:r>
            <a:r>
              <a:rPr lang="en-US" dirty="0"/>
              <a:t> is qualitative</a:t>
            </a:r>
          </a:p>
          <a:p>
            <a:r>
              <a:rPr lang="en-US" dirty="0"/>
              <a:t>*</a:t>
            </a:r>
            <a:r>
              <a:rPr lang="en-US" dirty="0" err="1">
                <a:highlight>
                  <a:srgbClr val="00FFFF"/>
                </a:highlight>
              </a:rPr>
              <a:t>Turqoise</a:t>
            </a:r>
            <a:r>
              <a:rPr lang="en-US" dirty="0"/>
              <a:t> is quantitative</a:t>
            </a:r>
          </a:p>
        </p:txBody>
      </p:sp>
      <p:grpSp>
        <p:nvGrpSpPr>
          <p:cNvPr id="110" name="Group 109">
            <a:extLst>
              <a:ext uri="{FF2B5EF4-FFF2-40B4-BE49-F238E27FC236}">
                <a16:creationId xmlns="" xmlns:a16="http://schemas.microsoft.com/office/drawing/2014/main" id="{426FACB2-0981-4198-86C1-612DBB4BE6B4}"/>
              </a:ext>
            </a:extLst>
          </p:cNvPr>
          <p:cNvGrpSpPr/>
          <p:nvPr/>
        </p:nvGrpSpPr>
        <p:grpSpPr>
          <a:xfrm>
            <a:off x="2953067" y="99369"/>
            <a:ext cx="4842348" cy="1000843"/>
            <a:chOff x="2953067" y="99369"/>
            <a:chExt cx="4842348" cy="1000843"/>
          </a:xfrm>
        </p:grpSpPr>
        <p:sp>
          <p:nvSpPr>
            <p:cNvPr id="104" name="TextBox 103">
              <a:extLst>
                <a:ext uri="{FF2B5EF4-FFF2-40B4-BE49-F238E27FC236}">
                  <a16:creationId xmlns="" xmlns:a16="http://schemas.microsoft.com/office/drawing/2014/main" id="{D415B54A-FCA3-4DCE-930D-6B97CD1DC458}"/>
                </a:ext>
              </a:extLst>
            </p:cNvPr>
            <p:cNvSpPr txBox="1"/>
            <p:nvPr/>
          </p:nvSpPr>
          <p:spPr>
            <a:xfrm>
              <a:off x="3601345" y="99369"/>
              <a:ext cx="4194070" cy="307777"/>
            </a:xfrm>
            <a:prstGeom prst="rect">
              <a:avLst/>
            </a:prstGeom>
            <a:solidFill>
              <a:schemeClr val="bg1">
                <a:alpha val="35000"/>
              </a:schemeClr>
            </a:solid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 Yellow highlight indicate significant category</a:t>
              </a:r>
            </a:p>
          </p:txBody>
        </p:sp>
        <p:cxnSp>
          <p:nvCxnSpPr>
            <p:cNvPr id="106" name="Connector: Curved 105">
              <a:extLst>
                <a:ext uri="{FF2B5EF4-FFF2-40B4-BE49-F238E27FC236}">
                  <a16:creationId xmlns="" xmlns:a16="http://schemas.microsoft.com/office/drawing/2014/main" id="{172E449B-088B-4F5D-A914-D793BEAC284F}"/>
                </a:ext>
              </a:extLst>
            </p:cNvPr>
            <p:cNvCxnSpPr>
              <a:cxnSpLocks/>
              <a:stCxn id="104" idx="1"/>
            </p:cNvCxnSpPr>
            <p:nvPr/>
          </p:nvCxnSpPr>
          <p:spPr>
            <a:xfrm rot="10800000" flipV="1">
              <a:off x="2953067" y="253258"/>
              <a:ext cx="648278" cy="846954"/>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1336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 xmlns:a16="http://schemas.microsoft.com/office/drawing/2014/main" id="{59F24266-D2A8-45EB-B135-C183C9625608}"/>
              </a:ext>
            </a:extLst>
          </p:cNvPr>
          <p:cNvSpPr/>
          <p:nvPr/>
        </p:nvSpPr>
        <p:spPr>
          <a:xfrm>
            <a:off x="3701687" y="906488"/>
            <a:ext cx="8279028" cy="5396154"/>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 xmlns:a16="http://schemas.microsoft.com/office/drawing/2014/main" id="{F0161875-DD93-4D6D-ACDA-1C4923405DBD}"/>
              </a:ext>
            </a:extLst>
          </p:cNvPr>
          <p:cNvGrpSpPr/>
          <p:nvPr/>
        </p:nvGrpSpPr>
        <p:grpSpPr>
          <a:xfrm>
            <a:off x="193588" y="449215"/>
            <a:ext cx="3425453" cy="5000116"/>
            <a:chOff x="2317834" y="944741"/>
            <a:chExt cx="3714031" cy="4981069"/>
          </a:xfrm>
        </p:grpSpPr>
        <p:pic>
          <p:nvPicPr>
            <p:cNvPr id="4" name="Picture 3">
              <a:extLst>
                <a:ext uri="{FF2B5EF4-FFF2-40B4-BE49-F238E27FC236}">
                  <a16:creationId xmlns="" xmlns:a16="http://schemas.microsoft.com/office/drawing/2014/main" id="{705B31F6-38B0-47A4-99F4-7AEB39F8248F}"/>
                </a:ext>
              </a:extLst>
            </p:cNvPr>
            <p:cNvPicPr>
              <a:picLocks noChangeAspect="1"/>
            </p:cNvPicPr>
            <p:nvPr/>
          </p:nvPicPr>
          <p:blipFill>
            <a:blip r:embed="rId2"/>
            <a:stretch>
              <a:fillRect/>
            </a:stretch>
          </p:blipFill>
          <p:spPr>
            <a:xfrm>
              <a:off x="2317834" y="944741"/>
              <a:ext cx="3698791" cy="4798336"/>
            </a:xfrm>
            <a:prstGeom prst="rect">
              <a:avLst/>
            </a:prstGeom>
            <a:ln>
              <a:solidFill>
                <a:schemeClr val="tx1"/>
              </a:solidFill>
            </a:ln>
          </p:spPr>
        </p:pic>
        <p:grpSp>
          <p:nvGrpSpPr>
            <p:cNvPr id="5" name="Group 4">
              <a:extLst>
                <a:ext uri="{FF2B5EF4-FFF2-40B4-BE49-F238E27FC236}">
                  <a16:creationId xmlns="" xmlns:a16="http://schemas.microsoft.com/office/drawing/2014/main" id="{D6B84210-3B2D-4AA4-85CC-CCF6F65D5E5D}"/>
                </a:ext>
              </a:extLst>
            </p:cNvPr>
            <p:cNvGrpSpPr/>
            <p:nvPr/>
          </p:nvGrpSpPr>
          <p:grpSpPr>
            <a:xfrm>
              <a:off x="2333074" y="1593259"/>
              <a:ext cx="3698791" cy="4137119"/>
              <a:chOff x="2333074" y="1593259"/>
              <a:chExt cx="5949950" cy="4137119"/>
            </a:xfrm>
          </p:grpSpPr>
          <p:sp>
            <p:nvSpPr>
              <p:cNvPr id="9" name="Rectangle 8">
                <a:extLst>
                  <a:ext uri="{FF2B5EF4-FFF2-40B4-BE49-F238E27FC236}">
                    <a16:creationId xmlns="" xmlns:a16="http://schemas.microsoft.com/office/drawing/2014/main" id="{ED631C39-CAAD-4F22-9378-98F0E49343DE}"/>
                  </a:ext>
                </a:extLst>
              </p:cNvPr>
              <p:cNvSpPr/>
              <p:nvPr/>
            </p:nvSpPr>
            <p:spPr>
              <a:xfrm>
                <a:off x="2333074" y="15932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2D3CA52-99D2-41EB-AA63-C8779A6DB6B8}"/>
                  </a:ext>
                </a:extLst>
              </p:cNvPr>
              <p:cNvSpPr/>
              <p:nvPr/>
            </p:nvSpPr>
            <p:spPr>
              <a:xfrm>
                <a:off x="2333074" y="184090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BE1EDCFD-9C9F-4639-B9F1-03CA6C56D876}"/>
                  </a:ext>
                </a:extLst>
              </p:cNvPr>
              <p:cNvSpPr/>
              <p:nvPr/>
            </p:nvSpPr>
            <p:spPr>
              <a:xfrm>
                <a:off x="2333074" y="1961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9388A5D-1B0D-4F53-8C31-264E04C27E59}"/>
                  </a:ext>
                </a:extLst>
              </p:cNvPr>
              <p:cNvSpPr/>
              <p:nvPr/>
            </p:nvSpPr>
            <p:spPr>
              <a:xfrm>
                <a:off x="2333074" y="2088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C8AA0771-3C52-4596-B4A9-5AA29A0E30A5}"/>
                  </a:ext>
                </a:extLst>
              </p:cNvPr>
              <p:cNvSpPr/>
              <p:nvPr/>
            </p:nvSpPr>
            <p:spPr>
              <a:xfrm>
                <a:off x="2333074" y="2215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1B2BA9EC-E33E-47D7-A332-97916A39B18B}"/>
                  </a:ext>
                </a:extLst>
              </p:cNvPr>
              <p:cNvSpPr/>
              <p:nvPr/>
            </p:nvSpPr>
            <p:spPr>
              <a:xfrm>
                <a:off x="2333074" y="2469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B4FE95F0-02C2-4A36-AA3E-1D10D323BC77}"/>
                  </a:ext>
                </a:extLst>
              </p:cNvPr>
              <p:cNvSpPr/>
              <p:nvPr/>
            </p:nvSpPr>
            <p:spPr>
              <a:xfrm>
                <a:off x="2333074" y="2723370"/>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9DFFBB4F-C66F-485B-A3F4-028E2C91C0D2}"/>
                  </a:ext>
                </a:extLst>
              </p:cNvPr>
              <p:cNvSpPr/>
              <p:nvPr/>
            </p:nvSpPr>
            <p:spPr>
              <a:xfrm>
                <a:off x="2333074" y="2845195"/>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513BE3A8-6DCF-4A03-8EF0-E71366F4C3C0}"/>
                  </a:ext>
                </a:extLst>
              </p:cNvPr>
              <p:cNvSpPr/>
              <p:nvPr/>
            </p:nvSpPr>
            <p:spPr>
              <a:xfrm>
                <a:off x="2333074" y="321890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BEF26836-142A-4535-BB3D-EC2862644322}"/>
                  </a:ext>
                </a:extLst>
              </p:cNvPr>
              <p:cNvSpPr/>
              <p:nvPr/>
            </p:nvSpPr>
            <p:spPr>
              <a:xfrm>
                <a:off x="2333074" y="33615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24091591-AD6C-4B69-8D46-574D168BF9B9}"/>
                  </a:ext>
                </a:extLst>
              </p:cNvPr>
              <p:cNvSpPr/>
              <p:nvPr/>
            </p:nvSpPr>
            <p:spPr>
              <a:xfrm>
                <a:off x="2333074" y="3486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C7FAA3A8-9040-4154-9C31-D7D42F8004A8}"/>
                  </a:ext>
                </a:extLst>
              </p:cNvPr>
              <p:cNvSpPr/>
              <p:nvPr/>
            </p:nvSpPr>
            <p:spPr>
              <a:xfrm>
                <a:off x="2333074" y="3613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3B6BE3BD-DFD8-4A77-A5D5-B44DBAFB0F43}"/>
                  </a:ext>
                </a:extLst>
              </p:cNvPr>
              <p:cNvSpPr/>
              <p:nvPr/>
            </p:nvSpPr>
            <p:spPr>
              <a:xfrm>
                <a:off x="2333074" y="3740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43A21573-662A-4BD0-B3AA-64A352B8119D}"/>
                  </a:ext>
                </a:extLst>
              </p:cNvPr>
              <p:cNvSpPr/>
              <p:nvPr/>
            </p:nvSpPr>
            <p:spPr>
              <a:xfrm>
                <a:off x="2333074" y="38609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B8E02E56-8EFB-4F43-8C5C-A850B1A4C4D3}"/>
                  </a:ext>
                </a:extLst>
              </p:cNvPr>
              <p:cNvSpPr/>
              <p:nvPr/>
            </p:nvSpPr>
            <p:spPr>
              <a:xfrm>
                <a:off x="2333074" y="39879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1C475211-B4A0-430E-B75C-D6214EF44071}"/>
                  </a:ext>
                </a:extLst>
              </p:cNvPr>
              <p:cNvSpPr/>
              <p:nvPr/>
            </p:nvSpPr>
            <p:spPr>
              <a:xfrm>
                <a:off x="2333074" y="4121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625E386F-DEC6-4384-92F6-576074C21469}"/>
                  </a:ext>
                </a:extLst>
              </p:cNvPr>
              <p:cNvSpPr/>
              <p:nvPr/>
            </p:nvSpPr>
            <p:spPr>
              <a:xfrm>
                <a:off x="2333074" y="438290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07573526-41E6-409C-9EF8-536245639951}"/>
                  </a:ext>
                </a:extLst>
              </p:cNvPr>
              <p:cNvSpPr/>
              <p:nvPr/>
            </p:nvSpPr>
            <p:spPr>
              <a:xfrm>
                <a:off x="2333074" y="46419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EE69BA7F-03A1-48CE-BE85-E8196BC83FFD}"/>
                  </a:ext>
                </a:extLst>
              </p:cNvPr>
              <p:cNvSpPr/>
              <p:nvPr/>
            </p:nvSpPr>
            <p:spPr>
              <a:xfrm>
                <a:off x="2333074" y="56516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1CB52F4F-DBF6-401D-BB3A-5173A50F1BC4}"/>
                  </a:ext>
                </a:extLst>
              </p:cNvPr>
              <p:cNvSpPr/>
              <p:nvPr/>
            </p:nvSpPr>
            <p:spPr>
              <a:xfrm>
                <a:off x="2333074" y="31116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B57D0DE9-BA9D-4BAD-8B94-61195923E00A}"/>
                  </a:ext>
                </a:extLst>
              </p:cNvPr>
              <p:cNvSpPr/>
              <p:nvPr/>
            </p:nvSpPr>
            <p:spPr>
              <a:xfrm>
                <a:off x="2333074" y="5537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CA06F661-3F70-4A36-A3CA-0F7AD03FCF05}"/>
                  </a:ext>
                </a:extLst>
              </p:cNvPr>
              <p:cNvSpPr/>
              <p:nvPr/>
            </p:nvSpPr>
            <p:spPr>
              <a:xfrm>
                <a:off x="2333074" y="5410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D745E25D-2F39-41BC-ACE6-B1973C63A4F4}"/>
                  </a:ext>
                </a:extLst>
              </p:cNvPr>
              <p:cNvSpPr/>
              <p:nvPr/>
            </p:nvSpPr>
            <p:spPr>
              <a:xfrm>
                <a:off x="2333074" y="5283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C80EEEAC-528E-4CCA-9696-61A596E35419}"/>
                  </a:ext>
                </a:extLst>
              </p:cNvPr>
              <p:cNvSpPr/>
              <p:nvPr/>
            </p:nvSpPr>
            <p:spPr>
              <a:xfrm>
                <a:off x="2333074" y="5156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 xmlns:a16="http://schemas.microsoft.com/office/drawing/2014/main" id="{D2CAB039-520D-4FDC-B2C0-DC5EC4C2C679}"/>
                  </a:ext>
                </a:extLst>
              </p:cNvPr>
              <p:cNvSpPr/>
              <p:nvPr/>
            </p:nvSpPr>
            <p:spPr>
              <a:xfrm>
                <a:off x="2333074" y="5029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BC37BD5B-9BB3-43A8-9A4B-963F47E96627}"/>
                  </a:ext>
                </a:extLst>
              </p:cNvPr>
              <p:cNvSpPr/>
              <p:nvPr/>
            </p:nvSpPr>
            <p:spPr>
              <a:xfrm>
                <a:off x="2339424" y="4767863"/>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 xmlns:a16="http://schemas.microsoft.com/office/drawing/2014/main" id="{7873245B-69ED-45A0-A110-3CECBA6458A4}"/>
                </a:ext>
              </a:extLst>
            </p:cNvPr>
            <p:cNvGrpSpPr/>
            <p:nvPr/>
          </p:nvGrpSpPr>
          <p:grpSpPr>
            <a:xfrm>
              <a:off x="2317834" y="5773986"/>
              <a:ext cx="3694844" cy="151824"/>
              <a:chOff x="5613484" y="6078889"/>
              <a:chExt cx="3943350" cy="190500"/>
            </a:xfrm>
          </p:grpSpPr>
          <p:pic>
            <p:nvPicPr>
              <p:cNvPr id="7" name="Picture 6">
                <a:extLst>
                  <a:ext uri="{FF2B5EF4-FFF2-40B4-BE49-F238E27FC236}">
                    <a16:creationId xmlns="" xmlns:a16="http://schemas.microsoft.com/office/drawing/2014/main" id="{90683BB0-2E7F-44B8-98CA-8BC0DF230D44}"/>
                  </a:ext>
                </a:extLst>
              </p:cNvPr>
              <p:cNvPicPr/>
              <p:nvPr/>
            </p:nvPicPr>
            <p:blipFill>
              <a:blip r:embed="rId3"/>
              <a:stretch>
                <a:fillRect/>
              </a:stretch>
            </p:blipFill>
            <p:spPr>
              <a:xfrm>
                <a:off x="5613484" y="6078889"/>
                <a:ext cx="3943350" cy="190500"/>
              </a:xfrm>
              <a:prstGeom prst="rect">
                <a:avLst/>
              </a:prstGeom>
              <a:ln>
                <a:solidFill>
                  <a:schemeClr val="tx1"/>
                </a:solidFill>
              </a:ln>
            </p:spPr>
          </p:pic>
          <p:sp>
            <p:nvSpPr>
              <p:cNvPr id="8" name="Rectangle 7">
                <a:extLst>
                  <a:ext uri="{FF2B5EF4-FFF2-40B4-BE49-F238E27FC236}">
                    <a16:creationId xmlns="" xmlns:a16="http://schemas.microsoft.com/office/drawing/2014/main" id="{4BAA2028-A38C-4195-BB27-FB7C6021C935}"/>
                  </a:ext>
                </a:extLst>
              </p:cNvPr>
              <p:cNvSpPr/>
              <p:nvPr/>
            </p:nvSpPr>
            <p:spPr>
              <a:xfrm>
                <a:off x="5613484" y="6114449"/>
                <a:ext cx="3943350" cy="126062"/>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graphicFrame>
            <p:nvGraphicFramePr>
              <p:cNvPr id="35" name="Table 36">
                <a:extLst>
                  <a:ext uri="{FF2B5EF4-FFF2-40B4-BE49-F238E27FC236}">
                    <a16:creationId xmlns="" xmlns:a16="http://schemas.microsoft.com/office/drawing/2014/main" id="{E1E63809-A35F-4741-8F09-374F3C626A54}"/>
                  </a:ext>
                </a:extLst>
              </p:cNvPr>
              <p:cNvGraphicFramePr>
                <a:graphicFrameLocks noGrp="1"/>
              </p:cNvGraphicFramePr>
              <p:nvPr>
                <p:extLst/>
              </p:nvPr>
            </p:nvGraphicFramePr>
            <p:xfrm>
              <a:off x="3719385" y="450482"/>
              <a:ext cx="8279027" cy="5852160"/>
            </p:xfrm>
            <a:graphic>
              <a:graphicData uri="http://schemas.openxmlformats.org/drawingml/2006/table">
                <a:tbl>
                  <a:tblPr firstRow="1" bandRow="1">
                    <a:tableStyleId>{5940675A-B579-460E-94D1-54222C63F5DA}</a:tableStyleId>
                  </a:tblPr>
                  <a:tblGrid>
                    <a:gridCol w="990874">
                      <a:extLst>
                        <a:ext uri="{9D8B030D-6E8A-4147-A177-3AD203B41FA5}">
                          <a16:colId xmlns="" xmlns:a16="http://schemas.microsoft.com/office/drawing/2014/main" val="924954628"/>
                        </a:ext>
                      </a:extLst>
                    </a:gridCol>
                    <a:gridCol w="782271">
                      <a:extLst>
                        <a:ext uri="{9D8B030D-6E8A-4147-A177-3AD203B41FA5}">
                          <a16:colId xmlns="" xmlns:a16="http://schemas.microsoft.com/office/drawing/2014/main" val="2708233356"/>
                        </a:ext>
                      </a:extLst>
                    </a:gridCol>
                    <a:gridCol w="2008022">
                      <a:extLst>
                        <a:ext uri="{9D8B030D-6E8A-4147-A177-3AD203B41FA5}">
                          <a16:colId xmlns="" xmlns:a16="http://schemas.microsoft.com/office/drawing/2014/main" val="1898490400"/>
                        </a:ext>
                      </a:extLst>
                    </a:gridCol>
                    <a:gridCol w="4497860">
                      <a:extLst>
                        <a:ext uri="{9D8B030D-6E8A-4147-A177-3AD203B41FA5}">
                          <a16:colId xmlns="" xmlns:a16="http://schemas.microsoft.com/office/drawing/2014/main" val="2372542643"/>
                        </a:ext>
                      </a:extLst>
                    </a:gridCol>
                  </a:tblGrid>
                  <a:tr h="370840">
                    <a:tc>
                      <a:txBody>
                        <a:bodyPr/>
                        <a:lstStyle/>
                        <a:p>
                          <a:r>
                            <a:rPr lang="en-US" sz="1200" b="1" dirty="0">
                              <a:latin typeface="Times New Roman" panose="02020603050405020304" pitchFamily="18" charset="0"/>
                              <a:cs typeface="Times New Roman" panose="02020603050405020304" pitchFamily="18" charset="0"/>
                            </a:rPr>
                            <a:t>Effect</a:t>
                          </a: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Point Estimate</a:t>
                          </a:r>
                        </a:p>
                      </a:txBody>
                      <a:tcPr>
                        <a:solidFill>
                          <a:schemeClr val="bg2"/>
                        </a:solidFill>
                      </a:tcPr>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b="1" dirty="0"/>
                            <a:t>(Point</a:t>
                          </a:r>
                          <a:r>
                            <a:rPr lang="en-US" sz="1200" b="1" baseline="0" dirty="0"/>
                            <a:t> estimate</a:t>
                          </a:r>
                          <a14:m>
                            <m:oMath xmlns:m="http://schemas.openxmlformats.org/officeDocument/2006/math">
                              <m:r>
                                <a:rPr lang="en-US" sz="1200" b="1" i="1" smtClean="0">
                                  <a:latin typeface="Cambria Math" panose="02040503050406030204" pitchFamily="18" charset="0"/>
                                </a:rPr>
                                <m:t>−</m:t>
                              </m:r>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𝟏𝟎𝟎</m:t>
                              </m:r>
                              <m:r>
                                <a:rPr lang="en-US" sz="1200" b="1" i="1" smtClean="0">
                                  <a:latin typeface="Cambria Math" panose="02040503050406030204" pitchFamily="18" charset="0"/>
                                  <a:ea typeface="Cambria Math" panose="02040503050406030204" pitchFamily="18" charset="0"/>
                                </a:rPr>
                                <m:t>%</m:t>
                              </m:r>
                            </m:oMath>
                          </a14:m>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Interpretation</a:t>
                          </a:r>
                        </a:p>
                      </a:txBody>
                      <a:tcPr>
                        <a:solidFill>
                          <a:schemeClr val="bg2"/>
                        </a:solidFill>
                      </a:tcPr>
                    </a:tc>
                    <a:extLst>
                      <a:ext uri="{0D108BD9-81ED-4DB2-BD59-A6C34878D82A}">
                        <a16:rowId xmlns="" xmlns:a16="http://schemas.microsoft.com/office/drawing/2014/main" val="359404486"/>
                      </a:ext>
                    </a:extLst>
                  </a:tr>
                  <a:tr h="370840">
                    <a:tc>
                      <a:txBody>
                        <a:bodyPr/>
                        <a:lstStyle/>
                        <a:p>
                          <a:r>
                            <a:rPr lang="en-US" sz="1200" dirty="0">
                              <a:highlight>
                                <a:srgbClr val="00FFFF"/>
                              </a:highlight>
                              <a:latin typeface="Times New Roman" panose="02020603050405020304" pitchFamily="18" charset="0"/>
                              <a:cs typeface="Times New Roman" panose="02020603050405020304" pitchFamily="18" charset="0"/>
                            </a:rPr>
                            <a:t>Campaign</a:t>
                          </a:r>
                        </a:p>
                      </a:txBody>
                      <a:tcPr/>
                    </a:tc>
                    <a:tc>
                      <a:txBody>
                        <a:bodyPr/>
                        <a:lstStyle/>
                        <a:p>
                          <a:pPr algn="ctr"/>
                          <a:r>
                            <a:rPr lang="en-US" sz="1200" dirty="0">
                              <a:latin typeface="Times New Roman" panose="02020603050405020304" pitchFamily="18" charset="0"/>
                              <a:cs typeface="Times New Roman" panose="02020603050405020304" pitchFamily="18" charset="0"/>
                            </a:rPr>
                            <a:t>0.904</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-9.60%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unit change in contact performed during campaign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9.6%</a:t>
                          </a:r>
                        </a:p>
                      </a:txBody>
                      <a:tcPr/>
                    </a:tc>
                    <a:extLst>
                      <a:ext uri="{0D108BD9-81ED-4DB2-BD59-A6C34878D82A}">
                        <a16:rowId xmlns="" xmlns:a16="http://schemas.microsoft.com/office/drawing/2014/main" val="2627361193"/>
                      </a:ext>
                    </a:extLst>
                  </a:tr>
                  <a:tr h="370840">
                    <a:tc>
                      <a:txBody>
                        <a:bodyPr/>
                        <a:lstStyle/>
                        <a:p>
                          <a:r>
                            <a:rPr lang="en-US" sz="1200" dirty="0" err="1">
                              <a:highlight>
                                <a:srgbClr val="00FFFF"/>
                              </a:highlight>
                              <a:latin typeface="Times New Roman" panose="02020603050405020304" pitchFamily="18" charset="0"/>
                              <a:cs typeface="Times New Roman" panose="02020603050405020304" pitchFamily="18" charset="0"/>
                            </a:rPr>
                            <a:t>Pdays</a:t>
                          </a:r>
                          <a:endParaRPr lang="en-US" sz="1200" dirty="0">
                            <a:highlight>
                              <a:srgbClr val="00FFFF"/>
                            </a:highlight>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1.002</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0.20%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day change in days passed since last contact from previous campaign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0.2%</a:t>
                          </a:r>
                        </a:p>
                      </a:txBody>
                      <a:tcPr/>
                    </a:tc>
                    <a:extLst>
                      <a:ext uri="{0D108BD9-81ED-4DB2-BD59-A6C34878D82A}">
                        <a16:rowId xmlns="" xmlns:a16="http://schemas.microsoft.com/office/drawing/2014/main" val="2116937753"/>
                      </a:ext>
                    </a:extLst>
                  </a:tr>
                  <a:tr h="370840">
                    <a:tc>
                      <a:txBody>
                        <a:bodyPr/>
                        <a:lstStyle/>
                        <a:p>
                          <a:r>
                            <a:rPr lang="en-US" sz="1200" dirty="0">
                              <a:highlight>
                                <a:srgbClr val="00FFFF"/>
                              </a:highlight>
                              <a:latin typeface="Times New Roman" panose="02020603050405020304" pitchFamily="18" charset="0"/>
                              <a:cs typeface="Times New Roman" panose="02020603050405020304" pitchFamily="18" charset="0"/>
                            </a:rPr>
                            <a:t>Previous</a:t>
                          </a:r>
                        </a:p>
                      </a:txBody>
                      <a:tcPr/>
                    </a:tc>
                    <a:tc>
                      <a:txBody>
                        <a:bodyPr/>
                        <a:lstStyle/>
                        <a:p>
                          <a:pPr algn="ctr"/>
                          <a:r>
                            <a:rPr lang="en-US" sz="1200" dirty="0">
                              <a:latin typeface="Times New Roman" panose="02020603050405020304" pitchFamily="18" charset="0"/>
                              <a:cs typeface="Times New Roman" panose="02020603050405020304" pitchFamily="18" charset="0"/>
                            </a:rPr>
                            <a:t>1.104</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10.40%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unit change in contact performed before this campaign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10.4%</a:t>
                          </a:r>
                        </a:p>
                      </a:txBody>
                      <a:tcPr/>
                    </a:tc>
                    <a:extLst>
                      <a:ext uri="{0D108BD9-81ED-4DB2-BD59-A6C34878D82A}">
                        <a16:rowId xmlns="" xmlns:a16="http://schemas.microsoft.com/office/drawing/2014/main" val="497385129"/>
                      </a:ext>
                    </a:extLst>
                  </a:tr>
                  <a:tr h="370840">
                    <a:tc>
                      <a:txBody>
                        <a:bodyPr/>
                        <a:lstStyle/>
                        <a:p>
                          <a:r>
                            <a:rPr lang="en-US" sz="1200" dirty="0">
                              <a:highlight>
                                <a:srgbClr val="00FFFF"/>
                              </a:highlight>
                              <a:latin typeface="Times New Roman" panose="02020603050405020304" pitchFamily="18" charset="0"/>
                              <a:cs typeface="Times New Roman" panose="02020603050405020304" pitchFamily="18" charset="0"/>
                            </a:rPr>
                            <a:t>Day</a:t>
                          </a:r>
                        </a:p>
                      </a:txBody>
                      <a:tcPr/>
                    </a:tc>
                    <a:tc>
                      <a:txBody>
                        <a:bodyPr/>
                        <a:lstStyle/>
                        <a:p>
                          <a:pPr algn="ctr"/>
                          <a:r>
                            <a:rPr lang="en-US" sz="1200" dirty="0">
                              <a:latin typeface="Times New Roman" panose="02020603050405020304" pitchFamily="18" charset="0"/>
                              <a:cs typeface="Times New Roman" panose="02020603050405020304" pitchFamily="18" charset="0"/>
                            </a:rPr>
                            <a:t>1.008</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0.80%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day change in the day of the month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0.8%</a:t>
                          </a:r>
                        </a:p>
                      </a:txBody>
                      <a:tcPr/>
                    </a:tc>
                    <a:extLst>
                      <a:ext uri="{0D108BD9-81ED-4DB2-BD59-A6C34878D82A}">
                        <a16:rowId xmlns="" xmlns:a16="http://schemas.microsoft.com/office/drawing/2014/main" val="4077427609"/>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Housing (no)</a:t>
                          </a:r>
                        </a:p>
                      </a:txBody>
                      <a:tcPr/>
                    </a:tc>
                    <a:tc>
                      <a:txBody>
                        <a:bodyPr/>
                        <a:lstStyle/>
                        <a:p>
                          <a:pPr algn="ctr"/>
                          <a:r>
                            <a:rPr lang="en-US" sz="1200" dirty="0">
                              <a:latin typeface="Times New Roman" panose="02020603050405020304" pitchFamily="18" charset="0"/>
                              <a:cs typeface="Times New Roman" panose="02020603050405020304" pitchFamily="18" charset="0"/>
                            </a:rPr>
                            <a:t>2.268</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126.80%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Not having house loan will increase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126.8%</a:t>
                          </a:r>
                          <a:r>
                            <a:rPr lang="en-US" sz="1200" dirty="0">
                              <a:latin typeface="Times New Roman" panose="02020603050405020304" pitchFamily="18" charset="0"/>
                              <a:cs typeface="Times New Roman" panose="02020603050405020304" pitchFamily="18" charset="0"/>
                            </a:rPr>
                            <a:t> compared to having house loan.</a:t>
                          </a:r>
                        </a:p>
                      </a:txBody>
                      <a:tcPr/>
                    </a:tc>
                    <a:extLst>
                      <a:ext uri="{0D108BD9-81ED-4DB2-BD59-A6C34878D82A}">
                        <a16:rowId xmlns="" xmlns:a16="http://schemas.microsoft.com/office/drawing/2014/main" val="508576261"/>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Loan (no)</a:t>
                          </a:r>
                        </a:p>
                      </a:txBody>
                      <a:tcPr/>
                    </a:tc>
                    <a:tc>
                      <a:txBody>
                        <a:bodyPr/>
                        <a:lstStyle/>
                        <a:p>
                          <a:pPr algn="ctr"/>
                          <a:r>
                            <a:rPr lang="en-US" sz="1200" dirty="0">
                              <a:latin typeface="Times New Roman" panose="02020603050405020304" pitchFamily="18" charset="0"/>
                              <a:cs typeface="Times New Roman" panose="02020603050405020304" pitchFamily="18" charset="0"/>
                            </a:rPr>
                            <a:t>1.598</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59.80%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Not having personal loan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59.8% </a:t>
                          </a:r>
                          <a:r>
                            <a:rPr lang="en-US" sz="1200" dirty="0">
                              <a:latin typeface="Times New Roman" panose="02020603050405020304" pitchFamily="18" charset="0"/>
                              <a:cs typeface="Times New Roman" panose="02020603050405020304" pitchFamily="18" charset="0"/>
                            </a:rPr>
                            <a:t>compared to having personal loan.</a:t>
                          </a:r>
                        </a:p>
                      </a:txBody>
                      <a:tcPr/>
                    </a:tc>
                    <a:extLst>
                      <a:ext uri="{0D108BD9-81ED-4DB2-BD59-A6C34878D82A}">
                        <a16:rowId xmlns="" xmlns:a16="http://schemas.microsoft.com/office/drawing/2014/main" val="3639005385"/>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Marital (married)</a:t>
                          </a:r>
                        </a:p>
                      </a:txBody>
                      <a:tcPr/>
                    </a:tc>
                    <a:tc>
                      <a:txBody>
                        <a:bodyPr/>
                        <a:lstStyle/>
                        <a:p>
                          <a:pPr algn="ctr"/>
                          <a:r>
                            <a:rPr lang="en-US" sz="1200" dirty="0">
                              <a:latin typeface="Times New Roman" panose="02020603050405020304" pitchFamily="18" charset="0"/>
                              <a:cs typeface="Times New Roman" panose="02020603050405020304" pitchFamily="18" charset="0"/>
                            </a:rPr>
                            <a:t>0.767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-23.30%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Being married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23.3%</a:t>
                          </a:r>
                          <a:r>
                            <a:rPr lang="en-US" sz="1200" dirty="0">
                              <a:latin typeface="Times New Roman" panose="02020603050405020304" pitchFamily="18" charset="0"/>
                              <a:cs typeface="Times New Roman" panose="02020603050405020304" pitchFamily="18" charset="0"/>
                            </a:rPr>
                            <a:t> compared to being single.</a:t>
                          </a:r>
                        </a:p>
                      </a:txBody>
                      <a:tcPr/>
                    </a:tc>
                    <a:extLst>
                      <a:ext uri="{0D108BD9-81ED-4DB2-BD59-A6C34878D82A}">
                        <a16:rowId xmlns="" xmlns:a16="http://schemas.microsoft.com/office/drawing/2014/main" val="1976853733"/>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(Aug)</a:t>
                          </a:r>
                        </a:p>
                      </a:txBody>
                      <a:tcPr/>
                    </a:tc>
                    <a:tc>
                      <a:txBody>
                        <a:bodyPr/>
                        <a:lstStyle/>
                        <a:p>
                          <a:pPr algn="ctr"/>
                          <a:r>
                            <a:rPr lang="en-US" sz="1200" dirty="0">
                              <a:latin typeface="Times New Roman" panose="02020603050405020304" pitchFamily="18" charset="0"/>
                              <a:cs typeface="Times New Roman" panose="02020603050405020304" pitchFamily="18" charset="0"/>
                            </a:rPr>
                            <a:t>0.181</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-81.90%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Last contacted in August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81.9%</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 xmlns:a16="http://schemas.microsoft.com/office/drawing/2014/main" val="3498304935"/>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(Dec)</a:t>
                          </a:r>
                        </a:p>
                      </a:txBody>
                      <a:tcPr/>
                    </a:tc>
                    <a:tc>
                      <a:txBody>
                        <a:bodyPr/>
                        <a:lstStyle/>
                        <a:p>
                          <a:pPr algn="ctr"/>
                          <a:r>
                            <a:rPr lang="en-US" sz="1200" dirty="0">
                              <a:latin typeface="Times New Roman" panose="02020603050405020304" pitchFamily="18" charset="0"/>
                              <a:cs typeface="Times New Roman" panose="02020603050405020304" pitchFamily="18" charset="0"/>
                            </a:rPr>
                            <a:t>0.709</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-29.10%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Last contacted in December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29.1%</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 xmlns:a16="http://schemas.microsoft.com/office/drawing/2014/main" val="1313131040"/>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(Jan)</a:t>
                          </a:r>
                        </a:p>
                      </a:txBody>
                      <a:tcPr/>
                    </a:tc>
                    <a:tc>
                      <a:txBody>
                        <a:bodyPr/>
                        <a:lstStyle/>
                        <a:p>
                          <a:pPr algn="ctr"/>
                          <a:r>
                            <a:rPr lang="en-US" sz="1200" dirty="0">
                              <a:latin typeface="Times New Roman" panose="02020603050405020304" pitchFamily="18" charset="0"/>
                              <a:cs typeface="Times New Roman" panose="02020603050405020304" pitchFamily="18" charset="0"/>
                            </a:rPr>
                            <a:t>0.092</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-90.80%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January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90.8%</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 xmlns:a16="http://schemas.microsoft.com/office/drawing/2014/main" val="3255999099"/>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(Jul)</a:t>
                          </a:r>
                        </a:p>
                      </a:txBody>
                      <a:tcPr/>
                    </a:tc>
                    <a:tc>
                      <a:txBody>
                        <a:bodyPr/>
                        <a:lstStyle/>
                        <a:p>
                          <a:pPr algn="ctr"/>
                          <a:r>
                            <a:rPr lang="en-US" sz="1200" dirty="0">
                              <a:latin typeface="Times New Roman" panose="02020603050405020304" pitchFamily="18" charset="0"/>
                              <a:cs typeface="Times New Roman" panose="02020603050405020304" pitchFamily="18" charset="0"/>
                            </a:rPr>
                            <a:t>0.157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-84.30%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July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84.3%</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 xmlns:a16="http://schemas.microsoft.com/office/drawing/2014/main" val="3230991511"/>
                      </a:ext>
                    </a:extLst>
                  </a:tr>
                </a:tbl>
              </a:graphicData>
            </a:graphic>
          </p:graphicFrame>
        </mc:Choice>
        <mc:Fallback xmlns="">
          <p:graphicFrame>
            <p:nvGraphicFramePr>
              <p:cNvPr id="35" name="Table 36">
                <a:extLst>
                  <a:ext uri="{FF2B5EF4-FFF2-40B4-BE49-F238E27FC236}">
                    <a16:creationId xmlns:a16="http://schemas.microsoft.com/office/drawing/2014/main" id="{E1E63809-A35F-4741-8F09-374F3C626A54}"/>
                  </a:ext>
                </a:extLst>
              </p:cNvPr>
              <p:cNvGraphicFramePr>
                <a:graphicFrameLocks noGrp="1"/>
              </p:cNvGraphicFramePr>
              <p:nvPr>
                <p:extLst>
                  <p:ext uri="{D42A27DB-BD31-4B8C-83A1-F6EECF244321}">
                    <p14:modId xmlns:p14="http://schemas.microsoft.com/office/powerpoint/2010/main" val="2713401463"/>
                  </p:ext>
                </p:extLst>
              </p:nvPr>
            </p:nvGraphicFramePr>
            <p:xfrm>
              <a:off x="3719385" y="450482"/>
              <a:ext cx="8279027" cy="5852160"/>
            </p:xfrm>
            <a:graphic>
              <a:graphicData uri="http://schemas.openxmlformats.org/drawingml/2006/table">
                <a:tbl>
                  <a:tblPr firstRow="1" bandRow="1">
                    <a:tableStyleId>{5940675A-B579-460E-94D1-54222C63F5DA}</a:tableStyleId>
                  </a:tblPr>
                  <a:tblGrid>
                    <a:gridCol w="990874">
                      <a:extLst>
                        <a:ext uri="{9D8B030D-6E8A-4147-A177-3AD203B41FA5}">
                          <a16:colId xmlns:a16="http://schemas.microsoft.com/office/drawing/2014/main" val="924954628"/>
                        </a:ext>
                      </a:extLst>
                    </a:gridCol>
                    <a:gridCol w="782271">
                      <a:extLst>
                        <a:ext uri="{9D8B030D-6E8A-4147-A177-3AD203B41FA5}">
                          <a16:colId xmlns:a16="http://schemas.microsoft.com/office/drawing/2014/main" val="2708233356"/>
                        </a:ext>
                      </a:extLst>
                    </a:gridCol>
                    <a:gridCol w="2008022">
                      <a:extLst>
                        <a:ext uri="{9D8B030D-6E8A-4147-A177-3AD203B41FA5}">
                          <a16:colId xmlns:a16="http://schemas.microsoft.com/office/drawing/2014/main" val="1898490400"/>
                        </a:ext>
                      </a:extLst>
                    </a:gridCol>
                    <a:gridCol w="4497860">
                      <a:extLst>
                        <a:ext uri="{9D8B030D-6E8A-4147-A177-3AD203B41FA5}">
                          <a16:colId xmlns:a16="http://schemas.microsoft.com/office/drawing/2014/main" val="2372542643"/>
                        </a:ext>
                      </a:extLst>
                    </a:gridCol>
                  </a:tblGrid>
                  <a:tr h="457200">
                    <a:tc>
                      <a:txBody>
                        <a:bodyPr/>
                        <a:lstStyle/>
                        <a:p>
                          <a:r>
                            <a:rPr lang="en-US" sz="1200" b="1" dirty="0">
                              <a:latin typeface="Times New Roman" panose="02020603050405020304" pitchFamily="18" charset="0"/>
                              <a:cs typeface="Times New Roman" panose="02020603050405020304" pitchFamily="18" charset="0"/>
                            </a:rPr>
                            <a:t>Effect</a:t>
                          </a: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Point Estimate</a:t>
                          </a:r>
                        </a:p>
                      </a:txBody>
                      <a:tcPr>
                        <a:solidFill>
                          <a:schemeClr val="bg2"/>
                        </a:solidFill>
                      </a:tcPr>
                    </a:tc>
                    <a:tc>
                      <a:txBody>
                        <a:bodyPr/>
                        <a:lstStyle/>
                        <a:p>
                          <a:endParaRPr lang="en-US"/>
                        </a:p>
                      </a:txBody>
                      <a:tcPr>
                        <a:blipFill>
                          <a:blip r:embed="rId7"/>
                          <a:stretch>
                            <a:fillRect l="-88485" t="-1333" r="-224242" b="-1192000"/>
                          </a:stretch>
                        </a:blipFill>
                      </a:tcPr>
                    </a:tc>
                    <a:tc>
                      <a:txBody>
                        <a:bodyPr/>
                        <a:lstStyle/>
                        <a:p>
                          <a:r>
                            <a:rPr lang="en-US" sz="1200" b="1" dirty="0">
                              <a:latin typeface="Times New Roman" panose="02020603050405020304" pitchFamily="18" charset="0"/>
                              <a:cs typeface="Times New Roman" panose="02020603050405020304" pitchFamily="18" charset="0"/>
                            </a:rPr>
                            <a:t>Interpretation</a:t>
                          </a:r>
                        </a:p>
                      </a:txBody>
                      <a:tcPr>
                        <a:solidFill>
                          <a:schemeClr val="bg2"/>
                        </a:solidFill>
                      </a:tcPr>
                    </a:tc>
                    <a:extLst>
                      <a:ext uri="{0D108BD9-81ED-4DB2-BD59-A6C34878D82A}">
                        <a16:rowId xmlns:a16="http://schemas.microsoft.com/office/drawing/2014/main" val="359404486"/>
                      </a:ext>
                    </a:extLst>
                  </a:tr>
                  <a:tr h="457200">
                    <a:tc>
                      <a:txBody>
                        <a:bodyPr/>
                        <a:lstStyle/>
                        <a:p>
                          <a:r>
                            <a:rPr lang="en-US" sz="1200" dirty="0">
                              <a:highlight>
                                <a:srgbClr val="00FFFF"/>
                              </a:highlight>
                              <a:latin typeface="Times New Roman" panose="02020603050405020304" pitchFamily="18" charset="0"/>
                              <a:cs typeface="Times New Roman" panose="02020603050405020304" pitchFamily="18" charset="0"/>
                            </a:rPr>
                            <a:t>Campaign</a:t>
                          </a:r>
                        </a:p>
                      </a:txBody>
                      <a:tcPr/>
                    </a:tc>
                    <a:tc>
                      <a:txBody>
                        <a:bodyPr/>
                        <a:lstStyle/>
                        <a:p>
                          <a:pPr algn="ctr"/>
                          <a:r>
                            <a:rPr lang="en-US" sz="1200" dirty="0">
                              <a:latin typeface="Times New Roman" panose="02020603050405020304" pitchFamily="18" charset="0"/>
                              <a:cs typeface="Times New Roman" panose="02020603050405020304" pitchFamily="18" charset="0"/>
                            </a:rPr>
                            <a:t>0.904</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-9.60%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unit change in contact performed during campaign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9.6%</a:t>
                          </a:r>
                        </a:p>
                      </a:txBody>
                      <a:tcPr/>
                    </a:tc>
                    <a:extLst>
                      <a:ext uri="{0D108BD9-81ED-4DB2-BD59-A6C34878D82A}">
                        <a16:rowId xmlns:a16="http://schemas.microsoft.com/office/drawing/2014/main" val="2627361193"/>
                      </a:ext>
                    </a:extLst>
                  </a:tr>
                  <a:tr h="640080">
                    <a:tc>
                      <a:txBody>
                        <a:bodyPr/>
                        <a:lstStyle/>
                        <a:p>
                          <a:r>
                            <a:rPr lang="en-US" sz="1200" dirty="0" err="1">
                              <a:highlight>
                                <a:srgbClr val="00FFFF"/>
                              </a:highlight>
                              <a:latin typeface="Times New Roman" panose="02020603050405020304" pitchFamily="18" charset="0"/>
                              <a:cs typeface="Times New Roman" panose="02020603050405020304" pitchFamily="18" charset="0"/>
                            </a:rPr>
                            <a:t>Pdays</a:t>
                          </a:r>
                          <a:endParaRPr lang="en-US" sz="1200" dirty="0">
                            <a:highlight>
                              <a:srgbClr val="00FFFF"/>
                            </a:highlight>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1.002</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0.20%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day change in days passed since last contact from previous campaign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0.2%</a:t>
                          </a:r>
                        </a:p>
                      </a:txBody>
                      <a:tcPr/>
                    </a:tc>
                    <a:extLst>
                      <a:ext uri="{0D108BD9-81ED-4DB2-BD59-A6C34878D82A}">
                        <a16:rowId xmlns:a16="http://schemas.microsoft.com/office/drawing/2014/main" val="2116937753"/>
                      </a:ext>
                    </a:extLst>
                  </a:tr>
                  <a:tr h="457200">
                    <a:tc>
                      <a:txBody>
                        <a:bodyPr/>
                        <a:lstStyle/>
                        <a:p>
                          <a:r>
                            <a:rPr lang="en-US" sz="1200" dirty="0">
                              <a:highlight>
                                <a:srgbClr val="00FFFF"/>
                              </a:highlight>
                              <a:latin typeface="Times New Roman" panose="02020603050405020304" pitchFamily="18" charset="0"/>
                              <a:cs typeface="Times New Roman" panose="02020603050405020304" pitchFamily="18" charset="0"/>
                            </a:rPr>
                            <a:t>Previous</a:t>
                          </a:r>
                        </a:p>
                      </a:txBody>
                      <a:tcPr/>
                    </a:tc>
                    <a:tc>
                      <a:txBody>
                        <a:bodyPr/>
                        <a:lstStyle/>
                        <a:p>
                          <a:pPr algn="ctr"/>
                          <a:r>
                            <a:rPr lang="en-US" sz="1200" dirty="0">
                              <a:latin typeface="Times New Roman" panose="02020603050405020304" pitchFamily="18" charset="0"/>
                              <a:cs typeface="Times New Roman" panose="02020603050405020304" pitchFamily="18" charset="0"/>
                            </a:rPr>
                            <a:t>1.104</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10.40%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unit change in contact performed before this campaign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10.4%</a:t>
                          </a:r>
                        </a:p>
                      </a:txBody>
                      <a:tcPr/>
                    </a:tc>
                    <a:extLst>
                      <a:ext uri="{0D108BD9-81ED-4DB2-BD59-A6C34878D82A}">
                        <a16:rowId xmlns:a16="http://schemas.microsoft.com/office/drawing/2014/main" val="497385129"/>
                      </a:ext>
                    </a:extLst>
                  </a:tr>
                  <a:tr h="457200">
                    <a:tc>
                      <a:txBody>
                        <a:bodyPr/>
                        <a:lstStyle/>
                        <a:p>
                          <a:r>
                            <a:rPr lang="en-US" sz="1200" dirty="0">
                              <a:highlight>
                                <a:srgbClr val="00FFFF"/>
                              </a:highlight>
                              <a:latin typeface="Times New Roman" panose="02020603050405020304" pitchFamily="18" charset="0"/>
                              <a:cs typeface="Times New Roman" panose="02020603050405020304" pitchFamily="18" charset="0"/>
                            </a:rPr>
                            <a:t>Day</a:t>
                          </a:r>
                        </a:p>
                      </a:txBody>
                      <a:tcPr/>
                    </a:tc>
                    <a:tc>
                      <a:txBody>
                        <a:bodyPr/>
                        <a:lstStyle/>
                        <a:p>
                          <a:pPr algn="ctr"/>
                          <a:r>
                            <a:rPr lang="en-US" sz="1200" dirty="0">
                              <a:latin typeface="Times New Roman" panose="02020603050405020304" pitchFamily="18" charset="0"/>
                              <a:cs typeface="Times New Roman" panose="02020603050405020304" pitchFamily="18" charset="0"/>
                            </a:rPr>
                            <a:t>1.008</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0.80%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day change in the day of the month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0.8%</a:t>
                          </a:r>
                        </a:p>
                      </a:txBody>
                      <a:tcPr/>
                    </a:tc>
                    <a:extLst>
                      <a:ext uri="{0D108BD9-81ED-4DB2-BD59-A6C34878D82A}">
                        <a16:rowId xmlns:a16="http://schemas.microsoft.com/office/drawing/2014/main" val="4077427609"/>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Housing (no)</a:t>
                          </a:r>
                        </a:p>
                      </a:txBody>
                      <a:tcPr/>
                    </a:tc>
                    <a:tc>
                      <a:txBody>
                        <a:bodyPr/>
                        <a:lstStyle/>
                        <a:p>
                          <a:pPr algn="ctr"/>
                          <a:r>
                            <a:rPr lang="en-US" sz="1200" dirty="0">
                              <a:latin typeface="Times New Roman" panose="02020603050405020304" pitchFamily="18" charset="0"/>
                              <a:cs typeface="Times New Roman" panose="02020603050405020304" pitchFamily="18" charset="0"/>
                            </a:rPr>
                            <a:t>2.268</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126.80%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Not having house loan will increase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126.8%</a:t>
                          </a:r>
                          <a:r>
                            <a:rPr lang="en-US" sz="1200" dirty="0">
                              <a:latin typeface="Times New Roman" panose="02020603050405020304" pitchFamily="18" charset="0"/>
                              <a:cs typeface="Times New Roman" panose="02020603050405020304" pitchFamily="18" charset="0"/>
                            </a:rPr>
                            <a:t> compared to having house loan.</a:t>
                          </a:r>
                        </a:p>
                      </a:txBody>
                      <a:tcPr/>
                    </a:tc>
                    <a:extLst>
                      <a:ext uri="{0D108BD9-81ED-4DB2-BD59-A6C34878D82A}">
                        <a16:rowId xmlns:a16="http://schemas.microsoft.com/office/drawing/2014/main" val="508576261"/>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Loan (no)</a:t>
                          </a:r>
                        </a:p>
                      </a:txBody>
                      <a:tcPr/>
                    </a:tc>
                    <a:tc>
                      <a:txBody>
                        <a:bodyPr/>
                        <a:lstStyle/>
                        <a:p>
                          <a:pPr algn="ctr"/>
                          <a:r>
                            <a:rPr lang="en-US" sz="1200" dirty="0">
                              <a:latin typeface="Times New Roman" panose="02020603050405020304" pitchFamily="18" charset="0"/>
                              <a:cs typeface="Times New Roman" panose="02020603050405020304" pitchFamily="18" charset="0"/>
                            </a:rPr>
                            <a:t>1.598</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59.80%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Not having personal loan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59.8% </a:t>
                          </a:r>
                          <a:r>
                            <a:rPr lang="en-US" sz="1200" dirty="0">
                              <a:latin typeface="Times New Roman" panose="02020603050405020304" pitchFamily="18" charset="0"/>
                              <a:cs typeface="Times New Roman" panose="02020603050405020304" pitchFamily="18" charset="0"/>
                            </a:rPr>
                            <a:t>compared to having personal loan.</a:t>
                          </a:r>
                        </a:p>
                      </a:txBody>
                      <a:tcPr/>
                    </a:tc>
                    <a:extLst>
                      <a:ext uri="{0D108BD9-81ED-4DB2-BD59-A6C34878D82A}">
                        <a16:rowId xmlns:a16="http://schemas.microsoft.com/office/drawing/2014/main" val="3639005385"/>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Marital (married)</a:t>
                          </a:r>
                        </a:p>
                      </a:txBody>
                      <a:tcPr/>
                    </a:tc>
                    <a:tc>
                      <a:txBody>
                        <a:bodyPr/>
                        <a:lstStyle/>
                        <a:p>
                          <a:pPr algn="ctr"/>
                          <a:r>
                            <a:rPr lang="en-US" sz="1200" dirty="0">
                              <a:latin typeface="Times New Roman" panose="02020603050405020304" pitchFamily="18" charset="0"/>
                              <a:cs typeface="Times New Roman" panose="02020603050405020304" pitchFamily="18" charset="0"/>
                            </a:rPr>
                            <a:t>0.767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-23.30%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Being married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23.3%</a:t>
                          </a:r>
                          <a:r>
                            <a:rPr lang="en-US" sz="1200" dirty="0">
                              <a:latin typeface="Times New Roman" panose="02020603050405020304" pitchFamily="18" charset="0"/>
                              <a:cs typeface="Times New Roman" panose="02020603050405020304" pitchFamily="18" charset="0"/>
                            </a:rPr>
                            <a:t> compared to being single.</a:t>
                          </a:r>
                        </a:p>
                      </a:txBody>
                      <a:tcPr/>
                    </a:tc>
                    <a:extLst>
                      <a:ext uri="{0D108BD9-81ED-4DB2-BD59-A6C34878D82A}">
                        <a16:rowId xmlns:a16="http://schemas.microsoft.com/office/drawing/2014/main" val="1976853733"/>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(Aug)</a:t>
                          </a:r>
                        </a:p>
                      </a:txBody>
                      <a:tcPr/>
                    </a:tc>
                    <a:tc>
                      <a:txBody>
                        <a:bodyPr/>
                        <a:lstStyle/>
                        <a:p>
                          <a:pPr algn="ctr"/>
                          <a:r>
                            <a:rPr lang="en-US" sz="1200" dirty="0">
                              <a:latin typeface="Times New Roman" panose="02020603050405020304" pitchFamily="18" charset="0"/>
                              <a:cs typeface="Times New Roman" panose="02020603050405020304" pitchFamily="18" charset="0"/>
                            </a:rPr>
                            <a:t>0.181</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-81.90%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Last contacted in August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81.9%</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3498304935"/>
                      </a:ext>
                    </a:extLst>
                  </a:tr>
                  <a:tr h="640080">
                    <a:tc>
                      <a:txBody>
                        <a:bodyPr/>
                        <a:lstStyle/>
                        <a:p>
                          <a:r>
                            <a:rPr lang="en-US" sz="1200" dirty="0">
                              <a:highlight>
                                <a:srgbClr val="00FF00"/>
                              </a:highlight>
                              <a:latin typeface="Times New Roman" panose="02020603050405020304" pitchFamily="18" charset="0"/>
                              <a:cs typeface="Times New Roman" panose="02020603050405020304" pitchFamily="18" charset="0"/>
                            </a:rPr>
                            <a:t>Month (Dec)</a:t>
                          </a:r>
                        </a:p>
                      </a:txBody>
                      <a:tcPr/>
                    </a:tc>
                    <a:tc>
                      <a:txBody>
                        <a:bodyPr/>
                        <a:lstStyle/>
                        <a:p>
                          <a:pPr algn="ctr"/>
                          <a:r>
                            <a:rPr lang="en-US" sz="1200" dirty="0">
                              <a:latin typeface="Times New Roman" panose="02020603050405020304" pitchFamily="18" charset="0"/>
                              <a:cs typeface="Times New Roman" panose="02020603050405020304" pitchFamily="18" charset="0"/>
                            </a:rPr>
                            <a:t>0.709</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-29.10%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Last contacted in December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29.1%</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1313131040"/>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(Jan)</a:t>
                          </a:r>
                        </a:p>
                      </a:txBody>
                      <a:tcPr/>
                    </a:tc>
                    <a:tc>
                      <a:txBody>
                        <a:bodyPr/>
                        <a:lstStyle/>
                        <a:p>
                          <a:pPr algn="ctr"/>
                          <a:r>
                            <a:rPr lang="en-US" sz="1200" dirty="0">
                              <a:latin typeface="Times New Roman" panose="02020603050405020304" pitchFamily="18" charset="0"/>
                              <a:cs typeface="Times New Roman" panose="02020603050405020304" pitchFamily="18" charset="0"/>
                            </a:rPr>
                            <a:t>0.092</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-90.80%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January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90.8%</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3255999099"/>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(Jul)</a:t>
                          </a:r>
                        </a:p>
                      </a:txBody>
                      <a:tcPr/>
                    </a:tc>
                    <a:tc>
                      <a:txBody>
                        <a:bodyPr/>
                        <a:lstStyle/>
                        <a:p>
                          <a:pPr algn="ctr"/>
                          <a:r>
                            <a:rPr lang="en-US" sz="1200" dirty="0">
                              <a:latin typeface="Times New Roman" panose="02020603050405020304" pitchFamily="18" charset="0"/>
                              <a:cs typeface="Times New Roman" panose="02020603050405020304" pitchFamily="18" charset="0"/>
                            </a:rPr>
                            <a:t>0.157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-84.30%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July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84.3%</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3230991511"/>
                      </a:ext>
                    </a:extLst>
                  </a:tr>
                </a:tbl>
              </a:graphicData>
            </a:graphic>
          </p:graphicFrame>
        </mc:Fallback>
      </mc:AlternateContent>
      <p:sp>
        <p:nvSpPr>
          <p:cNvPr id="69" name="TextBox 68">
            <a:extLst>
              <a:ext uri="{FF2B5EF4-FFF2-40B4-BE49-F238E27FC236}">
                <a16:creationId xmlns="" xmlns:a16="http://schemas.microsoft.com/office/drawing/2014/main" id="{C5F7ABA1-3820-43BC-8CDF-571CA5A61CB7}"/>
              </a:ext>
            </a:extLst>
          </p:cNvPr>
          <p:cNvSpPr txBox="1"/>
          <p:nvPr/>
        </p:nvSpPr>
        <p:spPr>
          <a:xfrm>
            <a:off x="0" y="54158"/>
            <a:ext cx="3425453"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To explain odds ratio</a:t>
            </a:r>
          </a:p>
        </p:txBody>
      </p:sp>
      <p:sp>
        <p:nvSpPr>
          <p:cNvPr id="71" name="TextBox 70">
            <a:extLst>
              <a:ext uri="{FF2B5EF4-FFF2-40B4-BE49-F238E27FC236}">
                <a16:creationId xmlns="" xmlns:a16="http://schemas.microsoft.com/office/drawing/2014/main" id="{D8C24260-9F14-4683-9515-BE2EEADA0433}"/>
              </a:ext>
            </a:extLst>
          </p:cNvPr>
          <p:cNvSpPr txBox="1"/>
          <p:nvPr/>
        </p:nvSpPr>
        <p:spPr>
          <a:xfrm>
            <a:off x="472386" y="5795329"/>
            <a:ext cx="2480679" cy="646331"/>
          </a:xfrm>
          <a:prstGeom prst="rect">
            <a:avLst/>
          </a:prstGeom>
          <a:solidFill>
            <a:schemeClr val="bg1">
              <a:alpha val="35000"/>
            </a:schemeClr>
          </a:solidFill>
        </p:spPr>
        <p:txBody>
          <a:bodyPr wrap="none" rtlCol="0">
            <a:spAutoFit/>
          </a:bodyPr>
          <a:lstStyle/>
          <a:p>
            <a:r>
              <a:rPr lang="en-US" dirty="0"/>
              <a:t>*</a:t>
            </a:r>
            <a:r>
              <a:rPr lang="en-US" dirty="0">
                <a:highlight>
                  <a:srgbClr val="00FF00"/>
                </a:highlight>
              </a:rPr>
              <a:t>Green</a:t>
            </a:r>
            <a:r>
              <a:rPr lang="en-US" dirty="0"/>
              <a:t> is qualitative</a:t>
            </a:r>
          </a:p>
          <a:p>
            <a:r>
              <a:rPr lang="en-US" dirty="0"/>
              <a:t>*</a:t>
            </a:r>
            <a:r>
              <a:rPr lang="en-US" dirty="0" err="1">
                <a:highlight>
                  <a:srgbClr val="00FFFF"/>
                </a:highlight>
              </a:rPr>
              <a:t>Turqoise</a:t>
            </a:r>
            <a:r>
              <a:rPr lang="en-US" dirty="0"/>
              <a:t> is quantitative</a:t>
            </a:r>
          </a:p>
        </p:txBody>
      </p:sp>
      <p:grpSp>
        <p:nvGrpSpPr>
          <p:cNvPr id="72" name="Group 71">
            <a:extLst>
              <a:ext uri="{FF2B5EF4-FFF2-40B4-BE49-F238E27FC236}">
                <a16:creationId xmlns="" xmlns:a16="http://schemas.microsoft.com/office/drawing/2014/main" id="{F30C9401-2AF4-4D66-89FF-277DB92E861E}"/>
              </a:ext>
            </a:extLst>
          </p:cNvPr>
          <p:cNvGrpSpPr/>
          <p:nvPr/>
        </p:nvGrpSpPr>
        <p:grpSpPr>
          <a:xfrm>
            <a:off x="2953067" y="99369"/>
            <a:ext cx="4842348" cy="1000843"/>
            <a:chOff x="2953067" y="99369"/>
            <a:chExt cx="4842348" cy="1000843"/>
          </a:xfrm>
        </p:grpSpPr>
        <p:sp>
          <p:nvSpPr>
            <p:cNvPr id="73" name="TextBox 72">
              <a:extLst>
                <a:ext uri="{FF2B5EF4-FFF2-40B4-BE49-F238E27FC236}">
                  <a16:creationId xmlns="" xmlns:a16="http://schemas.microsoft.com/office/drawing/2014/main" id="{F4FD168C-50EB-4044-928A-22314616FEB2}"/>
                </a:ext>
              </a:extLst>
            </p:cNvPr>
            <p:cNvSpPr txBox="1"/>
            <p:nvPr/>
          </p:nvSpPr>
          <p:spPr>
            <a:xfrm>
              <a:off x="3601345" y="99369"/>
              <a:ext cx="4194070" cy="307777"/>
            </a:xfrm>
            <a:prstGeom prst="rect">
              <a:avLst/>
            </a:prstGeom>
            <a:solidFill>
              <a:schemeClr val="bg1">
                <a:alpha val="35000"/>
              </a:schemeClr>
            </a:solid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 Yellow highlight indicate significant category</a:t>
              </a:r>
            </a:p>
          </p:txBody>
        </p:sp>
        <p:cxnSp>
          <p:nvCxnSpPr>
            <p:cNvPr id="74" name="Connector: Curved 73">
              <a:extLst>
                <a:ext uri="{FF2B5EF4-FFF2-40B4-BE49-F238E27FC236}">
                  <a16:creationId xmlns="" xmlns:a16="http://schemas.microsoft.com/office/drawing/2014/main" id="{F2B6BA2B-C404-4B55-A17D-E6DD540A8EA4}"/>
                </a:ext>
              </a:extLst>
            </p:cNvPr>
            <p:cNvCxnSpPr>
              <a:cxnSpLocks/>
              <a:stCxn id="73" idx="1"/>
            </p:cNvCxnSpPr>
            <p:nvPr/>
          </p:nvCxnSpPr>
          <p:spPr>
            <a:xfrm rot="10800000" flipV="1">
              <a:off x="2953067" y="253258"/>
              <a:ext cx="648278" cy="846954"/>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6793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 xmlns:a16="http://schemas.microsoft.com/office/drawing/2014/main" id="{869C6DD1-BE94-406F-9838-C78CA6564ECD}"/>
              </a:ext>
            </a:extLst>
          </p:cNvPr>
          <p:cNvSpPr/>
          <p:nvPr/>
        </p:nvSpPr>
        <p:spPr>
          <a:xfrm>
            <a:off x="3729800" y="892860"/>
            <a:ext cx="8268612" cy="2483702"/>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DD01F710-9D0F-4600-A6A9-1D6E47F5069D}"/>
              </a:ext>
            </a:extLst>
          </p:cNvPr>
          <p:cNvSpPr txBox="1"/>
          <p:nvPr/>
        </p:nvSpPr>
        <p:spPr>
          <a:xfrm>
            <a:off x="0" y="54158"/>
            <a:ext cx="3425453"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To explain odds ratio</a:t>
            </a:r>
          </a:p>
        </p:txBody>
      </p:sp>
      <p:grpSp>
        <p:nvGrpSpPr>
          <p:cNvPr id="3" name="Group 2">
            <a:extLst>
              <a:ext uri="{FF2B5EF4-FFF2-40B4-BE49-F238E27FC236}">
                <a16:creationId xmlns="" xmlns:a16="http://schemas.microsoft.com/office/drawing/2014/main" id="{C0661848-566E-468C-98F3-D416CD6B5304}"/>
              </a:ext>
            </a:extLst>
          </p:cNvPr>
          <p:cNvGrpSpPr/>
          <p:nvPr/>
        </p:nvGrpSpPr>
        <p:grpSpPr>
          <a:xfrm>
            <a:off x="193588" y="449215"/>
            <a:ext cx="3425453" cy="5000116"/>
            <a:chOff x="2317834" y="944741"/>
            <a:chExt cx="3714031" cy="4981069"/>
          </a:xfrm>
        </p:grpSpPr>
        <p:pic>
          <p:nvPicPr>
            <p:cNvPr id="4" name="Picture 3">
              <a:extLst>
                <a:ext uri="{FF2B5EF4-FFF2-40B4-BE49-F238E27FC236}">
                  <a16:creationId xmlns="" xmlns:a16="http://schemas.microsoft.com/office/drawing/2014/main" id="{AB2EE790-330B-4F69-963F-43248E68D314}"/>
                </a:ext>
              </a:extLst>
            </p:cNvPr>
            <p:cNvPicPr>
              <a:picLocks noChangeAspect="1"/>
            </p:cNvPicPr>
            <p:nvPr/>
          </p:nvPicPr>
          <p:blipFill>
            <a:blip r:embed="rId2"/>
            <a:stretch>
              <a:fillRect/>
            </a:stretch>
          </p:blipFill>
          <p:spPr>
            <a:xfrm>
              <a:off x="2317834" y="944741"/>
              <a:ext cx="3698791" cy="4798336"/>
            </a:xfrm>
            <a:prstGeom prst="rect">
              <a:avLst/>
            </a:prstGeom>
            <a:ln>
              <a:solidFill>
                <a:schemeClr val="tx1"/>
              </a:solidFill>
            </a:ln>
          </p:spPr>
        </p:pic>
        <p:grpSp>
          <p:nvGrpSpPr>
            <p:cNvPr id="5" name="Group 4">
              <a:extLst>
                <a:ext uri="{FF2B5EF4-FFF2-40B4-BE49-F238E27FC236}">
                  <a16:creationId xmlns="" xmlns:a16="http://schemas.microsoft.com/office/drawing/2014/main" id="{A879A259-B905-4A7E-BCCF-0E239CA78BFF}"/>
                </a:ext>
              </a:extLst>
            </p:cNvPr>
            <p:cNvGrpSpPr/>
            <p:nvPr/>
          </p:nvGrpSpPr>
          <p:grpSpPr>
            <a:xfrm>
              <a:off x="2333074" y="1593259"/>
              <a:ext cx="3698791" cy="4137119"/>
              <a:chOff x="2333074" y="1593259"/>
              <a:chExt cx="5949950" cy="4137119"/>
            </a:xfrm>
          </p:grpSpPr>
          <p:sp>
            <p:nvSpPr>
              <p:cNvPr id="9" name="Rectangle 8">
                <a:extLst>
                  <a:ext uri="{FF2B5EF4-FFF2-40B4-BE49-F238E27FC236}">
                    <a16:creationId xmlns="" xmlns:a16="http://schemas.microsoft.com/office/drawing/2014/main" id="{C7461634-4E75-4C74-85CD-579418D34F2D}"/>
                  </a:ext>
                </a:extLst>
              </p:cNvPr>
              <p:cNvSpPr/>
              <p:nvPr/>
            </p:nvSpPr>
            <p:spPr>
              <a:xfrm>
                <a:off x="2333074" y="15932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9502EDA2-FB33-4E38-BA2E-1CD52486F8FB}"/>
                  </a:ext>
                </a:extLst>
              </p:cNvPr>
              <p:cNvSpPr/>
              <p:nvPr/>
            </p:nvSpPr>
            <p:spPr>
              <a:xfrm>
                <a:off x="2333074" y="184090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6A1EC294-A18E-489F-9EE0-D71B11839C22}"/>
                  </a:ext>
                </a:extLst>
              </p:cNvPr>
              <p:cNvSpPr/>
              <p:nvPr/>
            </p:nvSpPr>
            <p:spPr>
              <a:xfrm>
                <a:off x="2333074" y="1961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7AC81A8-63E7-4F43-8BED-EEC3D44D2AA7}"/>
                  </a:ext>
                </a:extLst>
              </p:cNvPr>
              <p:cNvSpPr/>
              <p:nvPr/>
            </p:nvSpPr>
            <p:spPr>
              <a:xfrm>
                <a:off x="2333074" y="2088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AAC88D8-903E-4A5A-9795-280250934EE0}"/>
                  </a:ext>
                </a:extLst>
              </p:cNvPr>
              <p:cNvSpPr/>
              <p:nvPr/>
            </p:nvSpPr>
            <p:spPr>
              <a:xfrm>
                <a:off x="2333074" y="2215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585FBE6E-2464-4DA3-9A78-72104D043B2D}"/>
                  </a:ext>
                </a:extLst>
              </p:cNvPr>
              <p:cNvSpPr/>
              <p:nvPr/>
            </p:nvSpPr>
            <p:spPr>
              <a:xfrm>
                <a:off x="2333074" y="2469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2A153FEF-E0A9-4B93-BD3F-8330008F672E}"/>
                  </a:ext>
                </a:extLst>
              </p:cNvPr>
              <p:cNvSpPr/>
              <p:nvPr/>
            </p:nvSpPr>
            <p:spPr>
              <a:xfrm>
                <a:off x="2333074" y="2723370"/>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70E709AC-CE46-41F0-A7D0-261C13EF144B}"/>
                  </a:ext>
                </a:extLst>
              </p:cNvPr>
              <p:cNvSpPr/>
              <p:nvPr/>
            </p:nvSpPr>
            <p:spPr>
              <a:xfrm>
                <a:off x="2333074" y="2845195"/>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AD25D7BC-6CFD-4DCA-ABE7-D81B48B0203D}"/>
                  </a:ext>
                </a:extLst>
              </p:cNvPr>
              <p:cNvSpPr/>
              <p:nvPr/>
            </p:nvSpPr>
            <p:spPr>
              <a:xfrm>
                <a:off x="2333074" y="321890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1927CFC7-CD77-4408-8912-AC4FC5C6B602}"/>
                  </a:ext>
                </a:extLst>
              </p:cNvPr>
              <p:cNvSpPr/>
              <p:nvPr/>
            </p:nvSpPr>
            <p:spPr>
              <a:xfrm>
                <a:off x="2333074" y="33615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18886295-0FC4-4D1F-9284-CF08A532212C}"/>
                  </a:ext>
                </a:extLst>
              </p:cNvPr>
              <p:cNvSpPr/>
              <p:nvPr/>
            </p:nvSpPr>
            <p:spPr>
              <a:xfrm>
                <a:off x="2333074" y="3486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ABED5C02-47B7-456B-A361-670120359C9D}"/>
                  </a:ext>
                </a:extLst>
              </p:cNvPr>
              <p:cNvSpPr/>
              <p:nvPr/>
            </p:nvSpPr>
            <p:spPr>
              <a:xfrm>
                <a:off x="2333074" y="3613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2F001672-13D3-482F-A6B6-E89D3271CBA4}"/>
                  </a:ext>
                </a:extLst>
              </p:cNvPr>
              <p:cNvSpPr/>
              <p:nvPr/>
            </p:nvSpPr>
            <p:spPr>
              <a:xfrm>
                <a:off x="2333074" y="3740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DADD09DC-C2C8-4C0E-ACD6-1EFB0DC09009}"/>
                  </a:ext>
                </a:extLst>
              </p:cNvPr>
              <p:cNvSpPr/>
              <p:nvPr/>
            </p:nvSpPr>
            <p:spPr>
              <a:xfrm>
                <a:off x="2333074" y="38609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BAA9C9E0-12E4-4E42-96B4-A013367A9261}"/>
                  </a:ext>
                </a:extLst>
              </p:cNvPr>
              <p:cNvSpPr/>
              <p:nvPr/>
            </p:nvSpPr>
            <p:spPr>
              <a:xfrm>
                <a:off x="2333074" y="39879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B71B041A-2053-448E-B5E3-1875A09AEDD9}"/>
                  </a:ext>
                </a:extLst>
              </p:cNvPr>
              <p:cNvSpPr/>
              <p:nvPr/>
            </p:nvSpPr>
            <p:spPr>
              <a:xfrm>
                <a:off x="2333074" y="4121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BD348CD1-7739-410F-A592-D93C94C493FA}"/>
                  </a:ext>
                </a:extLst>
              </p:cNvPr>
              <p:cNvSpPr/>
              <p:nvPr/>
            </p:nvSpPr>
            <p:spPr>
              <a:xfrm>
                <a:off x="2333074" y="438290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1F2F0906-99BC-40F1-B7DD-736B61B3FB21}"/>
                  </a:ext>
                </a:extLst>
              </p:cNvPr>
              <p:cNvSpPr/>
              <p:nvPr/>
            </p:nvSpPr>
            <p:spPr>
              <a:xfrm>
                <a:off x="2333074" y="46419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067AAC58-DBB4-4738-82A2-C807665CAFDA}"/>
                  </a:ext>
                </a:extLst>
              </p:cNvPr>
              <p:cNvSpPr/>
              <p:nvPr/>
            </p:nvSpPr>
            <p:spPr>
              <a:xfrm>
                <a:off x="2333074" y="56516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2875F4AA-3042-4659-BF8F-2B7BF2B99BF4}"/>
                  </a:ext>
                </a:extLst>
              </p:cNvPr>
              <p:cNvSpPr/>
              <p:nvPr/>
            </p:nvSpPr>
            <p:spPr>
              <a:xfrm>
                <a:off x="2333074" y="31116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8D2B9450-BD8F-44E1-8655-E37D3688FAFC}"/>
                  </a:ext>
                </a:extLst>
              </p:cNvPr>
              <p:cNvSpPr/>
              <p:nvPr/>
            </p:nvSpPr>
            <p:spPr>
              <a:xfrm>
                <a:off x="2333074" y="5537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D7FFCB5E-AF8B-4186-91C6-85BDDC459A4C}"/>
                  </a:ext>
                </a:extLst>
              </p:cNvPr>
              <p:cNvSpPr/>
              <p:nvPr/>
            </p:nvSpPr>
            <p:spPr>
              <a:xfrm>
                <a:off x="2333074" y="5410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28C3CD75-D45B-41E7-8525-B19B32F74DE6}"/>
                  </a:ext>
                </a:extLst>
              </p:cNvPr>
              <p:cNvSpPr/>
              <p:nvPr/>
            </p:nvSpPr>
            <p:spPr>
              <a:xfrm>
                <a:off x="2333074" y="5283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C6107B43-9CE6-4B2A-AEFA-D823C93865D1}"/>
                  </a:ext>
                </a:extLst>
              </p:cNvPr>
              <p:cNvSpPr/>
              <p:nvPr/>
            </p:nvSpPr>
            <p:spPr>
              <a:xfrm>
                <a:off x="2333074" y="5156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 xmlns:a16="http://schemas.microsoft.com/office/drawing/2014/main" id="{B98A5E40-671C-4925-B964-DBF01456B476}"/>
                  </a:ext>
                </a:extLst>
              </p:cNvPr>
              <p:cNvSpPr/>
              <p:nvPr/>
            </p:nvSpPr>
            <p:spPr>
              <a:xfrm>
                <a:off x="2333074" y="5029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15E03260-166C-4466-B830-0E2558C308D0}"/>
                  </a:ext>
                </a:extLst>
              </p:cNvPr>
              <p:cNvSpPr/>
              <p:nvPr/>
            </p:nvSpPr>
            <p:spPr>
              <a:xfrm>
                <a:off x="2339424" y="4767863"/>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 xmlns:a16="http://schemas.microsoft.com/office/drawing/2014/main" id="{58ADAFA8-16CE-4BA5-A7EB-9B62AAE00B94}"/>
                </a:ext>
              </a:extLst>
            </p:cNvPr>
            <p:cNvGrpSpPr/>
            <p:nvPr/>
          </p:nvGrpSpPr>
          <p:grpSpPr>
            <a:xfrm>
              <a:off x="2317834" y="5773986"/>
              <a:ext cx="3694844" cy="151824"/>
              <a:chOff x="5613484" y="6078889"/>
              <a:chExt cx="3943350" cy="190500"/>
            </a:xfrm>
          </p:grpSpPr>
          <p:pic>
            <p:nvPicPr>
              <p:cNvPr id="7" name="Picture 6">
                <a:extLst>
                  <a:ext uri="{FF2B5EF4-FFF2-40B4-BE49-F238E27FC236}">
                    <a16:creationId xmlns="" xmlns:a16="http://schemas.microsoft.com/office/drawing/2014/main" id="{6CDFEBE7-A00A-4A8F-AC3E-7637D445F9C3}"/>
                  </a:ext>
                </a:extLst>
              </p:cNvPr>
              <p:cNvPicPr/>
              <p:nvPr/>
            </p:nvPicPr>
            <p:blipFill>
              <a:blip r:embed="rId3"/>
              <a:stretch>
                <a:fillRect/>
              </a:stretch>
            </p:blipFill>
            <p:spPr>
              <a:xfrm>
                <a:off x="5613484" y="6078889"/>
                <a:ext cx="3943350" cy="190500"/>
              </a:xfrm>
              <a:prstGeom prst="rect">
                <a:avLst/>
              </a:prstGeom>
              <a:ln>
                <a:solidFill>
                  <a:schemeClr val="tx1"/>
                </a:solidFill>
              </a:ln>
            </p:spPr>
          </p:pic>
          <p:sp>
            <p:nvSpPr>
              <p:cNvPr id="8" name="Rectangle 7">
                <a:extLst>
                  <a:ext uri="{FF2B5EF4-FFF2-40B4-BE49-F238E27FC236}">
                    <a16:creationId xmlns="" xmlns:a16="http://schemas.microsoft.com/office/drawing/2014/main" id="{AF6A7902-C1E7-4E58-B146-F2306B03ECD9}"/>
                  </a:ext>
                </a:extLst>
              </p:cNvPr>
              <p:cNvSpPr/>
              <p:nvPr/>
            </p:nvSpPr>
            <p:spPr>
              <a:xfrm>
                <a:off x="5613484" y="6114449"/>
                <a:ext cx="3943350" cy="126062"/>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graphicFrame>
            <p:nvGraphicFramePr>
              <p:cNvPr id="36" name="Table 35">
                <a:extLst>
                  <a:ext uri="{FF2B5EF4-FFF2-40B4-BE49-F238E27FC236}">
                    <a16:creationId xmlns="" xmlns:a16="http://schemas.microsoft.com/office/drawing/2014/main" id="{62E5EDCA-2A6F-4D18-AF3E-663BD7A2578C}"/>
                  </a:ext>
                </a:extLst>
              </p:cNvPr>
              <p:cNvGraphicFramePr>
                <a:graphicFrameLocks noGrp="1"/>
              </p:cNvGraphicFramePr>
              <p:nvPr>
                <p:extLst/>
              </p:nvPr>
            </p:nvGraphicFramePr>
            <p:xfrm>
              <a:off x="3719385" y="450482"/>
              <a:ext cx="8279027" cy="2926080"/>
            </p:xfrm>
            <a:graphic>
              <a:graphicData uri="http://schemas.openxmlformats.org/drawingml/2006/table">
                <a:tbl>
                  <a:tblPr firstRow="1" bandRow="1">
                    <a:tableStyleId>{5940675A-B579-460E-94D1-54222C63F5DA}</a:tableStyleId>
                  </a:tblPr>
                  <a:tblGrid>
                    <a:gridCol w="990874">
                      <a:extLst>
                        <a:ext uri="{9D8B030D-6E8A-4147-A177-3AD203B41FA5}">
                          <a16:colId xmlns="" xmlns:a16="http://schemas.microsoft.com/office/drawing/2014/main" val="1567905706"/>
                        </a:ext>
                      </a:extLst>
                    </a:gridCol>
                    <a:gridCol w="782271">
                      <a:extLst>
                        <a:ext uri="{9D8B030D-6E8A-4147-A177-3AD203B41FA5}">
                          <a16:colId xmlns="" xmlns:a16="http://schemas.microsoft.com/office/drawing/2014/main" val="998809197"/>
                        </a:ext>
                      </a:extLst>
                    </a:gridCol>
                    <a:gridCol w="2008022">
                      <a:extLst>
                        <a:ext uri="{9D8B030D-6E8A-4147-A177-3AD203B41FA5}">
                          <a16:colId xmlns="" xmlns:a16="http://schemas.microsoft.com/office/drawing/2014/main" val="2436429259"/>
                        </a:ext>
                      </a:extLst>
                    </a:gridCol>
                    <a:gridCol w="4497860">
                      <a:extLst>
                        <a:ext uri="{9D8B030D-6E8A-4147-A177-3AD203B41FA5}">
                          <a16:colId xmlns="" xmlns:a16="http://schemas.microsoft.com/office/drawing/2014/main" val="1511091016"/>
                        </a:ext>
                      </a:extLst>
                    </a:gridCol>
                  </a:tblGrid>
                  <a:tr h="370840">
                    <a:tc>
                      <a:txBody>
                        <a:bodyPr/>
                        <a:lstStyle/>
                        <a:p>
                          <a:r>
                            <a:rPr lang="en-US" sz="1200" b="1" dirty="0">
                              <a:latin typeface="Times New Roman" panose="02020603050405020304" pitchFamily="18" charset="0"/>
                              <a:cs typeface="Times New Roman" panose="02020603050405020304" pitchFamily="18" charset="0"/>
                            </a:rPr>
                            <a:t>Effect</a:t>
                          </a:r>
                        </a:p>
                      </a:txBody>
                      <a:tcPr>
                        <a:solidFill>
                          <a:schemeClr val="bg2"/>
                        </a:solidFill>
                      </a:tcPr>
                    </a:tc>
                    <a:tc>
                      <a:txBody>
                        <a:bodyPr/>
                        <a:lstStyle/>
                        <a:p>
                          <a:r>
                            <a:rPr lang="en-US" sz="1200" b="1">
                              <a:latin typeface="Times New Roman" panose="02020603050405020304" pitchFamily="18" charset="0"/>
                              <a:cs typeface="Times New Roman" panose="02020603050405020304" pitchFamily="18" charset="0"/>
                            </a:rPr>
                            <a:t>Point Estimate</a:t>
                          </a:r>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b="1" dirty="0"/>
                            <a:t>(Point</a:t>
                          </a:r>
                          <a:r>
                            <a:rPr lang="en-US" sz="1200" b="1" baseline="0" dirty="0"/>
                            <a:t> estimate</a:t>
                          </a:r>
                          <a14:m>
                            <m:oMath xmlns:m="http://schemas.openxmlformats.org/officeDocument/2006/math">
                              <m:r>
                                <a:rPr lang="en-US" sz="1200" b="1" i="1" smtClean="0">
                                  <a:latin typeface="Cambria Math" panose="02040503050406030204" pitchFamily="18" charset="0"/>
                                </a:rPr>
                                <m:t>−</m:t>
                              </m:r>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𝟏𝟎𝟎</m:t>
                              </m:r>
                              <m:r>
                                <a:rPr lang="en-US" sz="1200" b="1" i="1" smtClean="0">
                                  <a:latin typeface="Cambria Math" panose="02040503050406030204" pitchFamily="18" charset="0"/>
                                  <a:ea typeface="Cambria Math" panose="02040503050406030204" pitchFamily="18" charset="0"/>
                                </a:rPr>
                                <m:t>%</m:t>
                              </m:r>
                            </m:oMath>
                          </a14:m>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Interpretation</a:t>
                          </a:r>
                        </a:p>
                      </a:txBody>
                      <a:tcPr>
                        <a:solidFill>
                          <a:schemeClr val="bg2"/>
                        </a:solidFill>
                      </a:tcPr>
                    </a:tc>
                    <a:extLst>
                      <a:ext uri="{0D108BD9-81ED-4DB2-BD59-A6C34878D82A}">
                        <a16:rowId xmlns="" xmlns:a16="http://schemas.microsoft.com/office/drawing/2014/main" val="3840017336"/>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(Jun)</a:t>
                          </a:r>
                        </a:p>
                      </a:txBody>
                      <a:tcPr/>
                    </a:tc>
                    <a:tc>
                      <a:txBody>
                        <a:bodyPr/>
                        <a:lstStyle/>
                        <a:p>
                          <a:pPr algn="ctr"/>
                          <a:r>
                            <a:rPr lang="en-US" sz="1200" dirty="0">
                              <a:latin typeface="Times New Roman" panose="02020603050405020304" pitchFamily="18" charset="0"/>
                              <a:cs typeface="Times New Roman" panose="02020603050405020304" pitchFamily="18" charset="0"/>
                            </a:rPr>
                            <a:t>0.190</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-81.00%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June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81%</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 xmlns:a16="http://schemas.microsoft.com/office/drawing/2014/main" val="3044565055"/>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(Mar)</a:t>
                          </a:r>
                        </a:p>
                      </a:txBody>
                      <a:tcPr/>
                    </a:tc>
                    <a:tc>
                      <a:txBody>
                        <a:bodyPr/>
                        <a:lstStyle/>
                        <a:p>
                          <a:pPr algn="ctr"/>
                          <a:r>
                            <a:rPr lang="en-US" sz="1200" dirty="0">
                              <a:latin typeface="Times New Roman" panose="02020603050405020304" pitchFamily="18" charset="0"/>
                              <a:cs typeface="Times New Roman" panose="02020603050405020304" pitchFamily="18" charset="0"/>
                            </a:rPr>
                            <a:t>1.885</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88.50%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March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88.5%</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 xmlns:a16="http://schemas.microsoft.com/office/drawing/2014/main" val="1433816561"/>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(May)</a:t>
                          </a:r>
                        </a:p>
                      </a:txBody>
                      <a:tcPr/>
                    </a:tc>
                    <a:tc>
                      <a:txBody>
                        <a:bodyPr/>
                        <a:lstStyle/>
                        <a:p>
                          <a:pPr algn="ctr"/>
                          <a:r>
                            <a:rPr lang="en-US" sz="1200" dirty="0">
                              <a:latin typeface="Times New Roman" panose="02020603050405020304" pitchFamily="18" charset="0"/>
                              <a:cs typeface="Times New Roman" panose="02020603050405020304" pitchFamily="18" charset="0"/>
                            </a:rPr>
                            <a:t>0.123</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-87.70%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May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87.7%</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 xmlns:a16="http://schemas.microsoft.com/office/drawing/2014/main" val="676500937"/>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(Nov)</a:t>
                          </a:r>
                        </a:p>
                      </a:txBody>
                      <a:tcPr/>
                    </a:tc>
                    <a:tc>
                      <a:txBody>
                        <a:bodyPr/>
                        <a:lstStyle/>
                        <a:p>
                          <a:pPr algn="ctr"/>
                          <a:r>
                            <a:rPr lang="en-US" sz="1200" dirty="0">
                              <a:latin typeface="Times New Roman" panose="02020603050405020304" pitchFamily="18" charset="0"/>
                              <a:cs typeface="Times New Roman" panose="02020603050405020304" pitchFamily="18" charset="0"/>
                            </a:rPr>
                            <a:t>0.153</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-84.70%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November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84.7%</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 xmlns:a16="http://schemas.microsoft.com/office/drawing/2014/main" val="3080662252"/>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(Oct)</a:t>
                          </a:r>
                        </a:p>
                      </a:txBody>
                      <a:tcPr/>
                    </a:tc>
                    <a:tc>
                      <a:txBody>
                        <a:bodyPr/>
                        <a:lstStyle/>
                        <a:p>
                          <a:pPr algn="ctr"/>
                          <a:r>
                            <a:rPr lang="en-US" sz="1200" dirty="0">
                              <a:latin typeface="Times New Roman" panose="02020603050405020304" pitchFamily="18" charset="0"/>
                              <a:cs typeface="Times New Roman" panose="02020603050405020304" pitchFamily="18" charset="0"/>
                            </a:rPr>
                            <a:t>0.787</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-21.30%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October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21.3%</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 xmlns:a16="http://schemas.microsoft.com/office/drawing/2014/main" val="3628377100"/>
                      </a:ext>
                    </a:extLst>
                  </a:tr>
                </a:tbl>
              </a:graphicData>
            </a:graphic>
          </p:graphicFrame>
        </mc:Choice>
        <mc:Fallback xmlns="">
          <p:graphicFrame>
            <p:nvGraphicFramePr>
              <p:cNvPr id="36" name="Table 35">
                <a:extLst>
                  <a:ext uri="{FF2B5EF4-FFF2-40B4-BE49-F238E27FC236}">
                    <a16:creationId xmlns:a16="http://schemas.microsoft.com/office/drawing/2014/main" id="{62E5EDCA-2A6F-4D18-AF3E-663BD7A2578C}"/>
                  </a:ext>
                </a:extLst>
              </p:cNvPr>
              <p:cNvGraphicFramePr>
                <a:graphicFrameLocks noGrp="1"/>
              </p:cNvGraphicFramePr>
              <p:nvPr>
                <p:extLst>
                  <p:ext uri="{D42A27DB-BD31-4B8C-83A1-F6EECF244321}">
                    <p14:modId xmlns:p14="http://schemas.microsoft.com/office/powerpoint/2010/main" val="1025070774"/>
                  </p:ext>
                </p:extLst>
              </p:nvPr>
            </p:nvGraphicFramePr>
            <p:xfrm>
              <a:off x="3719385" y="450482"/>
              <a:ext cx="8279027" cy="2926080"/>
            </p:xfrm>
            <a:graphic>
              <a:graphicData uri="http://schemas.openxmlformats.org/drawingml/2006/table">
                <a:tbl>
                  <a:tblPr firstRow="1" bandRow="1">
                    <a:tableStyleId>{5940675A-B579-460E-94D1-54222C63F5DA}</a:tableStyleId>
                  </a:tblPr>
                  <a:tblGrid>
                    <a:gridCol w="990874">
                      <a:extLst>
                        <a:ext uri="{9D8B030D-6E8A-4147-A177-3AD203B41FA5}">
                          <a16:colId xmlns:a16="http://schemas.microsoft.com/office/drawing/2014/main" val="1567905706"/>
                        </a:ext>
                      </a:extLst>
                    </a:gridCol>
                    <a:gridCol w="782271">
                      <a:extLst>
                        <a:ext uri="{9D8B030D-6E8A-4147-A177-3AD203B41FA5}">
                          <a16:colId xmlns:a16="http://schemas.microsoft.com/office/drawing/2014/main" val="998809197"/>
                        </a:ext>
                      </a:extLst>
                    </a:gridCol>
                    <a:gridCol w="2008022">
                      <a:extLst>
                        <a:ext uri="{9D8B030D-6E8A-4147-A177-3AD203B41FA5}">
                          <a16:colId xmlns:a16="http://schemas.microsoft.com/office/drawing/2014/main" val="2436429259"/>
                        </a:ext>
                      </a:extLst>
                    </a:gridCol>
                    <a:gridCol w="4497860">
                      <a:extLst>
                        <a:ext uri="{9D8B030D-6E8A-4147-A177-3AD203B41FA5}">
                          <a16:colId xmlns:a16="http://schemas.microsoft.com/office/drawing/2014/main" val="1511091016"/>
                        </a:ext>
                      </a:extLst>
                    </a:gridCol>
                  </a:tblGrid>
                  <a:tr h="457200">
                    <a:tc>
                      <a:txBody>
                        <a:bodyPr/>
                        <a:lstStyle/>
                        <a:p>
                          <a:r>
                            <a:rPr lang="en-US" sz="1200" b="1">
                              <a:latin typeface="Times New Roman" panose="02020603050405020304" pitchFamily="18" charset="0"/>
                              <a:cs typeface="Times New Roman" panose="02020603050405020304" pitchFamily="18" charset="0"/>
                            </a:rPr>
                            <a:t>Effect</a:t>
                          </a:r>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sz="1200" b="1">
                              <a:latin typeface="Times New Roman" panose="02020603050405020304" pitchFamily="18" charset="0"/>
                              <a:cs typeface="Times New Roman" panose="02020603050405020304" pitchFamily="18" charset="0"/>
                            </a:rPr>
                            <a:t>Point Estimate</a:t>
                          </a:r>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endParaRPr lang="en-US"/>
                        </a:p>
                      </a:txBody>
                      <a:tcPr>
                        <a:blipFill>
                          <a:blip r:embed="rId7"/>
                          <a:stretch>
                            <a:fillRect l="-88485" t="-1333" r="-224242" b="-552000"/>
                          </a:stretch>
                        </a:blipFill>
                      </a:tcPr>
                    </a:tc>
                    <a:tc>
                      <a:txBody>
                        <a:bodyPr/>
                        <a:lstStyle/>
                        <a:p>
                          <a:r>
                            <a:rPr lang="en-US" sz="1200" b="1" dirty="0">
                              <a:latin typeface="Times New Roman" panose="02020603050405020304" pitchFamily="18" charset="0"/>
                              <a:cs typeface="Times New Roman" panose="02020603050405020304" pitchFamily="18" charset="0"/>
                            </a:rPr>
                            <a:t>Interpretation</a:t>
                          </a:r>
                        </a:p>
                      </a:txBody>
                      <a:tcPr>
                        <a:solidFill>
                          <a:schemeClr val="bg2"/>
                        </a:solidFill>
                      </a:tcPr>
                    </a:tc>
                    <a:extLst>
                      <a:ext uri="{0D108BD9-81ED-4DB2-BD59-A6C34878D82A}">
                        <a16:rowId xmlns:a16="http://schemas.microsoft.com/office/drawing/2014/main" val="3840017336"/>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(Jun)</a:t>
                          </a:r>
                        </a:p>
                      </a:txBody>
                      <a:tcPr/>
                    </a:tc>
                    <a:tc>
                      <a:txBody>
                        <a:bodyPr/>
                        <a:lstStyle/>
                        <a:p>
                          <a:pPr algn="ctr"/>
                          <a:r>
                            <a:rPr lang="en-US" sz="1200" dirty="0">
                              <a:latin typeface="Times New Roman" panose="02020603050405020304" pitchFamily="18" charset="0"/>
                              <a:cs typeface="Times New Roman" panose="02020603050405020304" pitchFamily="18" charset="0"/>
                            </a:rPr>
                            <a:t>0.190</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-81.00%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June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81%</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3044565055"/>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(Mar)</a:t>
                          </a:r>
                        </a:p>
                      </a:txBody>
                      <a:tcPr/>
                    </a:tc>
                    <a:tc>
                      <a:txBody>
                        <a:bodyPr/>
                        <a:lstStyle/>
                        <a:p>
                          <a:pPr algn="ctr"/>
                          <a:r>
                            <a:rPr lang="en-US" sz="1200" dirty="0">
                              <a:latin typeface="Times New Roman" panose="02020603050405020304" pitchFamily="18" charset="0"/>
                              <a:cs typeface="Times New Roman" panose="02020603050405020304" pitchFamily="18" charset="0"/>
                            </a:rPr>
                            <a:t>1.885</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88.50%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March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88.5%</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1433816561"/>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(May)</a:t>
                          </a:r>
                        </a:p>
                      </a:txBody>
                      <a:tcPr/>
                    </a:tc>
                    <a:tc>
                      <a:txBody>
                        <a:bodyPr/>
                        <a:lstStyle/>
                        <a:p>
                          <a:pPr algn="ctr"/>
                          <a:r>
                            <a:rPr lang="en-US" sz="1200" dirty="0">
                              <a:latin typeface="Times New Roman" panose="02020603050405020304" pitchFamily="18" charset="0"/>
                              <a:cs typeface="Times New Roman" panose="02020603050405020304" pitchFamily="18" charset="0"/>
                            </a:rPr>
                            <a:t>0.123</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-87.70%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May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87.7%</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676500937"/>
                      </a:ext>
                    </a:extLst>
                  </a:tr>
                  <a:tr h="640080">
                    <a:tc>
                      <a:txBody>
                        <a:bodyPr/>
                        <a:lstStyle/>
                        <a:p>
                          <a:r>
                            <a:rPr lang="en-US" sz="1200" dirty="0">
                              <a:highlight>
                                <a:srgbClr val="00FF00"/>
                              </a:highlight>
                              <a:latin typeface="Times New Roman" panose="02020603050405020304" pitchFamily="18" charset="0"/>
                              <a:cs typeface="Times New Roman" panose="02020603050405020304" pitchFamily="18" charset="0"/>
                            </a:rPr>
                            <a:t>Month (Nov)</a:t>
                          </a:r>
                        </a:p>
                      </a:txBody>
                      <a:tcPr/>
                    </a:tc>
                    <a:tc>
                      <a:txBody>
                        <a:bodyPr/>
                        <a:lstStyle/>
                        <a:p>
                          <a:pPr algn="ctr"/>
                          <a:r>
                            <a:rPr lang="en-US" sz="1200" dirty="0">
                              <a:latin typeface="Times New Roman" panose="02020603050405020304" pitchFamily="18" charset="0"/>
                              <a:cs typeface="Times New Roman" panose="02020603050405020304" pitchFamily="18" charset="0"/>
                            </a:rPr>
                            <a:t>0.153</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-84.70%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November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84.7%</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3080662252"/>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(Oct)</a:t>
                          </a:r>
                        </a:p>
                      </a:txBody>
                      <a:tcPr/>
                    </a:tc>
                    <a:tc>
                      <a:txBody>
                        <a:bodyPr/>
                        <a:lstStyle/>
                        <a:p>
                          <a:pPr algn="ctr"/>
                          <a:r>
                            <a:rPr lang="en-US" sz="1200" dirty="0">
                              <a:latin typeface="Times New Roman" panose="02020603050405020304" pitchFamily="18" charset="0"/>
                              <a:cs typeface="Times New Roman" panose="02020603050405020304" pitchFamily="18" charset="0"/>
                            </a:rPr>
                            <a:t>0.787</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-21.30%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October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21.3%</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3628377100"/>
                      </a:ext>
                    </a:extLst>
                  </a:tr>
                </a:tbl>
              </a:graphicData>
            </a:graphic>
          </p:graphicFrame>
        </mc:Fallback>
      </mc:AlternateContent>
      <p:sp>
        <p:nvSpPr>
          <p:cNvPr id="37" name="TextBox 36">
            <a:extLst>
              <a:ext uri="{FF2B5EF4-FFF2-40B4-BE49-F238E27FC236}">
                <a16:creationId xmlns="" xmlns:a16="http://schemas.microsoft.com/office/drawing/2014/main" id="{968C6B97-18DC-42AC-B06D-CFDC4C5FE76F}"/>
              </a:ext>
            </a:extLst>
          </p:cNvPr>
          <p:cNvSpPr txBox="1"/>
          <p:nvPr/>
        </p:nvSpPr>
        <p:spPr>
          <a:xfrm>
            <a:off x="472386" y="5795329"/>
            <a:ext cx="2480679" cy="646331"/>
          </a:xfrm>
          <a:prstGeom prst="rect">
            <a:avLst/>
          </a:prstGeom>
          <a:solidFill>
            <a:schemeClr val="bg1">
              <a:alpha val="35000"/>
            </a:schemeClr>
          </a:solidFill>
        </p:spPr>
        <p:txBody>
          <a:bodyPr wrap="none" rtlCol="0">
            <a:spAutoFit/>
          </a:bodyPr>
          <a:lstStyle/>
          <a:p>
            <a:r>
              <a:rPr lang="en-US" dirty="0"/>
              <a:t>*</a:t>
            </a:r>
            <a:r>
              <a:rPr lang="en-US" dirty="0">
                <a:highlight>
                  <a:srgbClr val="00FF00"/>
                </a:highlight>
              </a:rPr>
              <a:t>Green</a:t>
            </a:r>
            <a:r>
              <a:rPr lang="en-US" dirty="0"/>
              <a:t> is qualitative</a:t>
            </a:r>
          </a:p>
          <a:p>
            <a:r>
              <a:rPr lang="en-US" dirty="0"/>
              <a:t>*</a:t>
            </a:r>
            <a:r>
              <a:rPr lang="en-US" dirty="0" err="1">
                <a:highlight>
                  <a:srgbClr val="00FFFF"/>
                </a:highlight>
              </a:rPr>
              <a:t>Turqoise</a:t>
            </a:r>
            <a:r>
              <a:rPr lang="en-US" dirty="0"/>
              <a:t> is quantitative</a:t>
            </a:r>
          </a:p>
        </p:txBody>
      </p:sp>
      <p:sp>
        <p:nvSpPr>
          <p:cNvPr id="38" name="TextBox 37">
            <a:extLst>
              <a:ext uri="{FF2B5EF4-FFF2-40B4-BE49-F238E27FC236}">
                <a16:creationId xmlns="" xmlns:a16="http://schemas.microsoft.com/office/drawing/2014/main" id="{98B65375-54FE-4DE8-B582-63727487EA63}"/>
              </a:ext>
            </a:extLst>
          </p:cNvPr>
          <p:cNvSpPr txBox="1"/>
          <p:nvPr/>
        </p:nvSpPr>
        <p:spPr>
          <a:xfrm>
            <a:off x="3719385" y="4109338"/>
            <a:ext cx="8051265" cy="646331"/>
          </a:xfrm>
          <a:prstGeom prst="rect">
            <a:avLst/>
          </a:prstGeom>
          <a:solidFill>
            <a:schemeClr val="bg1">
              <a:alpha val="35000"/>
            </a:schemeClr>
          </a:solidFill>
        </p:spPr>
        <p:txBody>
          <a:bodyPr wrap="square" rtlCol="0">
            <a:spAutoFit/>
          </a:bodyPr>
          <a:lstStyle/>
          <a:p>
            <a:r>
              <a:rPr lang="en-US" dirty="0"/>
              <a:t>*For other effects that did not mentioned, there is no interpretation/explanation for the odds ratio since the category is not significant (p-value &gt; 0.05).</a:t>
            </a:r>
          </a:p>
        </p:txBody>
      </p:sp>
      <p:grpSp>
        <p:nvGrpSpPr>
          <p:cNvPr id="39" name="Group 38">
            <a:extLst>
              <a:ext uri="{FF2B5EF4-FFF2-40B4-BE49-F238E27FC236}">
                <a16:creationId xmlns="" xmlns:a16="http://schemas.microsoft.com/office/drawing/2014/main" id="{8D0A1BBE-102E-4E4D-A8F0-BE9A826EF800}"/>
              </a:ext>
            </a:extLst>
          </p:cNvPr>
          <p:cNvGrpSpPr/>
          <p:nvPr/>
        </p:nvGrpSpPr>
        <p:grpSpPr>
          <a:xfrm>
            <a:off x="2953067" y="99369"/>
            <a:ext cx="4842348" cy="1000843"/>
            <a:chOff x="2953067" y="99369"/>
            <a:chExt cx="4842348" cy="1000843"/>
          </a:xfrm>
        </p:grpSpPr>
        <p:sp>
          <p:nvSpPr>
            <p:cNvPr id="40" name="TextBox 39">
              <a:extLst>
                <a:ext uri="{FF2B5EF4-FFF2-40B4-BE49-F238E27FC236}">
                  <a16:creationId xmlns="" xmlns:a16="http://schemas.microsoft.com/office/drawing/2014/main" id="{0A1D30F1-363F-4318-BC9C-B762431A634B}"/>
                </a:ext>
              </a:extLst>
            </p:cNvPr>
            <p:cNvSpPr txBox="1"/>
            <p:nvPr/>
          </p:nvSpPr>
          <p:spPr>
            <a:xfrm>
              <a:off x="3601345" y="99369"/>
              <a:ext cx="4194070" cy="307777"/>
            </a:xfrm>
            <a:prstGeom prst="rect">
              <a:avLst/>
            </a:prstGeom>
            <a:solidFill>
              <a:schemeClr val="bg1">
                <a:alpha val="35000"/>
              </a:schemeClr>
            </a:solid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 Yellow highlight indicate significant category</a:t>
              </a:r>
            </a:p>
          </p:txBody>
        </p:sp>
        <p:cxnSp>
          <p:nvCxnSpPr>
            <p:cNvPr id="41" name="Connector: Curved 40">
              <a:extLst>
                <a:ext uri="{FF2B5EF4-FFF2-40B4-BE49-F238E27FC236}">
                  <a16:creationId xmlns="" xmlns:a16="http://schemas.microsoft.com/office/drawing/2014/main" id="{C22033B2-DA34-44CB-83AD-45072F9B68EF}"/>
                </a:ext>
              </a:extLst>
            </p:cNvPr>
            <p:cNvCxnSpPr>
              <a:cxnSpLocks/>
              <a:stCxn id="40" idx="1"/>
            </p:cNvCxnSpPr>
            <p:nvPr/>
          </p:nvCxnSpPr>
          <p:spPr>
            <a:xfrm rot="10800000" flipV="1">
              <a:off x="2953067" y="253258"/>
              <a:ext cx="648278" cy="846954"/>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3234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B1BB6D5-967C-4439-8AE2-080031F451AC}"/>
              </a:ext>
            </a:extLst>
          </p:cNvPr>
          <p:cNvSpPr txBox="1"/>
          <p:nvPr/>
        </p:nvSpPr>
        <p:spPr>
          <a:xfrm>
            <a:off x="296563" y="271853"/>
            <a:ext cx="4671279" cy="461665"/>
          </a:xfrm>
          <a:prstGeom prst="rect">
            <a:avLst/>
          </a:prstGeom>
          <a:solidFill>
            <a:schemeClr val="bg1">
              <a:alpha val="50000"/>
            </a:schemeClr>
          </a:solidFill>
        </p:spPr>
        <p:txBody>
          <a:bodyPr wrap="none" rtlCol="0">
            <a:spAutoFit/>
          </a:bodyPr>
          <a:lstStyle/>
          <a:p>
            <a:r>
              <a:rPr lang="en-US" sz="2400" u="sng" dirty="0">
                <a:latin typeface="Times New Roman" panose="02020603050405020304" pitchFamily="18" charset="0"/>
                <a:cs typeface="Times New Roman" panose="02020603050405020304" pitchFamily="18" charset="0"/>
              </a:rPr>
              <a:t>4.3 NEURAL NETWORK MODEL</a:t>
            </a:r>
          </a:p>
        </p:txBody>
      </p:sp>
      <p:sp>
        <p:nvSpPr>
          <p:cNvPr id="3" name="TextBox 2">
            <a:extLst>
              <a:ext uri="{FF2B5EF4-FFF2-40B4-BE49-F238E27FC236}">
                <a16:creationId xmlns="" xmlns:a16="http://schemas.microsoft.com/office/drawing/2014/main" id="{DDE5BC47-3161-4A86-A457-532D6B2B4AFD}"/>
              </a:ext>
            </a:extLst>
          </p:cNvPr>
          <p:cNvSpPr txBox="1"/>
          <p:nvPr/>
        </p:nvSpPr>
        <p:spPr>
          <a:xfrm>
            <a:off x="661182" y="649572"/>
            <a:ext cx="3035896" cy="369332"/>
          </a:xfrm>
          <a:prstGeom prst="rect">
            <a:avLst/>
          </a:prstGeom>
          <a:solidFill>
            <a:schemeClr val="bg1">
              <a:alpha val="50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4.3.1 MODEL ASSESSMENT</a:t>
            </a:r>
          </a:p>
        </p:txBody>
      </p:sp>
      <p:pic>
        <p:nvPicPr>
          <p:cNvPr id="4" name="Picture 3">
            <a:extLst>
              <a:ext uri="{FF2B5EF4-FFF2-40B4-BE49-F238E27FC236}">
                <a16:creationId xmlns="" xmlns:a16="http://schemas.microsoft.com/office/drawing/2014/main" id="{51F19422-3F6F-4DDF-BDB5-6B49A34C1DA2}"/>
              </a:ext>
            </a:extLst>
          </p:cNvPr>
          <p:cNvPicPr/>
          <p:nvPr/>
        </p:nvPicPr>
        <p:blipFill>
          <a:blip r:embed="rId2"/>
          <a:stretch>
            <a:fillRect/>
          </a:stretch>
        </p:blipFill>
        <p:spPr>
          <a:xfrm>
            <a:off x="3325412" y="1033175"/>
            <a:ext cx="4927992" cy="2731783"/>
          </a:xfrm>
          <a:prstGeom prst="rect">
            <a:avLst/>
          </a:prstGeom>
        </p:spPr>
      </p:pic>
      <p:pic>
        <p:nvPicPr>
          <p:cNvPr id="5" name="Picture 4">
            <a:extLst>
              <a:ext uri="{FF2B5EF4-FFF2-40B4-BE49-F238E27FC236}">
                <a16:creationId xmlns="" xmlns:a16="http://schemas.microsoft.com/office/drawing/2014/main" id="{8155C7B8-9697-47F1-8B41-C7E40E1D0BF8}"/>
              </a:ext>
            </a:extLst>
          </p:cNvPr>
          <p:cNvPicPr/>
          <p:nvPr/>
        </p:nvPicPr>
        <p:blipFill rotWithShape="1">
          <a:blip r:embed="rId3"/>
          <a:srcRect l="74391" t="39048" r="1998" b="1464"/>
          <a:stretch/>
        </p:blipFill>
        <p:spPr>
          <a:xfrm>
            <a:off x="8326637" y="1033175"/>
            <a:ext cx="3678194" cy="4811017"/>
          </a:xfrm>
          <a:prstGeom prst="rect">
            <a:avLst/>
          </a:prstGeom>
        </p:spPr>
      </p:pic>
      <p:sp>
        <p:nvSpPr>
          <p:cNvPr id="7" name="TextBox 6">
            <a:extLst>
              <a:ext uri="{FF2B5EF4-FFF2-40B4-BE49-F238E27FC236}">
                <a16:creationId xmlns="" xmlns:a16="http://schemas.microsoft.com/office/drawing/2014/main" id="{0E287083-3F55-4698-AAED-2688E040A7AD}"/>
              </a:ext>
            </a:extLst>
          </p:cNvPr>
          <p:cNvSpPr txBox="1"/>
          <p:nvPr/>
        </p:nvSpPr>
        <p:spPr>
          <a:xfrm>
            <a:off x="185119" y="3903884"/>
            <a:ext cx="7993003" cy="2585323"/>
          </a:xfrm>
          <a:prstGeom prst="rect">
            <a:avLst/>
          </a:prstGeom>
          <a:solidFill>
            <a:schemeClr val="bg1">
              <a:alpha val="50000"/>
            </a:schemeClr>
          </a:solid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Next, we divide two part, ANN nodes that are connected to Variable Selection node and ANN nodes that are not connected to Variable Selection node.</a:t>
            </a:r>
          </a:p>
          <a:p>
            <a:pPr algn="just"/>
            <a:endParaRPr lang="en-US"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For </a:t>
            </a:r>
            <a:r>
              <a:rPr lang="en-US" sz="1800" dirty="0">
                <a:highlight>
                  <a:srgbClr val="FFFF00"/>
                </a:highlight>
                <a:latin typeface="Times New Roman" panose="02020603050405020304" pitchFamily="18" charset="0"/>
                <a:cs typeface="Times New Roman" panose="02020603050405020304" pitchFamily="18" charset="0"/>
              </a:rPr>
              <a:t>without Variable selection node</a:t>
            </a:r>
            <a:r>
              <a:rPr lang="en-US" sz="1800" dirty="0">
                <a:latin typeface="Times New Roman" panose="02020603050405020304" pitchFamily="18" charset="0"/>
                <a:cs typeface="Times New Roman" panose="02020603050405020304" pitchFamily="18" charset="0"/>
              </a:rPr>
              <a:t>, we create ANN nodes with </a:t>
            </a:r>
            <a:r>
              <a:rPr lang="en-US" sz="1800" dirty="0">
                <a:highlight>
                  <a:srgbClr val="FFFF00"/>
                </a:highlight>
                <a:latin typeface="Times New Roman" panose="02020603050405020304" pitchFamily="18" charset="0"/>
                <a:cs typeface="Times New Roman" panose="02020603050405020304" pitchFamily="18" charset="0"/>
              </a:rPr>
              <a:t>1,2,4,6,8,10</a:t>
            </a:r>
            <a:r>
              <a:rPr lang="en-US" sz="1800" dirty="0">
                <a:latin typeface="Times New Roman" panose="02020603050405020304" pitchFamily="18" charset="0"/>
                <a:cs typeface="Times New Roman" panose="02020603050405020304" pitchFamily="18" charset="0"/>
              </a:rPr>
              <a:t> and </a:t>
            </a:r>
            <a:r>
              <a:rPr lang="en-US" sz="1800" dirty="0">
                <a:highlight>
                  <a:srgbClr val="FFFF00"/>
                </a:highlight>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hidden units. For </a:t>
            </a:r>
            <a:r>
              <a:rPr lang="en-US" sz="1800" dirty="0">
                <a:highlight>
                  <a:srgbClr val="00FF00"/>
                </a:highlight>
                <a:latin typeface="Times New Roman" panose="02020603050405020304" pitchFamily="18" charset="0"/>
                <a:cs typeface="Times New Roman" panose="02020603050405020304" pitchFamily="18" charset="0"/>
              </a:rPr>
              <a:t>with Variable selection node</a:t>
            </a:r>
            <a:r>
              <a:rPr lang="en-US" sz="1800" dirty="0">
                <a:latin typeface="Times New Roman" panose="02020603050405020304" pitchFamily="18" charset="0"/>
                <a:cs typeface="Times New Roman" panose="02020603050405020304" pitchFamily="18" charset="0"/>
              </a:rPr>
              <a:t>, we create ANN nodes with </a:t>
            </a:r>
            <a:r>
              <a:rPr lang="en-US" sz="1800" dirty="0">
                <a:highlight>
                  <a:srgbClr val="00FF00"/>
                </a:highlight>
                <a:latin typeface="Times New Roman" panose="02020603050405020304" pitchFamily="18" charset="0"/>
                <a:cs typeface="Times New Roman" panose="02020603050405020304" pitchFamily="18" charset="0"/>
              </a:rPr>
              <a:t>1,2,4,6</a:t>
            </a:r>
            <a:r>
              <a:rPr lang="en-US" sz="1800" dirty="0">
                <a:latin typeface="Times New Roman" panose="02020603050405020304" pitchFamily="18" charset="0"/>
                <a:cs typeface="Times New Roman" panose="02020603050405020304" pitchFamily="18" charset="0"/>
              </a:rPr>
              <a:t> and </a:t>
            </a:r>
            <a:r>
              <a:rPr lang="en-US" sz="1800" dirty="0">
                <a:highlight>
                  <a:srgbClr val="00FF00"/>
                </a:highlight>
                <a:latin typeface="Times New Roman" panose="02020603050405020304" pitchFamily="18" charset="0"/>
                <a:cs typeface="Times New Roman" panose="02020603050405020304" pitchFamily="18" charset="0"/>
              </a:rPr>
              <a:t>8</a:t>
            </a:r>
            <a:r>
              <a:rPr lang="en-US" sz="1800" dirty="0">
                <a:latin typeface="Times New Roman" panose="02020603050405020304" pitchFamily="18" charset="0"/>
                <a:cs typeface="Times New Roman" panose="02020603050405020304" pitchFamily="18" charset="0"/>
              </a:rPr>
              <a:t> hidden units. All th</a:t>
            </a:r>
            <a:r>
              <a:rPr lang="en-US" dirty="0">
                <a:latin typeface="Times New Roman" panose="02020603050405020304" pitchFamily="18" charset="0"/>
                <a:cs typeface="Times New Roman" panose="02020603050405020304" pitchFamily="18" charset="0"/>
              </a:rPr>
              <a:t>e ANN nodes have the Direct Connection property turn to Yes.</a:t>
            </a:r>
          </a:p>
          <a:p>
            <a:pPr algn="just"/>
            <a:endParaRPr lang="en-US" sz="1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that, all the ANN nodes are then connected to model comparison and run it.</a:t>
            </a:r>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54B9871F-BA45-4866-80CF-75541FD98116}"/>
              </a:ext>
            </a:extLst>
          </p:cNvPr>
          <p:cNvSpPr txBox="1"/>
          <p:nvPr/>
        </p:nvSpPr>
        <p:spPr>
          <a:xfrm>
            <a:off x="187168" y="1018904"/>
            <a:ext cx="3065011" cy="2585323"/>
          </a:xfrm>
          <a:prstGeom prst="rect">
            <a:avLst/>
          </a:prstGeom>
          <a:solidFill>
            <a:schemeClr val="bg1">
              <a:alpha val="50000"/>
            </a:schemeClr>
          </a:solid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For Artificial Neural Network (ANN), it was the same as Logistic Regression as to we need to impute the missing values and transform the variable that are skewed. So we connect the Impute node and Transform Variables node after Data Partition. </a:t>
            </a:r>
            <a:endParaRPr lang="en-US" dirty="0"/>
          </a:p>
        </p:txBody>
      </p:sp>
    </p:spTree>
    <p:extLst>
      <p:ext uri="{BB962C8B-B14F-4D97-AF65-F5344CB8AC3E}">
        <p14:creationId xmlns:p14="http://schemas.microsoft.com/office/powerpoint/2010/main" val="1101492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62B69433-6107-4743-BF75-D5BFCD3078C9}"/>
              </a:ext>
            </a:extLst>
          </p:cNvPr>
          <p:cNvSpPr/>
          <p:nvPr/>
        </p:nvSpPr>
        <p:spPr>
          <a:xfrm>
            <a:off x="248094" y="527394"/>
            <a:ext cx="10848274" cy="4267026"/>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269F01A5-9925-4E9C-AC77-43BB2C7461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094" y="527394"/>
            <a:ext cx="10848274" cy="4267027"/>
          </a:xfrm>
          <a:prstGeom prst="rect">
            <a:avLst/>
          </a:prstGeom>
          <a:noFill/>
          <a:ln>
            <a:noFill/>
          </a:ln>
        </p:spPr>
      </p:pic>
      <p:sp>
        <p:nvSpPr>
          <p:cNvPr id="5" name="TextBox 4">
            <a:extLst>
              <a:ext uri="{FF2B5EF4-FFF2-40B4-BE49-F238E27FC236}">
                <a16:creationId xmlns="" xmlns:a16="http://schemas.microsoft.com/office/drawing/2014/main" id="{68CAAB06-D6B4-4F87-B02D-50206329BDEB}"/>
              </a:ext>
            </a:extLst>
          </p:cNvPr>
          <p:cNvSpPr txBox="1"/>
          <p:nvPr/>
        </p:nvSpPr>
        <p:spPr>
          <a:xfrm>
            <a:off x="343854" y="4958901"/>
            <a:ext cx="4808914" cy="830997"/>
          </a:xfrm>
          <a:prstGeom prst="rect">
            <a:avLst/>
          </a:prstGeom>
          <a:solidFill>
            <a:schemeClr val="bg1">
              <a:alpha val="50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Underfit Model	: No underfit model.</a:t>
            </a:r>
          </a:p>
          <a:p>
            <a:pPr algn="just"/>
            <a:r>
              <a:rPr lang="en-US" sz="1600" dirty="0">
                <a:latin typeface="Times New Roman" panose="02020603050405020304" pitchFamily="18" charset="0"/>
                <a:cs typeface="Times New Roman" panose="02020603050405020304" pitchFamily="18" charset="0"/>
              </a:rPr>
              <a:t>Overfit Model	: ANN_10 is the overfit model</a:t>
            </a:r>
          </a:p>
          <a:p>
            <a:pPr algn="just"/>
            <a:r>
              <a:rPr lang="en-US" sz="1600" dirty="0">
                <a:latin typeface="Times New Roman" panose="02020603050405020304" pitchFamily="18" charset="0"/>
                <a:cs typeface="Times New Roman" panose="02020603050405020304" pitchFamily="18" charset="0"/>
              </a:rPr>
              <a:t>Best Model	: </a:t>
            </a:r>
            <a:r>
              <a:rPr lang="en-US" sz="1600" dirty="0">
                <a:highlight>
                  <a:srgbClr val="00FF00"/>
                </a:highlight>
                <a:latin typeface="Times New Roman" panose="02020603050405020304" pitchFamily="18" charset="0"/>
                <a:cs typeface="Times New Roman" panose="02020603050405020304" pitchFamily="18" charset="0"/>
              </a:rPr>
              <a:t>ANN_12</a:t>
            </a:r>
            <a:r>
              <a:rPr lang="en-US" sz="1600" dirty="0">
                <a:latin typeface="Times New Roman" panose="02020603050405020304" pitchFamily="18" charset="0"/>
                <a:cs typeface="Times New Roman" panose="02020603050405020304" pitchFamily="18" charset="0"/>
              </a:rPr>
              <a:t> is the best model</a:t>
            </a:r>
          </a:p>
        </p:txBody>
      </p:sp>
      <p:sp>
        <p:nvSpPr>
          <p:cNvPr id="6" name="Cloud 5">
            <a:extLst>
              <a:ext uri="{FF2B5EF4-FFF2-40B4-BE49-F238E27FC236}">
                <a16:creationId xmlns="" xmlns:a16="http://schemas.microsoft.com/office/drawing/2014/main" id="{A5CE93CE-4A9C-4FCE-B541-B80008FB7350}"/>
              </a:ext>
            </a:extLst>
          </p:cNvPr>
          <p:cNvSpPr/>
          <p:nvPr/>
        </p:nvSpPr>
        <p:spPr>
          <a:xfrm>
            <a:off x="6270710" y="4958901"/>
            <a:ext cx="3552912" cy="1475146"/>
          </a:xfrm>
          <a:prstGeom prst="cloud">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rPr>
              <a:t>BEST MODEL</a:t>
            </a:r>
          </a:p>
          <a:p>
            <a:pPr algn="ctr"/>
            <a:r>
              <a:rPr lang="en-US" sz="2400" dirty="0">
                <a:solidFill>
                  <a:schemeClr val="tx1"/>
                </a:solidFill>
              </a:rPr>
              <a:t>ANN_12</a:t>
            </a:r>
          </a:p>
        </p:txBody>
      </p:sp>
      <p:cxnSp>
        <p:nvCxnSpPr>
          <p:cNvPr id="7" name="Straight Arrow Connector 6">
            <a:extLst>
              <a:ext uri="{FF2B5EF4-FFF2-40B4-BE49-F238E27FC236}">
                <a16:creationId xmlns="" xmlns:a16="http://schemas.microsoft.com/office/drawing/2014/main" id="{FFE7DE51-BF1F-4E6A-961F-BA2F7CBE9DDC}"/>
              </a:ext>
            </a:extLst>
          </p:cNvPr>
          <p:cNvCxnSpPr>
            <a:cxnSpLocks/>
            <a:endCxn id="6" idx="2"/>
          </p:cNvCxnSpPr>
          <p:nvPr/>
        </p:nvCxnSpPr>
        <p:spPr>
          <a:xfrm>
            <a:off x="4658497" y="5696474"/>
            <a:ext cx="16232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393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6C507F0F-F05B-49A4-B606-EF1536E133BF}"/>
              </a:ext>
            </a:extLst>
          </p:cNvPr>
          <p:cNvSpPr/>
          <p:nvPr/>
        </p:nvSpPr>
        <p:spPr>
          <a:xfrm>
            <a:off x="248094" y="929306"/>
            <a:ext cx="3694159" cy="1729533"/>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9B46DEB7-9DDF-426D-B547-48A9BC26959D}"/>
              </a:ext>
            </a:extLst>
          </p:cNvPr>
          <p:cNvPicPr>
            <a:picLocks noChangeAspect="1"/>
          </p:cNvPicPr>
          <p:nvPr/>
        </p:nvPicPr>
        <p:blipFill>
          <a:blip r:embed="rId2"/>
          <a:stretch>
            <a:fillRect/>
          </a:stretch>
        </p:blipFill>
        <p:spPr>
          <a:xfrm>
            <a:off x="8687160" y="504565"/>
            <a:ext cx="3428048" cy="3472472"/>
          </a:xfrm>
          <a:prstGeom prst="rect">
            <a:avLst/>
          </a:prstGeom>
        </p:spPr>
      </p:pic>
      <p:sp>
        <p:nvSpPr>
          <p:cNvPr id="2" name="Double Wave 1">
            <a:extLst>
              <a:ext uri="{FF2B5EF4-FFF2-40B4-BE49-F238E27FC236}">
                <a16:creationId xmlns="" xmlns:a16="http://schemas.microsoft.com/office/drawing/2014/main" id="{43CFB279-016B-47F9-A8ED-E0125E3074A7}"/>
              </a:ext>
            </a:extLst>
          </p:cNvPr>
          <p:cNvSpPr/>
          <p:nvPr/>
        </p:nvSpPr>
        <p:spPr>
          <a:xfrm>
            <a:off x="3942253" y="889541"/>
            <a:ext cx="4744907" cy="1869443"/>
          </a:xfrm>
          <a:prstGeom prst="doubleWav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graphicFrame>
            <p:nvGraphicFramePr>
              <p:cNvPr id="3" name="Table 8">
                <a:extLst>
                  <a:ext uri="{FF2B5EF4-FFF2-40B4-BE49-F238E27FC236}">
                    <a16:creationId xmlns="" xmlns:a16="http://schemas.microsoft.com/office/drawing/2014/main" id="{E0BDDAD2-C320-4D83-A4F8-D2F1B17E965C}"/>
                  </a:ext>
                </a:extLst>
              </p:cNvPr>
              <p:cNvGraphicFramePr>
                <a:graphicFrameLocks noGrp="1"/>
              </p:cNvGraphicFramePr>
              <p:nvPr>
                <p:extLst/>
              </p:nvPr>
            </p:nvGraphicFramePr>
            <p:xfrm>
              <a:off x="276708" y="950814"/>
              <a:ext cx="3671675" cy="1683004"/>
            </p:xfrm>
            <a:graphic>
              <a:graphicData uri="http://schemas.openxmlformats.org/drawingml/2006/table">
                <a:tbl>
                  <a:tblPr firstRow="1" bandRow="1">
                    <a:tableStyleId>{5940675A-B579-460E-94D1-54222C63F5DA}</a:tableStyleId>
                  </a:tblPr>
                  <a:tblGrid>
                    <a:gridCol w="734335">
                      <a:extLst>
                        <a:ext uri="{9D8B030D-6E8A-4147-A177-3AD203B41FA5}">
                          <a16:colId xmlns="" xmlns:a16="http://schemas.microsoft.com/office/drawing/2014/main" val="1018765193"/>
                        </a:ext>
                      </a:extLst>
                    </a:gridCol>
                    <a:gridCol w="734335">
                      <a:extLst>
                        <a:ext uri="{9D8B030D-6E8A-4147-A177-3AD203B41FA5}">
                          <a16:colId xmlns="" xmlns:a16="http://schemas.microsoft.com/office/drawing/2014/main" val="717651022"/>
                        </a:ext>
                      </a:extLst>
                    </a:gridCol>
                    <a:gridCol w="734335">
                      <a:extLst>
                        <a:ext uri="{9D8B030D-6E8A-4147-A177-3AD203B41FA5}">
                          <a16:colId xmlns="" xmlns:a16="http://schemas.microsoft.com/office/drawing/2014/main" val="86366866"/>
                        </a:ext>
                      </a:extLst>
                    </a:gridCol>
                    <a:gridCol w="734335">
                      <a:extLst>
                        <a:ext uri="{9D8B030D-6E8A-4147-A177-3AD203B41FA5}">
                          <a16:colId xmlns="" xmlns:a16="http://schemas.microsoft.com/office/drawing/2014/main" val="2077378263"/>
                        </a:ext>
                      </a:extLst>
                    </a:gridCol>
                    <a:gridCol w="734335">
                      <a:extLst>
                        <a:ext uri="{9D8B030D-6E8A-4147-A177-3AD203B41FA5}">
                          <a16:colId xmlns="" xmlns:a16="http://schemas.microsoft.com/office/drawing/2014/main" val="1607216784"/>
                        </a:ext>
                      </a:extLst>
                    </a:gridCol>
                  </a:tblGrid>
                  <a:tr h="308664">
                    <a:tc rowSpan="2" gridSpan="2">
                      <a:txBody>
                        <a:bodyPr/>
                        <a:lstStyle/>
                        <a:p>
                          <a:pPr algn="ctr"/>
                          <a:r>
                            <a:rPr lang="en-US" sz="1600" dirty="0">
                              <a:latin typeface="Times New Roman" panose="02020603050405020304" pitchFamily="18" charset="0"/>
                              <a:cs typeface="Times New Roman" panose="02020603050405020304" pitchFamily="18" charset="0"/>
                            </a:rPr>
                            <a:t>ANN_12</a:t>
                          </a:r>
                        </a:p>
                      </a:txBody>
                      <a:tcPr anchor="ctr"/>
                    </a:tc>
                    <a:tc rowSpan="2" hMerge="1">
                      <a:txBody>
                        <a:bodyPr/>
                        <a:lstStyle/>
                        <a:p>
                          <a:endParaRPr lang="en-US"/>
                        </a:p>
                      </a:txBody>
                      <a:tcPr/>
                    </a:tc>
                    <a:tc gridSpan="2">
                      <a:txBody>
                        <a:bodyPr/>
                        <a:lstStyle/>
                        <a:p>
                          <a:pPr algn="ctr"/>
                          <a:r>
                            <a:rPr lang="en-US" sz="1600" dirty="0">
                              <a:latin typeface="Times New Roman" panose="02020603050405020304" pitchFamily="18" charset="0"/>
                              <a:cs typeface="Times New Roman" panose="02020603050405020304" pitchFamily="18" charset="0"/>
                            </a:rPr>
                            <a:t>Predicted</a:t>
                          </a:r>
                        </a:p>
                      </a:txBody>
                      <a:tcPr/>
                    </a:tc>
                    <a:tc hMerge="1">
                      <a:txBody>
                        <a:bodyPr/>
                        <a:lstStyle/>
                        <a:p>
                          <a:endParaRPr lang="en-US" dirty="0"/>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solidFill>
                          <a:srgbClr val="002060"/>
                        </a:solidFill>
                      </a:tcPr>
                    </a:tc>
                    <a:extLst>
                      <a:ext uri="{0D108BD9-81ED-4DB2-BD59-A6C34878D82A}">
                        <a16:rowId xmlns="" xmlns:a16="http://schemas.microsoft.com/office/drawing/2014/main" val="613393623"/>
                      </a:ext>
                    </a:extLst>
                  </a:tr>
                  <a:tr h="314743">
                    <a:tc gridSpan="2" vMerge="1">
                      <a:txBody>
                        <a:bodyPr/>
                        <a:lstStyle/>
                        <a:p>
                          <a:endParaRPr lang="en-US"/>
                        </a:p>
                      </a:txBody>
                      <a:tcPr/>
                    </a:tc>
                    <a:tc hMerge="1" vMerge="1">
                      <a:txBody>
                        <a:bodyPr/>
                        <a:lstStyle/>
                        <a:p>
                          <a:endParaRPr lang="en-US" dirty="0"/>
                        </a:p>
                      </a:txBody>
                      <a:tcPr/>
                    </a:tc>
                    <a:tc>
                      <a:txBody>
                        <a:bodyPr/>
                        <a:lstStyle/>
                        <a:p>
                          <a:pPr algn="ct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𝑌</m:t>
                                  </m:r>
                                </m:e>
                              </m:acc>
                            </m:oMath>
                          </a14:m>
                          <a:r>
                            <a:rPr lang="en-US" sz="1600"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𝑌</m:t>
                                  </m:r>
                                </m:e>
                              </m:acc>
                            </m:oMath>
                          </a14:m>
                          <a:r>
                            <a:rPr lang="en-US" sz="16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Total</a:t>
                          </a:r>
                        </a:p>
                      </a:txBody>
                      <a:tcPr/>
                    </a:tc>
                    <a:extLst>
                      <a:ext uri="{0D108BD9-81ED-4DB2-BD59-A6C34878D82A}">
                        <a16:rowId xmlns="" xmlns:a16="http://schemas.microsoft.com/office/drawing/2014/main" val="3587355139"/>
                      </a:ext>
                    </a:extLst>
                  </a:tr>
                  <a:tr h="308664">
                    <a:tc rowSpan="2">
                      <a:txBody>
                        <a:bodyPr/>
                        <a:lstStyle/>
                        <a:p>
                          <a:pPr algn="ctr"/>
                          <a:r>
                            <a:rPr lang="en-US" sz="1600" dirty="0">
                              <a:latin typeface="Times New Roman" panose="02020603050405020304" pitchFamily="18" charset="0"/>
                              <a:cs typeface="Times New Roman" panose="02020603050405020304" pitchFamily="18" charset="0"/>
                            </a:rPr>
                            <a:t>Actual</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Y=1</a:t>
                          </a:r>
                        </a:p>
                      </a:txBody>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868</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1248</a:t>
                          </a:r>
                        </a:p>
                      </a:txBody>
                      <a:tcPr marL="9525" marR="9525" marT="9525" marB="0" anchor="ct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2116</a:t>
                          </a:r>
                        </a:p>
                      </a:txBody>
                      <a:tcPr marL="9525" marR="9525" marT="9525" marB="0" anchor="ctr"/>
                    </a:tc>
                    <a:extLst>
                      <a:ext uri="{0D108BD9-81ED-4DB2-BD59-A6C34878D82A}">
                        <a16:rowId xmlns="" xmlns:a16="http://schemas.microsoft.com/office/drawing/2014/main" val="3824535972"/>
                      </a:ext>
                    </a:extLst>
                  </a:tr>
                  <a:tr h="308664">
                    <a:tc vMerge="1">
                      <a:txBody>
                        <a:bodyPr/>
                        <a:lstStyle/>
                        <a:p>
                          <a:endParaRPr lang="en-US" dirty="0"/>
                        </a:p>
                      </a:txBody>
                      <a:tcPr/>
                    </a:tc>
                    <a:tc>
                      <a:txBody>
                        <a:bodyPr/>
                        <a:lstStyle/>
                        <a:p>
                          <a:pPr algn="ctr"/>
                          <a:r>
                            <a:rPr lang="en-US" sz="1600" dirty="0">
                              <a:latin typeface="Times New Roman" panose="02020603050405020304" pitchFamily="18" charset="0"/>
                              <a:cs typeface="Times New Roman" panose="02020603050405020304" pitchFamily="18" charset="0"/>
                            </a:rPr>
                            <a:t>Y=0</a:t>
                          </a:r>
                        </a:p>
                      </a:txBody>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533</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15437</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15970</a:t>
                          </a:r>
                        </a:p>
                      </a:txBody>
                      <a:tcPr marL="9525" marR="9525" marT="9525" marB="0" anchor="ctr"/>
                    </a:tc>
                    <a:extLst>
                      <a:ext uri="{0D108BD9-81ED-4DB2-BD59-A6C34878D82A}">
                        <a16:rowId xmlns="" xmlns:a16="http://schemas.microsoft.com/office/drawing/2014/main" val="4041145572"/>
                      </a:ext>
                    </a:extLst>
                  </a:tr>
                  <a:tr h="308664">
                    <a:tc gridSpan="3">
                      <a:txBody>
                        <a:bodyPr/>
                        <a:lstStyle/>
                        <a:p>
                          <a:pPr algn="ctr"/>
                          <a:endParaRPr lang="en-US" sz="1600" dirty="0">
                            <a:latin typeface="Times New Roman" panose="02020603050405020304" pitchFamily="18" charset="0"/>
                            <a:cs typeface="Times New Roman" panose="02020603050405020304" pitchFamily="18" charset="0"/>
                          </a:endParaRPr>
                        </a:p>
                      </a:txBody>
                      <a:tcPr anchor="ctr">
                        <a:solidFill>
                          <a:srgbClr val="002060"/>
                        </a:solidFill>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Total</a:t>
                          </a:r>
                        </a:p>
                      </a:txBody>
                      <a:tcPr/>
                    </a:tc>
                    <a:tc>
                      <a:txBody>
                        <a:bodyPr/>
                        <a:lstStyle/>
                        <a:p>
                          <a:pPr algn="ctr"/>
                          <a:r>
                            <a:rPr lang="en-US" sz="1600" dirty="0">
                              <a:latin typeface="Times New Roman" panose="02020603050405020304" pitchFamily="18" charset="0"/>
                              <a:cs typeface="Times New Roman" panose="02020603050405020304" pitchFamily="18" charset="0"/>
                            </a:rPr>
                            <a:t>18086</a:t>
                          </a:r>
                        </a:p>
                      </a:txBody>
                      <a:tcPr/>
                    </a:tc>
                    <a:extLst>
                      <a:ext uri="{0D108BD9-81ED-4DB2-BD59-A6C34878D82A}">
                        <a16:rowId xmlns="" xmlns:a16="http://schemas.microsoft.com/office/drawing/2014/main" val="2481505165"/>
                      </a:ext>
                    </a:extLst>
                  </a:tr>
                </a:tbl>
              </a:graphicData>
            </a:graphic>
          </p:graphicFrame>
        </mc:Choice>
        <mc:Fallback xmlns="">
          <p:graphicFrame>
            <p:nvGraphicFramePr>
              <p:cNvPr id="3" name="Table 8">
                <a:extLst>
                  <a:ext uri="{FF2B5EF4-FFF2-40B4-BE49-F238E27FC236}">
                    <a16:creationId xmlns:a16="http://schemas.microsoft.com/office/drawing/2014/main" id="{E0BDDAD2-C320-4D83-A4F8-D2F1B17E965C}"/>
                  </a:ext>
                </a:extLst>
              </p:cNvPr>
              <p:cNvGraphicFramePr>
                <a:graphicFrameLocks noGrp="1"/>
              </p:cNvGraphicFramePr>
              <p:nvPr>
                <p:extLst>
                  <p:ext uri="{D42A27DB-BD31-4B8C-83A1-F6EECF244321}">
                    <p14:modId xmlns:p14="http://schemas.microsoft.com/office/powerpoint/2010/main" val="335190954"/>
                  </p:ext>
                </p:extLst>
              </p:nvPr>
            </p:nvGraphicFramePr>
            <p:xfrm>
              <a:off x="276708" y="950814"/>
              <a:ext cx="3671675" cy="1683004"/>
            </p:xfrm>
            <a:graphic>
              <a:graphicData uri="http://schemas.openxmlformats.org/drawingml/2006/table">
                <a:tbl>
                  <a:tblPr firstRow="1" bandRow="1">
                    <a:tableStyleId>{5940675A-B579-460E-94D1-54222C63F5DA}</a:tableStyleId>
                  </a:tblPr>
                  <a:tblGrid>
                    <a:gridCol w="734335">
                      <a:extLst>
                        <a:ext uri="{9D8B030D-6E8A-4147-A177-3AD203B41FA5}">
                          <a16:colId xmlns:a16="http://schemas.microsoft.com/office/drawing/2014/main" val="1018765193"/>
                        </a:ext>
                      </a:extLst>
                    </a:gridCol>
                    <a:gridCol w="734335">
                      <a:extLst>
                        <a:ext uri="{9D8B030D-6E8A-4147-A177-3AD203B41FA5}">
                          <a16:colId xmlns:a16="http://schemas.microsoft.com/office/drawing/2014/main" val="717651022"/>
                        </a:ext>
                      </a:extLst>
                    </a:gridCol>
                    <a:gridCol w="734335">
                      <a:extLst>
                        <a:ext uri="{9D8B030D-6E8A-4147-A177-3AD203B41FA5}">
                          <a16:colId xmlns:a16="http://schemas.microsoft.com/office/drawing/2014/main" val="86366866"/>
                        </a:ext>
                      </a:extLst>
                    </a:gridCol>
                    <a:gridCol w="734335">
                      <a:extLst>
                        <a:ext uri="{9D8B030D-6E8A-4147-A177-3AD203B41FA5}">
                          <a16:colId xmlns:a16="http://schemas.microsoft.com/office/drawing/2014/main" val="2077378263"/>
                        </a:ext>
                      </a:extLst>
                    </a:gridCol>
                    <a:gridCol w="734335">
                      <a:extLst>
                        <a:ext uri="{9D8B030D-6E8A-4147-A177-3AD203B41FA5}">
                          <a16:colId xmlns:a16="http://schemas.microsoft.com/office/drawing/2014/main" val="1607216784"/>
                        </a:ext>
                      </a:extLst>
                    </a:gridCol>
                  </a:tblGrid>
                  <a:tr h="335280">
                    <a:tc rowSpan="2" gridSpan="2">
                      <a:txBody>
                        <a:bodyPr/>
                        <a:lstStyle/>
                        <a:p>
                          <a:pPr algn="ctr"/>
                          <a:r>
                            <a:rPr lang="en-US" sz="1600" dirty="0">
                              <a:latin typeface="Times New Roman" panose="02020603050405020304" pitchFamily="18" charset="0"/>
                              <a:cs typeface="Times New Roman" panose="02020603050405020304" pitchFamily="18" charset="0"/>
                            </a:rPr>
                            <a:t>ANN_12</a:t>
                          </a:r>
                        </a:p>
                      </a:txBody>
                      <a:tcPr anchor="ctr"/>
                    </a:tc>
                    <a:tc rowSpan="2" hMerge="1">
                      <a:txBody>
                        <a:bodyPr/>
                        <a:lstStyle/>
                        <a:p>
                          <a:endParaRPr lang="en-US"/>
                        </a:p>
                      </a:txBody>
                      <a:tcPr/>
                    </a:tc>
                    <a:tc gridSpan="2">
                      <a:txBody>
                        <a:bodyPr/>
                        <a:lstStyle/>
                        <a:p>
                          <a:pPr algn="ctr"/>
                          <a:r>
                            <a:rPr lang="en-US" sz="1600" dirty="0">
                              <a:latin typeface="Times New Roman" panose="02020603050405020304" pitchFamily="18" charset="0"/>
                              <a:cs typeface="Times New Roman" panose="02020603050405020304" pitchFamily="18" charset="0"/>
                            </a:rPr>
                            <a:t>Predicted</a:t>
                          </a:r>
                        </a:p>
                      </a:txBody>
                      <a:tcPr/>
                    </a:tc>
                    <a:tc hMerge="1">
                      <a:txBody>
                        <a:bodyPr/>
                        <a:lstStyle/>
                        <a:p>
                          <a:endParaRPr lang="en-US" dirty="0"/>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solidFill>
                          <a:srgbClr val="002060"/>
                        </a:solidFill>
                      </a:tcPr>
                    </a:tc>
                    <a:extLst>
                      <a:ext uri="{0D108BD9-81ED-4DB2-BD59-A6C34878D82A}">
                        <a16:rowId xmlns:a16="http://schemas.microsoft.com/office/drawing/2014/main" val="613393623"/>
                      </a:ext>
                    </a:extLst>
                  </a:tr>
                  <a:tr h="341884">
                    <a:tc gridSpan="2" vMerge="1">
                      <a:txBody>
                        <a:bodyPr/>
                        <a:lstStyle/>
                        <a:p>
                          <a:endParaRPr lang="en-US"/>
                        </a:p>
                      </a:txBody>
                      <a:tcPr/>
                    </a:tc>
                    <a:tc hMerge="1" vMerge="1">
                      <a:txBody>
                        <a:bodyPr/>
                        <a:lstStyle/>
                        <a:p>
                          <a:endParaRPr lang="en-US" dirty="0"/>
                        </a:p>
                      </a:txBody>
                      <a:tcPr/>
                    </a:tc>
                    <a:tc>
                      <a:txBody>
                        <a:bodyPr/>
                        <a:lstStyle/>
                        <a:p>
                          <a:endParaRPr lang="en-US"/>
                        </a:p>
                      </a:txBody>
                      <a:tcPr>
                        <a:blipFill>
                          <a:blip r:embed="rId5"/>
                          <a:stretch>
                            <a:fillRect l="-200000" t="-100000" r="-200826" b="-312281"/>
                          </a:stretch>
                        </a:blipFill>
                      </a:tcPr>
                    </a:tc>
                    <a:tc>
                      <a:txBody>
                        <a:bodyPr/>
                        <a:lstStyle/>
                        <a:p>
                          <a:endParaRPr lang="en-US"/>
                        </a:p>
                      </a:txBody>
                      <a:tcPr>
                        <a:blipFill>
                          <a:blip r:embed="rId5"/>
                          <a:stretch>
                            <a:fillRect l="-302500" t="-100000" r="-102500" b="-312281"/>
                          </a:stretch>
                        </a:blipFill>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Total</a:t>
                          </a:r>
                        </a:p>
                      </a:txBody>
                      <a:tcPr/>
                    </a:tc>
                    <a:extLst>
                      <a:ext uri="{0D108BD9-81ED-4DB2-BD59-A6C34878D82A}">
                        <a16:rowId xmlns:a16="http://schemas.microsoft.com/office/drawing/2014/main" val="3587355139"/>
                      </a:ext>
                    </a:extLst>
                  </a:tr>
                  <a:tr h="335280">
                    <a:tc rowSpan="2">
                      <a:txBody>
                        <a:bodyPr/>
                        <a:lstStyle/>
                        <a:p>
                          <a:pPr algn="ctr"/>
                          <a:r>
                            <a:rPr lang="en-US" sz="1600" dirty="0">
                              <a:latin typeface="Times New Roman" panose="02020603050405020304" pitchFamily="18" charset="0"/>
                              <a:cs typeface="Times New Roman" panose="02020603050405020304" pitchFamily="18" charset="0"/>
                            </a:rPr>
                            <a:t>Actual</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Y=1</a:t>
                          </a:r>
                        </a:p>
                      </a:txBody>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868</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1248</a:t>
                          </a:r>
                        </a:p>
                      </a:txBody>
                      <a:tcPr marL="9525" marR="9525" marT="9525" marB="0" anchor="ct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2116</a:t>
                          </a:r>
                        </a:p>
                      </a:txBody>
                      <a:tcPr marL="9525" marR="9525" marT="9525" marB="0" anchor="ctr"/>
                    </a:tc>
                    <a:extLst>
                      <a:ext uri="{0D108BD9-81ED-4DB2-BD59-A6C34878D82A}">
                        <a16:rowId xmlns:a16="http://schemas.microsoft.com/office/drawing/2014/main" val="3824535972"/>
                      </a:ext>
                    </a:extLst>
                  </a:tr>
                  <a:tr h="335280">
                    <a:tc vMerge="1">
                      <a:txBody>
                        <a:bodyPr/>
                        <a:lstStyle/>
                        <a:p>
                          <a:endParaRPr lang="en-US" dirty="0"/>
                        </a:p>
                      </a:txBody>
                      <a:tcPr/>
                    </a:tc>
                    <a:tc>
                      <a:txBody>
                        <a:bodyPr/>
                        <a:lstStyle/>
                        <a:p>
                          <a:pPr algn="ctr"/>
                          <a:r>
                            <a:rPr lang="en-US" sz="1600" dirty="0">
                              <a:latin typeface="Times New Roman" panose="02020603050405020304" pitchFamily="18" charset="0"/>
                              <a:cs typeface="Times New Roman" panose="02020603050405020304" pitchFamily="18" charset="0"/>
                            </a:rPr>
                            <a:t>Y=0</a:t>
                          </a:r>
                        </a:p>
                      </a:txBody>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533</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15437</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15970</a:t>
                          </a:r>
                        </a:p>
                      </a:txBody>
                      <a:tcPr marL="9525" marR="9525" marT="9525" marB="0" anchor="ctr"/>
                    </a:tc>
                    <a:extLst>
                      <a:ext uri="{0D108BD9-81ED-4DB2-BD59-A6C34878D82A}">
                        <a16:rowId xmlns:a16="http://schemas.microsoft.com/office/drawing/2014/main" val="4041145572"/>
                      </a:ext>
                    </a:extLst>
                  </a:tr>
                  <a:tr h="335280">
                    <a:tc gridSpan="3">
                      <a:txBody>
                        <a:bodyPr/>
                        <a:lstStyle/>
                        <a:p>
                          <a:pPr algn="ctr"/>
                          <a:endParaRPr lang="en-US" sz="1600" dirty="0">
                            <a:latin typeface="Times New Roman" panose="02020603050405020304" pitchFamily="18" charset="0"/>
                            <a:cs typeface="Times New Roman" panose="02020603050405020304" pitchFamily="18" charset="0"/>
                          </a:endParaRPr>
                        </a:p>
                      </a:txBody>
                      <a:tcPr anchor="ctr">
                        <a:solidFill>
                          <a:srgbClr val="002060"/>
                        </a:solidFill>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Total</a:t>
                          </a:r>
                        </a:p>
                      </a:txBody>
                      <a:tcPr/>
                    </a:tc>
                    <a:tc>
                      <a:txBody>
                        <a:bodyPr/>
                        <a:lstStyle/>
                        <a:p>
                          <a:pPr algn="ctr"/>
                          <a:r>
                            <a:rPr lang="en-US" sz="1600" dirty="0">
                              <a:latin typeface="Times New Roman" panose="02020603050405020304" pitchFamily="18" charset="0"/>
                              <a:cs typeface="Times New Roman" panose="02020603050405020304" pitchFamily="18" charset="0"/>
                            </a:rPr>
                            <a:t>18086</a:t>
                          </a:r>
                        </a:p>
                      </a:txBody>
                      <a:tcPr/>
                    </a:tc>
                    <a:extLst>
                      <a:ext uri="{0D108BD9-81ED-4DB2-BD59-A6C34878D82A}">
                        <a16:rowId xmlns:a16="http://schemas.microsoft.com/office/drawing/2014/main" val="2481505165"/>
                      </a:ext>
                    </a:extLst>
                  </a:tr>
                </a:tbl>
              </a:graphicData>
            </a:graphic>
          </p:graphicFrame>
        </mc:Fallback>
      </mc:AlternateContent>
      <p:sp>
        <p:nvSpPr>
          <p:cNvPr id="4" name="TextBox 3">
            <a:extLst>
              <a:ext uri="{FF2B5EF4-FFF2-40B4-BE49-F238E27FC236}">
                <a16:creationId xmlns="" xmlns:a16="http://schemas.microsoft.com/office/drawing/2014/main" id="{34A4C3BA-EF04-410A-9005-8DCAFBFDFB60}"/>
              </a:ext>
            </a:extLst>
          </p:cNvPr>
          <p:cNvSpPr txBox="1"/>
          <p:nvPr/>
        </p:nvSpPr>
        <p:spPr>
          <a:xfrm>
            <a:off x="3856164" y="504565"/>
            <a:ext cx="4721081" cy="338554"/>
          </a:xfrm>
          <a:prstGeom prst="rect">
            <a:avLst/>
          </a:prstGeom>
          <a:solidFill>
            <a:schemeClr val="bg1">
              <a:alpha val="62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value must be taken from Data Role=VALIDATE</a:t>
            </a:r>
          </a:p>
        </p:txBody>
      </p:sp>
      <p:cxnSp>
        <p:nvCxnSpPr>
          <p:cNvPr id="5" name="Straight Arrow Connector 4">
            <a:extLst>
              <a:ext uri="{FF2B5EF4-FFF2-40B4-BE49-F238E27FC236}">
                <a16:creationId xmlns="" xmlns:a16="http://schemas.microsoft.com/office/drawing/2014/main" id="{C008F769-A22A-449F-8C27-9EA04F5CA2F2}"/>
              </a:ext>
            </a:extLst>
          </p:cNvPr>
          <p:cNvCxnSpPr>
            <a:cxnSpLocks/>
            <a:stCxn id="4" idx="3"/>
          </p:cNvCxnSpPr>
          <p:nvPr/>
        </p:nvCxnSpPr>
        <p:spPr>
          <a:xfrm>
            <a:off x="8577245" y="673842"/>
            <a:ext cx="789177" cy="2269579"/>
          </a:xfrm>
          <a:prstGeom prst="straightConnector1">
            <a:avLst/>
          </a:prstGeom>
          <a:ln w="38100">
            <a:solidFill>
              <a:srgbClr val="FFC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93A81FBC-F6C7-41B9-8A2C-A45C6136AE90}"/>
                  </a:ext>
                </a:extLst>
              </p:cNvPr>
              <p:cNvSpPr txBox="1"/>
              <p:nvPr/>
            </p:nvSpPr>
            <p:spPr>
              <a:xfrm>
                <a:off x="3358232" y="1073978"/>
                <a:ext cx="4977028" cy="1436675"/>
              </a:xfrm>
              <a:prstGeom prst="rect">
                <a:avLst/>
              </a:prstGeom>
              <a:noFill/>
            </p:spPr>
            <p:txBody>
              <a:bodyPr wrap="square">
                <a:spAutoFit/>
              </a:bodyPr>
              <a:lstStyle/>
              <a:p>
                <a:pPr marL="630555" marR="0">
                  <a:lnSpc>
                    <a:spcPct val="107000"/>
                  </a:lnSpc>
                  <a:spcBef>
                    <a:spcPts val="0"/>
                  </a:spcBef>
                  <a:spcAft>
                    <a:spcPts val="800"/>
                  </a:spcAft>
                </a:pPr>
                <a:r>
                  <a:rPr lang="en-MY" sz="1600" dirty="0">
                    <a:effectLst/>
                    <a:latin typeface="Times New Roman" panose="02020603050405020304" pitchFamily="18" charset="0"/>
                    <a:ea typeface="Calibri" panose="020F0502020204030204" pitchFamily="34" charset="0"/>
                    <a:cs typeface="Times New Roman" panose="02020603050405020304" pitchFamily="18" charset="0"/>
                  </a:rPr>
                  <a:t>Sensitivity = </a:t>
                </a:r>
                <a14:m>
                  <m:oMath xmlns:m="http://schemas.openxmlformats.org/officeDocument/2006/math">
                    <m:f>
                      <m:fPr>
                        <m:ctrlPr>
                          <a:rPr lang="en-US" sz="1600" i="1">
                            <a:effectLst/>
                            <a:latin typeface="Cambria Math" panose="02040503050406030204" pitchFamily="18" charset="0"/>
                            <a:ea typeface="Calibri" panose="020F0502020204030204" pitchFamily="34" charset="0"/>
                            <a:cs typeface="Calibri" panose="020F0502020204030204" pitchFamily="34" charset="0"/>
                          </a:rPr>
                        </m:ctrlPr>
                      </m:fPr>
                      <m:num>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TP</m:t>
                        </m:r>
                      </m:num>
                      <m:den>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TP</m:t>
                        </m:r>
                        <m:r>
                          <a:rPr lang="en-MY" sz="1600">
                            <a:effectLst/>
                            <a:latin typeface="Cambria Math" panose="02040503050406030204" pitchFamily="18" charset="0"/>
                            <a:ea typeface="Calibri" panose="020F0502020204030204" pitchFamily="34" charset="0"/>
                            <a:cs typeface="Calibri" panose="020F0502020204030204" pitchFamily="34" charset="0"/>
                          </a:rPr>
                          <m:t>+</m:t>
                        </m:r>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FN</m:t>
                        </m:r>
                      </m:den>
                    </m:f>
                    <m:r>
                      <a:rPr lang="en-MY" sz="1600">
                        <a:effectLst/>
                        <a:latin typeface="Cambria Math" panose="02040503050406030204" pitchFamily="18" charset="0"/>
                        <a:ea typeface="Calibri" panose="020F0502020204030204" pitchFamily="34" charset="0"/>
                        <a:cs typeface="Calibri" panose="020F0502020204030204" pitchFamily="34" charset="0"/>
                      </a:rPr>
                      <m:t>=</m:t>
                    </m:r>
                    <m:f>
                      <m:fPr>
                        <m:ctrlPr>
                          <a:rPr lang="en-US" sz="1600" i="1">
                            <a:effectLst/>
                            <a:latin typeface="Cambria Math" panose="02040503050406030204" pitchFamily="18" charset="0"/>
                            <a:ea typeface="Calibri" panose="020F0502020204030204" pitchFamily="34" charset="0"/>
                            <a:cs typeface="Calibri" panose="020F0502020204030204" pitchFamily="34" charset="0"/>
                          </a:rPr>
                        </m:ctrlPr>
                      </m:fPr>
                      <m:num>
                        <m:r>
                          <a:rPr lang="en-US" sz="1600" b="0" i="0" smtClean="0">
                            <a:effectLst/>
                            <a:latin typeface="Cambria Math" panose="02040503050406030204" pitchFamily="18" charset="0"/>
                            <a:ea typeface="Calibri" panose="020F0502020204030204" pitchFamily="34" charset="0"/>
                            <a:cs typeface="Calibri" panose="020F0502020204030204" pitchFamily="34" charset="0"/>
                          </a:rPr>
                          <m:t>868</m:t>
                        </m:r>
                      </m:num>
                      <m:den>
                        <m:r>
                          <a:rPr lang="en-US" sz="1600" b="0" i="0" smtClean="0">
                            <a:effectLst/>
                            <a:latin typeface="Cambria Math" panose="02040503050406030204" pitchFamily="18" charset="0"/>
                            <a:ea typeface="Calibri" panose="020F0502020204030204" pitchFamily="34" charset="0"/>
                            <a:cs typeface="Calibri" panose="020F0502020204030204" pitchFamily="34" charset="0"/>
                          </a:rPr>
                          <m:t>2116</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a:highlight>
                          <a:srgbClr val="00FF00"/>
                        </a:highlight>
                      </a:rPr>
                      <m:t>41.02%</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marL="630555" marR="0">
                  <a:lnSpc>
                    <a:spcPct val="107000"/>
                  </a:lnSpc>
                  <a:spcBef>
                    <a:spcPts val="0"/>
                  </a:spcBef>
                  <a:spcAft>
                    <a:spcPts val="80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Specificity = </a:t>
                </a:r>
                <a14:m>
                  <m:oMath xmlns:m="http://schemas.openxmlformats.org/officeDocument/2006/math">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num>
                      <m:den>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FP</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15437</m:t>
                        </m:r>
                      </m:num>
                      <m:den>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15970</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a:highlight>
                          <a:srgbClr val="00FF00"/>
                        </a:highlight>
                      </a:rPr>
                      <m:t>96.66%</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marL="630555" marR="0">
                  <a:lnSpc>
                    <a:spcPct val="107000"/>
                  </a:lnSpc>
                  <a:spcBef>
                    <a:spcPts val="0"/>
                  </a:spcBef>
                  <a:spcAft>
                    <a:spcPts val="80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Accuracy = </a:t>
                </a:r>
                <a14:m>
                  <m:oMath xmlns:m="http://schemas.openxmlformats.org/officeDocument/2006/math">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TP</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num>
                      <m:den>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TP</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FP</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868+15437</m:t>
                        </m:r>
                      </m:num>
                      <m:den>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18086</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a:highlight>
                          <a:srgbClr val="00FF00"/>
                        </a:highlight>
                      </a:rPr>
                      <m:t>90.15%</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93A81FBC-F6C7-41B9-8A2C-A45C6136AE90}"/>
                  </a:ext>
                </a:extLst>
              </p:cNvPr>
              <p:cNvSpPr txBox="1">
                <a:spLocks noRot="1" noChangeAspect="1" noMove="1" noResize="1" noEditPoints="1" noAdjustHandles="1" noChangeArrowheads="1" noChangeShapeType="1" noTextEdit="1"/>
              </p:cNvSpPr>
              <p:nvPr/>
            </p:nvSpPr>
            <p:spPr>
              <a:xfrm>
                <a:off x="3358232" y="1073978"/>
                <a:ext cx="4977028" cy="1436675"/>
              </a:xfrm>
              <a:prstGeom prst="rect">
                <a:avLst/>
              </a:prstGeom>
              <a:blipFill>
                <a:blip r:embed="rId6"/>
                <a:stretch>
                  <a:fillRect b="-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B654B8C2-5D8B-4ED3-9905-F4B241802EE2}"/>
                  </a:ext>
                </a:extLst>
              </p:cNvPr>
              <p:cNvSpPr txBox="1"/>
              <p:nvPr/>
            </p:nvSpPr>
            <p:spPr>
              <a:xfrm>
                <a:off x="276708" y="2943421"/>
                <a:ext cx="8410452" cy="830997"/>
              </a:xfrm>
              <a:prstGeom prst="rect">
                <a:avLst/>
              </a:prstGeom>
              <a:solidFill>
                <a:schemeClr val="bg1">
                  <a:alpha val="60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model is better in predicting negative targets, P(Y=0), rather than positive targets, P(Y=1) because the value of specificity (</a:t>
                </a:r>
                <a14:m>
                  <m:oMath xmlns:m="http://schemas.openxmlformats.org/officeDocument/2006/math">
                    <m:r>
                      <m:rPr>
                        <m:nor/>
                      </m:rPr>
                      <a:rPr lang="en-US" sz="1600" b="0" i="0" smtClean="0">
                        <a:highlight>
                          <a:srgbClr val="00FF00"/>
                        </a:highlight>
                        <a:latin typeface="Times New Roman" panose="02020603050405020304" pitchFamily="18" charset="0"/>
                        <a:cs typeface="Times New Roman" panose="02020603050405020304" pitchFamily="18" charset="0"/>
                      </a:rPr>
                      <m:t>96.66%</m:t>
                    </m:r>
                  </m:oMath>
                </a14:m>
                <a:r>
                  <a:rPr lang="en-US" sz="1600" dirty="0">
                    <a:latin typeface="Times New Roman" panose="02020603050405020304" pitchFamily="18" charset="0"/>
                    <a:cs typeface="Times New Roman" panose="02020603050405020304" pitchFamily="18" charset="0"/>
                  </a:rPr>
                  <a:t>) is higher than sensitivity(</a:t>
                </a:r>
                <a14:m>
                  <m:oMath xmlns:m="http://schemas.openxmlformats.org/officeDocument/2006/math">
                    <m:r>
                      <m:rPr>
                        <m:nor/>
                      </m:rPr>
                      <a:rPr lang="en-US" sz="1600" b="0" i="0" smtClean="0">
                        <a:highlight>
                          <a:srgbClr val="00FF00"/>
                        </a:highlight>
                        <a:latin typeface="Times New Roman" panose="02020603050405020304" pitchFamily="18" charset="0"/>
                        <a:cs typeface="Times New Roman" panose="02020603050405020304" pitchFamily="18" charset="0"/>
                      </a:rPr>
                      <m:t>41.02</m:t>
                    </m:r>
                    <m:r>
                      <m:rPr>
                        <m:nor/>
                      </m:rPr>
                      <a:rPr lang="en-US" sz="1600" smtClean="0">
                        <a:highlight>
                          <a:srgbClr val="00FF00"/>
                        </a:highlight>
                        <a:latin typeface="Times New Roman" panose="020206030504050203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and the accuracy is </a:t>
                </a:r>
                <a14:m>
                  <m:oMath xmlns:m="http://schemas.openxmlformats.org/officeDocument/2006/math">
                    <m:r>
                      <m:rPr>
                        <m:nor/>
                      </m:rPr>
                      <a:rPr lang="en-US" sz="1600" b="0" i="0" smtClean="0">
                        <a:highlight>
                          <a:srgbClr val="00FF00"/>
                        </a:highlight>
                        <a:latin typeface="Times New Roman" panose="02020603050405020304" pitchFamily="18" charset="0"/>
                        <a:cs typeface="Times New Roman" panose="02020603050405020304" pitchFamily="18" charset="0"/>
                      </a:rPr>
                      <m:t>90.15</m:t>
                    </m:r>
                    <m:r>
                      <m:rPr>
                        <m:nor/>
                      </m:rPr>
                      <a:rPr lang="en-US" sz="1600">
                        <a:highlight>
                          <a:srgbClr val="00FF00"/>
                        </a:highlight>
                        <a:latin typeface="Times New Roman" panose="02020603050405020304" pitchFamily="18" charset="0"/>
                        <a:cs typeface="Times New Roman" panose="02020603050405020304" pitchFamily="18" charset="0"/>
                      </a:rPr>
                      <m:t>%</m:t>
                    </m:r>
                  </m:oMath>
                </a14:m>
                <a:endParaRPr lang="en-US" sz="1600" dirty="0">
                  <a:highlight>
                    <a:srgbClr val="00FF00"/>
                  </a:highlight>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B654B8C2-5D8B-4ED3-9905-F4B241802EE2}"/>
                  </a:ext>
                </a:extLst>
              </p:cNvPr>
              <p:cNvSpPr txBox="1">
                <a:spLocks noRot="1" noChangeAspect="1" noMove="1" noResize="1" noEditPoints="1" noAdjustHandles="1" noChangeArrowheads="1" noChangeShapeType="1" noTextEdit="1"/>
              </p:cNvSpPr>
              <p:nvPr/>
            </p:nvSpPr>
            <p:spPr>
              <a:xfrm>
                <a:off x="276708" y="2943421"/>
                <a:ext cx="8410452" cy="830997"/>
              </a:xfrm>
              <a:prstGeom prst="rect">
                <a:avLst/>
              </a:prstGeom>
              <a:blipFill>
                <a:blip r:embed="rId7"/>
                <a:stretch>
                  <a:fillRect l="-362" t="-2206" r="-362"/>
                </a:stretch>
              </a:blipFill>
            </p:spPr>
            <p:txBody>
              <a:bodyPr/>
              <a:lstStyle/>
              <a:p>
                <a:r>
                  <a:rPr lang="en-US">
                    <a:noFill/>
                  </a:rPr>
                  <a:t> </a:t>
                </a:r>
              </a:p>
            </p:txBody>
          </p:sp>
        </mc:Fallback>
      </mc:AlternateContent>
      <p:sp>
        <p:nvSpPr>
          <p:cNvPr id="14" name="TextBox 13">
            <a:extLst>
              <a:ext uri="{FF2B5EF4-FFF2-40B4-BE49-F238E27FC236}">
                <a16:creationId xmlns="" xmlns:a16="http://schemas.microsoft.com/office/drawing/2014/main" id="{B16E1F2C-3CE8-497B-8986-32D3085A576A}"/>
              </a:ext>
            </a:extLst>
          </p:cNvPr>
          <p:cNvSpPr txBox="1"/>
          <p:nvPr/>
        </p:nvSpPr>
        <p:spPr>
          <a:xfrm>
            <a:off x="255015" y="166011"/>
            <a:ext cx="3249826" cy="338554"/>
          </a:xfrm>
          <a:prstGeom prst="rect">
            <a:avLst/>
          </a:prstGeom>
          <a:solidFill>
            <a:schemeClr val="bg1">
              <a:alpha val="57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Confusion Matrix for ANN_12.</a:t>
            </a:r>
          </a:p>
        </p:txBody>
      </p:sp>
      <p:pic>
        <p:nvPicPr>
          <p:cNvPr id="16" name="Picture 15">
            <a:extLst>
              <a:ext uri="{FF2B5EF4-FFF2-40B4-BE49-F238E27FC236}">
                <a16:creationId xmlns="" xmlns:a16="http://schemas.microsoft.com/office/drawing/2014/main" id="{7CC2146E-7D11-40CB-A08A-9EFC9ACC2ADC}"/>
              </a:ext>
            </a:extLst>
          </p:cNvPr>
          <p:cNvPicPr>
            <a:picLocks noChangeAspect="1"/>
          </p:cNvPicPr>
          <p:nvPr/>
        </p:nvPicPr>
        <p:blipFill>
          <a:blip r:embed="rId8"/>
          <a:stretch>
            <a:fillRect/>
          </a:stretch>
        </p:blipFill>
        <p:spPr>
          <a:xfrm>
            <a:off x="255015" y="4571056"/>
            <a:ext cx="8537946" cy="1868876"/>
          </a:xfrm>
          <a:prstGeom prst="rect">
            <a:avLst/>
          </a:prstGeom>
        </p:spPr>
      </p:pic>
      <p:sp>
        <p:nvSpPr>
          <p:cNvPr id="17" name="TextBox 16">
            <a:extLst>
              <a:ext uri="{FF2B5EF4-FFF2-40B4-BE49-F238E27FC236}">
                <a16:creationId xmlns="" xmlns:a16="http://schemas.microsoft.com/office/drawing/2014/main" id="{00C63468-ABC6-4C66-9501-752521428F46}"/>
              </a:ext>
            </a:extLst>
          </p:cNvPr>
          <p:cNvSpPr txBox="1"/>
          <p:nvPr/>
        </p:nvSpPr>
        <p:spPr>
          <a:xfrm>
            <a:off x="255015" y="4199160"/>
            <a:ext cx="3249826" cy="338554"/>
          </a:xfrm>
          <a:prstGeom prst="rect">
            <a:avLst/>
          </a:prstGeom>
          <a:solidFill>
            <a:schemeClr val="bg1">
              <a:alpha val="56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Variable Importance for ANN_12.</a:t>
            </a:r>
          </a:p>
        </p:txBody>
      </p:sp>
      <p:sp>
        <p:nvSpPr>
          <p:cNvPr id="18" name="TextBox 17">
            <a:extLst>
              <a:ext uri="{FF2B5EF4-FFF2-40B4-BE49-F238E27FC236}">
                <a16:creationId xmlns="" xmlns:a16="http://schemas.microsoft.com/office/drawing/2014/main" id="{6BA55AAE-6603-4D8B-AA60-328C777E6E80}"/>
              </a:ext>
            </a:extLst>
          </p:cNvPr>
          <p:cNvSpPr txBox="1"/>
          <p:nvPr/>
        </p:nvSpPr>
        <p:spPr>
          <a:xfrm>
            <a:off x="8792961" y="5290433"/>
            <a:ext cx="3072713" cy="830997"/>
          </a:xfrm>
          <a:prstGeom prst="rect">
            <a:avLst/>
          </a:prstGeom>
          <a:solidFill>
            <a:schemeClr val="bg1">
              <a:alpha val="55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Based on the variable importance, the variable LG10_REP_duration is the most important variable.</a:t>
            </a:r>
            <a:endParaRPr lang="en-US" sz="1600" dirty="0">
              <a:highlight>
                <a:srgbClr val="00FF00"/>
              </a:highlight>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 xmlns:a16="http://schemas.microsoft.com/office/drawing/2014/main" id="{A7A4CEAA-E051-4A26-B5F9-6792EC184789}"/>
              </a:ext>
            </a:extLst>
          </p:cNvPr>
          <p:cNvCxnSpPr>
            <a:cxnSpLocks/>
          </p:cNvCxnSpPr>
          <p:nvPr/>
        </p:nvCxnSpPr>
        <p:spPr>
          <a:xfrm flipH="1" flipV="1">
            <a:off x="5708822" y="4971931"/>
            <a:ext cx="3459892" cy="318502"/>
          </a:xfrm>
          <a:prstGeom prst="straightConnector1">
            <a:avLst/>
          </a:prstGeom>
          <a:ln w="381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62091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8566AA48-396F-47A5-B244-4651B8435954}"/>
              </a:ext>
            </a:extLst>
          </p:cNvPr>
          <p:cNvSpPr/>
          <p:nvPr/>
        </p:nvSpPr>
        <p:spPr>
          <a:xfrm>
            <a:off x="554918" y="2332026"/>
            <a:ext cx="10222127" cy="1312694"/>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 xmlns:a16="http://schemas.microsoft.com/office/drawing/2014/main" id="{39830C73-5CB0-497B-9049-07075330F8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5322" y="2332027"/>
            <a:ext cx="10222127" cy="1320056"/>
          </a:xfrm>
          <a:prstGeom prst="rect">
            <a:avLst/>
          </a:prstGeom>
          <a:noFill/>
          <a:ln>
            <a:noFill/>
          </a:ln>
        </p:spPr>
      </p:pic>
      <p:sp>
        <p:nvSpPr>
          <p:cNvPr id="3" name="TextBox 2">
            <a:extLst>
              <a:ext uri="{FF2B5EF4-FFF2-40B4-BE49-F238E27FC236}">
                <a16:creationId xmlns="" xmlns:a16="http://schemas.microsoft.com/office/drawing/2014/main" id="{1F7BFFEF-35D1-4CDE-90FF-9773D9C33D8A}"/>
              </a:ext>
            </a:extLst>
          </p:cNvPr>
          <p:cNvSpPr txBox="1"/>
          <p:nvPr/>
        </p:nvSpPr>
        <p:spPr>
          <a:xfrm>
            <a:off x="296563" y="271853"/>
            <a:ext cx="2726900" cy="461665"/>
          </a:xfrm>
          <a:prstGeom prst="rect">
            <a:avLst/>
          </a:prstGeom>
          <a:solidFill>
            <a:schemeClr val="bg1">
              <a:alpha val="37000"/>
            </a:schemeClr>
          </a:solid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5.0 BEST MODEL </a:t>
            </a:r>
          </a:p>
        </p:txBody>
      </p:sp>
      <p:sp>
        <p:nvSpPr>
          <p:cNvPr id="4" name="TextBox 3">
            <a:extLst>
              <a:ext uri="{FF2B5EF4-FFF2-40B4-BE49-F238E27FC236}">
                <a16:creationId xmlns="" xmlns:a16="http://schemas.microsoft.com/office/drawing/2014/main" id="{3093CDAC-852B-43FF-81FF-737A233F0B33}"/>
              </a:ext>
            </a:extLst>
          </p:cNvPr>
          <p:cNvSpPr txBox="1"/>
          <p:nvPr/>
        </p:nvSpPr>
        <p:spPr>
          <a:xfrm>
            <a:off x="565324" y="742047"/>
            <a:ext cx="7993003" cy="1477328"/>
          </a:xfrm>
          <a:prstGeom prst="rect">
            <a:avLst/>
          </a:prstGeom>
          <a:solidFill>
            <a:schemeClr val="bg1">
              <a:alpha val="37000"/>
            </a:schemeClr>
          </a:solid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From all the three predictive models, we got the best model from each of them that are :</a:t>
            </a:r>
          </a:p>
          <a:p>
            <a:pPr algn="just"/>
            <a:r>
              <a:rPr lang="en-US" dirty="0">
                <a:latin typeface="Times New Roman" panose="02020603050405020304" pitchFamily="18" charset="0"/>
                <a:cs typeface="Times New Roman" panose="02020603050405020304" pitchFamily="18" charset="0"/>
              </a:rPr>
              <a:t>Decision Tree		</a:t>
            </a:r>
            <a:r>
              <a:rPr lang="en-US" dirty="0" smtClean="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Auto_Pruning</a:t>
            </a:r>
            <a:endParaRPr lang="en-US"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Logistics Regre</a:t>
            </a:r>
            <a:r>
              <a:rPr lang="en-US" dirty="0">
                <a:latin typeface="Times New Roman" panose="02020603050405020304" pitchFamily="18" charset="0"/>
                <a:cs typeface="Times New Roman" panose="02020603050405020304" pitchFamily="18" charset="0"/>
              </a:rPr>
              <a:t>ssion	- </a:t>
            </a:r>
            <a:r>
              <a:rPr lang="en-US" dirty="0" err="1">
                <a:latin typeface="Times New Roman" panose="02020603050405020304" pitchFamily="18" charset="0"/>
                <a:cs typeface="Times New Roman" panose="02020603050405020304" pitchFamily="18" charset="0"/>
              </a:rPr>
              <a:t>LR_Forward</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Neural Network		- ANN_12</a:t>
            </a: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85312194-3085-4919-A815-C770F7B80A93}"/>
              </a:ext>
            </a:extLst>
          </p:cNvPr>
          <p:cNvSpPr txBox="1"/>
          <p:nvPr/>
        </p:nvSpPr>
        <p:spPr>
          <a:xfrm>
            <a:off x="565322" y="3982718"/>
            <a:ext cx="4808914" cy="830997"/>
          </a:xfrm>
          <a:prstGeom prst="rect">
            <a:avLst/>
          </a:prstGeom>
          <a:solidFill>
            <a:schemeClr val="bg1">
              <a:alpha val="3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Underfit Model	: No underfit model.</a:t>
            </a:r>
          </a:p>
          <a:p>
            <a:pPr algn="just"/>
            <a:r>
              <a:rPr lang="en-US" sz="1600" dirty="0">
                <a:latin typeface="Times New Roman" panose="02020603050405020304" pitchFamily="18" charset="0"/>
                <a:cs typeface="Times New Roman" panose="02020603050405020304" pitchFamily="18" charset="0"/>
              </a:rPr>
              <a:t>Overfit Model	: </a:t>
            </a:r>
            <a:r>
              <a:rPr lang="en-US" sz="1600" dirty="0">
                <a:highlight>
                  <a:srgbClr val="FF0000"/>
                </a:highlight>
                <a:latin typeface="Times New Roman" panose="02020603050405020304" pitchFamily="18" charset="0"/>
                <a:cs typeface="Times New Roman" panose="02020603050405020304" pitchFamily="18" charset="0"/>
              </a:rPr>
              <a:t>ANN_12 </a:t>
            </a:r>
            <a:r>
              <a:rPr lang="en-US" sz="1600" dirty="0">
                <a:latin typeface="Times New Roman" panose="02020603050405020304" pitchFamily="18" charset="0"/>
                <a:cs typeface="Times New Roman" panose="02020603050405020304" pitchFamily="18" charset="0"/>
              </a:rPr>
              <a:t>is the overfit model</a:t>
            </a:r>
          </a:p>
          <a:p>
            <a:pPr algn="just"/>
            <a:r>
              <a:rPr lang="en-US" sz="1600" dirty="0">
                <a:latin typeface="Times New Roman" panose="02020603050405020304" pitchFamily="18" charset="0"/>
                <a:cs typeface="Times New Roman" panose="02020603050405020304" pitchFamily="18" charset="0"/>
              </a:rPr>
              <a:t>Best Model	: </a:t>
            </a:r>
            <a:r>
              <a:rPr lang="en-US" sz="1600" dirty="0" err="1">
                <a:highlight>
                  <a:srgbClr val="00FF00"/>
                </a:highlight>
                <a:latin typeface="Times New Roman" panose="02020603050405020304" pitchFamily="18" charset="0"/>
                <a:cs typeface="Times New Roman" panose="02020603050405020304" pitchFamily="18" charset="0"/>
              </a:rPr>
              <a:t>Auto_Pruning</a:t>
            </a:r>
            <a:r>
              <a:rPr lang="en-US" sz="1600" dirty="0">
                <a:latin typeface="Times New Roman" panose="02020603050405020304" pitchFamily="18" charset="0"/>
                <a:cs typeface="Times New Roman" panose="02020603050405020304" pitchFamily="18" charset="0"/>
              </a:rPr>
              <a:t> is the best model</a:t>
            </a:r>
          </a:p>
        </p:txBody>
      </p:sp>
      <p:sp>
        <p:nvSpPr>
          <p:cNvPr id="6" name="Rectangle 5">
            <a:extLst>
              <a:ext uri="{FF2B5EF4-FFF2-40B4-BE49-F238E27FC236}">
                <a16:creationId xmlns="" xmlns:a16="http://schemas.microsoft.com/office/drawing/2014/main" id="{BBE84A19-7909-42E0-90D2-529F25EC30CD}"/>
              </a:ext>
            </a:extLst>
          </p:cNvPr>
          <p:cNvSpPr/>
          <p:nvPr/>
        </p:nvSpPr>
        <p:spPr>
          <a:xfrm>
            <a:off x="7104743" y="4472447"/>
            <a:ext cx="4090087" cy="185430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a:solidFill>
                  <a:schemeClr val="tx1"/>
                </a:solidFill>
              </a:rPr>
              <a:t>CONCLUSION</a:t>
            </a:r>
          </a:p>
          <a:p>
            <a:pPr algn="ctr"/>
            <a:r>
              <a:rPr lang="en-US" sz="2400" dirty="0" err="1">
                <a:solidFill>
                  <a:schemeClr val="tx1"/>
                </a:solidFill>
              </a:rPr>
              <a:t>Auto_Pruning</a:t>
            </a:r>
            <a:r>
              <a:rPr lang="en-US" sz="2400" dirty="0">
                <a:solidFill>
                  <a:schemeClr val="tx1"/>
                </a:solidFill>
              </a:rPr>
              <a:t> from the decision tree is the best model</a:t>
            </a:r>
          </a:p>
        </p:txBody>
      </p:sp>
      <p:sp>
        <p:nvSpPr>
          <p:cNvPr id="7" name="Star: 4 Points 6">
            <a:extLst>
              <a:ext uri="{FF2B5EF4-FFF2-40B4-BE49-F238E27FC236}">
                <a16:creationId xmlns="" xmlns:a16="http://schemas.microsoft.com/office/drawing/2014/main" id="{5B0303D4-F205-410F-B3E3-EB7219BF44BD}"/>
              </a:ext>
            </a:extLst>
          </p:cNvPr>
          <p:cNvSpPr/>
          <p:nvPr/>
        </p:nvSpPr>
        <p:spPr>
          <a:xfrm rot="19813166">
            <a:off x="6579972" y="5307227"/>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4 Points 7">
            <a:extLst>
              <a:ext uri="{FF2B5EF4-FFF2-40B4-BE49-F238E27FC236}">
                <a16:creationId xmlns="" xmlns:a16="http://schemas.microsoft.com/office/drawing/2014/main" id="{671CB796-0678-4C4B-92E2-207885B43068}"/>
              </a:ext>
            </a:extLst>
          </p:cNvPr>
          <p:cNvSpPr/>
          <p:nvPr/>
        </p:nvSpPr>
        <p:spPr>
          <a:xfrm rot="19813166">
            <a:off x="6769441" y="6200545"/>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4 Points 8">
            <a:extLst>
              <a:ext uri="{FF2B5EF4-FFF2-40B4-BE49-F238E27FC236}">
                <a16:creationId xmlns="" xmlns:a16="http://schemas.microsoft.com/office/drawing/2014/main" id="{258CD8D3-4869-4E89-9849-AFC309BDA76E}"/>
              </a:ext>
            </a:extLst>
          </p:cNvPr>
          <p:cNvSpPr/>
          <p:nvPr/>
        </p:nvSpPr>
        <p:spPr>
          <a:xfrm rot="19813166">
            <a:off x="6711775" y="4067311"/>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4 Points 9">
            <a:extLst>
              <a:ext uri="{FF2B5EF4-FFF2-40B4-BE49-F238E27FC236}">
                <a16:creationId xmlns="" xmlns:a16="http://schemas.microsoft.com/office/drawing/2014/main" id="{621621FB-062D-4448-919F-05F615C87D08}"/>
              </a:ext>
            </a:extLst>
          </p:cNvPr>
          <p:cNvSpPr/>
          <p:nvPr/>
        </p:nvSpPr>
        <p:spPr>
          <a:xfrm rot="19813166">
            <a:off x="10432726" y="3868781"/>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4 Points 10">
            <a:extLst>
              <a:ext uri="{FF2B5EF4-FFF2-40B4-BE49-F238E27FC236}">
                <a16:creationId xmlns="" xmlns:a16="http://schemas.microsoft.com/office/drawing/2014/main" id="{FBF0A5C9-89AC-4BA4-B286-35D630EF865D}"/>
              </a:ext>
            </a:extLst>
          </p:cNvPr>
          <p:cNvSpPr/>
          <p:nvPr/>
        </p:nvSpPr>
        <p:spPr>
          <a:xfrm rot="19813166">
            <a:off x="11048217" y="5961815"/>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4 Points 11">
            <a:extLst>
              <a:ext uri="{FF2B5EF4-FFF2-40B4-BE49-F238E27FC236}">
                <a16:creationId xmlns="" xmlns:a16="http://schemas.microsoft.com/office/drawing/2014/main" id="{D5184EF3-E2F2-48AE-BE7D-37183ED93AEB}"/>
              </a:ext>
            </a:extLst>
          </p:cNvPr>
          <p:cNvSpPr/>
          <p:nvPr/>
        </p:nvSpPr>
        <p:spPr>
          <a:xfrm rot="19813166">
            <a:off x="9285485" y="6242068"/>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4 Points 12">
            <a:extLst>
              <a:ext uri="{FF2B5EF4-FFF2-40B4-BE49-F238E27FC236}">
                <a16:creationId xmlns="" xmlns:a16="http://schemas.microsoft.com/office/drawing/2014/main" id="{89D9E3B9-349B-4AC9-A610-92D5280A7692}"/>
              </a:ext>
            </a:extLst>
          </p:cNvPr>
          <p:cNvSpPr/>
          <p:nvPr/>
        </p:nvSpPr>
        <p:spPr>
          <a:xfrm rot="19813166">
            <a:off x="8886730" y="3980311"/>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4 Points 13">
            <a:extLst>
              <a:ext uri="{FF2B5EF4-FFF2-40B4-BE49-F238E27FC236}">
                <a16:creationId xmlns="" xmlns:a16="http://schemas.microsoft.com/office/drawing/2014/main" id="{E6301323-3A73-4166-98F0-BC5AEF9B7292}"/>
              </a:ext>
            </a:extLst>
          </p:cNvPr>
          <p:cNvSpPr/>
          <p:nvPr/>
        </p:nvSpPr>
        <p:spPr>
          <a:xfrm rot="19813166">
            <a:off x="11057236" y="4841555"/>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334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48B69EB-29A0-4105-BBB3-2A4ECB2A6150}"/>
              </a:ext>
            </a:extLst>
          </p:cNvPr>
          <p:cNvSpPr txBox="1"/>
          <p:nvPr/>
        </p:nvSpPr>
        <p:spPr>
          <a:xfrm>
            <a:off x="296563" y="271853"/>
            <a:ext cx="1776448" cy="461665"/>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APPENDIX</a:t>
            </a:r>
          </a:p>
        </p:txBody>
      </p:sp>
      <p:pic>
        <p:nvPicPr>
          <p:cNvPr id="3" name="Picture 2">
            <a:extLst>
              <a:ext uri="{FF2B5EF4-FFF2-40B4-BE49-F238E27FC236}">
                <a16:creationId xmlns="" xmlns:a16="http://schemas.microsoft.com/office/drawing/2014/main" id="{F012FD71-45A3-48AE-89D3-3309679C15D0}"/>
              </a:ext>
            </a:extLst>
          </p:cNvPr>
          <p:cNvPicPr/>
          <p:nvPr/>
        </p:nvPicPr>
        <p:blipFill>
          <a:blip r:embed="rId2"/>
          <a:stretch>
            <a:fillRect/>
          </a:stretch>
        </p:blipFill>
        <p:spPr>
          <a:xfrm>
            <a:off x="98854" y="1037968"/>
            <a:ext cx="11973697" cy="5820032"/>
          </a:xfrm>
          <a:prstGeom prst="rect">
            <a:avLst/>
          </a:prstGeom>
        </p:spPr>
      </p:pic>
      <p:sp>
        <p:nvSpPr>
          <p:cNvPr id="4" name="TextBox 3">
            <a:extLst>
              <a:ext uri="{FF2B5EF4-FFF2-40B4-BE49-F238E27FC236}">
                <a16:creationId xmlns="" xmlns:a16="http://schemas.microsoft.com/office/drawing/2014/main" id="{38558920-5E58-499E-9A58-6B548F1E0315}"/>
              </a:ext>
            </a:extLst>
          </p:cNvPr>
          <p:cNvSpPr txBox="1"/>
          <p:nvPr/>
        </p:nvSpPr>
        <p:spPr>
          <a:xfrm>
            <a:off x="5284573" y="699414"/>
            <a:ext cx="1385168" cy="338554"/>
          </a:xfrm>
          <a:prstGeom prst="rect">
            <a:avLst/>
          </a:prstGeom>
          <a:solidFill>
            <a:schemeClr val="bg1">
              <a:alpha val="53000"/>
            </a:schemeClr>
          </a:solid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Full Diagram</a:t>
            </a:r>
          </a:p>
        </p:txBody>
      </p:sp>
      <p:sp>
        <p:nvSpPr>
          <p:cNvPr id="5" name="Left Brace 4">
            <a:extLst>
              <a:ext uri="{FF2B5EF4-FFF2-40B4-BE49-F238E27FC236}">
                <a16:creationId xmlns="" xmlns:a16="http://schemas.microsoft.com/office/drawing/2014/main" id="{7DF0C56E-827C-4EE2-B714-680311C9C578}"/>
              </a:ext>
            </a:extLst>
          </p:cNvPr>
          <p:cNvSpPr/>
          <p:nvPr/>
        </p:nvSpPr>
        <p:spPr>
          <a:xfrm rot="10800000">
            <a:off x="9817535" y="1037968"/>
            <a:ext cx="926757" cy="134688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 xmlns:a16="http://schemas.microsoft.com/office/drawing/2014/main" id="{F224F118-5DAF-4F62-B935-5472616E97B6}"/>
              </a:ext>
            </a:extLst>
          </p:cNvPr>
          <p:cNvSpPr txBox="1"/>
          <p:nvPr/>
        </p:nvSpPr>
        <p:spPr>
          <a:xfrm>
            <a:off x="10900909" y="1481550"/>
            <a:ext cx="1015023" cy="523220"/>
          </a:xfrm>
          <a:prstGeom prst="rect">
            <a:avLst/>
          </a:prstGeom>
          <a:solidFill>
            <a:schemeClr val="bg1">
              <a:alpha val="35000"/>
            </a:schemeClr>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Decision Tree</a:t>
            </a:r>
          </a:p>
        </p:txBody>
      </p:sp>
      <p:sp>
        <p:nvSpPr>
          <p:cNvPr id="12" name="Left Brace 11">
            <a:extLst>
              <a:ext uri="{FF2B5EF4-FFF2-40B4-BE49-F238E27FC236}">
                <a16:creationId xmlns="" xmlns:a16="http://schemas.microsoft.com/office/drawing/2014/main" id="{E24781D5-F17D-4F10-879D-35F5B0786F7B}"/>
              </a:ext>
            </a:extLst>
          </p:cNvPr>
          <p:cNvSpPr/>
          <p:nvPr/>
        </p:nvSpPr>
        <p:spPr>
          <a:xfrm rot="10800000">
            <a:off x="9982293" y="2433025"/>
            <a:ext cx="761999" cy="81554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 xmlns:a16="http://schemas.microsoft.com/office/drawing/2014/main" id="{EE6B43FC-7964-4146-B0A4-A288FFB2FBE1}"/>
              </a:ext>
            </a:extLst>
          </p:cNvPr>
          <p:cNvSpPr txBox="1"/>
          <p:nvPr/>
        </p:nvSpPr>
        <p:spPr>
          <a:xfrm>
            <a:off x="10900909" y="2811847"/>
            <a:ext cx="1015023" cy="523220"/>
          </a:xfrm>
          <a:prstGeom prst="rect">
            <a:avLst/>
          </a:prstGeom>
          <a:solidFill>
            <a:schemeClr val="bg1">
              <a:alpha val="35000"/>
            </a:schemeClr>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Logistics Regression</a:t>
            </a:r>
          </a:p>
        </p:txBody>
      </p:sp>
      <p:sp>
        <p:nvSpPr>
          <p:cNvPr id="14" name="Left Brace 13">
            <a:extLst>
              <a:ext uri="{FF2B5EF4-FFF2-40B4-BE49-F238E27FC236}">
                <a16:creationId xmlns="" xmlns:a16="http://schemas.microsoft.com/office/drawing/2014/main" id="{B92BABD9-9509-4CEE-9664-99F38005C70F}"/>
              </a:ext>
            </a:extLst>
          </p:cNvPr>
          <p:cNvSpPr/>
          <p:nvPr/>
        </p:nvSpPr>
        <p:spPr>
          <a:xfrm rot="10800000">
            <a:off x="9982294" y="3335067"/>
            <a:ext cx="761999" cy="343643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 xmlns:a16="http://schemas.microsoft.com/office/drawing/2014/main" id="{85E29A4C-8A59-448D-9913-1FE2782DCC70}"/>
              </a:ext>
            </a:extLst>
          </p:cNvPr>
          <p:cNvSpPr txBox="1"/>
          <p:nvPr/>
        </p:nvSpPr>
        <p:spPr>
          <a:xfrm>
            <a:off x="10900909" y="4834923"/>
            <a:ext cx="1015023" cy="523220"/>
          </a:xfrm>
          <a:prstGeom prst="rect">
            <a:avLst/>
          </a:prstGeom>
          <a:solidFill>
            <a:schemeClr val="bg1">
              <a:alpha val="35000"/>
            </a:schemeClr>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Neural Network</a:t>
            </a:r>
          </a:p>
        </p:txBody>
      </p:sp>
    </p:spTree>
    <p:extLst>
      <p:ext uri="{BB962C8B-B14F-4D97-AF65-F5344CB8AC3E}">
        <p14:creationId xmlns:p14="http://schemas.microsoft.com/office/powerpoint/2010/main" val="1106297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3FC359D-4DFF-4ADF-989F-A112BE892D03}"/>
              </a:ext>
            </a:extLst>
          </p:cNvPr>
          <p:cNvSpPr txBox="1"/>
          <p:nvPr/>
        </p:nvSpPr>
        <p:spPr>
          <a:xfrm>
            <a:off x="296561" y="943237"/>
            <a:ext cx="7664662" cy="1200842"/>
          </a:xfrm>
          <a:prstGeom prst="rect">
            <a:avLst/>
          </a:prstGeom>
          <a:solidFill>
            <a:schemeClr val="lt1">
              <a:alpha val="74000"/>
            </a:schemeClr>
          </a:solidFill>
          <a:ln>
            <a:solidFill>
              <a:schemeClr val="tx1"/>
            </a:solidFill>
          </a:ln>
        </p:spPr>
        <p:txBody>
          <a:bodyPr wrap="none" rtlCol="0">
            <a:spAutoFit/>
          </a:bodyPr>
          <a:lstStyle/>
          <a:p>
            <a:r>
              <a:rPr lang="en-US" sz="1801" dirty="0">
                <a:latin typeface="Times New Roman" panose="02020603050405020304" pitchFamily="18" charset="0"/>
                <a:cs typeface="Times New Roman" panose="02020603050405020304" pitchFamily="18" charset="0"/>
              </a:rPr>
              <a:t>Data Name	: </a:t>
            </a:r>
            <a:r>
              <a:rPr lang="en-US" sz="1801" dirty="0" smtClean="0">
                <a:latin typeface="Times New Roman" panose="02020603050405020304" pitchFamily="18" charset="0"/>
                <a:cs typeface="Times New Roman" panose="02020603050405020304" pitchFamily="18" charset="0"/>
              </a:rPr>
              <a:t>Patient Survival After One year of Treatment</a:t>
            </a:r>
          </a:p>
          <a:p>
            <a:r>
              <a:rPr lang="en-US" sz="1801" dirty="0" smtClean="0">
                <a:latin typeface="Times New Roman" panose="02020603050405020304" pitchFamily="18" charset="0"/>
                <a:cs typeface="Times New Roman" panose="02020603050405020304" pitchFamily="18" charset="0"/>
              </a:rPr>
              <a:t>Data </a:t>
            </a:r>
            <a:r>
              <a:rPr lang="en-US" sz="1801" dirty="0">
                <a:latin typeface="Times New Roman" panose="02020603050405020304" pitchFamily="18" charset="0"/>
                <a:cs typeface="Times New Roman" panose="02020603050405020304" pitchFamily="18" charset="0"/>
              </a:rPr>
              <a:t>Source	: </a:t>
            </a:r>
            <a:r>
              <a:rPr lang="en-US" sz="1801" u="sng" dirty="0" smtClean="0">
                <a:solidFill>
                  <a:srgbClr val="0070C0"/>
                </a:solidFill>
                <a:latin typeface="Times New Roman" panose="02020603050405020304" pitchFamily="18" charset="0"/>
                <a:cs typeface="Times New Roman" panose="02020603050405020304" pitchFamily="18" charset="0"/>
              </a:rPr>
              <a:t>kaggle.com/</a:t>
            </a:r>
            <a:r>
              <a:rPr lang="en-US" sz="1801" u="sng" dirty="0" err="1" smtClean="0">
                <a:solidFill>
                  <a:srgbClr val="0070C0"/>
                </a:solidFill>
                <a:latin typeface="Times New Roman" panose="02020603050405020304" pitchFamily="18" charset="0"/>
                <a:cs typeface="Times New Roman" panose="02020603050405020304" pitchFamily="18" charset="0"/>
              </a:rPr>
              <a:t>rsrishav</a:t>
            </a:r>
            <a:r>
              <a:rPr lang="en-US" sz="1801" u="sng" dirty="0" smtClean="0">
                <a:solidFill>
                  <a:srgbClr val="0070C0"/>
                </a:solidFill>
                <a:latin typeface="Times New Roman" panose="02020603050405020304" pitchFamily="18" charset="0"/>
                <a:cs typeface="Times New Roman" panose="02020603050405020304" pitchFamily="18" charset="0"/>
              </a:rPr>
              <a:t>/patient-survival-after-one-year-of-treatment</a:t>
            </a:r>
            <a:endParaRPr lang="en-US" sz="1801" u="sng" dirty="0">
              <a:solidFill>
                <a:srgbClr val="0070C0"/>
              </a:solidFill>
              <a:latin typeface="Times New Roman" panose="02020603050405020304" pitchFamily="18" charset="0"/>
              <a:cs typeface="Times New Roman" panose="02020603050405020304" pitchFamily="18" charset="0"/>
            </a:endParaRPr>
          </a:p>
          <a:p>
            <a:r>
              <a:rPr lang="en-US" sz="1801" dirty="0">
                <a:latin typeface="Times New Roman" panose="02020603050405020304" pitchFamily="18" charset="0"/>
                <a:cs typeface="Times New Roman" panose="02020603050405020304" pitchFamily="18" charset="0"/>
              </a:rPr>
              <a:t>Data Size		: </a:t>
            </a:r>
            <a:r>
              <a:rPr lang="en-US" sz="1801" dirty="0" smtClean="0">
                <a:latin typeface="Times New Roman" panose="02020603050405020304" pitchFamily="18" charset="0"/>
                <a:cs typeface="Times New Roman" panose="02020603050405020304" pitchFamily="18" charset="0"/>
              </a:rPr>
              <a:t>33013 </a:t>
            </a:r>
            <a:r>
              <a:rPr lang="en-US" sz="1801" dirty="0">
                <a:latin typeface="Times New Roman" panose="02020603050405020304" pitchFamily="18" charset="0"/>
                <a:cs typeface="Times New Roman" panose="02020603050405020304" pitchFamily="18" charset="0"/>
              </a:rPr>
              <a:t>observations</a:t>
            </a:r>
          </a:p>
          <a:p>
            <a:r>
              <a:rPr lang="en-US" sz="1801" dirty="0">
                <a:latin typeface="Times New Roman" panose="02020603050405020304" pitchFamily="18" charset="0"/>
                <a:cs typeface="Times New Roman" panose="02020603050405020304" pitchFamily="18" charset="0"/>
              </a:rPr>
              <a:t>Variables		: </a:t>
            </a:r>
            <a:r>
              <a:rPr lang="en-US" sz="1801" dirty="0" smtClean="0">
                <a:latin typeface="Times New Roman" panose="02020603050405020304" pitchFamily="18" charset="0"/>
                <a:cs typeface="Times New Roman" panose="02020603050405020304" pitchFamily="18" charset="0"/>
              </a:rPr>
              <a:t> </a:t>
            </a:r>
            <a:r>
              <a:rPr lang="en-US" sz="1801" dirty="0">
                <a:latin typeface="Times New Roman" panose="02020603050405020304" pitchFamily="18" charset="0"/>
                <a:cs typeface="Times New Roman" panose="02020603050405020304" pitchFamily="18" charset="0"/>
              </a:rPr>
              <a:t>variables</a:t>
            </a:r>
          </a:p>
        </p:txBody>
      </p:sp>
      <p:sp>
        <p:nvSpPr>
          <p:cNvPr id="5" name="TextBox 4">
            <a:extLst>
              <a:ext uri="{FF2B5EF4-FFF2-40B4-BE49-F238E27FC236}">
                <a16:creationId xmlns="" xmlns:a16="http://schemas.microsoft.com/office/drawing/2014/main" id="{B58F451E-144D-4DDE-A5D8-14CBAD90AD0D}"/>
              </a:ext>
            </a:extLst>
          </p:cNvPr>
          <p:cNvSpPr txBox="1"/>
          <p:nvPr/>
        </p:nvSpPr>
        <p:spPr>
          <a:xfrm>
            <a:off x="296563" y="271853"/>
            <a:ext cx="4148123" cy="461665"/>
          </a:xfrm>
          <a:prstGeom prst="rect">
            <a:avLst/>
          </a:prstGeom>
          <a:solidFill>
            <a:schemeClr val="lt1">
              <a:alpha val="74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2.0 DATA DESCRIPTION</a:t>
            </a:r>
          </a:p>
        </p:txBody>
      </p:sp>
      <p:sp>
        <p:nvSpPr>
          <p:cNvPr id="6" name="TextBox 5">
            <a:extLst>
              <a:ext uri="{FF2B5EF4-FFF2-40B4-BE49-F238E27FC236}">
                <a16:creationId xmlns="" xmlns:a16="http://schemas.microsoft.com/office/drawing/2014/main" id="{C660B362-43F3-4D0D-A0F4-E0CCE8F26EE9}"/>
              </a:ext>
            </a:extLst>
          </p:cNvPr>
          <p:cNvSpPr txBox="1"/>
          <p:nvPr/>
        </p:nvSpPr>
        <p:spPr>
          <a:xfrm>
            <a:off x="296563" y="2353284"/>
            <a:ext cx="7698260" cy="2309350"/>
          </a:xfrm>
          <a:prstGeom prst="rect">
            <a:avLst/>
          </a:prstGeom>
          <a:solidFill>
            <a:schemeClr val="lt1">
              <a:alpha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801" dirty="0">
                <a:latin typeface="Times New Roman" panose="02020603050405020304" pitchFamily="18" charset="0"/>
                <a:cs typeface="Times New Roman" panose="02020603050405020304" pitchFamily="18" charset="0"/>
              </a:rPr>
              <a:t>Target variable	: y </a:t>
            </a:r>
            <a:r>
              <a:rPr lang="en-US" sz="1801" dirty="0" smtClean="0">
                <a:latin typeface="Times New Roman" panose="02020603050405020304" pitchFamily="18" charset="0"/>
                <a:cs typeface="Times New Roman" panose="02020603050405020304" pitchFamily="18" charset="0"/>
              </a:rPr>
              <a:t>(did the patients survived after one year of treatment?)</a:t>
            </a:r>
            <a:endParaRPr lang="en-US" sz="1801" dirty="0">
              <a:latin typeface="Times New Roman" panose="02020603050405020304" pitchFamily="18" charset="0"/>
              <a:cs typeface="Times New Roman" panose="02020603050405020304" pitchFamily="18" charset="0"/>
            </a:endParaRPr>
          </a:p>
          <a:p>
            <a:r>
              <a:rPr lang="en-US" sz="1801" dirty="0">
                <a:latin typeface="Times New Roman" panose="02020603050405020304" pitchFamily="18" charset="0"/>
                <a:cs typeface="Times New Roman" panose="02020603050405020304" pitchFamily="18" charset="0"/>
              </a:rPr>
              <a:t>		  (y=1) ~ </a:t>
            </a:r>
            <a:r>
              <a:rPr lang="en-US" sz="1801" dirty="0" smtClean="0">
                <a:latin typeface="Times New Roman" panose="02020603050405020304" pitchFamily="18" charset="0"/>
                <a:cs typeface="Times New Roman" panose="02020603050405020304" pitchFamily="18" charset="0"/>
              </a:rPr>
              <a:t>patients survived after one year of treatment</a:t>
            </a:r>
            <a:endParaRPr lang="en-US" sz="1801" dirty="0">
              <a:latin typeface="Times New Roman" panose="02020603050405020304" pitchFamily="18" charset="0"/>
              <a:cs typeface="Times New Roman" panose="02020603050405020304" pitchFamily="18" charset="0"/>
            </a:endParaRPr>
          </a:p>
          <a:p>
            <a:r>
              <a:rPr lang="en-US" sz="1801" dirty="0">
                <a:latin typeface="Times New Roman" panose="02020603050405020304" pitchFamily="18" charset="0"/>
                <a:cs typeface="Times New Roman" panose="02020603050405020304" pitchFamily="18" charset="0"/>
              </a:rPr>
              <a:t>		  (y=0) ~ </a:t>
            </a:r>
            <a:r>
              <a:rPr lang="en-US" sz="1801" dirty="0" smtClean="0">
                <a:latin typeface="Times New Roman" panose="02020603050405020304" pitchFamily="18" charset="0"/>
                <a:cs typeface="Times New Roman" panose="02020603050405020304" pitchFamily="18" charset="0"/>
              </a:rPr>
              <a:t>patients did not survived after one year of treatment</a:t>
            </a:r>
            <a:endParaRPr lang="en-US" sz="1801" dirty="0">
              <a:latin typeface="Times New Roman" panose="02020603050405020304" pitchFamily="18" charset="0"/>
              <a:cs typeface="Times New Roman" panose="02020603050405020304" pitchFamily="18" charset="0"/>
            </a:endParaRPr>
          </a:p>
          <a:p>
            <a:r>
              <a:rPr lang="en-US" sz="1801" dirty="0">
                <a:latin typeface="Times New Roman" panose="02020603050405020304" pitchFamily="18" charset="0"/>
                <a:cs typeface="Times New Roman" panose="02020603050405020304" pitchFamily="18" charset="0"/>
              </a:rPr>
              <a:t>Input </a:t>
            </a:r>
            <a:r>
              <a:rPr lang="en-US" sz="1801" dirty="0" smtClean="0">
                <a:latin typeface="Times New Roman" panose="02020603050405020304" pitchFamily="18" charset="0"/>
                <a:cs typeface="Times New Roman" panose="02020603050405020304" pitchFamily="18" charset="0"/>
              </a:rPr>
              <a:t>variables	</a:t>
            </a:r>
            <a:r>
              <a:rPr lang="en-US" sz="1801" dirty="0">
                <a:latin typeface="Times New Roman" panose="02020603050405020304" pitchFamily="18" charset="0"/>
                <a:cs typeface="Times New Roman" panose="02020603050405020304" pitchFamily="18" charset="0"/>
              </a:rPr>
              <a:t>	: </a:t>
            </a:r>
            <a:r>
              <a:rPr lang="en-US" sz="1801" dirty="0" smtClean="0">
                <a:latin typeface="Times New Roman" panose="02020603050405020304" pitchFamily="18" charset="0"/>
                <a:cs typeface="Times New Roman" panose="02020603050405020304" pitchFamily="18" charset="0"/>
              </a:rPr>
              <a:t> </a:t>
            </a:r>
            <a:r>
              <a:rPr lang="en-US" sz="1801" dirty="0">
                <a:latin typeface="Times New Roman" panose="02020603050405020304" pitchFamily="18" charset="0"/>
                <a:cs typeface="Times New Roman" panose="02020603050405020304" pitchFamily="18" charset="0"/>
              </a:rPr>
              <a:t>variables</a:t>
            </a:r>
          </a:p>
          <a:p>
            <a:r>
              <a:rPr lang="en-US" sz="1801" dirty="0">
                <a:latin typeface="Times New Roman" panose="02020603050405020304" pitchFamily="18" charset="0"/>
                <a:cs typeface="Times New Roman" panose="02020603050405020304" pitchFamily="18" charset="0"/>
              </a:rPr>
              <a:t>Rejected variable	: </a:t>
            </a:r>
            <a:r>
              <a:rPr lang="en-US" sz="1801" dirty="0" smtClean="0">
                <a:latin typeface="Times New Roman" panose="02020603050405020304" pitchFamily="18" charset="0"/>
                <a:cs typeface="Times New Roman" panose="02020603050405020304" pitchFamily="18" charset="0"/>
              </a:rPr>
              <a:t> </a:t>
            </a:r>
            <a:r>
              <a:rPr lang="en-US" sz="1801" dirty="0">
                <a:latin typeface="Times New Roman" panose="02020603050405020304" pitchFamily="18" charset="0"/>
                <a:cs typeface="Times New Roman" panose="02020603050405020304" pitchFamily="18" charset="0"/>
              </a:rPr>
              <a:t>variable</a:t>
            </a:r>
          </a:p>
          <a:p>
            <a:r>
              <a:rPr lang="en-US" sz="1801" dirty="0">
                <a:latin typeface="Times New Roman" panose="02020603050405020304" pitchFamily="18" charset="0"/>
                <a:cs typeface="Times New Roman" panose="02020603050405020304" pitchFamily="18" charset="0"/>
              </a:rPr>
              <a:t>		  </a:t>
            </a:r>
          </a:p>
          <a:p>
            <a:r>
              <a:rPr lang="en-US" sz="1801" dirty="0">
                <a:latin typeface="Times New Roman" panose="02020603050405020304" pitchFamily="18" charset="0"/>
                <a:cs typeface="Times New Roman" panose="02020603050405020304" pitchFamily="18" charset="0"/>
              </a:rPr>
              <a:t>The rejected variable was rejected because the number of missing values in the variable is more than half the data size. (More than 50% total observations)</a:t>
            </a:r>
          </a:p>
        </p:txBody>
      </p:sp>
    </p:spTree>
    <p:extLst>
      <p:ext uri="{BB962C8B-B14F-4D97-AF65-F5344CB8AC3E}">
        <p14:creationId xmlns:p14="http://schemas.microsoft.com/office/powerpoint/2010/main" val="3519313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 xmlns:a16="http://schemas.microsoft.com/office/drawing/2014/main" id="{96AB6B00-5F53-41BA-B7D3-7479C5CCA3BA}"/>
              </a:ext>
            </a:extLst>
          </p:cNvPr>
          <p:cNvGraphicFramePr>
            <a:graphicFrameLocks noGrp="1"/>
          </p:cNvGraphicFramePr>
          <p:nvPr>
            <p:extLst>
              <p:ext uri="{D42A27DB-BD31-4B8C-83A1-F6EECF244321}">
                <p14:modId xmlns:p14="http://schemas.microsoft.com/office/powerpoint/2010/main" val="835944476"/>
              </p:ext>
            </p:extLst>
          </p:nvPr>
        </p:nvGraphicFramePr>
        <p:xfrm>
          <a:off x="128789" y="1254834"/>
          <a:ext cx="5666703" cy="5458499"/>
        </p:xfrm>
        <a:graphic>
          <a:graphicData uri="http://schemas.openxmlformats.org/drawingml/2006/table">
            <a:tbl>
              <a:tblPr firstRow="1" bandRow="1">
                <a:tableStyleId>{5940675A-B579-460E-94D1-54222C63F5DA}</a:tableStyleId>
              </a:tblPr>
              <a:tblGrid>
                <a:gridCol w="1352281">
                  <a:extLst>
                    <a:ext uri="{9D8B030D-6E8A-4147-A177-3AD203B41FA5}">
                      <a16:colId xmlns="" xmlns:a16="http://schemas.microsoft.com/office/drawing/2014/main" val="3626691566"/>
                    </a:ext>
                  </a:extLst>
                </a:gridCol>
                <a:gridCol w="888643">
                  <a:extLst>
                    <a:ext uri="{9D8B030D-6E8A-4147-A177-3AD203B41FA5}">
                      <a16:colId xmlns="" xmlns:a16="http://schemas.microsoft.com/office/drawing/2014/main" val="2771808222"/>
                    </a:ext>
                  </a:extLst>
                </a:gridCol>
                <a:gridCol w="1223492">
                  <a:extLst>
                    <a:ext uri="{9D8B030D-6E8A-4147-A177-3AD203B41FA5}">
                      <a16:colId xmlns="" xmlns:a16="http://schemas.microsoft.com/office/drawing/2014/main" val="2366350768"/>
                    </a:ext>
                  </a:extLst>
                </a:gridCol>
                <a:gridCol w="2202287">
                  <a:extLst>
                    <a:ext uri="{9D8B030D-6E8A-4147-A177-3AD203B41FA5}">
                      <a16:colId xmlns="" xmlns:a16="http://schemas.microsoft.com/office/drawing/2014/main" val="1803650317"/>
                    </a:ext>
                  </a:extLst>
                </a:gridCol>
              </a:tblGrid>
              <a:tr h="298808">
                <a:tc>
                  <a:txBody>
                    <a:bodyPr/>
                    <a:lstStyle/>
                    <a:p>
                      <a:pPr algn="ctr"/>
                      <a:r>
                        <a:rPr lang="en-US" sz="1600" dirty="0">
                          <a:latin typeface="Times New Roman" panose="02020603050405020304" pitchFamily="18" charset="0"/>
                          <a:cs typeface="Times New Roman" panose="02020603050405020304" pitchFamily="18" charset="0"/>
                        </a:rPr>
                        <a:t>Variable Name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Role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Variable Type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Description</a:t>
                      </a:r>
                    </a:p>
                  </a:txBody>
                  <a:tcPr marT="45721" marB="45721">
                    <a:solidFill>
                      <a:schemeClr val="accent1">
                        <a:lumMod val="40000"/>
                        <a:lumOff val="60000"/>
                      </a:schemeClr>
                    </a:solidFill>
                  </a:tcPr>
                </a:tc>
                <a:extLst>
                  <a:ext uri="{0D108BD9-81ED-4DB2-BD59-A6C34878D82A}">
                    <a16:rowId xmlns="" xmlns:a16="http://schemas.microsoft.com/office/drawing/2014/main" val="1695700447"/>
                  </a:ext>
                </a:extLst>
              </a:tr>
              <a:tr h="573113">
                <a:tc>
                  <a:txBody>
                    <a:bodyPr/>
                    <a:lstStyle/>
                    <a:p>
                      <a:pPr algn="ctr"/>
                      <a:r>
                        <a:rPr lang="en-US" sz="1400" dirty="0" smtClean="0">
                          <a:latin typeface="Times New Roman" panose="02020603050405020304" pitchFamily="18" charset="0"/>
                          <a:cs typeface="Times New Roman" panose="02020603050405020304" pitchFamily="18" charset="0"/>
                        </a:rPr>
                        <a:t>Survived1year</a:t>
                      </a:r>
                    </a:p>
                    <a:p>
                      <a:pPr algn="ctr"/>
                      <a:r>
                        <a:rPr lang="en-US" sz="1400" dirty="0" smtClean="0">
                          <a:latin typeface="Times New Roman" panose="02020603050405020304" pitchFamily="18" charset="0"/>
                          <a:cs typeface="Times New Roman" panose="02020603050405020304" pitchFamily="18" charset="0"/>
                        </a:rPr>
                        <a:t>Or</a:t>
                      </a:r>
                    </a:p>
                    <a:p>
                      <a:pPr algn="ctr"/>
                      <a:r>
                        <a:rPr lang="en-US" sz="1400" dirty="0" smtClean="0">
                          <a:latin typeface="Times New Roman" panose="02020603050405020304" pitchFamily="18" charset="0"/>
                          <a:cs typeface="Times New Roman" panose="02020603050405020304" pitchFamily="18" charset="0"/>
                        </a:rPr>
                        <a:t>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Target</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Binary</a:t>
                      </a:r>
                    </a:p>
                  </a:txBody>
                  <a:tcPr marT="45721" marB="45721"/>
                </a:tc>
                <a:tc>
                  <a:txBody>
                    <a:bodyPr/>
                    <a:lstStyle/>
                    <a:p>
                      <a:pPr algn="l"/>
                      <a:r>
                        <a:rPr lang="en-US" sz="1400" dirty="0">
                          <a:latin typeface="Times New Roman" panose="02020603050405020304" pitchFamily="18" charset="0"/>
                          <a:cs typeface="Times New Roman" panose="02020603050405020304" pitchFamily="18" charset="0"/>
                        </a:rPr>
                        <a:t>1 = </a:t>
                      </a:r>
                      <a:r>
                        <a:rPr lang="en-US" sz="1400" dirty="0" smtClean="0">
                          <a:latin typeface="Times New Roman" panose="02020603050405020304" pitchFamily="18" charset="0"/>
                          <a:cs typeface="Times New Roman" panose="02020603050405020304" pitchFamily="18" charset="0"/>
                        </a:rPr>
                        <a:t>patients</a:t>
                      </a:r>
                      <a:r>
                        <a:rPr lang="en-US" sz="1400" baseline="0" dirty="0" smtClean="0">
                          <a:latin typeface="Times New Roman" panose="02020603050405020304" pitchFamily="18" charset="0"/>
                          <a:cs typeface="Times New Roman" panose="02020603050405020304" pitchFamily="18" charset="0"/>
                        </a:rPr>
                        <a:t> survived after 1 year</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0 = </a:t>
                      </a:r>
                      <a:r>
                        <a:rPr lang="en-US" sz="1400" dirty="0" smtClean="0">
                          <a:latin typeface="Times New Roman" panose="02020603050405020304" pitchFamily="18" charset="0"/>
                          <a:cs typeface="Times New Roman" panose="02020603050405020304" pitchFamily="18" charset="0"/>
                        </a:rPr>
                        <a:t>patients did not survive</a:t>
                      </a:r>
                      <a:r>
                        <a:rPr lang="en-US" sz="1400" baseline="0" dirty="0" smtClean="0">
                          <a:latin typeface="Times New Roman" panose="02020603050405020304" pitchFamily="18" charset="0"/>
                          <a:cs typeface="Times New Roman" panose="02020603050405020304" pitchFamily="18" charset="0"/>
                        </a:rPr>
                        <a:t> after 1 year</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 xmlns:a16="http://schemas.microsoft.com/office/drawing/2014/main" val="439106205"/>
                  </a:ext>
                </a:extLst>
              </a:tr>
              <a:tr h="331804">
                <a:tc>
                  <a:txBody>
                    <a:bodyPr/>
                    <a:lstStyle/>
                    <a:p>
                      <a:pPr algn="ctr"/>
                      <a:r>
                        <a:rPr lang="en-US" sz="1400" dirty="0" err="1" smtClean="0">
                          <a:latin typeface="Times New Roman" panose="02020603050405020304" pitchFamily="18" charset="0"/>
                          <a:cs typeface="Times New Roman" panose="02020603050405020304" pitchFamily="18" charset="0"/>
                        </a:rPr>
                        <a:t>IDPatientCare_Situation</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Numerical</a:t>
                      </a: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Care situation of a patient during treatment</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 xmlns:a16="http://schemas.microsoft.com/office/drawing/2014/main" val="829544976"/>
                  </a:ext>
                </a:extLst>
              </a:tr>
              <a:tr h="618177">
                <a:tc>
                  <a:txBody>
                    <a:bodyPr/>
                    <a:lstStyle/>
                    <a:p>
                      <a:pPr algn="ctr"/>
                      <a:r>
                        <a:rPr lang="en-US" sz="1400" dirty="0" smtClean="0">
                          <a:latin typeface="Times New Roman" panose="02020603050405020304" pitchFamily="18" charset="0"/>
                          <a:cs typeface="Times New Roman" panose="02020603050405020304" pitchFamily="18" charset="0"/>
                        </a:rPr>
                        <a:t>Diagnosed_</a:t>
                      </a:r>
                    </a:p>
                    <a:p>
                      <a:pPr algn="ctr"/>
                      <a:r>
                        <a:rPr lang="en-US" sz="1400" dirty="0" smtClean="0">
                          <a:latin typeface="Times New Roman" panose="02020603050405020304" pitchFamily="18" charset="0"/>
                          <a:cs typeface="Times New Roman" panose="02020603050405020304" pitchFamily="18" charset="0"/>
                        </a:rPr>
                        <a:t>Condition</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Numerical</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The diagnosed condition of the patient</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 xmlns:a16="http://schemas.microsoft.com/office/drawing/2014/main" val="2306109637"/>
                  </a:ext>
                </a:extLst>
              </a:tr>
              <a:tr h="515155">
                <a:tc>
                  <a:txBody>
                    <a:bodyPr/>
                    <a:lstStyle/>
                    <a:p>
                      <a:pPr algn="ctr"/>
                      <a:r>
                        <a:rPr lang="en-US" sz="1400" dirty="0" err="1" smtClean="0">
                          <a:latin typeface="Times New Roman" panose="02020603050405020304" pitchFamily="18" charset="0"/>
                          <a:cs typeface="Times New Roman" panose="02020603050405020304" pitchFamily="18" charset="0"/>
                        </a:rPr>
                        <a:t>ID_Patient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Numerical</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US" sz="1400" dirty="0" smtClean="0">
                          <a:latin typeface="Times New Roman" panose="02020603050405020304" pitchFamily="18" charset="0"/>
                          <a:cs typeface="Times New Roman" panose="02020603050405020304" pitchFamily="18" charset="0"/>
                        </a:rPr>
                        <a:t>Patient identifier number</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 xmlns:a16="http://schemas.microsoft.com/office/drawing/2014/main" val="1580361209"/>
                  </a:ext>
                </a:extLst>
              </a:tr>
              <a:tr h="515155">
                <a:tc>
                  <a:txBody>
                    <a:bodyPr/>
                    <a:lstStyle/>
                    <a:p>
                      <a:pPr algn="ctr"/>
                      <a:r>
                        <a:rPr lang="en-US" sz="1400" dirty="0" err="1" smtClean="0">
                          <a:latin typeface="Times New Roman" panose="02020603050405020304" pitchFamily="18" charset="0"/>
                          <a:cs typeface="Times New Roman" panose="02020603050405020304" pitchFamily="18" charset="0"/>
                        </a:rPr>
                        <a:t>Treatmentwithdrugs</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Categorical</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Class of drugs used during treatment</a:t>
                      </a:r>
                      <a:endParaRPr lang="en-US" sz="1400" dirty="0">
                        <a:latin typeface="Times New Roman" panose="02020603050405020304" pitchFamily="18" charset="0"/>
                        <a:cs typeface="Times New Roman" panose="02020603050405020304" pitchFamily="18" charset="0"/>
                      </a:endParaRPr>
                    </a:p>
                  </a:txBody>
                  <a:tcPr marT="45721" marB="45721"/>
                </a:tc>
              </a:tr>
              <a:tr h="515155">
                <a:tc>
                  <a:txBody>
                    <a:bodyPr/>
                    <a:lstStyle/>
                    <a:p>
                      <a:pPr algn="ctr"/>
                      <a:r>
                        <a:rPr lang="en-US" sz="1400" dirty="0" err="1" smtClean="0">
                          <a:latin typeface="Times New Roman" panose="02020603050405020304" pitchFamily="18" charset="0"/>
                          <a:cs typeface="Times New Roman" panose="02020603050405020304" pitchFamily="18" charset="0"/>
                        </a:rPr>
                        <a:t>Patient_Age</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Numerical</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US" sz="1400" dirty="0" smtClean="0">
                          <a:latin typeface="Times New Roman" panose="02020603050405020304" pitchFamily="18" charset="0"/>
                          <a:cs typeface="Times New Roman" panose="02020603050405020304" pitchFamily="18" charset="0"/>
                        </a:rPr>
                        <a:t>Age of the patient</a:t>
                      </a:r>
                      <a:endParaRPr lang="en-US" sz="1400" dirty="0">
                        <a:latin typeface="Times New Roman" panose="02020603050405020304" pitchFamily="18" charset="0"/>
                        <a:cs typeface="Times New Roman" panose="02020603050405020304" pitchFamily="18" charset="0"/>
                      </a:endParaRPr>
                    </a:p>
                  </a:txBody>
                  <a:tcPr marT="45721" marB="45721"/>
                </a:tc>
              </a:tr>
              <a:tr h="515155">
                <a:tc>
                  <a:txBody>
                    <a:bodyPr/>
                    <a:lstStyle/>
                    <a:p>
                      <a:pPr algn="ctr"/>
                      <a:r>
                        <a:rPr lang="en-US" sz="1400" dirty="0" err="1" smtClean="0">
                          <a:latin typeface="Times New Roman" panose="02020603050405020304" pitchFamily="18" charset="0"/>
                          <a:cs typeface="Times New Roman" panose="02020603050405020304" pitchFamily="18" charset="0"/>
                        </a:rPr>
                        <a:t>PatientBodyMass_Index</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Numerical</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A calculated value based on the patient’s weight, height, etc.</a:t>
                      </a:r>
                      <a:endParaRPr lang="en-US" sz="1400" dirty="0">
                        <a:latin typeface="Times New Roman" panose="02020603050405020304" pitchFamily="18" charset="0"/>
                        <a:cs typeface="Times New Roman" panose="02020603050405020304" pitchFamily="18" charset="0"/>
                      </a:endParaRPr>
                    </a:p>
                  </a:txBody>
                  <a:tcPr marT="45721" marB="45721"/>
                </a:tc>
              </a:tr>
              <a:tr h="515155">
                <a:tc>
                  <a:txBody>
                    <a:bodyPr/>
                    <a:lstStyle/>
                    <a:p>
                      <a:pPr algn="ctr"/>
                      <a:r>
                        <a:rPr lang="en-US" sz="1400" dirty="0" err="1" smtClean="0">
                          <a:latin typeface="Times New Roman" panose="02020603050405020304" pitchFamily="18" charset="0"/>
                          <a:cs typeface="Times New Roman" panose="02020603050405020304" pitchFamily="18" charset="0"/>
                        </a:rPr>
                        <a:t>Patient_Smoker</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Binary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If the patient was a smoker or not</a:t>
                      </a:r>
                      <a:endParaRPr lang="en-US" sz="1400" dirty="0">
                        <a:latin typeface="Times New Roman" panose="02020603050405020304" pitchFamily="18" charset="0"/>
                        <a:cs typeface="Times New Roman" panose="02020603050405020304" pitchFamily="18" charset="0"/>
                      </a:endParaRPr>
                    </a:p>
                  </a:txBody>
                  <a:tcPr marT="45721" marB="45721"/>
                </a:tc>
              </a:tr>
            </a:tbl>
          </a:graphicData>
        </a:graphic>
      </p:graphicFrame>
      <p:sp>
        <p:nvSpPr>
          <p:cNvPr id="5" name="TextBox 4">
            <a:extLst>
              <a:ext uri="{FF2B5EF4-FFF2-40B4-BE49-F238E27FC236}">
                <a16:creationId xmlns="" xmlns:a16="http://schemas.microsoft.com/office/drawing/2014/main" id="{DE37AD0D-04CE-4E97-BED8-7A541B81EF1D}"/>
              </a:ext>
            </a:extLst>
          </p:cNvPr>
          <p:cNvSpPr txBox="1"/>
          <p:nvPr/>
        </p:nvSpPr>
        <p:spPr>
          <a:xfrm>
            <a:off x="296563" y="271853"/>
            <a:ext cx="4148123" cy="461665"/>
          </a:xfrm>
          <a:prstGeom prst="rect">
            <a:avLst/>
          </a:prstGeom>
          <a:solidFill>
            <a:schemeClr val="lt1">
              <a:alpha val="38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2.0 DATA DESCRIPTION</a:t>
            </a:r>
          </a:p>
        </p:txBody>
      </p:sp>
      <p:graphicFrame>
        <p:nvGraphicFramePr>
          <p:cNvPr id="6" name="Table 5">
            <a:extLst>
              <a:ext uri="{FF2B5EF4-FFF2-40B4-BE49-F238E27FC236}">
                <a16:creationId xmlns="" xmlns:a16="http://schemas.microsoft.com/office/drawing/2014/main" id="{A422A2E3-EDA0-4DA4-880F-489F7D3E98DD}"/>
              </a:ext>
            </a:extLst>
          </p:cNvPr>
          <p:cNvGraphicFramePr>
            <a:graphicFrameLocks noGrp="1"/>
          </p:cNvGraphicFramePr>
          <p:nvPr>
            <p:extLst>
              <p:ext uri="{D42A27DB-BD31-4B8C-83A1-F6EECF244321}">
                <p14:modId xmlns:p14="http://schemas.microsoft.com/office/powerpoint/2010/main" val="1241348692"/>
              </p:ext>
            </p:extLst>
          </p:nvPr>
        </p:nvGraphicFramePr>
        <p:xfrm>
          <a:off x="6096000" y="1254834"/>
          <a:ext cx="5389605" cy="4724418"/>
        </p:xfrm>
        <a:graphic>
          <a:graphicData uri="http://schemas.openxmlformats.org/drawingml/2006/table">
            <a:tbl>
              <a:tblPr firstRow="1" bandRow="1">
                <a:tableStyleId>{5940675A-B579-460E-94D1-54222C63F5DA}</a:tableStyleId>
              </a:tblPr>
              <a:tblGrid>
                <a:gridCol w="1077532">
                  <a:extLst>
                    <a:ext uri="{9D8B030D-6E8A-4147-A177-3AD203B41FA5}">
                      <a16:colId xmlns="" xmlns:a16="http://schemas.microsoft.com/office/drawing/2014/main" val="1600190615"/>
                    </a:ext>
                  </a:extLst>
                </a:gridCol>
                <a:gridCol w="772733">
                  <a:extLst>
                    <a:ext uri="{9D8B030D-6E8A-4147-A177-3AD203B41FA5}">
                      <a16:colId xmlns="" xmlns:a16="http://schemas.microsoft.com/office/drawing/2014/main" val="3212769523"/>
                    </a:ext>
                  </a:extLst>
                </a:gridCol>
                <a:gridCol w="1216270">
                  <a:extLst>
                    <a:ext uri="{9D8B030D-6E8A-4147-A177-3AD203B41FA5}">
                      <a16:colId xmlns="" xmlns:a16="http://schemas.microsoft.com/office/drawing/2014/main" val="2999722864"/>
                    </a:ext>
                  </a:extLst>
                </a:gridCol>
                <a:gridCol w="2323070">
                  <a:extLst>
                    <a:ext uri="{9D8B030D-6E8A-4147-A177-3AD203B41FA5}">
                      <a16:colId xmlns="" xmlns:a16="http://schemas.microsoft.com/office/drawing/2014/main" val="3337764612"/>
                    </a:ext>
                  </a:extLst>
                </a:gridCol>
              </a:tblGrid>
              <a:tr h="370841">
                <a:tc>
                  <a:txBody>
                    <a:bodyPr/>
                    <a:lstStyle/>
                    <a:p>
                      <a:pPr algn="ctr"/>
                      <a:r>
                        <a:rPr lang="en-US" sz="1600" dirty="0">
                          <a:latin typeface="Times New Roman" panose="02020603050405020304" pitchFamily="18" charset="0"/>
                          <a:cs typeface="Times New Roman" panose="02020603050405020304" pitchFamily="18" charset="0"/>
                        </a:rPr>
                        <a:t>Variable Name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Role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Variable Type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Description</a:t>
                      </a:r>
                    </a:p>
                  </a:txBody>
                  <a:tcPr marT="45721" marB="45721">
                    <a:solidFill>
                      <a:schemeClr val="accent1">
                        <a:lumMod val="40000"/>
                        <a:lumOff val="60000"/>
                      </a:schemeClr>
                    </a:solidFill>
                  </a:tcPr>
                </a:tc>
                <a:extLst>
                  <a:ext uri="{0D108BD9-81ED-4DB2-BD59-A6C34878D82A}">
                    <a16:rowId xmlns="" xmlns:a16="http://schemas.microsoft.com/office/drawing/2014/main" val="3694756748"/>
                  </a:ext>
                </a:extLst>
              </a:tr>
              <a:tr h="370841">
                <a:tc>
                  <a:txBody>
                    <a:bodyPr/>
                    <a:lstStyle/>
                    <a:p>
                      <a:pPr algn="ctr"/>
                      <a:r>
                        <a:rPr lang="en-US" sz="1400" dirty="0" err="1" smtClean="0">
                          <a:latin typeface="Times New Roman" panose="02020603050405020304" pitchFamily="18" charset="0"/>
                          <a:cs typeface="Times New Roman" panose="02020603050405020304" pitchFamily="18" charset="0"/>
                        </a:rPr>
                        <a:t>PatientRuralUrban</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Binary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If the patient stayed in Rural or Urban part of the country</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 xmlns:a16="http://schemas.microsoft.com/office/drawing/2014/main" val="3284924376"/>
                  </a:ext>
                </a:extLst>
              </a:tr>
              <a:tr h="370841">
                <a:tc>
                  <a:txBody>
                    <a:bodyPr/>
                    <a:lstStyle/>
                    <a:p>
                      <a:pPr algn="ctr"/>
                      <a:r>
                        <a:rPr lang="en-US" sz="1400" dirty="0" smtClean="0">
                          <a:latin typeface="Times New Roman" panose="02020603050405020304" pitchFamily="18" charset="0"/>
                          <a:cs typeface="Times New Roman" panose="02020603050405020304" pitchFamily="18" charset="0"/>
                        </a:rPr>
                        <a:t>A</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Binary</a:t>
                      </a:r>
                    </a:p>
                  </a:txBody>
                  <a:tcPr marT="45721" marB="45721"/>
                </a:tc>
                <a:tc>
                  <a:txBody>
                    <a:bodyPr/>
                    <a:lstStyle/>
                    <a:p>
                      <a:pPr algn="l"/>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A or not</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 xmlns:a16="http://schemas.microsoft.com/office/drawing/2014/main" val="2080354275"/>
                  </a:ext>
                </a:extLst>
              </a:tr>
              <a:tr h="390637">
                <a:tc>
                  <a:txBody>
                    <a:bodyPr/>
                    <a:lstStyle/>
                    <a:p>
                      <a:pPr algn="ctr"/>
                      <a:r>
                        <a:rPr lang="en-US" sz="1400" dirty="0" smtClean="0">
                          <a:latin typeface="Times New Roman" panose="02020603050405020304" pitchFamily="18" charset="0"/>
                          <a:cs typeface="Times New Roman" panose="02020603050405020304" pitchFamily="18" charset="0"/>
                        </a:rPr>
                        <a:t>B</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Binary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B or not</a:t>
                      </a:r>
                      <a:endParaRPr lang="en-US" sz="1400" dirty="0" smtClean="0">
                        <a:latin typeface="Times New Roman" panose="02020603050405020304" pitchFamily="18" charset="0"/>
                        <a:cs typeface="Times New Roman" panose="02020603050405020304" pitchFamily="18" charset="0"/>
                      </a:endParaRPr>
                    </a:p>
                  </a:txBody>
                  <a:tcPr marT="45721" marB="45721"/>
                </a:tc>
                <a:extLst>
                  <a:ext uri="{0D108BD9-81ED-4DB2-BD59-A6C34878D82A}">
                    <a16:rowId xmlns="" xmlns:a16="http://schemas.microsoft.com/office/drawing/2014/main" val="4040417470"/>
                  </a:ext>
                </a:extLst>
              </a:tr>
              <a:tr h="370841">
                <a:tc>
                  <a:txBody>
                    <a:bodyPr/>
                    <a:lstStyle/>
                    <a:p>
                      <a:pPr algn="ctr"/>
                      <a:r>
                        <a:rPr lang="en-US" sz="1400" dirty="0" smtClean="0">
                          <a:latin typeface="Times New Roman" panose="02020603050405020304" pitchFamily="18" charset="0"/>
                          <a:cs typeface="Times New Roman" panose="02020603050405020304" pitchFamily="18" charset="0"/>
                        </a:rPr>
                        <a:t>C</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Binary</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C or not</a:t>
                      </a:r>
                      <a:endParaRPr lang="en-US" sz="1400" dirty="0" smtClean="0">
                        <a:latin typeface="Times New Roman" panose="02020603050405020304" pitchFamily="18" charset="0"/>
                        <a:cs typeface="Times New Roman" panose="02020603050405020304" pitchFamily="18" charset="0"/>
                      </a:endParaRPr>
                    </a:p>
                  </a:txBody>
                  <a:tcPr marT="45721" marB="45721"/>
                </a:tc>
                <a:extLst>
                  <a:ext uri="{0D108BD9-81ED-4DB2-BD59-A6C34878D82A}">
                    <a16:rowId xmlns="" xmlns:a16="http://schemas.microsoft.com/office/drawing/2014/main" val="3519072676"/>
                  </a:ext>
                </a:extLst>
              </a:tr>
              <a:tr h="370841">
                <a:tc>
                  <a:txBody>
                    <a:bodyPr/>
                    <a:lstStyle/>
                    <a:p>
                      <a:pPr algn="ctr"/>
                      <a:r>
                        <a:rPr lang="en-US" sz="1400" dirty="0" smtClean="0">
                          <a:latin typeface="Times New Roman" panose="02020603050405020304" pitchFamily="18" charset="0"/>
                          <a:cs typeface="Times New Roman" panose="02020603050405020304" pitchFamily="18" charset="0"/>
                        </a:rPr>
                        <a:t>D</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Binary</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D or not</a:t>
                      </a:r>
                      <a:endParaRPr lang="en-US" sz="1400" dirty="0" smtClean="0">
                        <a:latin typeface="Times New Roman" panose="02020603050405020304" pitchFamily="18" charset="0"/>
                        <a:cs typeface="Times New Roman" panose="02020603050405020304" pitchFamily="18" charset="0"/>
                      </a:endParaRPr>
                    </a:p>
                  </a:txBody>
                  <a:tcPr marT="45721" marB="45721"/>
                </a:tc>
                <a:extLst>
                  <a:ext uri="{0D108BD9-81ED-4DB2-BD59-A6C34878D82A}">
                    <a16:rowId xmlns="" xmlns:a16="http://schemas.microsoft.com/office/drawing/2014/main" val="1537438685"/>
                  </a:ext>
                </a:extLst>
              </a:tr>
              <a:tr h="370841">
                <a:tc>
                  <a:txBody>
                    <a:bodyPr/>
                    <a:lstStyle/>
                    <a:p>
                      <a:pPr algn="ctr"/>
                      <a:r>
                        <a:rPr lang="en-US" sz="1400" dirty="0" smtClean="0">
                          <a:latin typeface="Times New Roman" panose="02020603050405020304" pitchFamily="18" charset="0"/>
                          <a:cs typeface="Times New Roman" panose="02020603050405020304" pitchFamily="18" charset="0"/>
                        </a:rPr>
                        <a:t>E</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Binary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E or not</a:t>
                      </a:r>
                      <a:endParaRPr lang="en-US" sz="1400" dirty="0" smtClean="0">
                        <a:latin typeface="Times New Roman" panose="02020603050405020304" pitchFamily="18" charset="0"/>
                        <a:cs typeface="Times New Roman" panose="02020603050405020304" pitchFamily="18" charset="0"/>
                      </a:endParaRPr>
                    </a:p>
                  </a:txBody>
                  <a:tcPr marT="45721" marB="45721"/>
                </a:tc>
              </a:tr>
              <a:tr h="370841">
                <a:tc>
                  <a:txBody>
                    <a:bodyPr/>
                    <a:lstStyle/>
                    <a:p>
                      <a:pPr algn="ctr"/>
                      <a:r>
                        <a:rPr lang="en-US" sz="1400" dirty="0" smtClean="0">
                          <a:latin typeface="Times New Roman" panose="02020603050405020304" pitchFamily="18" charset="0"/>
                          <a:cs typeface="Times New Roman" panose="02020603050405020304" pitchFamily="18" charset="0"/>
                        </a:rPr>
                        <a:t>F</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Binary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F or not</a:t>
                      </a:r>
                      <a:endParaRPr lang="en-US" sz="1400" dirty="0" smtClean="0">
                        <a:latin typeface="Times New Roman" panose="02020603050405020304" pitchFamily="18" charset="0"/>
                        <a:cs typeface="Times New Roman" panose="02020603050405020304" pitchFamily="18" charset="0"/>
                      </a:endParaRPr>
                    </a:p>
                  </a:txBody>
                  <a:tcPr marT="45721" marB="45721"/>
                </a:tc>
              </a:tr>
              <a:tr h="370841">
                <a:tc>
                  <a:txBody>
                    <a:bodyPr/>
                    <a:lstStyle/>
                    <a:p>
                      <a:pPr algn="ctr"/>
                      <a:r>
                        <a:rPr lang="en-US" sz="1400" dirty="0" smtClean="0">
                          <a:latin typeface="Times New Roman" panose="02020603050405020304" pitchFamily="18" charset="0"/>
                          <a:cs typeface="Times New Roman" panose="02020603050405020304" pitchFamily="18" charset="0"/>
                        </a:rPr>
                        <a:t>Z</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Binary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Z or not</a:t>
                      </a:r>
                      <a:endParaRPr lang="en-US" sz="1400" dirty="0" smtClean="0">
                        <a:latin typeface="Times New Roman" panose="02020603050405020304" pitchFamily="18" charset="0"/>
                        <a:cs typeface="Times New Roman" panose="02020603050405020304" pitchFamily="18" charset="0"/>
                      </a:endParaRPr>
                    </a:p>
                  </a:txBody>
                  <a:tcPr marT="45721" marB="45721"/>
                </a:tc>
              </a:tr>
            </a:tbl>
          </a:graphicData>
        </a:graphic>
      </p:graphicFrame>
      <p:sp>
        <p:nvSpPr>
          <p:cNvPr id="8" name="TextBox 7">
            <a:extLst>
              <a:ext uri="{FF2B5EF4-FFF2-40B4-BE49-F238E27FC236}">
                <a16:creationId xmlns="" xmlns:a16="http://schemas.microsoft.com/office/drawing/2014/main" id="{80AEE5BF-74ED-467F-8A36-55E7791BE1FF}"/>
              </a:ext>
            </a:extLst>
          </p:cNvPr>
          <p:cNvSpPr txBox="1"/>
          <p:nvPr/>
        </p:nvSpPr>
        <p:spPr>
          <a:xfrm>
            <a:off x="534294" y="885502"/>
            <a:ext cx="742511" cy="369332"/>
          </a:xfrm>
          <a:prstGeom prst="rect">
            <a:avLst/>
          </a:prstGeom>
          <a:solidFill>
            <a:schemeClr val="lt1">
              <a:alpha val="38000"/>
            </a:schemeClr>
          </a:solidFill>
        </p:spPr>
        <p:txBody>
          <a:bodyPr wrap="none" rtlCol="0">
            <a:spAutoFit/>
          </a:bodyPr>
          <a:lstStyle/>
          <a:p>
            <a:r>
              <a:rPr lang="en-US" u="sng" dirty="0" smtClean="0">
                <a:latin typeface="Times New Roman" panose="02020603050405020304" pitchFamily="18" charset="0"/>
                <a:cs typeface="Times New Roman" panose="02020603050405020304" pitchFamily="18" charset="0"/>
              </a:rPr>
              <a:t>Data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 xmlns:a16="http://schemas.microsoft.com/office/drawing/2014/main" id="{72852311-8114-4532-A9E5-17D9097E6B06}"/>
              </a:ext>
            </a:extLst>
          </p:cNvPr>
          <p:cNvSpPr txBox="1"/>
          <p:nvPr/>
        </p:nvSpPr>
        <p:spPr>
          <a:xfrm>
            <a:off x="6096000" y="885502"/>
            <a:ext cx="742511" cy="369332"/>
          </a:xfrm>
          <a:prstGeom prst="rect">
            <a:avLst/>
          </a:prstGeom>
          <a:solidFill>
            <a:schemeClr val="lt1">
              <a:alpha val="38000"/>
            </a:schemeClr>
          </a:solidFill>
        </p:spPr>
        <p:txBody>
          <a:bodyPr wrap="none" rtlCol="0">
            <a:spAutoFit/>
          </a:bodyPr>
          <a:lstStyle/>
          <a:p>
            <a:r>
              <a:rPr lang="en-US" u="sng" dirty="0" smtClean="0">
                <a:latin typeface="Times New Roman" panose="02020603050405020304" pitchFamily="18" charset="0"/>
                <a:cs typeface="Times New Roman" panose="02020603050405020304" pitchFamily="18" charset="0"/>
              </a:rPr>
              <a:t>Data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 xmlns:a16="http://schemas.microsoft.com/office/drawing/2014/main" id="{AEFA17C3-1241-4C6F-9848-8D279C4ED36B}"/>
              </a:ext>
            </a:extLst>
          </p:cNvPr>
          <p:cNvSpPr txBox="1"/>
          <p:nvPr/>
        </p:nvSpPr>
        <p:spPr>
          <a:xfrm>
            <a:off x="6165046" y="6163918"/>
            <a:ext cx="5320559" cy="369332"/>
          </a:xfrm>
          <a:prstGeom prst="rect">
            <a:avLst/>
          </a:prstGeom>
          <a:solidFill>
            <a:schemeClr val="lt1">
              <a:alpha val="56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*Notes : the unknown data is treated as missing values</a:t>
            </a:r>
          </a:p>
        </p:txBody>
      </p:sp>
    </p:spTree>
    <p:extLst>
      <p:ext uri="{BB962C8B-B14F-4D97-AF65-F5344CB8AC3E}">
        <p14:creationId xmlns:p14="http://schemas.microsoft.com/office/powerpoint/2010/main" val="2828568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60D6761F-4116-406A-A792-FF2D04B8D5A7}"/>
              </a:ext>
            </a:extLst>
          </p:cNvPr>
          <p:cNvGraphicFramePr>
            <a:graphicFrameLocks noGrp="1"/>
          </p:cNvGraphicFramePr>
          <p:nvPr>
            <p:extLst>
              <p:ext uri="{D42A27DB-BD31-4B8C-83A1-F6EECF244321}">
                <p14:modId xmlns:p14="http://schemas.microsoft.com/office/powerpoint/2010/main" val="2470811803"/>
              </p:ext>
            </p:extLst>
          </p:nvPr>
        </p:nvGraphicFramePr>
        <p:xfrm>
          <a:off x="356765" y="1082516"/>
          <a:ext cx="5395780" cy="5791204"/>
        </p:xfrm>
        <a:graphic>
          <a:graphicData uri="http://schemas.openxmlformats.org/drawingml/2006/table">
            <a:tbl>
              <a:tblPr firstRow="1" bandRow="1">
                <a:tableStyleId>{5940675A-B579-460E-94D1-54222C63F5DA}</a:tableStyleId>
              </a:tblPr>
              <a:tblGrid>
                <a:gridCol w="1081476">
                  <a:extLst>
                    <a:ext uri="{9D8B030D-6E8A-4147-A177-3AD203B41FA5}">
                      <a16:colId xmlns="" xmlns:a16="http://schemas.microsoft.com/office/drawing/2014/main" val="2356273122"/>
                    </a:ext>
                  </a:extLst>
                </a:gridCol>
                <a:gridCol w="708338">
                  <a:extLst>
                    <a:ext uri="{9D8B030D-6E8A-4147-A177-3AD203B41FA5}">
                      <a16:colId xmlns="" xmlns:a16="http://schemas.microsoft.com/office/drawing/2014/main" val="1003856740"/>
                    </a:ext>
                  </a:extLst>
                </a:gridCol>
                <a:gridCol w="1171684">
                  <a:extLst>
                    <a:ext uri="{9D8B030D-6E8A-4147-A177-3AD203B41FA5}">
                      <a16:colId xmlns="" xmlns:a16="http://schemas.microsoft.com/office/drawing/2014/main" val="3305095661"/>
                    </a:ext>
                  </a:extLst>
                </a:gridCol>
                <a:gridCol w="2434282">
                  <a:extLst>
                    <a:ext uri="{9D8B030D-6E8A-4147-A177-3AD203B41FA5}">
                      <a16:colId xmlns="" xmlns:a16="http://schemas.microsoft.com/office/drawing/2014/main" val="607826816"/>
                    </a:ext>
                  </a:extLst>
                </a:gridCol>
              </a:tblGrid>
              <a:tr h="464001">
                <a:tc>
                  <a:txBody>
                    <a:bodyPr/>
                    <a:lstStyle/>
                    <a:p>
                      <a:pPr algn="ctr"/>
                      <a:r>
                        <a:rPr lang="en-US" sz="1600" dirty="0">
                          <a:latin typeface="Times New Roman" panose="02020603050405020304" pitchFamily="18" charset="0"/>
                          <a:cs typeface="Times New Roman" panose="02020603050405020304" pitchFamily="18" charset="0"/>
                        </a:rPr>
                        <a:t>Variable Name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Role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Variable Type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Description</a:t>
                      </a:r>
                    </a:p>
                  </a:txBody>
                  <a:tcPr marT="45721" marB="45721">
                    <a:solidFill>
                      <a:schemeClr val="accent1">
                        <a:lumMod val="40000"/>
                        <a:lumOff val="60000"/>
                      </a:schemeClr>
                    </a:solidFill>
                  </a:tcPr>
                </a:tc>
                <a:extLst>
                  <a:ext uri="{0D108BD9-81ED-4DB2-BD59-A6C34878D82A}">
                    <a16:rowId xmlns="" xmlns:a16="http://schemas.microsoft.com/office/drawing/2014/main" val="3379342140"/>
                  </a:ext>
                </a:extLst>
              </a:tr>
              <a:tr h="2865121">
                <a:tc>
                  <a:txBody>
                    <a:bodyPr/>
                    <a:lstStyle/>
                    <a:p>
                      <a:pPr algn="ctr"/>
                      <a:r>
                        <a:rPr lang="en-US" sz="1400" dirty="0" err="1" smtClean="0">
                          <a:latin typeface="Times New Roman" panose="02020603050405020304" pitchFamily="18" charset="0"/>
                          <a:cs typeface="Times New Roman" panose="02020603050405020304" pitchFamily="18" charset="0"/>
                        </a:rPr>
                        <a:t>PreviousCondition</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Categorical</a:t>
                      </a: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Condition of the patient before the start of the treatment ( This variable is </a:t>
                      </a:r>
                      <a:r>
                        <a:rPr lang="en-MY" sz="1400" dirty="0" err="1" smtClean="0">
                          <a:latin typeface="Times New Roman" panose="02020603050405020304" pitchFamily="18" charset="0"/>
                          <a:cs typeface="Times New Roman" panose="02020603050405020304" pitchFamily="18" charset="0"/>
                        </a:rPr>
                        <a:t>splitted</a:t>
                      </a:r>
                      <a:r>
                        <a:rPr lang="en-MY" sz="1400" dirty="0" smtClean="0">
                          <a:latin typeface="Times New Roman" panose="02020603050405020304" pitchFamily="18" charset="0"/>
                          <a:cs typeface="Times New Roman" panose="02020603050405020304" pitchFamily="18" charset="0"/>
                        </a:rPr>
                        <a:t> into 8 columns - A, B, C, D, E, F, Z and </a:t>
                      </a:r>
                      <a:r>
                        <a:rPr lang="en-MY" sz="1400" dirty="0" err="1" smtClean="0">
                          <a:latin typeface="Times New Roman" panose="02020603050405020304" pitchFamily="18" charset="0"/>
                          <a:cs typeface="Times New Roman" panose="02020603050405020304" pitchFamily="18" charset="0"/>
                        </a:rPr>
                        <a:t>Numberofprevcond</a:t>
                      </a:r>
                      <a:r>
                        <a:rPr lang="en-MY" sz="1400" dirty="0" smtClean="0">
                          <a:latin typeface="Times New Roman" panose="02020603050405020304" pitchFamily="18" charset="0"/>
                          <a:cs typeface="Times New Roman" panose="02020603050405020304" pitchFamily="18" charset="0"/>
                        </a:rPr>
                        <a:t>. A, B, C, D, E, F and Z are the previous conditions of the patient. Suppose for one patient, if the entry in column A is 1, it means that the previous condition of the patient was A. If the patient didn't have that condition, it is 0 and same for other conditions. If a patient has previous condition as A and C , columns A and C will have entries as 1 and 1 respectively while the other column B, D, E, F, Z will have entries 0, 0, 0, 0, 0 respectively. The column </a:t>
                      </a:r>
                      <a:r>
                        <a:rPr lang="en-MY" sz="1400" dirty="0" err="1" smtClean="0">
                          <a:latin typeface="Times New Roman" panose="02020603050405020304" pitchFamily="18" charset="0"/>
                          <a:cs typeface="Times New Roman" panose="02020603050405020304" pitchFamily="18" charset="0"/>
                        </a:rPr>
                        <a:t>Numberofprev_cond</a:t>
                      </a:r>
                      <a:r>
                        <a:rPr lang="en-MY" sz="1400" dirty="0" smtClean="0">
                          <a:latin typeface="Times New Roman" panose="02020603050405020304" pitchFamily="18" charset="0"/>
                          <a:cs typeface="Times New Roman" panose="02020603050405020304" pitchFamily="18" charset="0"/>
                        </a:rPr>
                        <a:t> will have entry as 2 i.e. 1 + 0 + 1 + 0 + 0 + 0 + 0 + 0 = 2 in this case. )</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 xmlns:a16="http://schemas.microsoft.com/office/drawing/2014/main" val="1756316979"/>
                  </a:ext>
                </a:extLst>
              </a:tr>
            </a:tbl>
          </a:graphicData>
        </a:graphic>
      </p:graphicFrame>
      <p:sp>
        <p:nvSpPr>
          <p:cNvPr id="3" name="TextBox 2">
            <a:extLst>
              <a:ext uri="{FF2B5EF4-FFF2-40B4-BE49-F238E27FC236}">
                <a16:creationId xmlns="" xmlns:a16="http://schemas.microsoft.com/office/drawing/2014/main" id="{A587C828-2303-4B5C-B9E4-B87C1A6E9A8F}"/>
              </a:ext>
            </a:extLst>
          </p:cNvPr>
          <p:cNvSpPr txBox="1"/>
          <p:nvPr/>
        </p:nvSpPr>
        <p:spPr>
          <a:xfrm>
            <a:off x="296563" y="271853"/>
            <a:ext cx="4148123" cy="461665"/>
          </a:xfrm>
          <a:prstGeom prst="rect">
            <a:avLst/>
          </a:prstGeom>
          <a:solidFill>
            <a:schemeClr val="lt1">
              <a:alpha val="40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2.0 DATA DESCRIPTION</a:t>
            </a:r>
          </a:p>
        </p:txBody>
      </p:sp>
      <p:sp>
        <p:nvSpPr>
          <p:cNvPr id="4" name="TextBox 3">
            <a:extLst>
              <a:ext uri="{FF2B5EF4-FFF2-40B4-BE49-F238E27FC236}">
                <a16:creationId xmlns="" xmlns:a16="http://schemas.microsoft.com/office/drawing/2014/main" id="{1B041ECE-25AE-4601-BDCD-41084937BF5F}"/>
              </a:ext>
            </a:extLst>
          </p:cNvPr>
          <p:cNvSpPr txBox="1"/>
          <p:nvPr/>
        </p:nvSpPr>
        <p:spPr>
          <a:xfrm>
            <a:off x="296563" y="730849"/>
            <a:ext cx="684803" cy="369332"/>
          </a:xfrm>
          <a:prstGeom prst="rect">
            <a:avLst/>
          </a:prstGeom>
          <a:solidFill>
            <a:schemeClr val="lt1">
              <a:alpha val="40000"/>
            </a:schemeClr>
          </a:solidFill>
        </p:spPr>
        <p:txBody>
          <a:bodyPr wrap="none" rtlCol="0">
            <a:spAutoFit/>
          </a:bodyPr>
          <a:lstStyle/>
          <a:p>
            <a:r>
              <a:rPr lang="en-US" u="sng" dirty="0" smtClean="0">
                <a:latin typeface="Times New Roman" panose="02020603050405020304" pitchFamily="18" charset="0"/>
                <a:cs typeface="Times New Roman" panose="02020603050405020304" pitchFamily="18" charset="0"/>
              </a:rPr>
              <a:t>Data</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AFFAA695-6861-49EE-85B0-8DCBEF489C4A}"/>
              </a:ext>
            </a:extLst>
          </p:cNvPr>
          <p:cNvSpPr txBox="1"/>
          <p:nvPr/>
        </p:nvSpPr>
        <p:spPr>
          <a:xfrm>
            <a:off x="6151578" y="1100181"/>
            <a:ext cx="5320559" cy="369332"/>
          </a:xfrm>
          <a:prstGeom prst="rect">
            <a:avLst/>
          </a:prstGeom>
          <a:solidFill>
            <a:schemeClr val="lt1">
              <a:alpha val="73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*Notes : the unknown data is treated as missing values</a:t>
            </a:r>
          </a:p>
        </p:txBody>
      </p:sp>
    </p:spTree>
    <p:extLst>
      <p:ext uri="{BB962C8B-B14F-4D97-AF65-F5344CB8AC3E}">
        <p14:creationId xmlns:p14="http://schemas.microsoft.com/office/powerpoint/2010/main" val="4275619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62A6E00-32B8-4992-911C-C933F42A77AD}"/>
              </a:ext>
            </a:extLst>
          </p:cNvPr>
          <p:cNvSpPr txBox="1"/>
          <p:nvPr/>
        </p:nvSpPr>
        <p:spPr>
          <a:xfrm>
            <a:off x="296563" y="271853"/>
            <a:ext cx="7666971" cy="461665"/>
          </a:xfrm>
          <a:prstGeom prst="rect">
            <a:avLst/>
          </a:prstGeom>
          <a:solidFill>
            <a:schemeClr val="lt1">
              <a:alpha val="36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3.0 DATA EXPLORATION AND MANAGEMENT</a:t>
            </a:r>
          </a:p>
        </p:txBody>
      </p:sp>
      <p:sp>
        <p:nvSpPr>
          <p:cNvPr id="3" name="TextBox 2">
            <a:extLst>
              <a:ext uri="{FF2B5EF4-FFF2-40B4-BE49-F238E27FC236}">
                <a16:creationId xmlns="" xmlns:a16="http://schemas.microsoft.com/office/drawing/2014/main" id="{85DA12B6-3D4C-4CC4-B678-08F989D1C21B}"/>
              </a:ext>
            </a:extLst>
          </p:cNvPr>
          <p:cNvSpPr txBox="1"/>
          <p:nvPr/>
        </p:nvSpPr>
        <p:spPr>
          <a:xfrm>
            <a:off x="296563" y="1138360"/>
            <a:ext cx="8438689" cy="5170646"/>
          </a:xfrm>
          <a:prstGeom prst="rect">
            <a:avLst/>
          </a:prstGeom>
          <a:solidFill>
            <a:schemeClr val="lt1">
              <a:alpha val="36000"/>
            </a:schemeClr>
          </a:solidFill>
        </p:spPr>
        <p:txBody>
          <a:bodyPr wrap="square" rtlCol="0">
            <a:spAutoFit/>
          </a:bodyPr>
          <a:lstStyle/>
          <a:p>
            <a:pPr algn="just"/>
            <a:r>
              <a:rPr lang="en-US" sz="1700" dirty="0">
                <a:latin typeface="Arial" panose="020B0604020202020204" pitchFamily="34" charset="0"/>
                <a:cs typeface="Arial" panose="020B0604020202020204" pitchFamily="34" charset="0"/>
              </a:rPr>
              <a:t>In data exploration, we explore our data to find out whether there are any typo errors, missing values, skewed data or outliers. So, we use Multiplot node to connect it to our data source and run it.</a:t>
            </a:r>
          </a:p>
          <a:p>
            <a:pPr algn="just"/>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After using </a:t>
            </a:r>
            <a:r>
              <a:rPr lang="en-US" sz="2000" dirty="0" err="1" smtClean="0">
                <a:latin typeface="Times New Roman" panose="02020603050405020304" pitchFamily="18" charset="0"/>
                <a:cs typeface="Times New Roman" panose="02020603050405020304" pitchFamily="18" charset="0"/>
              </a:rPr>
              <a:t>multiplot</a:t>
            </a:r>
            <a:r>
              <a:rPr lang="en-US" sz="2000" dirty="0" smtClean="0">
                <a:latin typeface="Times New Roman" panose="02020603050405020304" pitchFamily="18" charset="0"/>
                <a:cs typeface="Times New Roman" panose="02020603050405020304" pitchFamily="18" charset="0"/>
              </a:rPr>
              <a:t> node, we found out that:</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has 2356 missing 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has 2356 missing 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 </a:t>
            </a:r>
            <a:r>
              <a:rPr lang="en-US" sz="2000" dirty="0">
                <a:latin typeface="Times New Roman" panose="02020603050405020304" pitchFamily="18" charset="0"/>
                <a:cs typeface="Times New Roman" panose="02020603050405020304" pitchFamily="18" charset="0"/>
              </a:rPr>
              <a:t>has 2356 missing 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 </a:t>
            </a:r>
            <a:r>
              <a:rPr lang="en-US" sz="2000" dirty="0">
                <a:latin typeface="Times New Roman" panose="02020603050405020304" pitchFamily="18" charset="0"/>
                <a:cs typeface="Times New Roman" panose="02020603050405020304" pitchFamily="18" charset="0"/>
              </a:rPr>
              <a:t>has 2356 missing 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 </a:t>
            </a:r>
            <a:r>
              <a:rPr lang="en-US" sz="2000" dirty="0">
                <a:latin typeface="Times New Roman" panose="02020603050405020304" pitchFamily="18" charset="0"/>
                <a:cs typeface="Times New Roman" panose="02020603050405020304" pitchFamily="18" charset="0"/>
              </a:rPr>
              <a:t>has 2356 missing 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 </a:t>
            </a:r>
            <a:r>
              <a:rPr lang="en-US" sz="2000" dirty="0">
                <a:latin typeface="Times New Roman" panose="02020603050405020304" pitchFamily="18" charset="0"/>
                <a:cs typeface="Times New Roman" panose="02020603050405020304" pitchFamily="18" charset="0"/>
              </a:rPr>
              <a:t>has 2356 missing 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Z has </a:t>
            </a:r>
            <a:r>
              <a:rPr lang="en-US" sz="2000" dirty="0">
                <a:latin typeface="Times New Roman" panose="02020603050405020304" pitchFamily="18" charset="0"/>
                <a:cs typeface="Times New Roman" panose="02020603050405020304" pitchFamily="18" charset="0"/>
              </a:rPr>
              <a:t>2356 missing </a:t>
            </a:r>
            <a:r>
              <a:rPr lang="en-US" sz="2000" dirty="0" smtClean="0">
                <a:latin typeface="Times New Roman" panose="02020603050405020304" pitchFamily="18" charset="0"/>
                <a:cs typeface="Times New Roman" panose="02020603050405020304" pitchFamily="18" charset="0"/>
              </a:rPr>
              <a:t>values</a:t>
            </a:r>
          </a:p>
          <a:p>
            <a:pPr marL="742950" lvl="1" indent="-285750"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Number_of_prev_cond</a:t>
            </a:r>
            <a:r>
              <a:rPr lang="en-US" sz="2000" dirty="0" smtClean="0">
                <a:latin typeface="Times New Roman" panose="02020603050405020304" pitchFamily="18" charset="0"/>
                <a:cs typeface="Times New Roman" panose="02020603050405020304" pitchFamily="18" charset="0"/>
              </a:rPr>
              <a:t> has 2356 missing values</a:t>
            </a:r>
          </a:p>
          <a:p>
            <a:pPr marL="742950" lvl="1" indent="-285750"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Patient_Rural_Urban</a:t>
            </a:r>
            <a:r>
              <a:rPr lang="en-US" sz="2000" dirty="0" smtClean="0">
                <a:latin typeface="Times New Roman" panose="02020603050405020304" pitchFamily="18" charset="0"/>
                <a:cs typeface="Times New Roman" panose="02020603050405020304" pitchFamily="18" charset="0"/>
              </a:rPr>
              <a:t> has 1000 missing values</a:t>
            </a:r>
          </a:p>
          <a:p>
            <a:pPr marL="742950" lvl="1" indent="-285750"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Patient_smoker</a:t>
            </a:r>
            <a:r>
              <a:rPr lang="en-US" sz="2000" dirty="0" smtClean="0">
                <a:latin typeface="Times New Roman" panose="02020603050405020304" pitchFamily="18" charset="0"/>
                <a:cs typeface="Times New Roman" panose="02020603050405020304" pitchFamily="18" charset="0"/>
              </a:rPr>
              <a:t> has 1000 </a:t>
            </a:r>
            <a:r>
              <a:rPr lang="en-US" sz="2000" dirty="0">
                <a:latin typeface="Times New Roman" panose="02020603050405020304" pitchFamily="18" charset="0"/>
                <a:cs typeface="Times New Roman" panose="02020603050405020304" pitchFamily="18" charset="0"/>
              </a:rPr>
              <a:t>missing </a:t>
            </a:r>
            <a:r>
              <a:rPr lang="en-US" sz="2000" dirty="0" smtClean="0">
                <a:latin typeface="Times New Roman" panose="02020603050405020304" pitchFamily="18" charset="0"/>
                <a:cs typeface="Times New Roman" panose="02020603050405020304" pitchFamily="18" charset="0"/>
              </a:rPr>
              <a:t>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Survived_1_year</a:t>
            </a:r>
            <a:r>
              <a:rPr lang="en-US" sz="2000" dirty="0">
                <a:latin typeface="Times New Roman" panose="02020603050405020304" pitchFamily="18" charset="0"/>
                <a:cs typeface="Times New Roman" panose="02020603050405020304" pitchFamily="18" charset="0"/>
              </a:rPr>
              <a:t> has </a:t>
            </a:r>
            <a:r>
              <a:rPr lang="en-US" sz="2000" dirty="0" smtClean="0">
                <a:latin typeface="Times New Roman" panose="02020603050405020304" pitchFamily="18" charset="0"/>
                <a:cs typeface="Times New Roman" panose="02020603050405020304" pitchFamily="18" charset="0"/>
              </a:rPr>
              <a:t>1000 missing values</a:t>
            </a:r>
          </a:p>
          <a:p>
            <a:pPr marL="742950" lvl="1" indent="-285750"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Treated_with_drugs</a:t>
            </a:r>
            <a:r>
              <a:rPr lang="en-US" sz="2000" dirty="0">
                <a:latin typeface="Times New Roman" panose="02020603050405020304" pitchFamily="18" charset="0"/>
                <a:cs typeface="Times New Roman" panose="02020603050405020304" pitchFamily="18" charset="0"/>
              </a:rPr>
              <a:t> has </a:t>
            </a:r>
            <a:r>
              <a:rPr lang="en-US" sz="2000" dirty="0" smtClean="0">
                <a:latin typeface="Times New Roman" panose="02020603050405020304" pitchFamily="18" charset="0"/>
                <a:cs typeface="Times New Roman" panose="02020603050405020304" pitchFamily="18" charset="0"/>
              </a:rPr>
              <a:t>1008 </a:t>
            </a:r>
            <a:r>
              <a:rPr lang="en-US" sz="2000" dirty="0">
                <a:latin typeface="Times New Roman" panose="02020603050405020304" pitchFamily="18" charset="0"/>
                <a:cs typeface="Times New Roman" panose="02020603050405020304" pitchFamily="18" charset="0"/>
              </a:rPr>
              <a:t>missing </a:t>
            </a:r>
            <a:r>
              <a:rPr lang="en-US" sz="2000" dirty="0" smtClean="0">
                <a:latin typeface="Times New Roman" panose="02020603050405020304" pitchFamily="18" charset="0"/>
                <a:cs typeface="Times New Roman" panose="02020603050405020304" pitchFamily="18" charset="0"/>
              </a:rPr>
              <a:t>values</a:t>
            </a: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 xmlns:a16="http://schemas.microsoft.com/office/drawing/2014/main" id="{C0FF09AB-3E13-41C5-848C-1A062416E803}"/>
              </a:ext>
            </a:extLst>
          </p:cNvPr>
          <p:cNvPicPr/>
          <p:nvPr/>
        </p:nvPicPr>
        <p:blipFill>
          <a:blip r:embed="rId2"/>
          <a:stretch>
            <a:fillRect/>
          </a:stretch>
        </p:blipFill>
        <p:spPr>
          <a:xfrm>
            <a:off x="8735252" y="1132306"/>
            <a:ext cx="2918165" cy="633245"/>
          </a:xfrm>
          <a:prstGeom prst="rect">
            <a:avLst/>
          </a:prstGeom>
        </p:spPr>
      </p:pic>
      <p:sp>
        <p:nvSpPr>
          <p:cNvPr id="8" name="TextBox 7">
            <a:extLst>
              <a:ext uri="{FF2B5EF4-FFF2-40B4-BE49-F238E27FC236}">
                <a16:creationId xmlns="" xmlns:a16="http://schemas.microsoft.com/office/drawing/2014/main" id="{DD261400-E807-40D9-9D61-EA293A1557D5}"/>
              </a:ext>
            </a:extLst>
          </p:cNvPr>
          <p:cNvSpPr txBox="1"/>
          <p:nvPr/>
        </p:nvSpPr>
        <p:spPr>
          <a:xfrm>
            <a:off x="816801" y="681090"/>
            <a:ext cx="2763257" cy="369332"/>
          </a:xfrm>
          <a:prstGeom prst="rect">
            <a:avLst/>
          </a:prstGeom>
          <a:solidFill>
            <a:schemeClr val="lt1">
              <a:alpha val="36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3.1 DATA EXPLORATION</a:t>
            </a:r>
          </a:p>
        </p:txBody>
      </p:sp>
    </p:spTree>
    <p:extLst>
      <p:ext uri="{BB962C8B-B14F-4D97-AF65-F5344CB8AC3E}">
        <p14:creationId xmlns:p14="http://schemas.microsoft.com/office/powerpoint/2010/main" val="1361568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62A6E00-32B8-4992-911C-C933F42A77AD}"/>
              </a:ext>
            </a:extLst>
          </p:cNvPr>
          <p:cNvSpPr txBox="1"/>
          <p:nvPr/>
        </p:nvSpPr>
        <p:spPr>
          <a:xfrm>
            <a:off x="296563" y="271853"/>
            <a:ext cx="7666971" cy="461665"/>
          </a:xfrm>
          <a:prstGeom prst="rect">
            <a:avLst/>
          </a:prstGeom>
          <a:solidFill>
            <a:schemeClr val="lt1">
              <a:alpha val="36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3.0 DATA EXPLORATION AND MANAGEMENT</a:t>
            </a:r>
          </a:p>
        </p:txBody>
      </p:sp>
      <p:sp>
        <p:nvSpPr>
          <p:cNvPr id="3" name="TextBox 2">
            <a:extLst>
              <a:ext uri="{FF2B5EF4-FFF2-40B4-BE49-F238E27FC236}">
                <a16:creationId xmlns="" xmlns:a16="http://schemas.microsoft.com/office/drawing/2014/main" id="{85DA12B6-3D4C-4CC4-B678-08F989D1C21B}"/>
              </a:ext>
            </a:extLst>
          </p:cNvPr>
          <p:cNvSpPr txBox="1"/>
          <p:nvPr/>
        </p:nvSpPr>
        <p:spPr>
          <a:xfrm>
            <a:off x="296563" y="1138360"/>
            <a:ext cx="8438689" cy="1569660"/>
          </a:xfrm>
          <a:prstGeom prst="rect">
            <a:avLst/>
          </a:prstGeom>
          <a:solidFill>
            <a:schemeClr val="lt1">
              <a:alpha val="36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In data exploration, we explore our data to find out whether there are any typo errors, missing values, skewed data or outliers. So, we use Multiplot node to connect it to our data source and run it.</a:t>
            </a:r>
          </a:p>
          <a:p>
            <a:pPr algn="just"/>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From the results, there are 3 variable with missing values denoted as unknown which can be seen in train graph. In the </a:t>
            </a:r>
            <a:r>
              <a:rPr lang="en-US" sz="1600" dirty="0">
                <a:highlight>
                  <a:srgbClr val="00FF00"/>
                </a:highlight>
                <a:latin typeface="Times New Roman" panose="02020603050405020304" pitchFamily="18" charset="0"/>
                <a:cs typeface="Times New Roman" panose="02020603050405020304" pitchFamily="18" charset="0"/>
              </a:rPr>
              <a:t>contact</a:t>
            </a:r>
            <a:r>
              <a:rPr lang="en-US" sz="1600" dirty="0">
                <a:latin typeface="Times New Roman" panose="02020603050405020304" pitchFamily="18" charset="0"/>
                <a:cs typeface="Times New Roman" panose="02020603050405020304" pitchFamily="18" charset="0"/>
              </a:rPr>
              <a:t> variable, there are </a:t>
            </a:r>
            <a:r>
              <a:rPr lang="en-US" sz="1600" dirty="0">
                <a:highlight>
                  <a:srgbClr val="00FF00"/>
                </a:highlight>
                <a:latin typeface="Times New Roman" panose="02020603050405020304" pitchFamily="18" charset="0"/>
                <a:cs typeface="Times New Roman" panose="02020603050405020304" pitchFamily="18" charset="0"/>
              </a:rPr>
              <a:t>13020</a:t>
            </a:r>
            <a:r>
              <a:rPr lang="en-US" sz="1600" dirty="0">
                <a:latin typeface="Times New Roman" panose="02020603050405020304" pitchFamily="18" charset="0"/>
                <a:cs typeface="Times New Roman" panose="02020603050405020304" pitchFamily="18" charset="0"/>
              </a:rPr>
              <a:t> unknown contact, in the </a:t>
            </a:r>
            <a:r>
              <a:rPr lang="en-US" sz="1600" dirty="0">
                <a:highlight>
                  <a:srgbClr val="FFFF00"/>
                </a:highlight>
                <a:latin typeface="Times New Roman" panose="02020603050405020304" pitchFamily="18" charset="0"/>
                <a:cs typeface="Times New Roman" panose="02020603050405020304" pitchFamily="18" charset="0"/>
              </a:rPr>
              <a:t>education</a:t>
            </a:r>
            <a:r>
              <a:rPr lang="en-US" sz="1600" dirty="0">
                <a:latin typeface="Times New Roman" panose="02020603050405020304" pitchFamily="18" charset="0"/>
                <a:cs typeface="Times New Roman" panose="02020603050405020304" pitchFamily="18" charset="0"/>
              </a:rPr>
              <a:t> variable, there are </a:t>
            </a:r>
            <a:r>
              <a:rPr lang="en-US" sz="1600" dirty="0">
                <a:highlight>
                  <a:srgbClr val="FFFF00"/>
                </a:highlight>
                <a:latin typeface="Times New Roman" panose="02020603050405020304" pitchFamily="18" charset="0"/>
                <a:cs typeface="Times New Roman" panose="02020603050405020304" pitchFamily="18" charset="0"/>
              </a:rPr>
              <a:t>1857</a:t>
            </a:r>
            <a:r>
              <a:rPr lang="en-US" sz="1600" dirty="0">
                <a:latin typeface="Times New Roman" panose="02020603050405020304" pitchFamily="18" charset="0"/>
                <a:cs typeface="Times New Roman" panose="02020603050405020304" pitchFamily="18" charset="0"/>
              </a:rPr>
              <a:t> unknown education and in the </a:t>
            </a:r>
            <a:r>
              <a:rPr lang="en-US" sz="1600" dirty="0">
                <a:highlight>
                  <a:srgbClr val="00FFFF"/>
                </a:highlight>
                <a:latin typeface="Times New Roman" panose="02020603050405020304" pitchFamily="18" charset="0"/>
                <a:cs typeface="Times New Roman" panose="02020603050405020304" pitchFamily="18" charset="0"/>
              </a:rPr>
              <a:t>job</a:t>
            </a:r>
            <a:r>
              <a:rPr lang="en-US" sz="1600" dirty="0">
                <a:latin typeface="Times New Roman" panose="02020603050405020304" pitchFamily="18" charset="0"/>
                <a:cs typeface="Times New Roman" panose="02020603050405020304" pitchFamily="18" charset="0"/>
              </a:rPr>
              <a:t> variable, there are </a:t>
            </a:r>
            <a:r>
              <a:rPr lang="en-US" sz="1600" dirty="0">
                <a:highlight>
                  <a:srgbClr val="00FFFF"/>
                </a:highlight>
                <a:latin typeface="Times New Roman" panose="02020603050405020304" pitchFamily="18" charset="0"/>
                <a:cs typeface="Times New Roman" panose="02020603050405020304" pitchFamily="18" charset="0"/>
              </a:rPr>
              <a:t>288</a:t>
            </a:r>
            <a:r>
              <a:rPr lang="en-US" sz="1600" dirty="0">
                <a:latin typeface="Times New Roman" panose="02020603050405020304" pitchFamily="18" charset="0"/>
                <a:cs typeface="Times New Roman" panose="02020603050405020304" pitchFamily="18" charset="0"/>
              </a:rPr>
              <a:t> unknown job.</a:t>
            </a:r>
          </a:p>
        </p:txBody>
      </p:sp>
      <p:pic>
        <p:nvPicPr>
          <p:cNvPr id="4" name="Picture 3">
            <a:extLst>
              <a:ext uri="{FF2B5EF4-FFF2-40B4-BE49-F238E27FC236}">
                <a16:creationId xmlns="" xmlns:a16="http://schemas.microsoft.com/office/drawing/2014/main" id="{C0FF09AB-3E13-41C5-848C-1A062416E803}"/>
              </a:ext>
            </a:extLst>
          </p:cNvPr>
          <p:cNvPicPr/>
          <p:nvPr/>
        </p:nvPicPr>
        <p:blipFill>
          <a:blip r:embed="rId2"/>
          <a:stretch>
            <a:fillRect/>
          </a:stretch>
        </p:blipFill>
        <p:spPr>
          <a:xfrm>
            <a:off x="8735252" y="1132306"/>
            <a:ext cx="2918165" cy="633245"/>
          </a:xfrm>
          <a:prstGeom prst="rect">
            <a:avLst/>
          </a:prstGeom>
        </p:spPr>
      </p:pic>
      <p:pic>
        <p:nvPicPr>
          <p:cNvPr id="5" name="Picture 4">
            <a:extLst>
              <a:ext uri="{FF2B5EF4-FFF2-40B4-BE49-F238E27FC236}">
                <a16:creationId xmlns="" xmlns:a16="http://schemas.microsoft.com/office/drawing/2014/main" id="{3763B0A3-A201-4EBE-B7FE-7A61B260C09A}"/>
              </a:ext>
            </a:extLst>
          </p:cNvPr>
          <p:cNvPicPr/>
          <p:nvPr/>
        </p:nvPicPr>
        <p:blipFill>
          <a:blip r:embed="rId3"/>
          <a:stretch>
            <a:fillRect/>
          </a:stretch>
        </p:blipFill>
        <p:spPr>
          <a:xfrm>
            <a:off x="427372" y="2795958"/>
            <a:ext cx="2557848" cy="3826252"/>
          </a:xfrm>
          <a:prstGeom prst="rect">
            <a:avLst/>
          </a:prstGeom>
          <a:ln>
            <a:solidFill>
              <a:schemeClr val="tx1"/>
            </a:solidFill>
          </a:ln>
        </p:spPr>
      </p:pic>
      <p:pic>
        <p:nvPicPr>
          <p:cNvPr id="6" name="Picture 5">
            <a:extLst>
              <a:ext uri="{FF2B5EF4-FFF2-40B4-BE49-F238E27FC236}">
                <a16:creationId xmlns="" xmlns:a16="http://schemas.microsoft.com/office/drawing/2014/main" id="{4441F839-D19C-422A-A01A-0EC4CA7FBCED}"/>
              </a:ext>
            </a:extLst>
          </p:cNvPr>
          <p:cNvPicPr/>
          <p:nvPr/>
        </p:nvPicPr>
        <p:blipFill>
          <a:blip r:embed="rId4"/>
          <a:stretch>
            <a:fillRect/>
          </a:stretch>
        </p:blipFill>
        <p:spPr>
          <a:xfrm>
            <a:off x="3235387" y="2795959"/>
            <a:ext cx="3017132" cy="3826252"/>
          </a:xfrm>
          <a:prstGeom prst="rect">
            <a:avLst/>
          </a:prstGeom>
          <a:ln>
            <a:solidFill>
              <a:schemeClr val="tx1"/>
            </a:solidFill>
          </a:ln>
        </p:spPr>
      </p:pic>
      <p:pic>
        <p:nvPicPr>
          <p:cNvPr id="7" name="Picture 6">
            <a:extLst>
              <a:ext uri="{FF2B5EF4-FFF2-40B4-BE49-F238E27FC236}">
                <a16:creationId xmlns="" xmlns:a16="http://schemas.microsoft.com/office/drawing/2014/main" id="{E17F8B64-880F-4B57-9573-565434F3C897}"/>
              </a:ext>
            </a:extLst>
          </p:cNvPr>
          <p:cNvPicPr/>
          <p:nvPr/>
        </p:nvPicPr>
        <p:blipFill>
          <a:blip r:embed="rId5"/>
          <a:stretch>
            <a:fillRect/>
          </a:stretch>
        </p:blipFill>
        <p:spPr>
          <a:xfrm>
            <a:off x="6601635" y="2795959"/>
            <a:ext cx="4816008" cy="3826252"/>
          </a:xfrm>
          <a:prstGeom prst="rect">
            <a:avLst/>
          </a:prstGeom>
          <a:ln>
            <a:solidFill>
              <a:schemeClr val="tx1"/>
            </a:solidFill>
          </a:ln>
        </p:spPr>
      </p:pic>
      <p:sp>
        <p:nvSpPr>
          <p:cNvPr id="8" name="TextBox 7">
            <a:extLst>
              <a:ext uri="{FF2B5EF4-FFF2-40B4-BE49-F238E27FC236}">
                <a16:creationId xmlns="" xmlns:a16="http://schemas.microsoft.com/office/drawing/2014/main" id="{DD261400-E807-40D9-9D61-EA293A1557D5}"/>
              </a:ext>
            </a:extLst>
          </p:cNvPr>
          <p:cNvSpPr txBox="1"/>
          <p:nvPr/>
        </p:nvSpPr>
        <p:spPr>
          <a:xfrm>
            <a:off x="816801" y="681090"/>
            <a:ext cx="2763257" cy="369332"/>
          </a:xfrm>
          <a:prstGeom prst="rect">
            <a:avLst/>
          </a:prstGeom>
          <a:solidFill>
            <a:schemeClr val="lt1">
              <a:alpha val="36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3.1 DATA EXPLORATION</a:t>
            </a:r>
          </a:p>
        </p:txBody>
      </p:sp>
    </p:spTree>
    <p:extLst>
      <p:ext uri="{BB962C8B-B14F-4D97-AF65-F5344CB8AC3E}">
        <p14:creationId xmlns:p14="http://schemas.microsoft.com/office/powerpoint/2010/main" val="670807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FD3905F-C196-489D-AF36-53661957A3C6}"/>
              </a:ext>
            </a:extLst>
          </p:cNvPr>
          <p:cNvSpPr txBox="1"/>
          <p:nvPr/>
        </p:nvSpPr>
        <p:spPr>
          <a:xfrm>
            <a:off x="296563" y="219425"/>
            <a:ext cx="7666971" cy="461665"/>
          </a:xfrm>
          <a:prstGeom prst="rect">
            <a:avLst/>
          </a:prstGeom>
          <a:solidFill>
            <a:schemeClr val="lt1">
              <a:alpha val="28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3.0 DATA EXPLORATION AND MANAGEMENT</a:t>
            </a:r>
          </a:p>
        </p:txBody>
      </p:sp>
      <p:sp>
        <p:nvSpPr>
          <p:cNvPr id="3" name="TextBox 2">
            <a:extLst>
              <a:ext uri="{FF2B5EF4-FFF2-40B4-BE49-F238E27FC236}">
                <a16:creationId xmlns="" xmlns:a16="http://schemas.microsoft.com/office/drawing/2014/main" id="{906EEE7D-46A6-40D4-BBE9-454A87735D73}"/>
              </a:ext>
            </a:extLst>
          </p:cNvPr>
          <p:cNvSpPr txBox="1"/>
          <p:nvPr/>
        </p:nvSpPr>
        <p:spPr>
          <a:xfrm>
            <a:off x="816801" y="681090"/>
            <a:ext cx="2763257" cy="369332"/>
          </a:xfrm>
          <a:prstGeom prst="rect">
            <a:avLst/>
          </a:prstGeom>
          <a:solidFill>
            <a:schemeClr val="lt1">
              <a:alpha val="28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3.1 DATA EXPLORATION</a:t>
            </a:r>
          </a:p>
        </p:txBody>
      </p:sp>
      <p:pic>
        <p:nvPicPr>
          <p:cNvPr id="5" name="Picture 4">
            <a:extLst>
              <a:ext uri="{FF2B5EF4-FFF2-40B4-BE49-F238E27FC236}">
                <a16:creationId xmlns="" xmlns:a16="http://schemas.microsoft.com/office/drawing/2014/main" id="{AF3AA43B-503E-4F89-A8B1-873F025F9229}"/>
              </a:ext>
            </a:extLst>
          </p:cNvPr>
          <p:cNvPicPr>
            <a:picLocks noChangeAspect="1"/>
          </p:cNvPicPr>
          <p:nvPr/>
        </p:nvPicPr>
        <p:blipFill>
          <a:blip r:embed="rId2"/>
          <a:stretch>
            <a:fillRect/>
          </a:stretch>
        </p:blipFill>
        <p:spPr>
          <a:xfrm>
            <a:off x="443787" y="1805497"/>
            <a:ext cx="4237077" cy="3247006"/>
          </a:xfrm>
          <a:prstGeom prst="rect">
            <a:avLst/>
          </a:prstGeom>
          <a:ln>
            <a:solidFill>
              <a:schemeClr val="tx1"/>
            </a:solidFill>
          </a:ln>
        </p:spPr>
      </p:pic>
      <p:pic>
        <p:nvPicPr>
          <p:cNvPr id="7" name="Picture 6">
            <a:extLst>
              <a:ext uri="{FF2B5EF4-FFF2-40B4-BE49-F238E27FC236}">
                <a16:creationId xmlns="" xmlns:a16="http://schemas.microsoft.com/office/drawing/2014/main" id="{7FF6D69C-6AC0-419E-B3E5-380EF593B6C5}"/>
              </a:ext>
            </a:extLst>
          </p:cNvPr>
          <p:cNvPicPr>
            <a:picLocks noChangeAspect="1"/>
          </p:cNvPicPr>
          <p:nvPr/>
        </p:nvPicPr>
        <p:blipFill>
          <a:blip r:embed="rId3"/>
          <a:stretch>
            <a:fillRect/>
          </a:stretch>
        </p:blipFill>
        <p:spPr>
          <a:xfrm>
            <a:off x="5093001" y="1805497"/>
            <a:ext cx="4277203" cy="3247006"/>
          </a:xfrm>
          <a:prstGeom prst="rect">
            <a:avLst/>
          </a:prstGeom>
          <a:ln>
            <a:solidFill>
              <a:schemeClr val="tx1"/>
            </a:solidFill>
          </a:ln>
        </p:spPr>
      </p:pic>
      <p:sp>
        <p:nvSpPr>
          <p:cNvPr id="8" name="TextBox 7">
            <a:extLst>
              <a:ext uri="{FF2B5EF4-FFF2-40B4-BE49-F238E27FC236}">
                <a16:creationId xmlns="" xmlns:a16="http://schemas.microsoft.com/office/drawing/2014/main" id="{6B236C2B-1BCF-4AC9-8479-089F883BCF65}"/>
              </a:ext>
            </a:extLst>
          </p:cNvPr>
          <p:cNvSpPr txBox="1"/>
          <p:nvPr/>
        </p:nvSpPr>
        <p:spPr>
          <a:xfrm>
            <a:off x="296563" y="1138360"/>
            <a:ext cx="7933037" cy="584775"/>
          </a:xfrm>
          <a:prstGeom prst="rect">
            <a:avLst/>
          </a:prstGeom>
          <a:solidFill>
            <a:schemeClr val="lt1">
              <a:alpha val="28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Additionally, there are 2 graphs which are skewed in shape which are under </a:t>
            </a:r>
            <a:r>
              <a:rPr lang="en-US" sz="1600" dirty="0">
                <a:highlight>
                  <a:srgbClr val="FFFF00"/>
                </a:highlight>
                <a:latin typeface="Times New Roman" panose="02020603050405020304" pitchFamily="18" charset="0"/>
                <a:cs typeface="Times New Roman" panose="02020603050405020304" pitchFamily="18" charset="0"/>
              </a:rPr>
              <a:t>age</a:t>
            </a:r>
            <a:r>
              <a:rPr lang="en-US" sz="1600" dirty="0">
                <a:latin typeface="Times New Roman" panose="02020603050405020304" pitchFamily="18" charset="0"/>
                <a:cs typeface="Times New Roman" panose="02020603050405020304" pitchFamily="18" charset="0"/>
              </a:rPr>
              <a:t> and </a:t>
            </a:r>
            <a:r>
              <a:rPr lang="en-US" sz="1600" dirty="0">
                <a:highlight>
                  <a:srgbClr val="FFFF00"/>
                </a:highlight>
                <a:latin typeface="Times New Roman" panose="02020603050405020304" pitchFamily="18" charset="0"/>
                <a:cs typeface="Times New Roman" panose="02020603050405020304" pitchFamily="18" charset="0"/>
              </a:rPr>
              <a:t>duration </a:t>
            </a:r>
            <a:r>
              <a:rPr lang="en-US" sz="1600" dirty="0">
                <a:latin typeface="Times New Roman" panose="02020603050405020304" pitchFamily="18" charset="0"/>
                <a:cs typeface="Times New Roman" panose="02020603050405020304" pitchFamily="18" charset="0"/>
              </a:rPr>
              <a:t>variable. We can see from the train graphs below.</a:t>
            </a:r>
          </a:p>
        </p:txBody>
      </p:sp>
    </p:spTree>
    <p:extLst>
      <p:ext uri="{BB962C8B-B14F-4D97-AF65-F5344CB8AC3E}">
        <p14:creationId xmlns:p14="http://schemas.microsoft.com/office/powerpoint/2010/main" val="1343695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E36A586-A825-4841-9510-C886AD22951C}"/>
              </a:ext>
            </a:extLst>
          </p:cNvPr>
          <p:cNvSpPr txBox="1"/>
          <p:nvPr/>
        </p:nvSpPr>
        <p:spPr>
          <a:xfrm>
            <a:off x="296563" y="271853"/>
            <a:ext cx="7666971" cy="461665"/>
          </a:xfrm>
          <a:prstGeom prst="rect">
            <a:avLst/>
          </a:prstGeom>
          <a:solidFill>
            <a:schemeClr val="lt1">
              <a:alpha val="36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3.0 DATA EXPLORATION AND MANAGEMENT</a:t>
            </a:r>
          </a:p>
        </p:txBody>
      </p:sp>
      <p:sp>
        <p:nvSpPr>
          <p:cNvPr id="3" name="TextBox 2">
            <a:extLst>
              <a:ext uri="{FF2B5EF4-FFF2-40B4-BE49-F238E27FC236}">
                <a16:creationId xmlns="" xmlns:a16="http://schemas.microsoft.com/office/drawing/2014/main" id="{73FCAC06-7275-433E-8FFA-E31C6F4FD285}"/>
              </a:ext>
            </a:extLst>
          </p:cNvPr>
          <p:cNvSpPr txBox="1"/>
          <p:nvPr/>
        </p:nvSpPr>
        <p:spPr>
          <a:xfrm>
            <a:off x="816801" y="681090"/>
            <a:ext cx="2840136" cy="369332"/>
          </a:xfrm>
          <a:prstGeom prst="rect">
            <a:avLst/>
          </a:prstGeom>
          <a:solidFill>
            <a:schemeClr val="lt1">
              <a:alpha val="36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3.2 DATA MANAGEMENT</a:t>
            </a:r>
          </a:p>
        </p:txBody>
      </p:sp>
      <p:sp>
        <p:nvSpPr>
          <p:cNvPr id="4" name="TextBox 3">
            <a:extLst>
              <a:ext uri="{FF2B5EF4-FFF2-40B4-BE49-F238E27FC236}">
                <a16:creationId xmlns="" xmlns:a16="http://schemas.microsoft.com/office/drawing/2014/main" id="{21927A38-9096-41B6-A30C-DB362163E30A}"/>
              </a:ext>
            </a:extLst>
          </p:cNvPr>
          <p:cNvSpPr txBox="1"/>
          <p:nvPr/>
        </p:nvSpPr>
        <p:spPr>
          <a:xfrm>
            <a:off x="296563" y="1138360"/>
            <a:ext cx="5523469" cy="1077218"/>
          </a:xfrm>
          <a:prstGeom prst="rect">
            <a:avLst/>
          </a:prstGeom>
          <a:solidFill>
            <a:schemeClr val="lt1">
              <a:alpha val="36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In order to handle the problem, there are 3 nodes that were used:</a:t>
            </a:r>
          </a:p>
          <a:p>
            <a:pPr marL="342900" indent="-342900" algn="just">
              <a:buAutoNum type="arabicPeriod"/>
            </a:pPr>
            <a:r>
              <a:rPr lang="en-US" sz="1600" dirty="0">
                <a:latin typeface="Times New Roman" panose="02020603050405020304" pitchFamily="18" charset="0"/>
                <a:cs typeface="Times New Roman" panose="02020603050405020304" pitchFamily="18" charset="0"/>
              </a:rPr>
              <a:t>Replacement node,</a:t>
            </a:r>
          </a:p>
          <a:p>
            <a:pPr marL="342900" indent="-342900" algn="just">
              <a:buAutoNum type="arabicPeriod"/>
            </a:pPr>
            <a:r>
              <a:rPr lang="en-US" sz="1600" dirty="0">
                <a:latin typeface="Times New Roman" panose="02020603050405020304" pitchFamily="18" charset="0"/>
                <a:cs typeface="Times New Roman" panose="02020603050405020304" pitchFamily="18" charset="0"/>
              </a:rPr>
              <a:t>Impute node and,</a:t>
            </a:r>
          </a:p>
          <a:p>
            <a:pPr marL="342900" indent="-342900" algn="just">
              <a:buAutoNum type="arabicPeriod"/>
            </a:pPr>
            <a:r>
              <a:rPr lang="en-US" sz="1600" dirty="0">
                <a:latin typeface="Times New Roman" panose="02020603050405020304" pitchFamily="18" charset="0"/>
                <a:cs typeface="Times New Roman" panose="02020603050405020304" pitchFamily="18" charset="0"/>
              </a:rPr>
              <a:t>Transform Variables node.</a:t>
            </a:r>
          </a:p>
        </p:txBody>
      </p:sp>
      <p:sp>
        <p:nvSpPr>
          <p:cNvPr id="6" name="TextBox 5">
            <a:extLst>
              <a:ext uri="{FF2B5EF4-FFF2-40B4-BE49-F238E27FC236}">
                <a16:creationId xmlns="" xmlns:a16="http://schemas.microsoft.com/office/drawing/2014/main" id="{1D4CFDF2-7E80-4318-B2A2-3EE9167D105C}"/>
              </a:ext>
            </a:extLst>
          </p:cNvPr>
          <p:cNvSpPr txBox="1"/>
          <p:nvPr/>
        </p:nvSpPr>
        <p:spPr>
          <a:xfrm>
            <a:off x="296563" y="2389227"/>
            <a:ext cx="5799437" cy="4308872"/>
          </a:xfrm>
          <a:prstGeom prst="rect">
            <a:avLst/>
          </a:prstGeom>
          <a:solidFill>
            <a:schemeClr val="lt1">
              <a:alpha val="36000"/>
            </a:schemeClr>
          </a:solidFill>
        </p:spPr>
        <p:txBody>
          <a:bodyPr wrap="square" rtlCol="0">
            <a:spAutoFit/>
          </a:bodyPr>
          <a:lstStyle/>
          <a:p>
            <a:pPr algn="just"/>
            <a:r>
              <a:rPr lang="en-US" u="sng" dirty="0">
                <a:latin typeface="Times New Roman" panose="02020603050405020304" pitchFamily="18" charset="0"/>
                <a:cs typeface="Times New Roman" panose="02020603050405020304" pitchFamily="18" charset="0"/>
              </a:rPr>
              <a:t>Replacement node</a:t>
            </a:r>
          </a:p>
          <a:p>
            <a:pPr algn="just"/>
            <a:r>
              <a:rPr lang="en-US" sz="1600" dirty="0">
                <a:latin typeface="Times New Roman" panose="02020603050405020304" pitchFamily="18" charset="0"/>
                <a:cs typeface="Times New Roman" panose="02020603050405020304" pitchFamily="18" charset="0"/>
              </a:rPr>
              <a:t>To treat the unknown input as missing values, we connect the replacement node to data source, in the properties panel, click the ellipses that represent the value of Replacement Editor under Class Variables.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Using the keyword </a:t>
            </a:r>
            <a:r>
              <a:rPr lang="en-US" sz="1600" dirty="0">
                <a:highlight>
                  <a:srgbClr val="FFFF00"/>
                </a:highlight>
                <a:latin typeface="Times New Roman" panose="02020603050405020304" pitchFamily="18" charset="0"/>
                <a:cs typeface="Times New Roman" panose="02020603050405020304" pitchFamily="18" charset="0"/>
              </a:rPr>
              <a:t>_MISSING_ </a:t>
            </a:r>
            <a:r>
              <a:rPr lang="en-US" sz="1600" dirty="0">
                <a:latin typeface="Times New Roman" panose="02020603050405020304" pitchFamily="18" charset="0"/>
                <a:cs typeface="Times New Roman" panose="02020603050405020304" pitchFamily="18" charset="0"/>
              </a:rPr>
              <a:t>, we replace the unknown input to missing values by inserting keyword into the column Replacement Value next to the unknown.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*For interval variables, we did</a:t>
            </a:r>
          </a:p>
          <a:p>
            <a:pPr algn="just"/>
            <a:r>
              <a:rPr lang="en-US" sz="1600" dirty="0">
                <a:latin typeface="Times New Roman" panose="02020603050405020304" pitchFamily="18" charset="0"/>
                <a:cs typeface="Times New Roman" panose="02020603050405020304" pitchFamily="18" charset="0"/>
              </a:rPr>
              <a:t>some filtering to some of </a:t>
            </a:r>
          </a:p>
          <a:p>
            <a:pPr algn="just"/>
            <a:r>
              <a:rPr lang="en-US" sz="1600" dirty="0">
                <a:latin typeface="Times New Roman" panose="02020603050405020304" pitchFamily="18" charset="0"/>
                <a:cs typeface="Times New Roman" panose="02020603050405020304" pitchFamily="18" charset="0"/>
              </a:rPr>
              <a:t>the variables that are age,</a:t>
            </a:r>
          </a:p>
          <a:p>
            <a:pPr algn="just"/>
            <a:r>
              <a:rPr lang="en-US" sz="1600" dirty="0">
                <a:latin typeface="Times New Roman" panose="02020603050405020304" pitchFamily="18" charset="0"/>
                <a:cs typeface="Times New Roman" panose="02020603050405020304" pitchFamily="18" charset="0"/>
              </a:rPr>
              <a:t>balance, campaign, duration,</a:t>
            </a:r>
          </a:p>
          <a:p>
            <a:pPr algn="just"/>
            <a:r>
              <a:rPr lang="en-US" sz="1600" dirty="0" err="1">
                <a:latin typeface="Times New Roman" panose="02020603050405020304" pitchFamily="18" charset="0"/>
                <a:cs typeface="Times New Roman" panose="02020603050405020304" pitchFamily="18" charset="0"/>
              </a:rPr>
              <a:t>pdays</a:t>
            </a:r>
            <a:r>
              <a:rPr lang="en-US" sz="1600" dirty="0">
                <a:latin typeface="Times New Roman" panose="02020603050405020304" pitchFamily="18" charset="0"/>
                <a:cs typeface="Times New Roman" panose="02020603050405020304" pitchFamily="18" charset="0"/>
              </a:rPr>
              <a:t> and previous. All this are</a:t>
            </a:r>
          </a:p>
          <a:p>
            <a:pPr algn="just"/>
            <a:r>
              <a:rPr lang="en-US" sz="1600" dirty="0">
                <a:latin typeface="Times New Roman" panose="02020603050405020304" pitchFamily="18" charset="0"/>
                <a:cs typeface="Times New Roman" panose="02020603050405020304" pitchFamily="18" charset="0"/>
              </a:rPr>
              <a:t>done under Replacement Editor</a:t>
            </a:r>
          </a:p>
          <a:p>
            <a:pPr algn="just"/>
            <a:r>
              <a:rPr lang="en-US" sz="1600" dirty="0">
                <a:latin typeface="Times New Roman" panose="02020603050405020304" pitchFamily="18" charset="0"/>
                <a:cs typeface="Times New Roman" panose="02020603050405020304" pitchFamily="18" charset="0"/>
              </a:rPr>
              <a:t>in the Interval variables class.</a:t>
            </a:r>
          </a:p>
        </p:txBody>
      </p:sp>
      <p:pic>
        <p:nvPicPr>
          <p:cNvPr id="7" name="Picture 6">
            <a:extLst>
              <a:ext uri="{FF2B5EF4-FFF2-40B4-BE49-F238E27FC236}">
                <a16:creationId xmlns="" xmlns:a16="http://schemas.microsoft.com/office/drawing/2014/main" id="{83C979BB-62A9-499A-929F-96D01F23D26C}"/>
              </a:ext>
            </a:extLst>
          </p:cNvPr>
          <p:cNvPicPr/>
          <p:nvPr/>
        </p:nvPicPr>
        <p:blipFill>
          <a:blip r:embed="rId2"/>
          <a:stretch>
            <a:fillRect/>
          </a:stretch>
        </p:blipFill>
        <p:spPr>
          <a:xfrm>
            <a:off x="6371970" y="1398733"/>
            <a:ext cx="5523467" cy="5187414"/>
          </a:xfrm>
          <a:prstGeom prst="rect">
            <a:avLst/>
          </a:prstGeom>
        </p:spPr>
      </p:pic>
      <p:cxnSp>
        <p:nvCxnSpPr>
          <p:cNvPr id="9" name="Straight Arrow Connector 8">
            <a:extLst>
              <a:ext uri="{FF2B5EF4-FFF2-40B4-BE49-F238E27FC236}">
                <a16:creationId xmlns="" xmlns:a16="http://schemas.microsoft.com/office/drawing/2014/main" id="{9418D1D3-4052-49C9-9511-B1C7A083CEB4}"/>
              </a:ext>
            </a:extLst>
          </p:cNvPr>
          <p:cNvCxnSpPr>
            <a:cxnSpLocks/>
          </p:cNvCxnSpPr>
          <p:nvPr/>
        </p:nvCxnSpPr>
        <p:spPr>
          <a:xfrm flipH="1">
            <a:off x="8522044" y="1368050"/>
            <a:ext cx="1223318" cy="61783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 xmlns:a16="http://schemas.microsoft.com/office/drawing/2014/main" id="{C1B7852F-8B4C-4177-B33D-7393F0398F79}"/>
              </a:ext>
            </a:extLst>
          </p:cNvPr>
          <p:cNvCxnSpPr>
            <a:cxnSpLocks/>
          </p:cNvCxnSpPr>
          <p:nvPr/>
        </p:nvCxnSpPr>
        <p:spPr>
          <a:xfrm flipH="1">
            <a:off x="8625017" y="2962104"/>
            <a:ext cx="1223318" cy="61783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 xmlns:a16="http://schemas.microsoft.com/office/drawing/2014/main" id="{A8B8BFDA-86ED-4459-A31F-79B1EBF1E806}"/>
              </a:ext>
            </a:extLst>
          </p:cNvPr>
          <p:cNvCxnSpPr>
            <a:cxnSpLocks/>
          </p:cNvCxnSpPr>
          <p:nvPr/>
        </p:nvCxnSpPr>
        <p:spPr>
          <a:xfrm flipH="1">
            <a:off x="8522044" y="5719639"/>
            <a:ext cx="1223318" cy="61783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 xmlns:a16="http://schemas.microsoft.com/office/drawing/2014/main" id="{6A57AB69-DCB9-4DAF-AE89-7BEB0288BC8E}"/>
              </a:ext>
            </a:extLst>
          </p:cNvPr>
          <p:cNvPicPr/>
          <p:nvPr/>
        </p:nvPicPr>
        <p:blipFill>
          <a:blip r:embed="rId3"/>
          <a:stretch>
            <a:fillRect/>
          </a:stretch>
        </p:blipFill>
        <p:spPr>
          <a:xfrm>
            <a:off x="3010674" y="4992616"/>
            <a:ext cx="3223311" cy="1454045"/>
          </a:xfrm>
          <a:prstGeom prst="rect">
            <a:avLst/>
          </a:prstGeom>
        </p:spPr>
      </p:pic>
    </p:spTree>
    <p:extLst>
      <p:ext uri="{BB962C8B-B14F-4D97-AF65-F5344CB8AC3E}">
        <p14:creationId xmlns:p14="http://schemas.microsoft.com/office/powerpoint/2010/main" val="655166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152</TotalTime>
  <Words>5955</Words>
  <Application>Microsoft Office PowerPoint</Application>
  <PresentationFormat>Widescreen</PresentationFormat>
  <Paragraphs>939</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Black</vt:lpstr>
      <vt:lpstr>Calibri</vt:lpstr>
      <vt:lpstr>Cambria Math</vt:lpstr>
      <vt:lpstr>Corbel</vt:lpstr>
      <vt:lpstr>Courier New</vt:lpstr>
      <vt:lpstr>Times New Roman</vt:lpstr>
      <vt:lpstr>Wingdings</vt:lpstr>
      <vt:lpstr>Wingdings 2</vt:lpstr>
      <vt:lpstr>Frame</vt:lpstr>
      <vt:lpstr>Modelling of  the patients survived 1 year using Data Mining Technique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of  the patients survived 1 year using Data Mining Technique</dc:title>
  <dc:creator>MUHAMMAD NAZMAN BIN MOHD NASIR</dc:creator>
  <cp:lastModifiedBy>ASUS X441S</cp:lastModifiedBy>
  <cp:revision>16</cp:revision>
  <dcterms:created xsi:type="dcterms:W3CDTF">2021-01-11T20:05:38Z</dcterms:created>
  <dcterms:modified xsi:type="dcterms:W3CDTF">2023-03-21T22:30:30Z</dcterms:modified>
</cp:coreProperties>
</file>