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b234a00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b234a00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b234a007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b234a007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234a007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b234a00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b234a007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b234a007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b234a007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b234a007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b234a00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b234a00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b234a00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b234a00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b234a00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b234a00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b234a007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b234a00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b234a00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b234a00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b234a007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b234a007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b234a007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b234a007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b234a00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b234a00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b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geeksforgeeks.org/operating-system-priority-scheduling-different-arrival-time-set-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github.com/Nazmul-Hasan-Rupu/SPL-1?fbclid=IwAR2ippvY1pbpTqDQlf8BhLKT91VbESxtqUPtSefUrRSEzjJ7NqYgfLStQ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eeksforgeeks.org/program-fcfs-scheduling-set-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eeksforgeeks.org/program-shortest-job-first-sjf-scheduling-set-1-non-preemptiv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eeksforgeeks.org/program-round-robin-scheduling-set-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0150"/>
            <a:ext cx="8520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bn" sz="2911">
                <a:solidFill>
                  <a:schemeClr val="dk2"/>
                </a:solidFill>
              </a:rPr>
              <a:t>Implementation of Different Scheduling Algorithm</a:t>
            </a:r>
            <a:endParaRPr b="1" sz="2911">
              <a:solidFill>
                <a:schemeClr val="dk2"/>
              </a:solidFill>
            </a:endParaRPr>
          </a:p>
          <a:p>
            <a:pPr indent="0" lvl="0" marL="0" rtl="0" algn="l">
              <a:spcBef>
                <a:spcPts val="0"/>
              </a:spcBef>
              <a:spcAft>
                <a:spcPts val="0"/>
              </a:spcAft>
              <a:buClr>
                <a:schemeClr val="dk1"/>
              </a:buClr>
              <a:buSzPct val="37786"/>
              <a:buFont typeface="Arial"/>
              <a:buNone/>
            </a:pPr>
            <a:r>
              <a:rPr b="1" lang="bn" sz="2911">
                <a:solidFill>
                  <a:schemeClr val="dk2"/>
                </a:solidFill>
              </a:rPr>
              <a:t>                     SPL-1, Mid Term Presentation</a:t>
            </a:r>
            <a:endParaRPr b="1" sz="2911">
              <a:solidFill>
                <a:schemeClr val="dk2"/>
              </a:solidFill>
            </a:endParaRPr>
          </a:p>
        </p:txBody>
      </p:sp>
      <p:sp>
        <p:nvSpPr>
          <p:cNvPr id="55" name="Google Shape;55;p13"/>
          <p:cNvSpPr txBox="1"/>
          <p:nvPr>
            <p:ph idx="1" type="subTitle"/>
          </p:nvPr>
        </p:nvSpPr>
        <p:spPr>
          <a:xfrm>
            <a:off x="247400" y="2480500"/>
            <a:ext cx="8520600" cy="1848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b="1" lang="bn" sz="2640"/>
              <a:t>Nazmul Hasan Rupu</a:t>
            </a:r>
            <a:endParaRPr b="1" sz="2640"/>
          </a:p>
          <a:p>
            <a:pPr indent="0" lvl="0" marL="0" rtl="0" algn="ctr">
              <a:lnSpc>
                <a:spcPct val="80000"/>
              </a:lnSpc>
              <a:spcBef>
                <a:spcPts val="0"/>
              </a:spcBef>
              <a:spcAft>
                <a:spcPts val="0"/>
              </a:spcAft>
              <a:buSzPts val="605"/>
              <a:buNone/>
            </a:pPr>
            <a:r>
              <a:rPr b="1" lang="bn" sz="2640"/>
              <a:t>BSSE 1135</a:t>
            </a:r>
            <a:endParaRPr b="1" sz="2640"/>
          </a:p>
          <a:p>
            <a:pPr indent="0" lvl="0" marL="0" rtl="0" algn="ctr">
              <a:lnSpc>
                <a:spcPct val="80000"/>
              </a:lnSpc>
              <a:spcBef>
                <a:spcPts val="0"/>
              </a:spcBef>
              <a:spcAft>
                <a:spcPts val="0"/>
              </a:spcAft>
              <a:buSzPts val="605"/>
              <a:buNone/>
            </a:pPr>
            <a:r>
              <a:t/>
            </a:r>
            <a:endParaRPr sz="2640"/>
          </a:p>
          <a:p>
            <a:pPr indent="0" lvl="0" marL="0" rtl="0" algn="ctr">
              <a:lnSpc>
                <a:spcPct val="80000"/>
              </a:lnSpc>
              <a:spcBef>
                <a:spcPts val="0"/>
              </a:spcBef>
              <a:spcAft>
                <a:spcPts val="0"/>
              </a:spcAft>
              <a:buSzPts val="605"/>
              <a:buNone/>
            </a:pPr>
            <a:r>
              <a:rPr lang="bn" sz="2040"/>
              <a:t>Surervisor: Professor Dr. Mahbubul Alam Joarder</a:t>
            </a:r>
            <a:endParaRPr sz="2040"/>
          </a:p>
          <a:p>
            <a:pPr indent="0" lvl="0" marL="0" rtl="0" algn="ctr">
              <a:lnSpc>
                <a:spcPct val="80000"/>
              </a:lnSpc>
              <a:spcBef>
                <a:spcPts val="0"/>
              </a:spcBef>
              <a:spcAft>
                <a:spcPts val="0"/>
              </a:spcAft>
              <a:buSzPts val="605"/>
              <a:buNone/>
            </a:pPr>
            <a:r>
              <a:t/>
            </a:r>
            <a:endParaRPr sz="26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610800" y="445025"/>
            <a:ext cx="822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n"/>
              <a:t>    Example</a:t>
            </a:r>
            <a:endParaRPr/>
          </a:p>
        </p:txBody>
      </p:sp>
      <p:sp>
        <p:nvSpPr>
          <p:cNvPr id="117" name="Google Shape;117;p22"/>
          <p:cNvSpPr txBox="1"/>
          <p:nvPr>
            <p:ph idx="12" type="sldNum"/>
          </p:nvPr>
        </p:nvSpPr>
        <p:spPr>
          <a:xfrm>
            <a:off x="8034608" y="46525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pic>
        <p:nvPicPr>
          <p:cNvPr id="118" name="Google Shape;118;p22"/>
          <p:cNvPicPr preferRelativeResize="0"/>
          <p:nvPr/>
        </p:nvPicPr>
        <p:blipFill>
          <a:blip r:embed="rId3">
            <a:alphaModFix/>
          </a:blip>
          <a:stretch>
            <a:fillRect/>
          </a:stretch>
        </p:blipFill>
        <p:spPr>
          <a:xfrm>
            <a:off x="1007275" y="1170125"/>
            <a:ext cx="7458074" cy="333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782225" y="485425"/>
            <a:ext cx="79404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27500"/>
              <a:buFont typeface="Arial"/>
              <a:buNone/>
            </a:pPr>
            <a:r>
              <a:rPr lang="bn">
                <a:highlight>
                  <a:srgbClr val="999999"/>
                </a:highlight>
              </a:rPr>
              <a:t>  </a:t>
            </a:r>
            <a:r>
              <a:rPr b="1" lang="bn" sz="2500">
                <a:solidFill>
                  <a:srgbClr val="000000"/>
                </a:solidFill>
                <a:highlight>
                  <a:srgbClr val="999999"/>
                </a:highlight>
                <a:uFill>
                  <a:noFill/>
                </a:uFill>
                <a:hlinkClick r:id="rId3">
                  <a:extLst>
                    <a:ext uri="{A12FA001-AC4F-418D-AE19-62706E023703}">
                      <ahyp:hlinkClr val="tx"/>
                    </a:ext>
                  </a:extLst>
                </a:hlinkClick>
              </a:rPr>
              <a:t>Priority Based scheduling </a:t>
            </a:r>
            <a:r>
              <a:rPr b="1" lang="bn" sz="2500">
                <a:solidFill>
                  <a:srgbClr val="000000"/>
                </a:solidFill>
                <a:highlight>
                  <a:srgbClr val="999999"/>
                </a:highlight>
              </a:rPr>
              <a:t>: </a:t>
            </a:r>
            <a:endParaRPr b="1" sz="4000">
              <a:solidFill>
                <a:srgbClr val="000000"/>
              </a:solidFill>
              <a:highlight>
                <a:srgbClr val="999999"/>
              </a:highlight>
            </a:endParaRPr>
          </a:p>
        </p:txBody>
      </p:sp>
      <p:sp>
        <p:nvSpPr>
          <p:cNvPr id="124" name="Google Shape;124;p23"/>
          <p:cNvSpPr txBox="1"/>
          <p:nvPr>
            <p:ph idx="1" type="body"/>
          </p:nvPr>
        </p:nvSpPr>
        <p:spPr>
          <a:xfrm>
            <a:off x="782225" y="1152475"/>
            <a:ext cx="745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rgbClr val="273239"/>
              </a:solidFill>
              <a:highlight>
                <a:srgbClr val="FFFFFF"/>
              </a:highlight>
            </a:endParaRPr>
          </a:p>
          <a:p>
            <a:pPr indent="0" lvl="0" marL="0" rtl="0" algn="just">
              <a:spcBef>
                <a:spcPts val="1200"/>
              </a:spcBef>
              <a:spcAft>
                <a:spcPts val="1200"/>
              </a:spcAft>
              <a:buNone/>
            </a:pPr>
            <a:r>
              <a:rPr lang="bn" sz="1700">
                <a:solidFill>
                  <a:srgbClr val="273239"/>
                </a:solidFill>
                <a:highlight>
                  <a:srgbClr val="FFFFFF"/>
                </a:highlight>
              </a:rPr>
              <a:t>In this scheduling, processes are scheduled according to their priorities, i.e., highest priority process is scheduled first. If priorities of two processes match, then schedule according to arrival time. Here starvation of process is possible.</a:t>
            </a:r>
            <a:endParaRPr sz="2200"/>
          </a:p>
        </p:txBody>
      </p:sp>
      <p:sp>
        <p:nvSpPr>
          <p:cNvPr id="125" name="Google Shape;125;p23"/>
          <p:cNvSpPr txBox="1"/>
          <p:nvPr>
            <p:ph idx="12" type="sldNum"/>
          </p:nvPr>
        </p:nvSpPr>
        <p:spPr>
          <a:xfrm>
            <a:off x="7938183"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n"/>
              <a:t>    Example</a:t>
            </a:r>
            <a:endParaRPr/>
          </a:p>
        </p:txBody>
      </p:sp>
      <p:sp>
        <p:nvSpPr>
          <p:cNvPr id="131" name="Google Shape;131;p24"/>
          <p:cNvSpPr txBox="1"/>
          <p:nvPr>
            <p:ph idx="12" type="sldNum"/>
          </p:nvPr>
        </p:nvSpPr>
        <p:spPr>
          <a:xfrm>
            <a:off x="7940275" y="4652525"/>
            <a:ext cx="42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pic>
        <p:nvPicPr>
          <p:cNvPr id="132" name="Google Shape;132;p24"/>
          <p:cNvPicPr preferRelativeResize="0"/>
          <p:nvPr/>
        </p:nvPicPr>
        <p:blipFill>
          <a:blip r:embed="rId3">
            <a:alphaModFix/>
          </a:blip>
          <a:stretch>
            <a:fillRect/>
          </a:stretch>
        </p:blipFill>
        <p:spPr>
          <a:xfrm>
            <a:off x="1084063" y="1017725"/>
            <a:ext cx="6975874" cy="3752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696525" y="423600"/>
            <a:ext cx="8135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bn" sz="2560">
                <a:solidFill>
                  <a:srgbClr val="000000"/>
                </a:solidFill>
                <a:highlight>
                  <a:srgbClr val="999999"/>
                </a:highlight>
              </a:rPr>
              <a:t>Banker’s Algorithm in Operating System</a:t>
            </a:r>
            <a:endParaRPr sz="2920">
              <a:solidFill>
                <a:srgbClr val="000000"/>
              </a:solidFill>
              <a:highlight>
                <a:srgbClr val="999999"/>
              </a:highlight>
            </a:endParaRPr>
          </a:p>
        </p:txBody>
      </p:sp>
      <p:sp>
        <p:nvSpPr>
          <p:cNvPr id="138" name="Google Shape;138;p25"/>
          <p:cNvSpPr txBox="1"/>
          <p:nvPr>
            <p:ph idx="1" type="body"/>
          </p:nvPr>
        </p:nvSpPr>
        <p:spPr>
          <a:xfrm>
            <a:off x="771525" y="1152475"/>
            <a:ext cx="7533000" cy="2726700"/>
          </a:xfrm>
          <a:prstGeom prst="rect">
            <a:avLst/>
          </a:prstGeom>
        </p:spPr>
        <p:txBody>
          <a:bodyPr anchorCtr="0" anchor="t" bIns="91425" lIns="91425" spcFirstLastPara="1" rIns="91425" wrap="square" tIns="91425">
            <a:normAutofit/>
          </a:bodyPr>
          <a:lstStyle/>
          <a:p>
            <a:pPr indent="0" lvl="0" marL="0" rtl="0" algn="l">
              <a:lnSpc>
                <a:spcPct val="167000"/>
              </a:lnSpc>
              <a:spcBef>
                <a:spcPts val="3000"/>
              </a:spcBef>
              <a:spcAft>
                <a:spcPts val="0"/>
              </a:spcAft>
              <a:buClr>
                <a:schemeClr val="dk1"/>
              </a:buClr>
              <a:buSzPts val="1100"/>
              <a:buFont typeface="Arial"/>
              <a:buNone/>
            </a:pPr>
            <a:r>
              <a:t/>
            </a:r>
            <a:endParaRPr sz="1300">
              <a:solidFill>
                <a:srgbClr val="273239"/>
              </a:solidFill>
              <a:highlight>
                <a:srgbClr val="FFFFFF"/>
              </a:highlight>
            </a:endParaRPr>
          </a:p>
          <a:p>
            <a:pPr indent="0" lvl="0" marL="0" rtl="0" algn="just">
              <a:lnSpc>
                <a:spcPct val="100000"/>
              </a:lnSpc>
              <a:spcBef>
                <a:spcPts val="3000"/>
              </a:spcBef>
              <a:spcAft>
                <a:spcPts val="0"/>
              </a:spcAft>
              <a:buClr>
                <a:schemeClr val="dk1"/>
              </a:buClr>
              <a:buSzPts val="1100"/>
              <a:buFont typeface="Arial"/>
              <a:buNone/>
            </a:pPr>
            <a:r>
              <a:rPr lang="bn" sz="1600">
                <a:solidFill>
                  <a:srgbClr val="273239"/>
                </a:solidFill>
                <a:highlight>
                  <a:srgbClr val="FFFFFF"/>
                </a:highlight>
              </a:rPr>
              <a:t>The banker’s algorithm is a resource allocation and deadlock avoidance algorithm that tests for safety by simulating the allocation for predetermined maximum possible amounts of all resources, then makes an “s-state” check to test for possible activities, before deciding whether allocation should be allowed to continue.</a:t>
            </a:r>
            <a:endParaRPr sz="1600">
              <a:solidFill>
                <a:srgbClr val="273239"/>
              </a:solidFill>
              <a:highlight>
                <a:srgbClr val="FFFFFF"/>
              </a:highlight>
            </a:endParaRPr>
          </a:p>
          <a:p>
            <a:pPr indent="0" lvl="0" marL="0" rtl="0" algn="l">
              <a:spcBef>
                <a:spcPts val="800"/>
              </a:spcBef>
              <a:spcAft>
                <a:spcPts val="1200"/>
              </a:spcAft>
              <a:buNone/>
            </a:pPr>
            <a:r>
              <a:t/>
            </a:r>
            <a:endParaRPr/>
          </a:p>
        </p:txBody>
      </p:sp>
      <p:sp>
        <p:nvSpPr>
          <p:cNvPr id="139" name="Google Shape;139;p25"/>
          <p:cNvSpPr txBox="1"/>
          <p:nvPr>
            <p:ph idx="12" type="sldNum"/>
          </p:nvPr>
        </p:nvSpPr>
        <p:spPr>
          <a:xfrm>
            <a:off x="7886700" y="4568875"/>
            <a:ext cx="621600" cy="40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bn" sz="1600"/>
              <a:t>13</a:t>
            </a:r>
            <a:endParaRPr b="1" sz="1600"/>
          </a:p>
        </p:txBody>
      </p:sp>
      <p:sp>
        <p:nvSpPr>
          <p:cNvPr id="140" name="Google Shape;140;p25"/>
          <p:cNvSpPr txBox="1"/>
          <p:nvPr/>
        </p:nvSpPr>
        <p:spPr>
          <a:xfrm>
            <a:off x="771525" y="4243400"/>
            <a:ext cx="74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n"/>
              <a:t>Example : </a:t>
            </a:r>
            <a:r>
              <a:rPr lang="bn" u="sng">
                <a:solidFill>
                  <a:srgbClr val="4A86E8"/>
                </a:solidFill>
              </a:rPr>
              <a:t>https://www.geeksforgeeks.org/bankers-algorithm-in-operating-system-2/</a:t>
            </a:r>
            <a:endParaRPr u="sng">
              <a:solidFill>
                <a:srgbClr val="4A86E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n"/>
              <a:t>                                    Thank you</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bn"/>
              <a:t>git- link :    </a:t>
            </a:r>
            <a:r>
              <a:rPr lang="bn" sz="1350" u="sng">
                <a:solidFill>
                  <a:schemeClr val="hlink"/>
                </a:solidFill>
                <a:highlight>
                  <a:srgbClr val="FFFFFF"/>
                </a:highlight>
                <a:hlinkClick r:id="rId3"/>
              </a:rPr>
              <a:t>github.com/Nazmul-Hasan-Rupu/SPL-1</a:t>
            </a:r>
            <a:endParaRPr sz="2000">
              <a:highlight>
                <a:srgbClr val="FFFFFF"/>
              </a:highlight>
            </a:endParaRPr>
          </a:p>
        </p:txBody>
      </p:sp>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76000" y="466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5000"/>
              </a:lnSpc>
              <a:spcBef>
                <a:spcPts val="1800"/>
              </a:spcBef>
              <a:spcAft>
                <a:spcPts val="400"/>
              </a:spcAft>
              <a:buClr>
                <a:schemeClr val="dk1"/>
              </a:buClr>
              <a:buSzPct val="40325"/>
              <a:buFont typeface="Arial"/>
              <a:buNone/>
            </a:pPr>
            <a:r>
              <a:rPr b="1" lang="bn" sz="2727">
                <a:solidFill>
                  <a:srgbClr val="434343"/>
                </a:solidFill>
                <a:highlight>
                  <a:srgbClr val="999999"/>
                </a:highlight>
              </a:rPr>
              <a:t>  </a:t>
            </a:r>
            <a:r>
              <a:rPr b="1" lang="bn" sz="2727">
                <a:solidFill>
                  <a:srgbClr val="000000"/>
                </a:solidFill>
                <a:highlight>
                  <a:srgbClr val="999999"/>
                </a:highlight>
              </a:rPr>
              <a:t>What is CPU Scheduling?</a:t>
            </a:r>
            <a:r>
              <a:rPr b="1" lang="bn" sz="2727">
                <a:solidFill>
                  <a:srgbClr val="434343"/>
                </a:solidFill>
                <a:highlight>
                  <a:srgbClr val="B7B7B7"/>
                </a:highlight>
              </a:rPr>
              <a:t>                                                </a:t>
            </a:r>
            <a:endParaRPr sz="3577">
              <a:solidFill>
                <a:srgbClr val="434343"/>
              </a:solidFill>
              <a:highlight>
                <a:srgbClr val="B7B7B7"/>
              </a:highlight>
            </a:endParaRPr>
          </a:p>
        </p:txBody>
      </p:sp>
      <p:sp>
        <p:nvSpPr>
          <p:cNvPr id="61" name="Google Shape;61;p14"/>
          <p:cNvSpPr txBox="1"/>
          <p:nvPr>
            <p:ph idx="1" type="body"/>
          </p:nvPr>
        </p:nvSpPr>
        <p:spPr>
          <a:xfrm>
            <a:off x="461725" y="1098875"/>
            <a:ext cx="8089500" cy="3165900"/>
          </a:xfrm>
          <a:prstGeom prst="rect">
            <a:avLst/>
          </a:prstGeom>
        </p:spPr>
        <p:txBody>
          <a:bodyPr anchorCtr="0" anchor="t" bIns="91425" lIns="91425" spcFirstLastPara="1" rIns="91425" wrap="square" tIns="91425">
            <a:normAutofit/>
          </a:bodyPr>
          <a:lstStyle/>
          <a:p>
            <a:pPr indent="0" lvl="0" marL="0" rtl="0" algn="l">
              <a:lnSpc>
                <a:spcPct val="155000"/>
              </a:lnSpc>
              <a:spcBef>
                <a:spcPts val="1800"/>
              </a:spcBef>
              <a:spcAft>
                <a:spcPts val="0"/>
              </a:spcAft>
              <a:buClr>
                <a:schemeClr val="dk1"/>
              </a:buClr>
              <a:buSzPts val="1100"/>
              <a:buFont typeface="Arial"/>
              <a:buNone/>
            </a:pPr>
            <a:r>
              <a:t/>
            </a:r>
            <a:endParaRPr b="1" sz="1950">
              <a:solidFill>
                <a:srgbClr val="222222"/>
              </a:solidFill>
              <a:highlight>
                <a:srgbClr val="FFFFFF"/>
              </a:highlight>
            </a:endParaRPr>
          </a:p>
          <a:p>
            <a:pPr indent="0" lvl="0" marL="0" rtl="0" algn="just">
              <a:spcBef>
                <a:spcPts val="400"/>
              </a:spcBef>
              <a:spcAft>
                <a:spcPts val="0"/>
              </a:spcAft>
              <a:buClr>
                <a:schemeClr val="dk1"/>
              </a:buClr>
              <a:buSzPts val="1100"/>
              <a:buFont typeface="Arial"/>
              <a:buNone/>
            </a:pPr>
            <a:r>
              <a:rPr b="1" lang="bn" sz="1650">
                <a:solidFill>
                  <a:srgbClr val="222222"/>
                </a:solidFill>
                <a:highlight>
                  <a:srgbClr val="FFFFFF"/>
                </a:highlight>
              </a:rPr>
              <a:t>CPU Scheduling</a:t>
            </a:r>
            <a:r>
              <a:rPr lang="bn" sz="1650">
                <a:solidFill>
                  <a:srgbClr val="222222"/>
                </a:solidFill>
                <a:highlight>
                  <a:srgbClr val="FFFFFF"/>
                </a:highlight>
              </a:rPr>
              <a:t> is a process of determining which process will own CPU for execution while another process is on hold. The main task of CPU scheduling is to make sure that whenever the CPU remains idle, the OS at least select one of the processes available in the ready queue for execution. The selection process will be carried out by the CPU scheduler. It selects one of the processes in memory that are ready for execution.</a:t>
            </a:r>
            <a:endParaRPr sz="1650">
              <a:solidFill>
                <a:srgbClr val="222222"/>
              </a:solidFill>
              <a:highlight>
                <a:srgbClr val="FFFFFF"/>
              </a:highlight>
            </a:endParaRPr>
          </a:p>
          <a:p>
            <a:pPr indent="0" lvl="0" marL="0" rtl="0" algn="l">
              <a:spcBef>
                <a:spcPts val="1600"/>
              </a:spcBef>
              <a:spcAft>
                <a:spcPts val="1200"/>
              </a:spcAft>
              <a:buNone/>
            </a:pPr>
            <a:r>
              <a:t/>
            </a:r>
            <a:endParaRPr/>
          </a:p>
        </p:txBody>
      </p:sp>
      <p:sp>
        <p:nvSpPr>
          <p:cNvPr id="62" name="Google Shape;62;p14"/>
          <p:cNvSpPr txBox="1"/>
          <p:nvPr>
            <p:ph idx="12" type="sldNum"/>
          </p:nvPr>
        </p:nvSpPr>
        <p:spPr>
          <a:xfrm>
            <a:off x="7843846" y="4607725"/>
            <a:ext cx="771600" cy="4311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r>
              <a:rPr b="1" lang="bn" sz="1600"/>
              <a:t>2</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bn">
                <a:highlight>
                  <a:srgbClr val="999999"/>
                </a:highlight>
              </a:rPr>
              <a:t>   </a:t>
            </a:r>
            <a:r>
              <a:rPr b="1" lang="bn">
                <a:solidFill>
                  <a:srgbClr val="000000"/>
                </a:solidFill>
                <a:highlight>
                  <a:srgbClr val="999999"/>
                </a:highlight>
              </a:rPr>
              <a:t>Different Type of Scheduling Algorithm</a:t>
            </a:r>
            <a:endParaRPr b="1">
              <a:solidFill>
                <a:srgbClr val="000000"/>
              </a:solidFill>
              <a:highlight>
                <a:srgbClr val="999999"/>
              </a:highlight>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190500" rtl="0" algn="l">
              <a:spcBef>
                <a:spcPts val="0"/>
              </a:spcBef>
              <a:spcAft>
                <a:spcPts val="0"/>
              </a:spcAft>
              <a:buNone/>
            </a:pPr>
            <a:r>
              <a:t/>
            </a:r>
            <a:endParaRPr sz="1200">
              <a:solidFill>
                <a:srgbClr val="202124"/>
              </a:solidFill>
              <a:highlight>
                <a:srgbClr val="FFFFFF"/>
              </a:highlight>
            </a:endParaRPr>
          </a:p>
          <a:p>
            <a:pPr indent="0" lvl="0" marL="0" marR="190500" rtl="0" algn="l">
              <a:spcBef>
                <a:spcPts val="300"/>
              </a:spcBef>
              <a:spcAft>
                <a:spcPts val="0"/>
              </a:spcAft>
              <a:buNone/>
            </a:pPr>
            <a:r>
              <a:t/>
            </a:r>
            <a:endParaRPr sz="1200">
              <a:solidFill>
                <a:srgbClr val="202124"/>
              </a:solidFill>
              <a:highlight>
                <a:srgbClr val="FFFFFF"/>
              </a:highlight>
            </a:endParaRPr>
          </a:p>
          <a:p>
            <a:pPr indent="-330200" lvl="0" marL="647700" marR="190500" rtl="0" algn="l">
              <a:spcBef>
                <a:spcPts val="300"/>
              </a:spcBef>
              <a:spcAft>
                <a:spcPts val="0"/>
              </a:spcAft>
              <a:buClr>
                <a:srgbClr val="202124"/>
              </a:buClr>
              <a:buSzPts val="1600"/>
              <a:buChar char="●"/>
            </a:pPr>
            <a:r>
              <a:rPr lang="bn" sz="1600">
                <a:solidFill>
                  <a:srgbClr val="202124"/>
                </a:solidFill>
                <a:highlight>
                  <a:srgbClr val="FFFFFF"/>
                </a:highlight>
              </a:rPr>
              <a:t>First-Come First-Serve Scheduling, FCFS</a:t>
            </a:r>
            <a:endParaRPr sz="1600">
              <a:solidFill>
                <a:srgbClr val="202124"/>
              </a:solidFill>
              <a:highlight>
                <a:srgbClr val="FFFFFF"/>
              </a:highlight>
            </a:endParaRPr>
          </a:p>
          <a:p>
            <a:pPr indent="-330200" lvl="0" marL="647700" marR="190500" rtl="0" algn="l">
              <a:spcBef>
                <a:spcPts val="0"/>
              </a:spcBef>
              <a:spcAft>
                <a:spcPts val="0"/>
              </a:spcAft>
              <a:buClr>
                <a:srgbClr val="202124"/>
              </a:buClr>
              <a:buSzPts val="1600"/>
              <a:buChar char="●"/>
            </a:pPr>
            <a:r>
              <a:rPr lang="bn" sz="1600">
                <a:solidFill>
                  <a:srgbClr val="202124"/>
                </a:solidFill>
                <a:highlight>
                  <a:srgbClr val="FFFFFF"/>
                </a:highlight>
              </a:rPr>
              <a:t>Shortest-Job-First Scheduling, SJF (Preemptive)</a:t>
            </a:r>
            <a:endParaRPr sz="1600">
              <a:solidFill>
                <a:srgbClr val="202124"/>
              </a:solidFill>
              <a:highlight>
                <a:srgbClr val="FFFFFF"/>
              </a:highlight>
            </a:endParaRPr>
          </a:p>
          <a:p>
            <a:pPr indent="-330200" lvl="0" marL="647700" marR="190500" rtl="0" algn="l">
              <a:spcBef>
                <a:spcPts val="0"/>
              </a:spcBef>
              <a:spcAft>
                <a:spcPts val="0"/>
              </a:spcAft>
              <a:buClr>
                <a:srgbClr val="202124"/>
              </a:buClr>
              <a:buSzPts val="1600"/>
              <a:buChar char="●"/>
            </a:pPr>
            <a:r>
              <a:rPr lang="bn" sz="1600">
                <a:solidFill>
                  <a:srgbClr val="202124"/>
                </a:solidFill>
                <a:highlight>
                  <a:srgbClr val="FFFFFF"/>
                </a:highlight>
              </a:rPr>
              <a:t>Shortest-Job-First Scheduling, SJF (Non-preemptive)</a:t>
            </a:r>
            <a:endParaRPr sz="1600">
              <a:solidFill>
                <a:srgbClr val="202124"/>
              </a:solidFill>
              <a:highlight>
                <a:srgbClr val="FFFFFF"/>
              </a:highlight>
            </a:endParaRPr>
          </a:p>
          <a:p>
            <a:pPr indent="-330200" lvl="0" marL="647700" marR="190500" rtl="0" algn="l">
              <a:spcBef>
                <a:spcPts val="0"/>
              </a:spcBef>
              <a:spcAft>
                <a:spcPts val="0"/>
              </a:spcAft>
              <a:buClr>
                <a:srgbClr val="202124"/>
              </a:buClr>
              <a:buSzPts val="1600"/>
              <a:buChar char="●"/>
            </a:pPr>
            <a:r>
              <a:rPr lang="bn" sz="1600">
                <a:solidFill>
                  <a:srgbClr val="202124"/>
                </a:solidFill>
                <a:highlight>
                  <a:srgbClr val="FFFFFF"/>
                </a:highlight>
              </a:rPr>
              <a:t>Priority Scheduling</a:t>
            </a:r>
            <a:endParaRPr sz="1600">
              <a:solidFill>
                <a:srgbClr val="202124"/>
              </a:solidFill>
              <a:highlight>
                <a:srgbClr val="FFFFFF"/>
              </a:highlight>
            </a:endParaRPr>
          </a:p>
          <a:p>
            <a:pPr indent="-330200" lvl="0" marL="647700" marR="190500" rtl="0" algn="l">
              <a:spcBef>
                <a:spcPts val="0"/>
              </a:spcBef>
              <a:spcAft>
                <a:spcPts val="0"/>
              </a:spcAft>
              <a:buClr>
                <a:srgbClr val="202124"/>
              </a:buClr>
              <a:buSzPts val="1600"/>
              <a:buChar char="●"/>
            </a:pPr>
            <a:r>
              <a:rPr lang="bn" sz="1600">
                <a:solidFill>
                  <a:srgbClr val="202124"/>
                </a:solidFill>
                <a:highlight>
                  <a:srgbClr val="FFFFFF"/>
                </a:highlight>
              </a:rPr>
              <a:t>Round Robin Scheduling</a:t>
            </a:r>
            <a:endParaRPr sz="1600">
              <a:solidFill>
                <a:srgbClr val="202124"/>
              </a:solidFill>
              <a:highlight>
                <a:srgbClr val="FFFFFF"/>
              </a:highlight>
            </a:endParaRPr>
          </a:p>
          <a:p>
            <a:pPr indent="-330200" lvl="0" marL="647700" marR="190500" rtl="0" algn="l">
              <a:spcBef>
                <a:spcPts val="0"/>
              </a:spcBef>
              <a:spcAft>
                <a:spcPts val="0"/>
              </a:spcAft>
              <a:buClr>
                <a:srgbClr val="202124"/>
              </a:buClr>
              <a:buSzPts val="1600"/>
              <a:buChar char="●"/>
            </a:pPr>
            <a:r>
              <a:rPr lang="bn" sz="1600">
                <a:solidFill>
                  <a:srgbClr val="202124"/>
                </a:solidFill>
                <a:highlight>
                  <a:srgbClr val="FFFFFF"/>
                </a:highlight>
              </a:rPr>
              <a:t>Banker’s Algorithm</a:t>
            </a:r>
            <a:endParaRPr sz="1600">
              <a:solidFill>
                <a:srgbClr val="202124"/>
              </a:solidFill>
              <a:highlight>
                <a:srgbClr val="FFFFFF"/>
              </a:highlight>
            </a:endParaRPr>
          </a:p>
          <a:p>
            <a:pPr indent="0" lvl="0" marL="457200" marR="190500" rtl="0" algn="l">
              <a:spcBef>
                <a:spcPts val="300"/>
              </a:spcBef>
              <a:spcAft>
                <a:spcPts val="0"/>
              </a:spcAft>
              <a:buNone/>
            </a:pPr>
            <a:r>
              <a:t/>
            </a:r>
            <a:endParaRPr sz="1600">
              <a:solidFill>
                <a:srgbClr val="202124"/>
              </a:solidFill>
              <a:highlight>
                <a:srgbClr val="FFFFFF"/>
              </a:highlight>
            </a:endParaRPr>
          </a:p>
          <a:p>
            <a:pPr indent="0" lvl="0" marL="0" rtl="0" algn="l">
              <a:spcBef>
                <a:spcPts val="300"/>
              </a:spcBef>
              <a:spcAft>
                <a:spcPts val="1200"/>
              </a:spcAft>
              <a:buNone/>
            </a:pPr>
            <a:r>
              <a:t/>
            </a:r>
            <a:endParaRPr/>
          </a:p>
        </p:txBody>
      </p:sp>
      <p:sp>
        <p:nvSpPr>
          <p:cNvPr id="69" name="Google Shape;69;p15"/>
          <p:cNvSpPr txBox="1"/>
          <p:nvPr>
            <p:ph idx="12" type="sldNum"/>
          </p:nvPr>
        </p:nvSpPr>
        <p:spPr>
          <a:xfrm>
            <a:off x="8058583" y="46393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450050" y="445025"/>
            <a:ext cx="838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bn">
                <a:solidFill>
                  <a:srgbClr val="000000"/>
                </a:solidFill>
                <a:highlight>
                  <a:srgbClr val="999999"/>
                </a:highlight>
              </a:rPr>
              <a:t>  </a:t>
            </a:r>
            <a:r>
              <a:rPr b="1" lang="bn">
                <a:solidFill>
                  <a:srgbClr val="000000"/>
                </a:solidFill>
                <a:highlight>
                  <a:srgbClr val="999999"/>
                </a:highlight>
              </a:rPr>
              <a:t>Important Concepts that I Learnt</a:t>
            </a:r>
            <a:endParaRPr b="1">
              <a:solidFill>
                <a:srgbClr val="000000"/>
              </a:solidFill>
              <a:highlight>
                <a:srgbClr val="999999"/>
              </a:highlight>
            </a:endParaRPr>
          </a:p>
        </p:txBody>
      </p:sp>
      <p:sp>
        <p:nvSpPr>
          <p:cNvPr id="75" name="Google Shape;75;p16"/>
          <p:cNvSpPr txBox="1"/>
          <p:nvPr>
            <p:ph idx="1" type="body"/>
          </p:nvPr>
        </p:nvSpPr>
        <p:spPr>
          <a:xfrm>
            <a:off x="704075" y="1236125"/>
            <a:ext cx="79599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b="1" sz="1505">
              <a:solidFill>
                <a:srgbClr val="273239"/>
              </a:solidFill>
            </a:endParaRPr>
          </a:p>
          <a:p>
            <a:pPr indent="0" lvl="0" marL="0" rtl="0" algn="l">
              <a:lnSpc>
                <a:spcPct val="95000"/>
              </a:lnSpc>
              <a:spcBef>
                <a:spcPts val="800"/>
              </a:spcBef>
              <a:spcAft>
                <a:spcPts val="0"/>
              </a:spcAft>
              <a:buClr>
                <a:schemeClr val="dk1"/>
              </a:buClr>
              <a:buSzPts val="935"/>
              <a:buFont typeface="Arial"/>
              <a:buNone/>
            </a:pPr>
            <a:r>
              <a:rPr b="1" lang="bn" sz="1604">
                <a:solidFill>
                  <a:srgbClr val="273239"/>
                </a:solidFill>
              </a:rPr>
              <a:t>Arrival Time              :</a:t>
            </a:r>
            <a:r>
              <a:rPr lang="bn" sz="1604">
                <a:solidFill>
                  <a:srgbClr val="273239"/>
                </a:solidFill>
              </a:rPr>
              <a:t> Time at which the process arrives in the ready queue.</a:t>
            </a:r>
            <a:endParaRPr sz="1604">
              <a:solidFill>
                <a:srgbClr val="273239"/>
              </a:solidFill>
            </a:endParaRPr>
          </a:p>
          <a:p>
            <a:pPr indent="0" lvl="0" marL="0" rtl="0" algn="l">
              <a:lnSpc>
                <a:spcPct val="95000"/>
              </a:lnSpc>
              <a:spcBef>
                <a:spcPts val="800"/>
              </a:spcBef>
              <a:spcAft>
                <a:spcPts val="0"/>
              </a:spcAft>
              <a:buClr>
                <a:schemeClr val="dk1"/>
              </a:buClr>
              <a:buSzPts val="935"/>
              <a:buFont typeface="Arial"/>
              <a:buNone/>
            </a:pPr>
            <a:r>
              <a:rPr b="1" lang="bn" sz="1604">
                <a:solidFill>
                  <a:srgbClr val="273239"/>
                </a:solidFill>
              </a:rPr>
              <a:t>Completion Time     :</a:t>
            </a:r>
            <a:r>
              <a:rPr lang="bn" sz="1604">
                <a:solidFill>
                  <a:srgbClr val="273239"/>
                </a:solidFill>
              </a:rPr>
              <a:t> Time at which process completes its execution.</a:t>
            </a:r>
            <a:endParaRPr sz="1604">
              <a:solidFill>
                <a:srgbClr val="273239"/>
              </a:solidFill>
            </a:endParaRPr>
          </a:p>
          <a:p>
            <a:pPr indent="0" lvl="0" marL="0" rtl="0" algn="l">
              <a:lnSpc>
                <a:spcPct val="95000"/>
              </a:lnSpc>
              <a:spcBef>
                <a:spcPts val="800"/>
              </a:spcBef>
              <a:spcAft>
                <a:spcPts val="0"/>
              </a:spcAft>
              <a:buClr>
                <a:schemeClr val="dk1"/>
              </a:buClr>
              <a:buSzPts val="935"/>
              <a:buFont typeface="Arial"/>
              <a:buNone/>
            </a:pPr>
            <a:r>
              <a:rPr b="1" lang="bn" sz="1604">
                <a:solidFill>
                  <a:srgbClr val="273239"/>
                </a:solidFill>
              </a:rPr>
              <a:t>Burst Time               :</a:t>
            </a:r>
            <a:r>
              <a:rPr lang="bn" sz="1604">
                <a:solidFill>
                  <a:srgbClr val="273239"/>
                </a:solidFill>
              </a:rPr>
              <a:t> Time required by a process for CPU execution.</a:t>
            </a:r>
            <a:endParaRPr sz="1604">
              <a:solidFill>
                <a:srgbClr val="273239"/>
              </a:solidFill>
            </a:endParaRPr>
          </a:p>
          <a:p>
            <a:pPr indent="0" lvl="0" marL="0" rtl="0" algn="l">
              <a:lnSpc>
                <a:spcPct val="95000"/>
              </a:lnSpc>
              <a:spcBef>
                <a:spcPts val="800"/>
              </a:spcBef>
              <a:spcAft>
                <a:spcPts val="0"/>
              </a:spcAft>
              <a:buClr>
                <a:schemeClr val="dk1"/>
              </a:buClr>
              <a:buSzPts val="935"/>
              <a:buFont typeface="Arial"/>
              <a:buNone/>
            </a:pPr>
            <a:r>
              <a:rPr b="1" lang="bn" sz="1604">
                <a:solidFill>
                  <a:srgbClr val="273239"/>
                </a:solidFill>
              </a:rPr>
              <a:t>Turn Around Time   :</a:t>
            </a:r>
            <a:r>
              <a:rPr lang="bn" sz="1604">
                <a:solidFill>
                  <a:srgbClr val="273239"/>
                </a:solidFill>
              </a:rPr>
              <a:t> Time Difference between completion time and arrival time.</a:t>
            </a:r>
            <a:endParaRPr sz="1604">
              <a:solidFill>
                <a:srgbClr val="273239"/>
              </a:solidFill>
            </a:endParaRPr>
          </a:p>
          <a:p>
            <a:pPr indent="0" lvl="0" marL="0" rtl="0" algn="l">
              <a:lnSpc>
                <a:spcPct val="95000"/>
              </a:lnSpc>
              <a:spcBef>
                <a:spcPts val="800"/>
              </a:spcBef>
              <a:spcAft>
                <a:spcPts val="0"/>
              </a:spcAft>
              <a:buClr>
                <a:schemeClr val="dk1"/>
              </a:buClr>
              <a:buSzPts val="935"/>
              <a:buFont typeface="Arial"/>
              <a:buNone/>
            </a:pPr>
            <a:r>
              <a:rPr lang="bn" sz="1604">
                <a:solidFill>
                  <a:srgbClr val="273239"/>
                </a:solidFill>
              </a:rPr>
              <a:t>                            </a:t>
            </a:r>
            <a:r>
              <a:rPr b="1" lang="bn" sz="1604">
                <a:solidFill>
                  <a:srgbClr val="273239"/>
                </a:solidFill>
              </a:rPr>
              <a:t> Turn Around Time = Completion Time – Arrival Time</a:t>
            </a:r>
            <a:endParaRPr b="1" sz="1604">
              <a:solidFill>
                <a:srgbClr val="273239"/>
              </a:solidFill>
            </a:endParaRPr>
          </a:p>
          <a:p>
            <a:pPr indent="0" lvl="0" marL="0" rtl="0" algn="l">
              <a:lnSpc>
                <a:spcPct val="95000"/>
              </a:lnSpc>
              <a:spcBef>
                <a:spcPts val="800"/>
              </a:spcBef>
              <a:spcAft>
                <a:spcPts val="0"/>
              </a:spcAft>
              <a:buClr>
                <a:schemeClr val="dk1"/>
              </a:buClr>
              <a:buSzPts val="935"/>
              <a:buFont typeface="Arial"/>
              <a:buNone/>
            </a:pPr>
            <a:r>
              <a:rPr b="1" lang="bn" sz="1604">
                <a:solidFill>
                  <a:srgbClr val="273239"/>
                </a:solidFill>
              </a:rPr>
              <a:t>Waiting Time(W.T)  :</a:t>
            </a:r>
            <a:r>
              <a:rPr lang="bn" sz="1604">
                <a:solidFill>
                  <a:srgbClr val="273239"/>
                </a:solidFill>
              </a:rPr>
              <a:t> Time Difference between turn around time and burst time.</a:t>
            </a:r>
            <a:endParaRPr sz="1604">
              <a:solidFill>
                <a:srgbClr val="273239"/>
              </a:solidFill>
            </a:endParaRPr>
          </a:p>
          <a:p>
            <a:pPr indent="0" lvl="0" marL="0" rtl="0" algn="l">
              <a:lnSpc>
                <a:spcPct val="95000"/>
              </a:lnSpc>
              <a:spcBef>
                <a:spcPts val="800"/>
              </a:spcBef>
              <a:spcAft>
                <a:spcPts val="0"/>
              </a:spcAft>
              <a:buClr>
                <a:schemeClr val="dk1"/>
              </a:buClr>
              <a:buSzPts val="935"/>
              <a:buFont typeface="Arial"/>
              <a:buNone/>
            </a:pPr>
            <a:r>
              <a:rPr lang="bn" sz="1604">
                <a:solidFill>
                  <a:srgbClr val="273239"/>
                </a:solidFill>
              </a:rPr>
              <a:t>                             </a:t>
            </a:r>
            <a:r>
              <a:rPr b="1" lang="bn" sz="1604">
                <a:solidFill>
                  <a:srgbClr val="273239"/>
                </a:solidFill>
              </a:rPr>
              <a:t>Waiting Time = Turn Around Time – Burst Time</a:t>
            </a:r>
            <a:endParaRPr b="1" sz="1604">
              <a:solidFill>
                <a:srgbClr val="273239"/>
              </a:solidFill>
            </a:endParaRPr>
          </a:p>
          <a:p>
            <a:pPr indent="0" lvl="0" marL="0" rtl="0" algn="l">
              <a:lnSpc>
                <a:spcPct val="95000"/>
              </a:lnSpc>
              <a:spcBef>
                <a:spcPts val="800"/>
              </a:spcBef>
              <a:spcAft>
                <a:spcPts val="1200"/>
              </a:spcAft>
              <a:buSzPts val="935"/>
              <a:buNone/>
            </a:pPr>
            <a:r>
              <a:t/>
            </a:r>
            <a:endParaRPr sz="1629"/>
          </a:p>
        </p:txBody>
      </p:sp>
      <p:sp>
        <p:nvSpPr>
          <p:cNvPr id="76" name="Google Shape;76;p16"/>
          <p:cNvSpPr txBox="1"/>
          <p:nvPr>
            <p:ph idx="12" type="sldNum"/>
          </p:nvPr>
        </p:nvSpPr>
        <p:spPr>
          <a:xfrm>
            <a:off x="8034608" y="46525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652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25714"/>
              <a:buFont typeface="Arial"/>
              <a:buNone/>
            </a:pPr>
            <a:r>
              <a:rPr lang="bn"/>
              <a:t>   </a:t>
            </a:r>
            <a:r>
              <a:rPr b="1" lang="bn" sz="2777">
                <a:solidFill>
                  <a:srgbClr val="000000"/>
                </a:solidFill>
                <a:highlight>
                  <a:srgbClr val="999999"/>
                </a:highlight>
                <a:uFill>
                  <a:noFill/>
                </a:uFill>
                <a:hlinkClick r:id="rId3">
                  <a:extLst>
                    <a:ext uri="{A12FA001-AC4F-418D-AE19-62706E023703}">
                      <ahyp:hlinkClr val="tx"/>
                    </a:ext>
                  </a:extLst>
                </a:hlinkClick>
              </a:rPr>
              <a:t>First Come First Serve (FCFS)</a:t>
            </a:r>
            <a:r>
              <a:rPr b="1" lang="bn" sz="2777">
                <a:solidFill>
                  <a:srgbClr val="000000"/>
                </a:solidFill>
                <a:highlight>
                  <a:srgbClr val="999999"/>
                </a:highlight>
              </a:rPr>
              <a:t>: </a:t>
            </a:r>
            <a:endParaRPr b="1" sz="4277">
              <a:solidFill>
                <a:srgbClr val="000000"/>
              </a:solidFill>
              <a:highlight>
                <a:srgbClr val="999999"/>
              </a:highlight>
            </a:endParaRPr>
          </a:p>
        </p:txBody>
      </p:sp>
      <p:sp>
        <p:nvSpPr>
          <p:cNvPr id="82" name="Google Shape;82;p17"/>
          <p:cNvSpPr txBox="1"/>
          <p:nvPr>
            <p:ph idx="1" type="body"/>
          </p:nvPr>
        </p:nvSpPr>
        <p:spPr>
          <a:xfrm>
            <a:off x="565325" y="1448950"/>
            <a:ext cx="7906200" cy="272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bn" sz="1600">
                <a:solidFill>
                  <a:srgbClr val="273239"/>
                </a:solidFill>
                <a:highlight>
                  <a:srgbClr val="FFFFFF"/>
                </a:highlight>
              </a:rPr>
              <a:t>Simplest scheduling algorithm that schedules according to arrival times of processes. First come first serve scheduling algorithm states that the process that requests the CPU first is allocated the CPU first. It is implemented by using the FIFO queue. When a process enters the ready queue, its PCB is linked onto the tail of the queue. When the CPU is free, it is allocated to the process at the head of the queue. The running process is then removed from the queue. FCFS is a non-preemptive scheduling algorithm</a:t>
            </a:r>
            <a:endParaRPr sz="1600"/>
          </a:p>
        </p:txBody>
      </p:sp>
      <p:sp>
        <p:nvSpPr>
          <p:cNvPr id="83" name="Google Shape;83;p17"/>
          <p:cNvSpPr txBox="1"/>
          <p:nvPr>
            <p:ph idx="12" type="sldNum"/>
          </p:nvPr>
        </p:nvSpPr>
        <p:spPr>
          <a:xfrm>
            <a:off x="8034608" y="46525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n"/>
              <a:t>    Example</a:t>
            </a:r>
            <a:endParaRPr/>
          </a:p>
        </p:txBody>
      </p:sp>
      <p:sp>
        <p:nvSpPr>
          <p:cNvPr id="89" name="Google Shape;89;p18"/>
          <p:cNvSpPr txBox="1"/>
          <p:nvPr>
            <p:ph idx="12" type="sldNum"/>
          </p:nvPr>
        </p:nvSpPr>
        <p:spPr>
          <a:xfrm>
            <a:off x="8034608" y="46525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pic>
        <p:nvPicPr>
          <p:cNvPr id="90" name="Google Shape;90;p18"/>
          <p:cNvPicPr preferRelativeResize="0"/>
          <p:nvPr/>
        </p:nvPicPr>
        <p:blipFill>
          <a:blip r:embed="rId3">
            <a:alphaModFix/>
          </a:blip>
          <a:stretch>
            <a:fillRect/>
          </a:stretch>
        </p:blipFill>
        <p:spPr>
          <a:xfrm>
            <a:off x="621500" y="1157300"/>
            <a:ext cx="7822425" cy="349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82200" y="445025"/>
            <a:ext cx="8350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bn">
                <a:solidFill>
                  <a:srgbClr val="999999"/>
                </a:solidFill>
                <a:highlight>
                  <a:srgbClr val="999999"/>
                </a:highlight>
              </a:rPr>
              <a:t>  </a:t>
            </a:r>
            <a:r>
              <a:rPr b="1" lang="bn" sz="2500">
                <a:solidFill>
                  <a:srgbClr val="000000"/>
                </a:solidFill>
                <a:highlight>
                  <a:srgbClr val="999999"/>
                </a:highlight>
                <a:uFill>
                  <a:noFill/>
                </a:uFill>
                <a:hlinkClick r:id="rId3">
                  <a:extLst>
                    <a:ext uri="{A12FA001-AC4F-418D-AE19-62706E023703}">
                      <ahyp:hlinkClr val="tx"/>
                    </a:ext>
                  </a:extLst>
                </a:hlinkClick>
              </a:rPr>
              <a:t>Shortest Job First (SJF)</a:t>
            </a:r>
            <a:r>
              <a:rPr b="1" lang="bn" sz="2500">
                <a:solidFill>
                  <a:srgbClr val="000000"/>
                </a:solidFill>
                <a:highlight>
                  <a:srgbClr val="999999"/>
                </a:highlight>
              </a:rPr>
              <a:t>: </a:t>
            </a:r>
            <a:endParaRPr b="1" sz="4000">
              <a:solidFill>
                <a:srgbClr val="000000"/>
              </a:solidFill>
              <a:highlight>
                <a:srgbClr val="999999"/>
              </a:highlight>
            </a:endParaRPr>
          </a:p>
        </p:txBody>
      </p:sp>
      <p:sp>
        <p:nvSpPr>
          <p:cNvPr id="96" name="Google Shape;96;p19"/>
          <p:cNvSpPr txBox="1"/>
          <p:nvPr>
            <p:ph idx="1" type="body"/>
          </p:nvPr>
        </p:nvSpPr>
        <p:spPr>
          <a:xfrm>
            <a:off x="642950" y="1152475"/>
            <a:ext cx="783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rgbClr val="273239"/>
              </a:solidFill>
              <a:highlight>
                <a:srgbClr val="FFFFFF"/>
              </a:highlight>
            </a:endParaRPr>
          </a:p>
          <a:p>
            <a:pPr indent="0" lvl="0" marL="0" rtl="0" algn="just">
              <a:spcBef>
                <a:spcPts val="1200"/>
              </a:spcBef>
              <a:spcAft>
                <a:spcPts val="1200"/>
              </a:spcAft>
              <a:buNone/>
            </a:pPr>
            <a:r>
              <a:rPr lang="bn" sz="1600">
                <a:solidFill>
                  <a:srgbClr val="273239"/>
                </a:solidFill>
                <a:highlight>
                  <a:srgbClr val="FFFFFF"/>
                </a:highlight>
              </a:rPr>
              <a:t>Process which have the shortest burst time are scheduled first.If two processes have the same bust time then FCFS is used to break the tie. It is a non-preemptive scheduling algorithm.</a:t>
            </a:r>
            <a:endParaRPr sz="2100"/>
          </a:p>
        </p:txBody>
      </p:sp>
      <p:sp>
        <p:nvSpPr>
          <p:cNvPr id="97" name="Google Shape;97;p19"/>
          <p:cNvSpPr txBox="1"/>
          <p:nvPr>
            <p:ph idx="12" type="sldNum"/>
          </p:nvPr>
        </p:nvSpPr>
        <p:spPr>
          <a:xfrm>
            <a:off x="8034608" y="46525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642950" y="445025"/>
            <a:ext cx="8189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n"/>
              <a:t>    Example</a:t>
            </a:r>
            <a:endParaRPr/>
          </a:p>
        </p:txBody>
      </p:sp>
      <p:sp>
        <p:nvSpPr>
          <p:cNvPr id="103" name="Google Shape;103;p20"/>
          <p:cNvSpPr txBox="1"/>
          <p:nvPr>
            <p:ph idx="12" type="sldNum"/>
          </p:nvPr>
        </p:nvSpPr>
        <p:spPr>
          <a:xfrm>
            <a:off x="8034608" y="46525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pic>
        <p:nvPicPr>
          <p:cNvPr id="104" name="Google Shape;104;p20"/>
          <p:cNvPicPr preferRelativeResize="0"/>
          <p:nvPr/>
        </p:nvPicPr>
        <p:blipFill>
          <a:blip r:embed="rId3">
            <a:alphaModFix/>
          </a:blip>
          <a:stretch>
            <a:fillRect/>
          </a:stretch>
        </p:blipFill>
        <p:spPr>
          <a:xfrm>
            <a:off x="942975" y="1017725"/>
            <a:ext cx="7415225" cy="363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696525" y="445025"/>
            <a:ext cx="81357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27500"/>
              <a:buFont typeface="Arial"/>
              <a:buNone/>
            </a:pPr>
            <a:r>
              <a:rPr lang="bn">
                <a:highlight>
                  <a:srgbClr val="999999"/>
                </a:highlight>
              </a:rPr>
              <a:t>  </a:t>
            </a:r>
            <a:r>
              <a:rPr b="1" lang="bn" sz="2500">
                <a:solidFill>
                  <a:srgbClr val="000000"/>
                </a:solidFill>
                <a:highlight>
                  <a:srgbClr val="999999"/>
                </a:highlight>
                <a:uFill>
                  <a:noFill/>
                </a:uFill>
                <a:hlinkClick r:id="rId3">
                  <a:extLst>
                    <a:ext uri="{A12FA001-AC4F-418D-AE19-62706E023703}">
                      <ahyp:hlinkClr val="tx"/>
                    </a:ext>
                  </a:extLst>
                </a:hlinkClick>
              </a:rPr>
              <a:t>Round Robin Scheduling</a:t>
            </a:r>
            <a:r>
              <a:rPr b="1" lang="bn" sz="2500">
                <a:solidFill>
                  <a:srgbClr val="000000"/>
                </a:solidFill>
                <a:highlight>
                  <a:srgbClr val="999999"/>
                </a:highlight>
              </a:rPr>
              <a:t>: </a:t>
            </a:r>
            <a:endParaRPr b="1" sz="4000">
              <a:solidFill>
                <a:srgbClr val="000000"/>
              </a:solidFill>
              <a:highlight>
                <a:srgbClr val="999999"/>
              </a:highlight>
            </a:endParaRPr>
          </a:p>
        </p:txBody>
      </p:sp>
      <p:sp>
        <p:nvSpPr>
          <p:cNvPr id="110" name="Google Shape;110;p21"/>
          <p:cNvSpPr txBox="1"/>
          <p:nvPr>
            <p:ph idx="1" type="body"/>
          </p:nvPr>
        </p:nvSpPr>
        <p:spPr>
          <a:xfrm>
            <a:off x="814400" y="1152475"/>
            <a:ext cx="756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rgbClr val="273239"/>
              </a:solidFill>
              <a:highlight>
                <a:srgbClr val="FFFFFF"/>
              </a:highlight>
            </a:endParaRPr>
          </a:p>
          <a:p>
            <a:pPr indent="0" lvl="0" marL="0" rtl="0" algn="just">
              <a:spcBef>
                <a:spcPts val="1200"/>
              </a:spcBef>
              <a:spcAft>
                <a:spcPts val="1200"/>
              </a:spcAft>
              <a:buNone/>
            </a:pPr>
            <a:r>
              <a:rPr lang="bn" sz="1600">
                <a:solidFill>
                  <a:srgbClr val="273239"/>
                </a:solidFill>
                <a:highlight>
                  <a:srgbClr val="FFFFFF"/>
                </a:highlight>
              </a:rPr>
              <a:t>Each process is assigned a fixed time(Time Quantum/Time Slice) in cyclic way.It is designed especially for the time-sharing system. The ready queue is treated as a circular queue. The CPU scheduler goes around the ready queue, allocating the CPU to each process for a time interval of up to 1-time quantum. To implement Round Robin scheduling, we keep the ready queue as a FIFO queue of processes. New processes are added to the tail of the ready queue. The CPU scheduler picks the first process from the ready queue, sets a timer to interrupt after 1-time quantum, and dispatches the process. </a:t>
            </a:r>
            <a:endParaRPr sz="2100"/>
          </a:p>
        </p:txBody>
      </p:sp>
      <p:sp>
        <p:nvSpPr>
          <p:cNvPr id="111" name="Google Shape;111;p21"/>
          <p:cNvSpPr txBox="1"/>
          <p:nvPr>
            <p:ph idx="12" type="sldNum"/>
          </p:nvPr>
        </p:nvSpPr>
        <p:spPr>
          <a:xfrm>
            <a:off x="8034608" y="46525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bn" sz="1600"/>
              <a:t>‹#›</a:t>
            </a:fld>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