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Josefi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Josefi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95" y="685800"/>
            <a:ext cx="60960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295" y="685800"/>
            <a:ext cx="60960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dfa0caf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cdfa0caf28_0_4:notes"/>
          <p:cNvSpPr/>
          <p:nvPr>
            <p:ph idx="2" type="sldImg"/>
          </p:nvPr>
        </p:nvSpPr>
        <p:spPr>
          <a:xfrm>
            <a:off x="38129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295" y="685800"/>
            <a:ext cx="60960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3" y="685800"/>
            <a:ext cx="609600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f84bd0fe_2_16:notes"/>
          <p:cNvSpPr/>
          <p:nvPr>
            <p:ph idx="2" type="sldImg"/>
          </p:nvPr>
        </p:nvSpPr>
        <p:spPr>
          <a:xfrm>
            <a:off x="38129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cef84bd0f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ef84bd0fe_2_225:notes"/>
          <p:cNvSpPr/>
          <p:nvPr>
            <p:ph idx="2" type="sldImg"/>
          </p:nvPr>
        </p:nvSpPr>
        <p:spPr>
          <a:xfrm>
            <a:off x="38129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cef84bd0f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ef84bd0fe_2_27:notes"/>
          <p:cNvSpPr/>
          <p:nvPr>
            <p:ph idx="2" type="sldImg"/>
          </p:nvPr>
        </p:nvSpPr>
        <p:spPr>
          <a:xfrm>
            <a:off x="38129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cef84bd0f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ef84bd0fe_2_47:notes"/>
          <p:cNvSpPr/>
          <p:nvPr>
            <p:ph idx="2" type="sldImg"/>
          </p:nvPr>
        </p:nvSpPr>
        <p:spPr>
          <a:xfrm>
            <a:off x="38129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ef84bd0fe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295" y="685800"/>
            <a:ext cx="60960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ef844805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cef844805d_3_14:notes"/>
          <p:cNvSpPr/>
          <p:nvPr>
            <p:ph idx="2" type="sldImg"/>
          </p:nvPr>
        </p:nvSpPr>
        <p:spPr>
          <a:xfrm>
            <a:off x="38129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ef84bd0f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cef84bd0fe_4_0:notes"/>
          <p:cNvSpPr/>
          <p:nvPr>
            <p:ph idx="2" type="sldImg"/>
          </p:nvPr>
        </p:nvSpPr>
        <p:spPr>
          <a:xfrm>
            <a:off x="38129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7">
  <p:cSld name="CUSTOM_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43351" y="363272"/>
            <a:ext cx="6057300" cy="5727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568"/>
              </a:buClr>
              <a:buSzPts val="3000"/>
              <a:buFont typeface="Josefin San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875635" y="1904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5157563" y="2223601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subTitle"/>
          </p:nvPr>
        </p:nvSpPr>
        <p:spPr>
          <a:xfrm>
            <a:off x="1782266" y="1904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2064376" y="2223601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4875599" y="3814501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5157563" y="4133627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7" type="subTitle"/>
          </p:nvPr>
        </p:nvSpPr>
        <p:spPr>
          <a:xfrm>
            <a:off x="1782266" y="3814501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2064376" y="4133627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 flipH="1" rot="-5400000">
            <a:off x="-3097009" y="2192123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 rot="5400000">
            <a:off x="-1921294" y="3098441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 flipH="1" rot="147">
            <a:off x="-401897" y="3180103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rgbClr val="285E89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 flipH="1" rot="-5400000">
            <a:off x="839465" y="3864556"/>
            <a:ext cx="163500" cy="1635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285E89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flipH="1" rot="-5400000">
            <a:off x="376513" y="1084981"/>
            <a:ext cx="163500" cy="1635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285E89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 rot="-5400000">
            <a:off x="948986" y="1730891"/>
            <a:ext cx="98400" cy="987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 flipH="1" rot="5400000">
            <a:off x="5330692" y="219211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6773237" y="988354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rgbClr val="80C9DD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 flipH="1" rot="-10799853">
            <a:off x="8120824" y="-9703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rgbClr val="285E89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 flipH="1" rot="5400000">
            <a:off x="7855074" y="511876"/>
            <a:ext cx="98400" cy="987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 flipH="1" rot="5400000">
            <a:off x="8120799" y="1236189"/>
            <a:ext cx="163500" cy="1635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285E89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 flipH="1" rot="5400000">
            <a:off x="8583750" y="4015764"/>
            <a:ext cx="163500" cy="1635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285E89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 flipH="1" rot="5400000">
            <a:off x="8076377" y="3434655"/>
            <a:ext cx="98400" cy="987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 flipH="1" rot="-5400000">
            <a:off x="1170289" y="4653670"/>
            <a:ext cx="98400" cy="987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1109/ICSMDI57622.2023.00014" TargetMode="External"/><Relationship Id="rId4" Type="http://schemas.openxmlformats.org/officeDocument/2006/relationships/hyperlink" Target="https://doi.org/10.1109/ICSMDI57622.2023.00014" TargetMode="External"/><Relationship Id="rId5" Type="http://schemas.openxmlformats.org/officeDocument/2006/relationships/hyperlink" Target="https://ieeexplore.ieee.org/document/9989000" TargetMode="External"/><Relationship Id="rId6" Type="http://schemas.openxmlformats.org/officeDocument/2006/relationships/hyperlink" Target="https://journals.ametsoc.org/view/journals/wcas/14/4/WCAS-D-21-0159.1.xml" TargetMode="External"/><Relationship Id="rId7" Type="http://schemas.openxmlformats.org/officeDocument/2006/relationships/hyperlink" Target="https://ieeexplore.ieee.org/document/1036689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subTitle"/>
          </p:nvPr>
        </p:nvSpPr>
        <p:spPr>
          <a:xfrm>
            <a:off x="2004300" y="609600"/>
            <a:ext cx="5135400" cy="1041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5E89"/>
              </a:buClr>
              <a:buSzPts val="1800"/>
              <a:buFont typeface="Open Sans"/>
              <a:buNone/>
            </a:pPr>
            <a:r>
              <a:rPr b="1" i="0" lang="en-US" sz="2300" u="none" cap="none" strike="noStrike">
                <a:solidFill>
                  <a:srgbClr val="1A4568"/>
                </a:solidFill>
                <a:latin typeface="Gill Sans"/>
                <a:ea typeface="Gill Sans"/>
                <a:cs typeface="Gill Sans"/>
                <a:sym typeface="Gill Sans"/>
              </a:rPr>
              <a:t>CSE-71</a:t>
            </a:r>
            <a:r>
              <a:rPr b="1" lang="en-US" sz="2300">
                <a:solidFill>
                  <a:srgbClr val="1A4568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1" i="0" lang="en-US" sz="2300" u="none" cap="none" strike="noStrike">
                <a:solidFill>
                  <a:srgbClr val="1A4568"/>
                </a:solidFill>
                <a:latin typeface="Gill Sans"/>
                <a:ea typeface="Gill Sans"/>
                <a:cs typeface="Gill Sans"/>
                <a:sym typeface="Gill Sans"/>
              </a:rPr>
              <a:t> Group-Presentation</a:t>
            </a:r>
            <a:endParaRPr b="0" i="0" sz="1300" u="none" cap="none" strike="noStrike">
              <a:solidFill>
                <a:srgbClr val="285E8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4450" y="2907200"/>
            <a:ext cx="417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NAZMUL KARIM TANVIR (23166011)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TOUFIQUL ALAM SAMS (24166027)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TASNIM FUYARA CHHOAN (23366035)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SAMIN YASAR (23273007)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1055600" y="1670500"/>
            <a:ext cx="6954600" cy="1076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568"/>
              </a:buClr>
              <a:buSzPts val="2400"/>
              <a:buFont typeface="Josefin Sans"/>
              <a:buNone/>
            </a:pPr>
            <a:r>
              <a:rPr lang="en-US" sz="2300">
                <a:solidFill>
                  <a:srgbClr val="000000"/>
                </a:solidFill>
              </a:rPr>
              <a:t>Title:</a:t>
            </a:r>
            <a:r>
              <a:rPr lang="en-US" sz="2300">
                <a:solidFill>
                  <a:schemeClr val="accent2"/>
                </a:solidFill>
              </a:rPr>
              <a:t> </a:t>
            </a:r>
            <a:r>
              <a:rPr b="1" i="0" lang="en-US" sz="2300" u="none" cap="none" strike="noStrike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An Efficient Machine Learning </a:t>
            </a:r>
            <a:r>
              <a:rPr lang="en-US" sz="2300">
                <a:solidFill>
                  <a:schemeClr val="accent2"/>
                </a:solidFill>
              </a:rPr>
              <a:t>A</a:t>
            </a:r>
            <a:r>
              <a:rPr b="1" i="0" lang="en-US" sz="2300" u="none" cap="none" strike="noStrike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pproach to </a:t>
            </a:r>
            <a:r>
              <a:rPr lang="en-US" sz="2300">
                <a:solidFill>
                  <a:schemeClr val="accent2"/>
                </a:solidFill>
              </a:rPr>
              <a:t>D</a:t>
            </a:r>
            <a:r>
              <a:rPr b="1" i="0" lang="en-US" sz="2300" u="none" cap="none" strike="noStrike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etect </a:t>
            </a:r>
            <a:r>
              <a:rPr lang="en-US" sz="2300">
                <a:solidFill>
                  <a:schemeClr val="accent2"/>
                </a:solidFill>
              </a:rPr>
              <a:t>Sentiments</a:t>
            </a:r>
            <a:r>
              <a:rPr b="1" i="0" lang="en-US" sz="2300" u="none" cap="none" strike="noStrike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 from Text Data.</a:t>
            </a:r>
            <a:endParaRPr b="1" i="0" sz="23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4294967295" type="body"/>
          </p:nvPr>
        </p:nvSpPr>
        <p:spPr>
          <a:xfrm>
            <a:off x="539998" y="1152473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References</a:t>
            </a:r>
            <a:endParaRPr b="1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Mishra, A., Sahay, A., Pandey, M. A., &amp; Routaray, S. S. (2023). News text analysis using text summarization and sentiment analysis based on NLP. In 2023 3rd International Conference on Smart Data Intelligence (ICSMDI) (pp. 28-31). Trichy, India.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https://doi.org/10.1109/ICSMDI57622.2023.00014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Tejaswini, Z. , Rajeswari, K. (2022). Sentiment Analysis of Covid-19 Tweets using Twitter Database–A Global Scenario. </a:t>
            </a:r>
            <a:r>
              <a:rPr lang="en-US" sz="1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https://ieeexplore.ieee.org/document/9989000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Dzyuban, Y., Ching, G., Yik, S., Tan, A., Crank, P., Banerjee, S., Pek, R. and Chow, W. (2022). Sentiment Analysis of Weather-Related Tweets from Cities within Hot Climates. </a:t>
            </a:r>
            <a:r>
              <a:rPr i="1"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Weather, Climate, and Society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14(4) pp. 1133-1145. Available at: </a:t>
            </a:r>
            <a:r>
              <a:rPr lang="en-US" sz="1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https://journals.ametsoc.org/view/journals/wcas/14/4/WCAS-D-21-0159.1.xml</a:t>
            </a: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. [Accessed 19 Apr 2024].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 R. Atmadja, A. Rahmawati, C. N. Alam, P. Dauni and Y. Saputra. (2023) . Sentiment Analysis on Tourism Place using Naive Bayes . </a:t>
            </a:r>
            <a:r>
              <a:rPr lang="en-US" sz="1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https://ieeexplore.ieee.org/document/10366891</a:t>
            </a:r>
            <a:b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4294967295" type="title"/>
          </p:nvPr>
        </p:nvSpPr>
        <p:spPr>
          <a:xfrm>
            <a:off x="657855" y="1862139"/>
            <a:ext cx="8046509" cy="6572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568"/>
              </a:buClr>
              <a:buSzPts val="3600"/>
              <a:buFont typeface="Montserrat"/>
              <a:buNone/>
            </a:pP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br>
              <a:rPr lang="en-US" sz="3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Any Question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2387818" y="584182"/>
            <a:ext cx="4038237" cy="5726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74524" y="2108400"/>
            <a:ext cx="2085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Motivation &amp;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97435" y="1558342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1321024" y="2545076"/>
            <a:ext cx="6501960" cy="534704"/>
            <a:chOff x="1321024" y="2545076"/>
            <a:chExt cx="6501960" cy="534704"/>
          </a:xfrm>
        </p:grpSpPr>
        <p:grpSp>
          <p:nvGrpSpPr>
            <p:cNvPr id="89" name="Google Shape;89;p15"/>
            <p:cNvGrpSpPr/>
            <p:nvPr/>
          </p:nvGrpSpPr>
          <p:grpSpPr>
            <a:xfrm>
              <a:off x="4406484" y="2545076"/>
              <a:ext cx="1570820" cy="319418"/>
              <a:chOff x="4406484" y="2545076"/>
              <a:chExt cx="1570820" cy="319418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4438689" y="2761222"/>
                <a:ext cx="1538615" cy="103272"/>
              </a:xfrm>
              <a:prstGeom prst="rect">
                <a:avLst/>
              </a:prstGeom>
              <a:solidFill>
                <a:srgbClr val="80C9DD"/>
              </a:solidFill>
              <a:ln>
                <a:noFill/>
              </a:ln>
            </p:spPr>
            <p:txBody>
              <a:bodyPr anchorCtr="0" anchor="ctr" bIns="91400" lIns="91400" spcFirstLastPara="1" rIns="9140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91" name="Google Shape;91;p15"/>
              <p:cNvGrpSpPr/>
              <p:nvPr/>
            </p:nvGrpSpPr>
            <p:grpSpPr>
              <a:xfrm>
                <a:off x="4406484" y="2545076"/>
                <a:ext cx="72594" cy="318577"/>
                <a:chOff x="4406484" y="2545076"/>
                <a:chExt cx="72594" cy="318577"/>
              </a:xfrm>
            </p:grpSpPr>
            <p:cxnSp>
              <p:nvCxnSpPr>
                <p:cNvPr id="92" name="Google Shape;92;p15"/>
                <p:cNvCxnSpPr/>
                <p:nvPr/>
              </p:nvCxnSpPr>
              <p:spPr>
                <a:xfrm>
                  <a:off x="4442786" y="2585630"/>
                  <a:ext cx="0" cy="27802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3" name="Google Shape;93;p15"/>
                <p:cNvSpPr/>
                <p:nvPr/>
              </p:nvSpPr>
              <p:spPr>
                <a:xfrm>
                  <a:off x="4406484" y="2545076"/>
                  <a:ext cx="72594" cy="7147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0000"/>
                      </a:moveTo>
                      <a:lnTo>
                        <a:pt x="0" y="60000"/>
                      </a:ln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94" name="Google Shape;94;p15"/>
            <p:cNvGrpSpPr/>
            <p:nvPr/>
          </p:nvGrpSpPr>
          <p:grpSpPr>
            <a:xfrm>
              <a:off x="1321024" y="2545076"/>
              <a:ext cx="1579132" cy="319418"/>
              <a:chOff x="1321024" y="2545076"/>
              <a:chExt cx="1579132" cy="319418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1361541" y="2761222"/>
                <a:ext cx="1538615" cy="103272"/>
              </a:xfrm>
              <a:prstGeom prst="rect">
                <a:avLst/>
              </a:prstGeom>
              <a:solidFill>
                <a:srgbClr val="80C9DD"/>
              </a:solidFill>
              <a:ln>
                <a:noFill/>
              </a:ln>
            </p:spPr>
            <p:txBody>
              <a:bodyPr anchorCtr="0" anchor="ctr" bIns="91400" lIns="91400" spcFirstLastPara="1" rIns="9140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96" name="Google Shape;96;p15"/>
              <p:cNvGrpSpPr/>
              <p:nvPr/>
            </p:nvGrpSpPr>
            <p:grpSpPr>
              <a:xfrm>
                <a:off x="1321024" y="2545076"/>
                <a:ext cx="72594" cy="318577"/>
                <a:chOff x="1321024" y="2545076"/>
                <a:chExt cx="72594" cy="318577"/>
              </a:xfrm>
            </p:grpSpPr>
            <p:cxnSp>
              <p:nvCxnSpPr>
                <p:cNvPr id="97" name="Google Shape;97;p15"/>
                <p:cNvCxnSpPr/>
                <p:nvPr/>
              </p:nvCxnSpPr>
              <p:spPr>
                <a:xfrm>
                  <a:off x="1357317" y="2585630"/>
                  <a:ext cx="0" cy="27802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8" name="Google Shape;98;p15"/>
                <p:cNvSpPr/>
                <p:nvPr/>
              </p:nvSpPr>
              <p:spPr>
                <a:xfrm>
                  <a:off x="1321024" y="2545076"/>
                  <a:ext cx="72594" cy="7147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0000"/>
                      </a:moveTo>
                      <a:lnTo>
                        <a:pt x="0" y="60000"/>
                      </a:ln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99" name="Google Shape;99;p15"/>
            <p:cNvGrpSpPr/>
            <p:nvPr/>
          </p:nvGrpSpPr>
          <p:grpSpPr>
            <a:xfrm>
              <a:off x="2867210" y="2761213"/>
              <a:ext cx="1571516" cy="318567"/>
              <a:chOff x="2867210" y="2761213"/>
              <a:chExt cx="1571516" cy="318567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2900111" y="2761213"/>
                <a:ext cx="1538615" cy="103272"/>
              </a:xfrm>
              <a:prstGeom prst="rect">
                <a:avLst/>
              </a:prstGeom>
              <a:solidFill>
                <a:srgbClr val="285E89"/>
              </a:solidFill>
              <a:ln>
                <a:noFill/>
              </a:ln>
            </p:spPr>
            <p:txBody>
              <a:bodyPr anchorCtr="0" anchor="ctr" bIns="91400" lIns="91400" spcFirstLastPara="1" rIns="9140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01" name="Google Shape;101;p15"/>
              <p:cNvGrpSpPr/>
              <p:nvPr/>
            </p:nvGrpSpPr>
            <p:grpSpPr>
              <a:xfrm>
                <a:off x="2867210" y="2761213"/>
                <a:ext cx="72594" cy="318567"/>
                <a:chOff x="2867210" y="2761213"/>
                <a:chExt cx="72594" cy="318567"/>
              </a:xfrm>
            </p:grpSpPr>
            <p:cxnSp>
              <p:nvCxnSpPr>
                <p:cNvPr id="102" name="Google Shape;102;p15"/>
                <p:cNvCxnSpPr/>
                <p:nvPr/>
              </p:nvCxnSpPr>
              <p:spPr>
                <a:xfrm rot="10800000">
                  <a:off x="2903512" y="2761213"/>
                  <a:ext cx="0" cy="2780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3" name="Google Shape;103;p15"/>
                <p:cNvSpPr/>
                <p:nvPr/>
              </p:nvSpPr>
              <p:spPr>
                <a:xfrm rot="10799991">
                  <a:off x="2867210" y="3008302"/>
                  <a:ext cx="72594" cy="7147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0000"/>
                      </a:moveTo>
                      <a:lnTo>
                        <a:pt x="0" y="60000"/>
                      </a:ln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104" name="Google Shape;104;p15"/>
            <p:cNvGrpSpPr/>
            <p:nvPr/>
          </p:nvGrpSpPr>
          <p:grpSpPr>
            <a:xfrm>
              <a:off x="5939850" y="2761213"/>
              <a:ext cx="1883134" cy="318567"/>
              <a:chOff x="5939850" y="2761213"/>
              <a:chExt cx="1883134" cy="318567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5977259" y="2761213"/>
                <a:ext cx="1845725" cy="103272"/>
              </a:xfrm>
              <a:prstGeom prst="rect">
                <a:avLst/>
              </a:prstGeom>
              <a:solidFill>
                <a:srgbClr val="285E89"/>
              </a:solidFill>
              <a:ln>
                <a:noFill/>
              </a:ln>
            </p:spPr>
            <p:txBody>
              <a:bodyPr anchorCtr="0" anchor="ctr" bIns="91400" lIns="91400" spcFirstLastPara="1" rIns="9140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06" name="Google Shape;106;p15"/>
              <p:cNvGrpSpPr/>
              <p:nvPr/>
            </p:nvGrpSpPr>
            <p:grpSpPr>
              <a:xfrm>
                <a:off x="5939850" y="2761213"/>
                <a:ext cx="72594" cy="318567"/>
                <a:chOff x="5939850" y="2761213"/>
                <a:chExt cx="72594" cy="318567"/>
              </a:xfrm>
            </p:grpSpPr>
            <p:cxnSp>
              <p:nvCxnSpPr>
                <p:cNvPr id="107" name="Google Shape;107;p15"/>
                <p:cNvCxnSpPr/>
                <p:nvPr/>
              </p:nvCxnSpPr>
              <p:spPr>
                <a:xfrm rot="10800000">
                  <a:off x="5976152" y="2761213"/>
                  <a:ext cx="0" cy="2780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8" name="Google Shape;108;p15"/>
                <p:cNvSpPr/>
                <p:nvPr/>
              </p:nvSpPr>
              <p:spPr>
                <a:xfrm rot="10799991">
                  <a:off x="5939850" y="3008302"/>
                  <a:ext cx="72594" cy="7147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0000"/>
                      </a:moveTo>
                      <a:lnTo>
                        <a:pt x="0" y="60000"/>
                      </a:lnTo>
                      <a:cubicBezTo>
                        <a:pt x="0" y="26863"/>
                        <a:pt x="26863" y="0"/>
                        <a:pt x="60000" y="0"/>
                      </a:cubicBezTo>
                      <a:cubicBezTo>
                        <a:pt x="93137" y="0"/>
                        <a:pt x="120000" y="26863"/>
                        <a:pt x="120000" y="60000"/>
                      </a:cubicBezTo>
                      <a:cubicBezTo>
                        <a:pt x="120000" y="93137"/>
                        <a:pt x="93137" y="120000"/>
                        <a:pt x="60000" y="120000"/>
                      </a:cubicBezTo>
                      <a:cubicBezTo>
                        <a:pt x="26863" y="120000"/>
                        <a:pt x="0" y="93137"/>
                        <a:pt x="0" y="6000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00" lIns="91400" spcFirstLastPara="1" rIns="91400" wrap="square" tIns="914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cxnSp>
        <p:nvCxnSpPr>
          <p:cNvPr id="109" name="Google Shape;109;p15"/>
          <p:cNvCxnSpPr/>
          <p:nvPr/>
        </p:nvCxnSpPr>
        <p:spPr>
          <a:xfrm rot="10800000">
            <a:off x="7822984" y="2580821"/>
            <a:ext cx="0" cy="278024"/>
          </a:xfrm>
          <a:prstGeom prst="straightConnector1">
            <a:avLst/>
          </a:prstGeom>
          <a:noFill/>
          <a:ln cap="flat" cmpd="sng" w="9525">
            <a:solidFill>
              <a:srgbClr val="667E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5"/>
          <p:cNvSpPr/>
          <p:nvPr/>
        </p:nvSpPr>
        <p:spPr>
          <a:xfrm rot="10799991">
            <a:off x="7786682" y="2539425"/>
            <a:ext cx="72594" cy="7147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748533" y="3525505"/>
            <a:ext cx="2249817" cy="26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Dataset &amp;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380512" y="2990225"/>
            <a:ext cx="1039197" cy="66750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367975" y="2172750"/>
            <a:ext cx="2249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Workflow &amp; Methodology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885448" y="1558357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154551" y="2113750"/>
            <a:ext cx="1413000" cy="35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References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303285" y="1558357"/>
            <a:ext cx="1039197" cy="66750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131149" y="3545604"/>
            <a:ext cx="3689997" cy="35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Partial Working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456544" y="2990225"/>
            <a:ext cx="1039197" cy="667502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344925" y="-148950"/>
            <a:ext cx="2794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87200" y="929425"/>
            <a:ext cx="6703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Motivation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Understanding Human Emotions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Enhancing NLP systems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Improve Decision Making Abilities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Mental Health Analysis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823775" y="2763700"/>
            <a:ext cx="6774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Objective:</a:t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Comprehend sentiment analysis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 level of mid polarities of the datasets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Bias issues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344925" y="-148950"/>
            <a:ext cx="2794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Data analysis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56500" y="1016800"/>
            <a:ext cx="71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About the Dataset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52400" y="1616075"/>
            <a:ext cx="26799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- Scraping Spotify reviews on Google Play Store</a:t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-This dataset contains reviews of Spotify App from 1/1/2022 - 7/9/2022 collected from Google Play Store</a:t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-Total Row: 61594 rows</a:t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-Total 5 column</a:t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100" y="1094200"/>
            <a:ext cx="6300601" cy="320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54825" y="3450"/>
            <a:ext cx="91440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Data analysis 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100" y="864400"/>
            <a:ext cx="71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0" y="1463675"/>
            <a:ext cx="2538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100" y="909325"/>
            <a:ext cx="4831676" cy="17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" y="3022476"/>
            <a:ext cx="4350775" cy="15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225" y="970330"/>
            <a:ext cx="4350776" cy="182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-4960" r="4960" t="0"/>
          <a:stretch/>
        </p:blipFill>
        <p:spPr>
          <a:xfrm>
            <a:off x="4280400" y="2837450"/>
            <a:ext cx="4918550" cy="21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07225" y="-72750"/>
            <a:ext cx="91440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00">
                <a:latin typeface="Open Sans"/>
                <a:ea typeface="Open Sans"/>
                <a:cs typeface="Open Sans"/>
                <a:sym typeface="Open Sans"/>
              </a:rPr>
              <a:t>Data analysis (Before vs After Data Wrangling)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56500" y="940600"/>
            <a:ext cx="71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28600" y="1463675"/>
            <a:ext cx="2538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475" y="788200"/>
            <a:ext cx="5306551" cy="224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275" y="3032450"/>
            <a:ext cx="5214950" cy="20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228600" y="1216200"/>
            <a:ext cx="3300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Data Wrangling: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-Lowercased all text.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-Expanded contractions.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-Removed numbers, punctuation, emojis, non-Latin characters, and words less than 2 characters.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-Tokenized text and removed stopwords.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-Lemmatized text.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-Additional Pre-Processing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540000" y="599225"/>
            <a:ext cx="4068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Workflow and Methodology </a:t>
            </a:r>
            <a:endParaRPr b="1" sz="2000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25" y="2522275"/>
            <a:ext cx="3307776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1301125" y="1818925"/>
            <a:ext cx="258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Naive Bayes Model</a:t>
            </a:r>
            <a:endParaRPr b="1" sz="20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62" name="Google Shape;162;p20"/>
          <p:cNvCxnSpPr/>
          <p:nvPr/>
        </p:nvCxnSpPr>
        <p:spPr>
          <a:xfrm flipH="1" rot="10800000">
            <a:off x="2407850" y="2762325"/>
            <a:ext cx="529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750" y="576250"/>
            <a:ext cx="85725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400" y="576250"/>
            <a:ext cx="857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0" y="0"/>
            <a:ext cx="4068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Workflow and Methodology (cont.)</a:t>
            </a:r>
            <a:endParaRPr b="1"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768900"/>
            <a:ext cx="43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&gt;Multinomial Naive Bayes</a:t>
            </a:r>
            <a:endParaRPr b="1" sz="20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25" y="1212125"/>
            <a:ext cx="2197450" cy="16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0" y="2964400"/>
            <a:ext cx="43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&gt;Complement </a:t>
            </a:r>
            <a:r>
              <a:rPr b="1" lang="en-US" sz="2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Naive Bayes</a:t>
            </a:r>
            <a:endParaRPr b="1" sz="20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88" y="3500363"/>
            <a:ext cx="3057525" cy="9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3924338" y="1212125"/>
            <a:ext cx="27600" cy="3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4264975" y="719525"/>
            <a:ext cx="43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&gt;RNN</a:t>
            </a:r>
            <a:endParaRPr b="1" sz="20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400" y="1364525"/>
            <a:ext cx="4284142" cy="362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4294967295" type="body"/>
          </p:nvPr>
        </p:nvSpPr>
        <p:spPr>
          <a:xfrm>
            <a:off x="174198" y="132648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C9DD"/>
              </a:buClr>
              <a:buSzPts val="1800"/>
              <a:buChar char="●"/>
            </a:pPr>
            <a:r>
              <a:rPr lang="en-US">
                <a:solidFill>
                  <a:srgbClr val="80C9DD"/>
                </a:solidFill>
              </a:rPr>
              <a:t>Multinomial NB </a:t>
            </a:r>
            <a:endParaRPr>
              <a:solidFill>
                <a:srgbClr val="80C9DD"/>
              </a:solidFill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9725"/>
            <a:ext cx="5112825" cy="26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4294967295" type="body"/>
          </p:nvPr>
        </p:nvSpPr>
        <p:spPr>
          <a:xfrm>
            <a:off x="3765773" y="1727098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C9DD"/>
              </a:buClr>
              <a:buSzPts val="1800"/>
              <a:buChar char="●"/>
            </a:pPr>
            <a:r>
              <a:rPr lang="en-US">
                <a:solidFill>
                  <a:srgbClr val="80C9DD"/>
                </a:solidFill>
              </a:rPr>
              <a:t>Complement NB </a:t>
            </a:r>
            <a:endParaRPr>
              <a:solidFill>
                <a:srgbClr val="80C9DD"/>
              </a:solidFill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775" y="2444450"/>
            <a:ext cx="5378224" cy="26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