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3" r:id="rId4"/>
    <p:sldId id="267" r:id="rId5"/>
    <p:sldId id="259" r:id="rId6"/>
    <p:sldId id="266" r:id="rId7"/>
    <p:sldId id="279" r:id="rId8"/>
    <p:sldId id="305" r:id="rId9"/>
    <p:sldId id="309" r:id="rId10"/>
    <p:sldId id="308" r:id="rId11"/>
    <p:sldId id="307" r:id="rId12"/>
    <p:sldId id="306" r:id="rId13"/>
    <p:sldId id="310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6" r:id="rId22"/>
    <p:sldId id="264" r:id="rId23"/>
    <p:sldId id="301" r:id="rId24"/>
    <p:sldId id="271" r:id="rId25"/>
    <p:sldId id="289" r:id="rId26"/>
    <p:sldId id="270" r:id="rId27"/>
    <p:sldId id="273" r:id="rId28"/>
    <p:sldId id="302" r:id="rId29"/>
    <p:sldId id="272" r:id="rId30"/>
    <p:sldId id="303" r:id="rId31"/>
    <p:sldId id="274" r:id="rId32"/>
    <p:sldId id="275" r:id="rId33"/>
    <p:sldId id="304" r:id="rId34"/>
    <p:sldId id="288" r:id="rId35"/>
    <p:sldId id="269" r:id="rId36"/>
    <p:sldId id="311" r:id="rId37"/>
    <p:sldId id="276" r:id="rId38"/>
    <p:sldId id="292" r:id="rId39"/>
    <p:sldId id="290" r:id="rId40"/>
    <p:sldId id="277" r:id="rId41"/>
    <p:sldId id="312" r:id="rId42"/>
    <p:sldId id="291" r:id="rId43"/>
    <p:sldId id="278" r:id="rId44"/>
    <p:sldId id="293" r:id="rId45"/>
    <p:sldId id="294" r:id="rId46"/>
    <p:sldId id="295" r:id="rId47"/>
    <p:sldId id="296" r:id="rId48"/>
    <p:sldId id="268" r:id="rId49"/>
    <p:sldId id="313" r:id="rId50"/>
    <p:sldId id="297" r:id="rId51"/>
    <p:sldId id="298" r:id="rId52"/>
    <p:sldId id="265" r:id="rId53"/>
    <p:sldId id="299" r:id="rId54"/>
    <p:sldId id="300" r:id="rId55"/>
    <p:sldId id="262" r:id="rId5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8" roundtripDataSignature="AMtx7mhG6hTLOYvjARohVoQtLhz9zjC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5A5BD-F2B0-478C-A16D-735AF78A27A9}" v="192" dt="2023-06-15T16:52:32.825"/>
    <p1510:client id="{1918EE82-780D-4A69-B7D2-3D8F7B596F10}" v="1503" dt="2023-01-22T19:53:52.119"/>
    <p1510:client id="{1D8BC5F6-000C-46F1-A633-47159137DF10}" v="88" dt="2023-01-22T13:10:13.363"/>
    <p1510:client id="{2828FC3C-1943-4BAF-AB6D-3F71196DF373}" v="171" dt="2023-01-22T10:55:40.264"/>
    <p1510:client id="{301ABADA-00EE-435A-AE38-D43C7A9FECF6}" v="3" dt="2023-01-22T12:38:04.032"/>
    <p1510:client id="{39EFDA65-3DA0-4768-9479-504A3414AC9A}" v="204" dt="2023-01-22T13:01:05.733"/>
    <p1510:client id="{492C1F50-921D-40DD-952F-1237D9AAA4D2}" v="3" dt="2023-01-22T16:32:32.245"/>
    <p1510:client id="{4B7CA895-221B-4B63-9699-794758F9D8DA}" v="607" dt="2023-01-22T14:31:37.118"/>
    <p1510:client id="{576880CE-E514-4D65-B653-1C5CE18B8BF0}" v="2021" dt="2023-01-22T11:48:40.052"/>
    <p1510:client id="{6337FDC6-2CF3-48E5-BE76-438B03C9527F}" v="6" dt="2023-01-22T13:52:57.609"/>
    <p1510:client id="{6D7B9D86-D302-41C7-B233-81B83DE4019B}" v="188" dt="2023-01-22T20:14:14.955"/>
    <p1510:client id="{7242847E-FB44-41F9-BDDC-DEE5A44FED8B}" v="3" dt="2023-01-22T12:04:08.520"/>
    <p1510:client id="{80298C95-19E1-4964-BF82-2526D3F6E1F8}" v="7" dt="2023-01-22T13:33:33.134"/>
    <p1510:client id="{878806EA-F6B8-4C1E-AED5-D097EAE26477}" v="2" dt="2023-01-22T13:18:48.097"/>
    <p1510:client id="{925EDFE2-7FE5-43A2-A07D-03E79B75109D}" v="59" dt="2023-01-22T12:14:11.964"/>
    <p1510:client id="{941FE341-37CA-40D4-9F15-0E17A71D81C5}" v="1" dt="2023-01-22T13:43:00.743"/>
    <p1510:client id="{B5CDA10C-AF8E-4659-9ABA-A3CD06C0471C}" v="6" dt="2023-01-22T20:41:08.115"/>
    <p1510:client id="{B881B3D1-7D94-4CD1-A61D-FB1447408A8E}" v="583" dt="2023-01-22T19:29:32.628"/>
    <p1510:client id="{C476456D-C0B6-4AF2-BC9F-479749F0FF56}" v="9" dt="2023-01-23T02:34:08.998"/>
    <p1510:client id="{C7916712-B7A1-472E-A1A3-C1AA85A60BAE}" v="7" dt="2023-01-22T13:46:29.856"/>
    <p1510:client id="{CF581F02-5900-43A0-B4F4-400B1F905CB0}" v="489" dt="2023-01-22T19:37:28.438"/>
    <p1510:client id="{E6216038-5C65-4390-B311-31213AC949B3}" v="1" dt="2023-01-22T13:28:3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811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98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66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319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55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88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81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47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94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66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991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961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413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899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047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056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788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29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4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162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768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6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416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724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519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976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98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213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850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2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48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1892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257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673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651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280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083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260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7157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808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90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6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82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260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19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https:/towardsdatascience.com/lstm-gradients-b3996e6a0296" TargetMode="Externa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mhttp:/primo.ai/index.php?title=Gated_Recurrent_Unit_%28GRU%29" TargetMode="Externa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https:/www.researchgate.net/figure/The-Transformer-based-BERT-base-architecture-with-twelve-encoder-blocks_fig2_349546860" TargetMode="Externa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999-4893/13/1/7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pubmed.ncbi.nlm.nih.gov/33779728/" TargetMode="External"/><Relationship Id="rId4" Type="http://schemas.openxmlformats.org/officeDocument/2006/relationships/hyperlink" Target="https://www.frontiersin.org/articles/10.3389/fpsyt.2019.00036/ful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8716" y="2746592"/>
            <a:ext cx="8287382" cy="73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>
              <a:buSzPts val="45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Social Media Suicide Ideation Detection 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6788616" y="3611730"/>
            <a:ext cx="3253340" cy="2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Ishtiaq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Iqbal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&amp; Course Coordinator,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IT, UITS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688" y="121577"/>
            <a:ext cx="1925672" cy="18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EBE5-0194-046E-1A79-FAD36EABB5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517" y="6477847"/>
            <a:ext cx="683339" cy="365125"/>
          </a:xfrm>
        </p:spPr>
        <p:txBody>
          <a:bodyPr/>
          <a:lstStyle/>
          <a:p>
            <a:fld id="{00000000-1234-1234-1234-123412341234}" type="slidenum">
              <a:rPr lang="en-US" sz="1400" dirty="0"/>
              <a:t>1</a:t>
            </a:fld>
            <a:endParaRPr lang="en-US" sz="1400"/>
          </a:p>
        </p:txBody>
      </p:sp>
      <p:sp>
        <p:nvSpPr>
          <p:cNvPr id="2" name="Google Shape;144;p1">
            <a:extLst>
              <a:ext uri="{FF2B5EF4-FFF2-40B4-BE49-F238E27FC236}">
                <a16:creationId xmlns:a16="http://schemas.microsoft.com/office/drawing/2014/main" id="{CCD5388F-0855-5CA7-1679-DE4639A2B2AD}"/>
              </a:ext>
            </a:extLst>
          </p:cNvPr>
          <p:cNvSpPr txBox="1">
            <a:spLocks/>
          </p:cNvSpPr>
          <p:nvPr/>
        </p:nvSpPr>
        <p:spPr>
          <a:xfrm>
            <a:off x="1093833" y="3611969"/>
            <a:ext cx="4558110" cy="305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 algn="l">
              <a:spcBef>
                <a:spcPts val="0"/>
              </a:spcBef>
              <a:buSzPts val="192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Management Team :</a:t>
            </a:r>
            <a:endParaRPr lang="en-US"/>
          </a:p>
          <a:p>
            <a:pPr marL="0" indent="0" algn="l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Syeda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Aunanya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Mahmud (Team leader)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indent="0" algn="l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Nazmul Islam </a:t>
            </a:r>
            <a:endParaRPr lang="en-US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indent="0" algn="l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 Md 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Zahidul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 Islam </a:t>
            </a:r>
            <a:endParaRPr lang="en-US">
              <a:solidFill>
                <a:schemeClr val="dk1"/>
              </a:solidFill>
            </a:endParaRPr>
          </a:p>
          <a:p>
            <a:pPr marL="0" indent="0" algn="l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Shihabul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Ahmmed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US" dirty="0">
              <a:solidFill>
                <a:schemeClr val="dk1"/>
              </a:solidFill>
            </a:endParaRPr>
          </a:p>
          <a:p>
            <a:pPr marL="0" indent="0" algn="l"/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</a:rPr>
              <a:t>5.</a:t>
            </a:r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 Mahmudul Hasan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Batch 45, Department of IT, UITS</a:t>
            </a:r>
          </a:p>
          <a:p>
            <a:pPr marL="0" indent="0" algn="l"/>
            <a:endParaRPr lang="en-US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5" name="Google Shape;143;p1">
            <a:extLst>
              <a:ext uri="{FF2B5EF4-FFF2-40B4-BE49-F238E27FC236}">
                <a16:creationId xmlns:a16="http://schemas.microsoft.com/office/drawing/2014/main" id="{1915942C-18AB-9DBF-CBF9-8B33B7ECAA31}"/>
              </a:ext>
            </a:extLst>
          </p:cNvPr>
          <p:cNvSpPr txBox="1">
            <a:spLocks/>
          </p:cNvSpPr>
          <p:nvPr/>
        </p:nvSpPr>
        <p:spPr>
          <a:xfrm>
            <a:off x="1830658" y="1883944"/>
            <a:ext cx="7647092" cy="73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5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IT454: Software Development and Project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solidFill>
                  <a:srgbClr val="90C226"/>
                </a:solidFill>
                <a:latin typeface="Times New Roman"/>
                <a:cs typeface="Times New Roman"/>
                <a:sym typeface="Times New Roman"/>
              </a:rPr>
              <a:t>Data Preprocessing</a:t>
            </a:r>
            <a:endParaRPr lang="en-US" sz="4500" b="1">
              <a:solidFill>
                <a:srgbClr val="90C226"/>
              </a:solidFill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Stopwords</a:t>
            </a: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 Removing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Words that are commonly used in a language but do not provide much meaning or context on their own.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Stopword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list include: 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EC322-FFDB-6914-EAFF-95F26FC1A17C}"/>
              </a:ext>
            </a:extLst>
          </p:cNvPr>
          <p:cNvSpPr txBox="1"/>
          <p:nvPr/>
        </p:nvSpPr>
        <p:spPr>
          <a:xfrm>
            <a:off x="468702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10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287A08A-372A-FF58-9D4A-A97C44B7C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85" y="4058180"/>
            <a:ext cx="5802923" cy="23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2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solidFill>
                  <a:srgbClr val="90C226"/>
                </a:solidFill>
                <a:latin typeface="Times New Roman"/>
                <a:cs typeface="Times New Roman"/>
                <a:sym typeface="Times New Roman"/>
              </a:rPr>
              <a:t>Data Preprocessing</a:t>
            </a:r>
            <a:endParaRPr lang="en-US" sz="4500" b="1">
              <a:solidFill>
                <a:srgbClr val="90C226"/>
              </a:solidFill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Language</a:t>
            </a:r>
            <a:r>
              <a:rPr lang="en-US" b="1">
                <a:solidFill>
                  <a:schemeClr val="tx1"/>
                </a:solidFill>
                <a:latin typeface="Times New Roman"/>
              </a:rPr>
              <a:t> Filtering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Filter out non-English words from a dataset.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Creates a set of words from three corpora of English texts: 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Reuters Corpus: Contains over 800,000 documents and over 1.3 million words.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Brown Corpus: Contains over 60,000 books.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Gutenberg Corpus: Contains over 1 million words.</a:t>
            </a: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EC322-FFDB-6914-EAFF-95F26FC1A17C}"/>
              </a:ext>
            </a:extLst>
          </p:cNvPr>
          <p:cNvSpPr txBox="1"/>
          <p:nvPr/>
        </p:nvSpPr>
        <p:spPr>
          <a:xfrm>
            <a:off x="468702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3027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solidFill>
                  <a:srgbClr val="90C226"/>
                </a:solidFill>
                <a:latin typeface="Times New Roman"/>
                <a:cs typeface="Times New Roman"/>
                <a:sym typeface="Times New Roman"/>
              </a:rPr>
              <a:t>Data Preprocessing</a:t>
            </a:r>
            <a:endParaRPr lang="en-US" sz="4500" b="1">
              <a:solidFill>
                <a:srgbClr val="90C226"/>
              </a:solidFill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23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 b="1" err="1">
                <a:solidFill>
                  <a:schemeClr val="tx1"/>
                </a:solidFill>
                <a:latin typeface="Times New Roman"/>
              </a:rPr>
              <a:t>Lemmetization</a:t>
            </a:r>
            <a:endParaRPr lang="en-US" sz="1800" b="1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Uses a dictionary to map words to their base form.</a:t>
            </a:r>
            <a:endParaRPr lang="en-US" b="1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EC322-FFDB-6914-EAFF-95F26FC1A17C}"/>
              </a:ext>
            </a:extLst>
          </p:cNvPr>
          <p:cNvSpPr txBox="1"/>
          <p:nvPr/>
        </p:nvSpPr>
        <p:spPr>
          <a:xfrm>
            <a:off x="468702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12</a:t>
            </a:r>
          </a:p>
        </p:txBody>
      </p:sp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C63C04-1BB5-06C2-B2CF-D9E0EF2B4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3129834"/>
            <a:ext cx="7819290" cy="2849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18F47-4EEF-B0FC-8629-B7C8E9B4A089}"/>
              </a:ext>
            </a:extLst>
          </p:cNvPr>
          <p:cNvSpPr txBox="1"/>
          <p:nvPr/>
        </p:nvSpPr>
        <p:spPr>
          <a:xfrm>
            <a:off x="2933700" y="6049108"/>
            <a:ext cx="83233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: https://explosion.ai/blog/edit-tree-lemmatizer</a:t>
            </a:r>
          </a:p>
        </p:txBody>
      </p:sp>
    </p:spTree>
    <p:extLst>
      <p:ext uri="{BB962C8B-B14F-4D97-AF65-F5344CB8AC3E}">
        <p14:creationId xmlns:p14="http://schemas.microsoft.com/office/powerpoint/2010/main" val="29527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solidFill>
                  <a:srgbClr val="90C226"/>
                </a:solidFill>
                <a:latin typeface="Times New Roman"/>
                <a:cs typeface="Times New Roman"/>
                <a:sym typeface="Times New Roman"/>
              </a:rPr>
              <a:t>Data Preprocessing</a:t>
            </a:r>
            <a:endParaRPr lang="en-US" sz="4500" b="1">
              <a:solidFill>
                <a:srgbClr val="90C226"/>
              </a:solidFill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715112"/>
            <a:ext cx="8596668" cy="50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Application</a:t>
            </a:r>
            <a:r>
              <a:rPr lang="en-US" sz="1800" b="1">
                <a:solidFill>
                  <a:schemeClr val="tx1"/>
                </a:solidFill>
                <a:latin typeface="Times New Roman"/>
              </a:rPr>
              <a:t> of N-grams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Extract features that capture the context and meaning of the text.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N-gram sizes: Unigrams (n = 1), Bigrams (n = 2), Trigrams (n = 3), etc.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Text = “</a:t>
            </a:r>
            <a:r>
              <a:rPr lang="en-US" b="1">
                <a:solidFill>
                  <a:schemeClr val="tx1"/>
                </a:solidFill>
                <a:latin typeface="Times New Roman"/>
              </a:rPr>
              <a:t>The Margherita pizza is not bad taste</a:t>
            </a:r>
            <a:r>
              <a:rPr lang="en-US">
                <a:solidFill>
                  <a:schemeClr val="tx1"/>
                </a:solidFill>
                <a:latin typeface="Times New Roman"/>
              </a:rPr>
              <a:t>”: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b="1"/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EC322-FFDB-6914-EAFF-95F26FC1A17C}"/>
              </a:ext>
            </a:extLst>
          </p:cNvPr>
          <p:cNvSpPr txBox="1"/>
          <p:nvPr/>
        </p:nvSpPr>
        <p:spPr>
          <a:xfrm>
            <a:off x="468702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13</a:t>
            </a:r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FC9C575-6320-334D-6472-8A9F8C60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77" y="3425299"/>
            <a:ext cx="5498123" cy="2856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80D8-2532-BDCB-6FB3-29566DA632EF}"/>
              </a:ext>
            </a:extLst>
          </p:cNvPr>
          <p:cNvSpPr txBox="1"/>
          <p:nvPr/>
        </p:nvSpPr>
        <p:spPr>
          <a:xfrm>
            <a:off x="2769577" y="6330462"/>
            <a:ext cx="83233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: https://studymachinelearning.com/an-introduction-to-n-grams/</a:t>
            </a:r>
          </a:p>
        </p:txBody>
      </p:sp>
    </p:spTree>
    <p:extLst>
      <p:ext uri="{BB962C8B-B14F-4D97-AF65-F5344CB8AC3E}">
        <p14:creationId xmlns:p14="http://schemas.microsoft.com/office/powerpoint/2010/main" val="84650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96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574436"/>
            <a:ext cx="8596668" cy="508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Table in a matplotlib axis with its customized appearance and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seaborn's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histplot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: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36912-5358-04F1-EE7A-B1A219A2D948}"/>
              </a:ext>
            </a:extLst>
          </p:cNvPr>
          <p:cNvSpPr txBox="1"/>
          <p:nvPr/>
        </p:nvSpPr>
        <p:spPr>
          <a:xfrm>
            <a:off x="540589" y="649281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14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DF303A06-7AE6-3163-3C93-1CFE6343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708" y="2282976"/>
            <a:ext cx="6553199" cy="38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3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515820"/>
            <a:ext cx="8596668" cy="514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Bar chart to visualize the count of a categorical variable using the Seaborn library: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10ED45E-414B-2384-1137-B09B8C12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031" y="2059670"/>
            <a:ext cx="6060829" cy="4075091"/>
          </a:xfrm>
          <a:prstGeom prst="rect">
            <a:avLst/>
          </a:prstGeom>
        </p:spPr>
      </p:pic>
      <p:sp>
        <p:nvSpPr>
          <p:cNvPr id="7" name="Google Shape;167;p4">
            <a:extLst>
              <a:ext uri="{FF2B5EF4-FFF2-40B4-BE49-F238E27FC236}">
                <a16:creationId xmlns:a16="http://schemas.microsoft.com/office/drawing/2014/main" id="{158A31F5-DCB8-3F0F-6AF5-13FB7DEAD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91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9253E-152C-B93C-BA26-1FAA97BCA8D6}"/>
              </a:ext>
            </a:extLst>
          </p:cNvPr>
          <p:cNvSpPr txBox="1"/>
          <p:nvPr/>
        </p:nvSpPr>
        <p:spPr>
          <a:xfrm>
            <a:off x="540589" y="64640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7948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56497"/>
            <a:ext cx="8596668" cy="50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Bar chart using the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Plotly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Express library for entire dataset: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372FE7A5-EFD4-6F4B-317F-0F8E46EE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40" y="2127236"/>
            <a:ext cx="5240214" cy="4514388"/>
          </a:xfrm>
          <a:prstGeom prst="rect">
            <a:avLst/>
          </a:prstGeom>
        </p:spPr>
      </p:pic>
      <p:sp>
        <p:nvSpPr>
          <p:cNvPr id="7" name="Google Shape;167;p4">
            <a:extLst>
              <a:ext uri="{FF2B5EF4-FFF2-40B4-BE49-F238E27FC236}">
                <a16:creationId xmlns:a16="http://schemas.microsoft.com/office/drawing/2014/main" id="{4B5BBAA6-4C18-7B84-C344-1C27E93D95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DAAD2-F11D-84C9-2823-CA27B8A014CB}"/>
              </a:ext>
            </a:extLst>
          </p:cNvPr>
          <p:cNvSpPr txBox="1"/>
          <p:nvPr/>
        </p:nvSpPr>
        <p:spPr>
          <a:xfrm>
            <a:off x="583721" y="64640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8866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56497"/>
            <a:ext cx="8596668" cy="50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Bar chart using the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Plotly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Express library for "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Not_Suicide_Post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" column:</a:t>
            </a:r>
            <a:endParaRPr lang="en-US" sz="20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372FE7A5-EFD4-6F4B-317F-0F8E46EE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06" y="2068621"/>
            <a:ext cx="5292682" cy="4573003"/>
          </a:xfrm>
          <a:prstGeom prst="rect">
            <a:avLst/>
          </a:prstGeom>
        </p:spPr>
      </p:pic>
      <p:sp>
        <p:nvSpPr>
          <p:cNvPr id="6" name="Google Shape;167;p4">
            <a:extLst>
              <a:ext uri="{FF2B5EF4-FFF2-40B4-BE49-F238E27FC236}">
                <a16:creationId xmlns:a16="http://schemas.microsoft.com/office/drawing/2014/main" id="{5A74EF59-03BE-13A2-7F3D-81E41B163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105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81E96-B29B-891B-D261-39C06D8018D5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7103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56497"/>
            <a:ext cx="8596668" cy="50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Bar chart using the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Plotly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Express library for "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Potential_Suicide_Post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" column: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72FE7A5-EFD4-6F4B-317F-0F8E46EE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14" y="2174129"/>
            <a:ext cx="5332588" cy="4467495"/>
          </a:xfrm>
          <a:prstGeom prst="rect">
            <a:avLst/>
          </a:prstGeom>
        </p:spPr>
      </p:pic>
      <p:sp>
        <p:nvSpPr>
          <p:cNvPr id="6" name="Google Shape;167;p4">
            <a:extLst>
              <a:ext uri="{FF2B5EF4-FFF2-40B4-BE49-F238E27FC236}">
                <a16:creationId xmlns:a16="http://schemas.microsoft.com/office/drawing/2014/main" id="{124A2795-3F38-171B-CB54-A7EE95875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119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5CFF0-B275-A09A-6D30-C4CAA7F0BAF5}"/>
              </a:ext>
            </a:extLst>
          </p:cNvPr>
          <p:cNvSpPr txBox="1"/>
          <p:nvPr/>
        </p:nvSpPr>
        <p:spPr>
          <a:xfrm>
            <a:off x="540589" y="649281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8562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574435"/>
            <a:ext cx="8596668" cy="50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Word cloud to visualize most frequent words in entire dataset: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10ED45E-414B-2384-1137-B09B8C12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48" y="2073744"/>
            <a:ext cx="6857998" cy="4082108"/>
          </a:xfrm>
          <a:prstGeom prst="rect">
            <a:avLst/>
          </a:prstGeom>
        </p:spPr>
      </p:pic>
      <p:sp>
        <p:nvSpPr>
          <p:cNvPr id="6" name="Google Shape;167;p4">
            <a:extLst>
              <a:ext uri="{FF2B5EF4-FFF2-40B4-BE49-F238E27FC236}">
                <a16:creationId xmlns:a16="http://schemas.microsoft.com/office/drawing/2014/main" id="{DA7F5FF1-FCAA-70F4-0FD5-75D68A250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96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2AE5B-6983-A5DA-C3CB-88B54D1D4803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694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imes New Roman"/>
              <a:buNone/>
            </a:pPr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lang="en-US" sz="4500" b="1">
              <a:latin typeface="Times New Roman"/>
            </a:endParaRPr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15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Introduction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What We Intend to Do </a:t>
            </a:r>
          </a:p>
          <a:p>
            <a:pPr marL="800100" lvl="1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    </a:t>
            </a:r>
            <a:endParaRPr lang="en-US" sz="18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800100" lvl="1"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Objective of This Project</a:t>
            </a:r>
            <a:endParaRPr sz="180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42900" indent="-342900"/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About Dataset</a:t>
            </a:r>
          </a:p>
          <a:p>
            <a:pPr marL="342900" indent="-342900"/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What is NLP ?</a:t>
            </a:r>
            <a:endParaRPr lang="en-US">
              <a:solidFill>
                <a:schemeClr val="dk1"/>
              </a:solidFill>
              <a:ea typeface="Times New Roman"/>
              <a:cs typeface="Times New Roman"/>
            </a:endParaRPr>
          </a:p>
          <a:p>
            <a:pPr marL="342900" indent="-342900"/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Data Preprocessing</a:t>
            </a:r>
            <a:endParaRPr lang="en-US" b="1">
              <a:solidFill>
                <a:schemeClr val="dk1"/>
              </a:solidFill>
              <a:ea typeface="Times New Roman"/>
              <a:cs typeface="Times New Roman"/>
            </a:endParaRPr>
          </a:p>
          <a:p>
            <a:pPr marL="342900" indent="-342900"/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Algorithm</a:t>
            </a:r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or Model Development: </a:t>
            </a:r>
            <a:r>
              <a:rPr lang="en-US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ML &amp; DL models</a:t>
            </a:r>
            <a:endParaRPr lang="en-US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42900" indent="-342900"/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Future</a:t>
            </a:r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</a:rPr>
              <a:t> Directives</a:t>
            </a:r>
          </a:p>
          <a:p>
            <a:pPr marL="342900" indent="-342900"/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</a:rPr>
              <a:t>References</a:t>
            </a:r>
            <a:endParaRPr lang="en-US" b="1">
              <a:solidFill>
                <a:schemeClr val="dk1"/>
              </a:solidFill>
            </a:endParaRPr>
          </a:p>
        </p:txBody>
      </p:sp>
      <p:pic>
        <p:nvPicPr>
          <p:cNvPr id="153" name="Google Shape;153;p2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9827C-D717-0DF1-DDE9-D0C969F78453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09605"/>
            <a:ext cx="8596668" cy="505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Word cloud to visualize most frequent words in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"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Not_Suicide_Post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" column:</a:t>
            </a:r>
            <a:endParaRPr lang="en-US">
              <a:solidFill>
                <a:schemeClr val="tx1"/>
              </a:solidFill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3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10ED45E-414B-2384-1137-B09B8C12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540" y="2073744"/>
            <a:ext cx="6988368" cy="4117277"/>
          </a:xfrm>
          <a:prstGeom prst="rect">
            <a:avLst/>
          </a:prstGeom>
        </p:spPr>
      </p:pic>
      <p:sp>
        <p:nvSpPr>
          <p:cNvPr id="6" name="Google Shape;167;p4">
            <a:extLst>
              <a:ext uri="{FF2B5EF4-FFF2-40B4-BE49-F238E27FC236}">
                <a16:creationId xmlns:a16="http://schemas.microsoft.com/office/drawing/2014/main" id="{DBF8E488-FAAE-5B18-EC37-F7D8B2D2E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100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10A39-270C-3DAF-0B34-461E4226703E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0519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550989"/>
            <a:ext cx="8596668" cy="511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</a:rPr>
              <a:t>Word cloud to visualize most frequent words in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"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Potential_Suicide_Post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" column: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3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10ED45E-414B-2384-1137-B09B8C12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216" y="2003406"/>
            <a:ext cx="6707015" cy="4199338"/>
          </a:xfrm>
          <a:prstGeom prst="rect">
            <a:avLst/>
          </a:prstGeom>
        </p:spPr>
      </p:pic>
      <p:sp>
        <p:nvSpPr>
          <p:cNvPr id="6" name="Google Shape;167;p4">
            <a:extLst>
              <a:ext uri="{FF2B5EF4-FFF2-40B4-BE49-F238E27FC236}">
                <a16:creationId xmlns:a16="http://schemas.microsoft.com/office/drawing/2014/main" id="{7452CCCC-4468-410A-7E42-377C00859E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94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4C80C5-EFF0-B5C0-2D8D-B604B3156FC3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986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00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 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statistical method for predicting binary outcomes from a set of predictor variables.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relationship between the predictor variables and the binary outcome using a logistic function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 probability value between 0 and 1 :</a:t>
            </a:r>
            <a:endParaRPr lang="en-US">
              <a:solidFill>
                <a:schemeClr val="dk1"/>
              </a:solidFill>
            </a:endParaRPr>
          </a:p>
          <a:p>
            <a:pPr marL="80010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Suicide risk.</a:t>
            </a:r>
            <a:endParaRPr lang="en-US" sz="1800">
              <a:solidFill>
                <a:schemeClr val="dk1"/>
              </a:solidFill>
            </a:endParaRPr>
          </a:p>
          <a:p>
            <a:pPr marL="80010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 suicide risk.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LR Model?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both linear and non-linear relationships, high-dimensional data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large datasets.</a:t>
            </a:r>
            <a:endParaRPr lang="en-US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Computationally efficient and interpretability.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endParaRPr lang="en-US" sz="1800">
              <a:solidFill>
                <a:schemeClr val="dk1"/>
              </a:solidFill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0914D-CE2B-D27E-32D7-A5CD9869F51E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0996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09EA4E0-5DE8-F58E-1EEC-0E542072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44" y="2336775"/>
            <a:ext cx="5707856" cy="3431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D3A39-BB69-7CC1-BE98-9B767BBA93B2}"/>
              </a:ext>
            </a:extLst>
          </p:cNvPr>
          <p:cNvSpPr txBox="1"/>
          <p:nvPr/>
        </p:nvSpPr>
        <p:spPr>
          <a:xfrm>
            <a:off x="2727997" y="6329271"/>
            <a:ext cx="749379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: https://www.javatpoint.com/logistic-regression-in-machine-learning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5355A2-F8FE-A00A-5B3D-2C16E1BC1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976" y="5766120"/>
            <a:ext cx="4596169" cy="480347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</a:rPr>
              <a:t>Fig: Working </a:t>
            </a:r>
            <a:r>
              <a:rPr lang="en-US">
                <a:latin typeface="Times New Roman"/>
              </a:rPr>
              <a:t>principle</a:t>
            </a:r>
            <a:r>
              <a:rPr lang="en-US">
                <a:solidFill>
                  <a:schemeClr val="tx1"/>
                </a:solidFill>
                <a:latin typeface="Times New Roman"/>
              </a:rPr>
              <a:t> of Logistic Regression</a:t>
            </a:r>
          </a:p>
        </p:txBody>
      </p:sp>
      <p:sp>
        <p:nvSpPr>
          <p:cNvPr id="9" name="Google Shape;170;p4">
            <a:extLst>
              <a:ext uri="{FF2B5EF4-FFF2-40B4-BE49-F238E27FC236}">
                <a16:creationId xmlns:a16="http://schemas.microsoft.com/office/drawing/2014/main" id="{742227BC-B98B-E3F3-E33D-A955F162D621}"/>
              </a:ext>
            </a:extLst>
          </p:cNvPr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Google Shape;167;p4">
            <a:extLst>
              <a:ext uri="{FF2B5EF4-FFF2-40B4-BE49-F238E27FC236}">
                <a16:creationId xmlns:a16="http://schemas.microsoft.com/office/drawing/2014/main" id="{23CFD7AC-2987-CEC7-3A26-4D545CF25D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13" name="Google Shape;168;p4">
            <a:extLst>
              <a:ext uri="{FF2B5EF4-FFF2-40B4-BE49-F238E27FC236}">
                <a16:creationId xmlns:a16="http://schemas.microsoft.com/office/drawing/2014/main" id="{9189218D-7997-DA3F-849B-6F3A0B55F8C4}"/>
              </a:ext>
            </a:extLst>
          </p:cNvPr>
          <p:cNvSpPr txBox="1">
            <a:spLocks/>
          </p:cNvSpPr>
          <p:nvPr/>
        </p:nvSpPr>
        <p:spPr>
          <a:xfrm>
            <a:off x="677334" y="1738558"/>
            <a:ext cx="8596668" cy="39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 </a:t>
            </a:r>
            <a:endParaRPr lang="en-US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1E95B-B4B0-D408-7C05-A88B290F3FAA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4717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 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Finds a hyperplane that maximizes the margin to separate the different classes in the data set.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Assigns a weight to each word to determine the importance of each word for text classification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SVM Model?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 non-linearly separable and high-dimensional data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kernel trick.</a:t>
            </a:r>
            <a:endParaRPr lang="en-US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way to handle imbalanced datasets.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en-US" sz="1800">
              <a:solidFill>
                <a:schemeClr val="dk1"/>
              </a:solidFill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ABED9965-8CB8-4D65-580B-24C1784389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76F86-FFA0-34AB-FD9B-FBB13ADCFEDA}"/>
              </a:ext>
            </a:extLst>
          </p:cNvPr>
          <p:cNvSpPr txBox="1"/>
          <p:nvPr/>
        </p:nvSpPr>
        <p:spPr>
          <a:xfrm>
            <a:off x="583721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10549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A1FB5-38F0-FA9B-1E50-9077B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271" y="5677464"/>
            <a:ext cx="3727013" cy="550687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</a:rPr>
              <a:t>Fig: Working </a:t>
            </a:r>
            <a:r>
              <a:rPr lang="en-US">
                <a:latin typeface="Times New Roman"/>
              </a:rPr>
              <a:t>principle</a:t>
            </a:r>
            <a:r>
              <a:rPr lang="en-US">
                <a:solidFill>
                  <a:schemeClr val="tx1"/>
                </a:solidFill>
                <a:latin typeface="Times New Roman"/>
              </a:rPr>
              <a:t> of SVM</a:t>
            </a:r>
          </a:p>
        </p:txBody>
      </p:sp>
      <p:sp>
        <p:nvSpPr>
          <p:cNvPr id="8" name="Google Shape;167;p4">
            <a:extLst>
              <a:ext uri="{FF2B5EF4-FFF2-40B4-BE49-F238E27FC236}">
                <a16:creationId xmlns:a16="http://schemas.microsoft.com/office/drawing/2014/main" id="{25B37883-285C-0F29-4FD5-8F0202F25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11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pic>
        <p:nvPicPr>
          <p:cNvPr id="10" name="Google Shape;169;p4" descr="Logo, company name&#10;&#10;Description automatically generated">
            <a:extLst>
              <a:ext uri="{FF2B5EF4-FFF2-40B4-BE49-F238E27FC236}">
                <a16:creationId xmlns:a16="http://schemas.microsoft.com/office/drawing/2014/main" id="{CCAEB577-9790-413D-89A2-9ECC1A281F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70;p4">
            <a:extLst>
              <a:ext uri="{FF2B5EF4-FFF2-40B4-BE49-F238E27FC236}">
                <a16:creationId xmlns:a16="http://schemas.microsoft.com/office/drawing/2014/main" id="{F96DC55B-BFEB-3175-CAF8-A1F940C058F8}"/>
              </a:ext>
            </a:extLst>
          </p:cNvPr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09139-B47F-F67A-0147-B22498AC58CB}"/>
              </a:ext>
            </a:extLst>
          </p:cNvPr>
          <p:cNvSpPr txBox="1"/>
          <p:nvPr/>
        </p:nvSpPr>
        <p:spPr>
          <a:xfrm>
            <a:off x="626853" y="649281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25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77D331C-857E-0443-8ABD-FAC40DC6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24" y="2232126"/>
            <a:ext cx="5438538" cy="3444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96276-8EEB-624D-60A3-A3192DC178CE}"/>
              </a:ext>
            </a:extLst>
          </p:cNvPr>
          <p:cNvSpPr txBox="1"/>
          <p:nvPr/>
        </p:nvSpPr>
        <p:spPr>
          <a:xfrm>
            <a:off x="2419992" y="6234159"/>
            <a:ext cx="73529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Times New Roman"/>
              </a:rPr>
              <a:t>Image Source</a:t>
            </a:r>
            <a:r>
              <a:rPr lang="en-US" sz="1100">
                <a:cs typeface="Times New Roman"/>
              </a:rPr>
              <a:t>: </a:t>
            </a:r>
            <a:r>
              <a:rPr lang="en-US" sz="1100">
                <a:solidFill>
                  <a:srgbClr val="3F3F3F"/>
                </a:solidFill>
              </a:rPr>
              <a:t>https://www.javatpoint.com/machine-learning-support-vector-machine-algorithm</a:t>
            </a:r>
            <a:endParaRPr lang="en-US" sz="1100"/>
          </a:p>
        </p:txBody>
      </p:sp>
      <p:sp>
        <p:nvSpPr>
          <p:cNvPr id="9" name="Google Shape;168;p4">
            <a:extLst>
              <a:ext uri="{FF2B5EF4-FFF2-40B4-BE49-F238E27FC236}">
                <a16:creationId xmlns:a16="http://schemas.microsoft.com/office/drawing/2014/main" id="{C887142B-2A47-5391-F260-75C770AB629D}"/>
              </a:ext>
            </a:extLst>
          </p:cNvPr>
          <p:cNvSpPr txBox="1">
            <a:spLocks/>
          </p:cNvSpPr>
          <p:nvPr/>
        </p:nvSpPr>
        <p:spPr>
          <a:xfrm>
            <a:off x="677334" y="1808897"/>
            <a:ext cx="8596668" cy="42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 </a:t>
            </a:r>
            <a:endParaRPr lang="en-US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dk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900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 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type of probabilistic model and a variant of the traditional Naive Bayes algorithm.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naive assumption that all the features in the data are independent of each other.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relative frequency of each feature in the training data to estimate the probability of each class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MNB Model?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Particularly suited for discrete data.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high-dimensional, imbalanced and large datasets.</a:t>
            </a: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4949E598-50C2-18AE-71EE-F70A4EAFF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228A7-4964-603E-E9D8-6F74664611E6}"/>
              </a:ext>
            </a:extLst>
          </p:cNvPr>
          <p:cNvSpPr txBox="1"/>
          <p:nvPr/>
        </p:nvSpPr>
        <p:spPr>
          <a:xfrm>
            <a:off x="612475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00075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 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type of ensemble learning method.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multiple decision trees on subsets of the data.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the predictions of multiple decision trees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RF Model?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high-dimensional and non-linearly separable data by averaging the predictions of multiple decision trees.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overfitting.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feature importance.</a:t>
            </a: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B21560AC-C34E-C81D-F38A-21EF37FB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DAEFA-7975-5C06-690F-8B5F1BCF158F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953896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B756CB9-5B3C-E1EC-FCA0-053F7DA0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97" y="2021407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EFA61-9926-4334-8B75-FBAA78D4D587}"/>
              </a:ext>
            </a:extLst>
          </p:cNvPr>
          <p:cNvSpPr txBox="1"/>
          <p:nvPr/>
        </p:nvSpPr>
        <p:spPr>
          <a:xfrm>
            <a:off x="1779709" y="6458224"/>
            <a:ext cx="814863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: https://www.freecodecamp.org/news/how-to-use-the-tree-based-algorithm-for-machine-learning/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156B85-5B90-7DE6-485C-516CA8F3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9613" y="5810081"/>
            <a:ext cx="5334356" cy="562409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</a:rPr>
              <a:t>Fig: Working </a:t>
            </a:r>
            <a:r>
              <a:rPr lang="en-US">
                <a:latin typeface="Times New Roman"/>
              </a:rPr>
              <a:t>principle</a:t>
            </a:r>
            <a:r>
              <a:rPr lang="en-US">
                <a:solidFill>
                  <a:schemeClr val="tx1"/>
                </a:solidFill>
                <a:latin typeface="Times New Roman"/>
              </a:rPr>
              <a:t> of Random Forest Classifier</a:t>
            </a:r>
          </a:p>
        </p:txBody>
      </p:sp>
      <p:sp>
        <p:nvSpPr>
          <p:cNvPr id="8" name="Google Shape;170;p4">
            <a:extLst>
              <a:ext uri="{FF2B5EF4-FFF2-40B4-BE49-F238E27FC236}">
                <a16:creationId xmlns:a16="http://schemas.microsoft.com/office/drawing/2014/main" id="{A98E88A3-947E-A465-07D6-259F0B8875B2}"/>
              </a:ext>
            </a:extLst>
          </p:cNvPr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Google Shape;167;p4">
            <a:extLst>
              <a:ext uri="{FF2B5EF4-FFF2-40B4-BE49-F238E27FC236}">
                <a16:creationId xmlns:a16="http://schemas.microsoft.com/office/drawing/2014/main" id="{096A5D35-BCC5-AF12-39C6-EB0D36715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7877"/>
            <a:ext cx="8596668" cy="11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13" name="Google Shape;168;p4">
            <a:extLst>
              <a:ext uri="{FF2B5EF4-FFF2-40B4-BE49-F238E27FC236}">
                <a16:creationId xmlns:a16="http://schemas.microsoft.com/office/drawing/2014/main" id="{3878A6FD-A6F6-71AC-0EE9-D2A457DD139F}"/>
              </a:ext>
            </a:extLst>
          </p:cNvPr>
          <p:cNvSpPr txBox="1">
            <a:spLocks/>
          </p:cNvSpPr>
          <p:nvPr/>
        </p:nvSpPr>
        <p:spPr>
          <a:xfrm>
            <a:off x="677334" y="1715112"/>
            <a:ext cx="8596668" cy="42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Random Forest Classifier</a:t>
            </a:r>
            <a:endParaRPr lang="en-US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dk1"/>
              </a:solidFill>
              <a:ea typeface="Times New Roman"/>
              <a:cs typeface="Times New Roman"/>
            </a:endParaRPr>
          </a:p>
        </p:txBody>
      </p:sp>
      <p:pic>
        <p:nvPicPr>
          <p:cNvPr id="12" name="Google Shape;169;p4" descr="Logo, company name&#10;&#10;Description automatically generated">
            <a:extLst>
              <a:ext uri="{FF2B5EF4-FFF2-40B4-BE49-F238E27FC236}">
                <a16:creationId xmlns:a16="http://schemas.microsoft.com/office/drawing/2014/main" id="{A1D3E27E-AEA5-6FC4-791F-D117BAE62C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251DBA-E632-A286-D988-BE310A74752F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51097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 Classifier 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a sequence of simple models, such as decision trees, in a step-by-step manner.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model is trained to correct the errors of the previous model in the sequence.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GBC Model?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high-dimensional and non-linearly separable data by using a combination of weak models (such as decision trees) and adjusting their weights.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overfitting.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feature importance.</a:t>
            </a: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7B5B2F67-DA5E-16EB-8F12-EDDEE1867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0C742-958B-68C8-E471-B016C001958E}"/>
              </a:ext>
            </a:extLst>
          </p:cNvPr>
          <p:cNvSpPr txBox="1"/>
          <p:nvPr/>
        </p:nvSpPr>
        <p:spPr>
          <a:xfrm>
            <a:off x="540589" y="65647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52466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imes New Roman"/>
              <a:buNone/>
            </a:pPr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sz="4500" b="1">
              <a:latin typeface="Times New Roman"/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Purpose </a:t>
            </a: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of This Project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develop an appropriate ML or DL model to disseminate public health surveillance tools that effectively help finding people who might be in risk of committing suicide.</a:t>
            </a:r>
            <a:endParaRPr 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possible driver: the exploration of data and textual captured through social media mining.  </a:t>
            </a:r>
            <a:endParaRPr lang="en-US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61" name="Google Shape;161;p3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21133-516B-5445-C05C-87A9DE89F754}"/>
              </a:ext>
            </a:extLst>
          </p:cNvPr>
          <p:cNvSpPr txBox="1"/>
          <p:nvPr/>
        </p:nvSpPr>
        <p:spPr>
          <a:xfrm>
            <a:off x="540589" y="64640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6655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F42994CD-5955-9144-C331-7C33F26F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81" y="2143124"/>
            <a:ext cx="7609284" cy="2666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9501B-320B-ABA7-D393-2917EEAF5AD5}"/>
              </a:ext>
            </a:extLst>
          </p:cNvPr>
          <p:cNvSpPr txBox="1"/>
          <p:nvPr/>
        </p:nvSpPr>
        <p:spPr>
          <a:xfrm>
            <a:off x="2362109" y="6000476"/>
            <a:ext cx="77200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: https://www.analyticsvidhya.com/blog/2020/10/adaboost-and-gradient-boost/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913F9B-C155-F9B7-B208-170740AC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867" y="5008150"/>
            <a:ext cx="5501044" cy="785147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</a:rPr>
              <a:t>Fig: Working </a:t>
            </a:r>
            <a:r>
              <a:rPr lang="en-US">
                <a:latin typeface="Times New Roman"/>
              </a:rPr>
              <a:t>principle</a:t>
            </a:r>
            <a:r>
              <a:rPr lang="en-US">
                <a:solidFill>
                  <a:schemeClr val="tx1"/>
                </a:solidFill>
                <a:latin typeface="Times New Roman"/>
              </a:rPr>
              <a:t> of Gradient Boost Classifier</a:t>
            </a:r>
          </a:p>
        </p:txBody>
      </p:sp>
      <p:sp>
        <p:nvSpPr>
          <p:cNvPr id="9" name="Google Shape;170;p4">
            <a:extLst>
              <a:ext uri="{FF2B5EF4-FFF2-40B4-BE49-F238E27FC236}">
                <a16:creationId xmlns:a16="http://schemas.microsoft.com/office/drawing/2014/main" id="{53170688-B947-990D-2734-1826E06163CD}"/>
              </a:ext>
            </a:extLst>
          </p:cNvPr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11" name="Google Shape;169;p4" descr="Logo, company name&#10;&#10;Description automatically generated">
            <a:extLst>
              <a:ext uri="{FF2B5EF4-FFF2-40B4-BE49-F238E27FC236}">
                <a16:creationId xmlns:a16="http://schemas.microsoft.com/office/drawing/2014/main" id="{D9855826-F587-0C50-29BA-3EF7C28FBD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68;p4">
            <a:extLst>
              <a:ext uri="{FF2B5EF4-FFF2-40B4-BE49-F238E27FC236}">
                <a16:creationId xmlns:a16="http://schemas.microsoft.com/office/drawing/2014/main" id="{29B4A5BE-EBC4-AFB0-B573-3289E8D366F6}"/>
              </a:ext>
            </a:extLst>
          </p:cNvPr>
          <p:cNvSpPr txBox="1">
            <a:spLocks/>
          </p:cNvSpPr>
          <p:nvPr/>
        </p:nvSpPr>
        <p:spPr>
          <a:xfrm>
            <a:off x="677334" y="1808897"/>
            <a:ext cx="8596668" cy="42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</a:rPr>
              <a:t>Gradient Boost Classifier</a:t>
            </a:r>
          </a:p>
          <a:p>
            <a:pPr marL="0" indent="0">
              <a:buNone/>
            </a:pPr>
            <a:endParaRPr lang="en-US">
              <a:solidFill>
                <a:schemeClr val="dk1"/>
              </a:solidFill>
              <a:ea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7F763-7EDF-56C7-06AA-5BFCEDD828E3}"/>
              </a:ext>
            </a:extLst>
          </p:cNvPr>
          <p:cNvSpPr txBox="1"/>
          <p:nvPr/>
        </p:nvSpPr>
        <p:spPr>
          <a:xfrm>
            <a:off x="534636" y="6514607"/>
            <a:ext cx="439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30</a:t>
            </a:r>
          </a:p>
        </p:txBody>
      </p:sp>
      <p:sp>
        <p:nvSpPr>
          <p:cNvPr id="16" name="Google Shape;167;p4">
            <a:extLst>
              <a:ext uri="{FF2B5EF4-FFF2-40B4-BE49-F238E27FC236}">
                <a16:creationId xmlns:a16="http://schemas.microsoft.com/office/drawing/2014/main" id="{27A4DC61-DB07-B571-19DA-AA52ACD4C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213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79515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Classifier 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Stacking ensemble.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a meta-model to make a final prediction based on the predictions of the base models.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Ensemble Classifier?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high-dimensional and non-linearly separable data by using the strengths of different models.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overfitting.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feature importance.</a:t>
            </a: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10D60141-98AC-DBDA-7317-546F94C60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0002C-0771-84AF-916F-A05CFABE3374}"/>
              </a:ext>
            </a:extLst>
          </p:cNvPr>
          <p:cNvSpPr txBox="1"/>
          <p:nvPr/>
        </p:nvSpPr>
        <p:spPr>
          <a:xfrm>
            <a:off x="468702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4042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AdaBoost with Random Forest Classifier Model </a:t>
            </a:r>
            <a:endParaRPr lang="en-US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two different ensemble methods: AdaBoost and Random Forest.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RF Classifier: Trains multiple decision trees on random subsets of the data.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AdaBoost Classifier: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the weights of the data points,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the predictions of the individual Random Forest classifiers.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ABRF Model?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high-dimensional, non-linearly separable and large datasets.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overfitting.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feature importance.</a:t>
            </a: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468DCFCF-18D1-3AA1-C7BE-0648577CA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3C0BA-15A3-9884-9F2D-ACE8517C75E3}"/>
              </a:ext>
            </a:extLst>
          </p:cNvPr>
          <p:cNvSpPr txBox="1"/>
          <p:nvPr/>
        </p:nvSpPr>
        <p:spPr>
          <a:xfrm>
            <a:off x="540589" y="65647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64253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F189B3E-A713-6989-BB1A-ABF8E4B9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2305050"/>
            <a:ext cx="7820026" cy="2384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4914C-AA1B-9894-3D1F-776822CCDA94}"/>
              </a:ext>
            </a:extLst>
          </p:cNvPr>
          <p:cNvSpPr txBox="1"/>
          <p:nvPr/>
        </p:nvSpPr>
        <p:spPr>
          <a:xfrm>
            <a:off x="3182817" y="6140236"/>
            <a:ext cx="507682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 : https://devopedia.org/n-gram-model</a:t>
            </a:r>
          </a:p>
        </p:txBody>
      </p:sp>
      <p:sp>
        <p:nvSpPr>
          <p:cNvPr id="7" name="Google Shape;170;p4">
            <a:extLst>
              <a:ext uri="{FF2B5EF4-FFF2-40B4-BE49-F238E27FC236}">
                <a16:creationId xmlns:a16="http://schemas.microsoft.com/office/drawing/2014/main" id="{6DB95001-98AD-E75C-2650-C116CA366DDF}"/>
              </a:ext>
            </a:extLst>
          </p:cNvPr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9" name="Google Shape;169;p4" descr="Logo, company name&#10;&#10;Description automatically generated">
            <a:extLst>
              <a:ext uri="{FF2B5EF4-FFF2-40B4-BE49-F238E27FC236}">
                <a16:creationId xmlns:a16="http://schemas.microsoft.com/office/drawing/2014/main" id="{46304E48-65C8-EE40-006B-97B81E6C3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DF358-714C-F6B9-A169-8DF65438F9C8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33</a:t>
            </a:r>
          </a:p>
        </p:txBody>
      </p:sp>
      <p:sp>
        <p:nvSpPr>
          <p:cNvPr id="14" name="Google Shape;167;p4">
            <a:extLst>
              <a:ext uri="{FF2B5EF4-FFF2-40B4-BE49-F238E27FC236}">
                <a16:creationId xmlns:a16="http://schemas.microsoft.com/office/drawing/2014/main" id="{B2AA4A50-54E7-5E89-D601-DF7C97DA9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Machine Learning Models</a:t>
            </a:r>
          </a:p>
        </p:txBody>
      </p:sp>
      <p:sp>
        <p:nvSpPr>
          <p:cNvPr id="16" name="Google Shape;168;p4">
            <a:extLst>
              <a:ext uri="{FF2B5EF4-FFF2-40B4-BE49-F238E27FC236}">
                <a16:creationId xmlns:a16="http://schemas.microsoft.com/office/drawing/2014/main" id="{D75FF303-A464-73B0-F1DD-A259C8578C39}"/>
              </a:ext>
            </a:extLst>
          </p:cNvPr>
          <p:cNvSpPr txBox="1">
            <a:spLocks/>
          </p:cNvSpPr>
          <p:nvPr/>
        </p:nvSpPr>
        <p:spPr>
          <a:xfrm>
            <a:off x="677334" y="1808897"/>
            <a:ext cx="8596668" cy="42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</a:rPr>
              <a:t>N-grams</a:t>
            </a:r>
          </a:p>
          <a:p>
            <a:pPr marL="0" indent="0">
              <a:buNone/>
            </a:pPr>
            <a:endParaRPr lang="en-US">
              <a:solidFill>
                <a:schemeClr val="dk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253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br>
              <a:rPr lang="en-US" sz="2800">
                <a:latin typeface="Times New Roman"/>
                <a:ea typeface="Times New Roman"/>
                <a:cs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Comparison Between ML Models</a:t>
            </a:r>
            <a:endParaRPr lang="en-US" sz="2800" b="1">
              <a:latin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937851"/>
            <a:ext cx="8596668" cy="476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342900" indent="-342900">
              <a:spcBef>
                <a:spcPts val="0"/>
              </a:spcBef>
            </a:pPr>
            <a:endParaRPr lang="en-US" b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D5139FC0-09ED-DCCA-66B2-03FA869C5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15" y="2097465"/>
            <a:ext cx="6787661" cy="1537654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23A3A1A-1A25-443F-F499-619D8D454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616" y="3630971"/>
            <a:ext cx="6787661" cy="1495195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E3E3E03-B25E-6D15-A0EB-233C7A57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2615" y="5117124"/>
            <a:ext cx="6787661" cy="1547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F5257-1593-22BE-1FC9-CC03A006626E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61418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708255"/>
            <a:ext cx="8596668" cy="422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Long Short-Term Memory(LSTM) Model </a:t>
            </a:r>
            <a:endParaRPr lang="en-US" b="1" dirty="0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Bidirectional-LSTM: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Variant of RNN that processes input in both forward and backward directions, considering past and future context.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LSTM Networks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Forward and Backward direction input sequence processing.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use multiple layers of LSTM:</a:t>
            </a:r>
            <a:endParaRPr lang="en-US" b="1" dirty="0">
              <a:solidFill>
                <a:schemeClr val="tx1"/>
              </a:solidFill>
              <a:latin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1-layer: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layer captures long-term dependencies</a:t>
            </a: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2-layers: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layers captures initial and higher-level features.</a:t>
            </a:r>
            <a:endParaRPr lang="en-US" sz="1800" dirty="0">
              <a:solidFill>
                <a:schemeClr val="tx1"/>
              </a:solidFill>
              <a:latin typeface="Times New Roman"/>
            </a:endParaRPr>
          </a:p>
          <a:p>
            <a:pPr marL="800100" lvl="1" indent="-285750">
              <a:buFont typeface="Courier New"/>
              <a:buChar char="o"/>
            </a:pP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B303564A-2DE4-B28D-B689-A4BFE08F7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B2C37-3949-96E8-0BBC-0DEA96AD3353}"/>
              </a:ext>
            </a:extLst>
          </p:cNvPr>
          <p:cNvSpPr txBox="1"/>
          <p:nvPr/>
        </p:nvSpPr>
        <p:spPr>
          <a:xfrm>
            <a:off x="468702" y="65647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46298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521349"/>
            <a:ext cx="8596668" cy="47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LSTM Cell :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B303564A-2DE4-B28D-B689-A4BFE08F7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5223"/>
            <a:ext cx="8596668" cy="93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B2C37-3949-96E8-0BBC-0DEA96AD3353}"/>
              </a:ext>
            </a:extLst>
          </p:cNvPr>
          <p:cNvSpPr txBox="1"/>
          <p:nvPr/>
        </p:nvSpPr>
        <p:spPr>
          <a:xfrm>
            <a:off x="468702" y="65647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36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1AE95AF-CD50-E9A6-4CBB-866E07DB5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438" y="2001174"/>
            <a:ext cx="5086709" cy="4250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60D36-CC78-D088-D64F-AAFB1641ED6E}"/>
              </a:ext>
            </a:extLst>
          </p:cNvPr>
          <p:cNvSpPr txBox="1"/>
          <p:nvPr/>
        </p:nvSpPr>
        <p:spPr>
          <a:xfrm>
            <a:off x="2670428" y="6274500"/>
            <a:ext cx="551449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</a:t>
            </a: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https://towardsdatascience.com/lstm-gradients-b3996e6a0296</a:t>
            </a:r>
            <a:endParaRPr lang="en-US" sz="13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1977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714891"/>
            <a:ext cx="8754818" cy="432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Accuracy: 93.95973086357117%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Visualization of training and validation loss and accuracy for LSTM 1-Layer model: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70B0E2F-FCFF-A99D-9EBA-4EBB1720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63" y="2777619"/>
            <a:ext cx="4103075" cy="3670821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7C523D4-BD61-4500-9A55-4A6210D31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38" y="2783264"/>
            <a:ext cx="4103078" cy="3659533"/>
          </a:xfrm>
          <a:prstGeom prst="rect">
            <a:avLst/>
          </a:prstGeom>
        </p:spPr>
      </p:pic>
      <p:sp>
        <p:nvSpPr>
          <p:cNvPr id="7" name="Google Shape;167;p4">
            <a:extLst>
              <a:ext uri="{FF2B5EF4-FFF2-40B4-BE49-F238E27FC236}">
                <a16:creationId xmlns:a16="http://schemas.microsoft.com/office/drawing/2014/main" id="{C5CF21C9-6FAF-C5D9-023E-0E2C1D35E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65827"/>
            <a:ext cx="8596668" cy="116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2B1C5-A342-B70C-76BD-546518B9C0B2}"/>
              </a:ext>
            </a:extLst>
          </p:cNvPr>
          <p:cNvSpPr txBox="1"/>
          <p:nvPr/>
        </p:nvSpPr>
        <p:spPr>
          <a:xfrm>
            <a:off x="468702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399983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714892"/>
            <a:ext cx="8769196" cy="432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Accuracy: 94.18344497680664%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Visualization of training and validation loss and accuracy for LSTM 2-Layer model: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b="1"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70B0E2F-FCFF-A99D-9EBA-4EBB1720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63" y="2784261"/>
            <a:ext cx="4103075" cy="3680982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7C523D4-BD61-4500-9A55-4A6210D31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38" y="2781081"/>
            <a:ext cx="4103078" cy="3663898"/>
          </a:xfrm>
          <a:prstGeom prst="rect">
            <a:avLst/>
          </a:prstGeom>
        </p:spPr>
      </p:pic>
      <p:sp>
        <p:nvSpPr>
          <p:cNvPr id="7" name="Google Shape;167;p4">
            <a:extLst>
              <a:ext uri="{FF2B5EF4-FFF2-40B4-BE49-F238E27FC236}">
                <a16:creationId xmlns:a16="http://schemas.microsoft.com/office/drawing/2014/main" id="{0C602220-F9C4-79CE-C519-F6A2CFCB0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94581"/>
            <a:ext cx="8596668" cy="11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D0C06-4DED-FF66-38A5-D4202AA8DC3E}"/>
              </a:ext>
            </a:extLst>
          </p:cNvPr>
          <p:cNvSpPr txBox="1"/>
          <p:nvPr/>
        </p:nvSpPr>
        <p:spPr>
          <a:xfrm>
            <a:off x="439947" y="65647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786779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44172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Why use Bidirectional LSTM Model?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Bidirectional LSTMs handle sequential data and long-term dependencies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Improve performance in tasks such as NLP, speech recognition, and time series prediction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Handle missing or incomplete data and noise better than unidirectional LSTMs.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ECC59E91-F8D0-7D82-4C14-63B17C15F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BB47E-7BD6-F1EE-CA87-FF007E7B3B38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2832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imes New Roman"/>
              <a:buNone/>
            </a:pPr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sz="4500" b="1">
              <a:latin typeface="Times New Roman"/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03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What We Intend to Do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spcBef>
                <a:spcPts val="0"/>
              </a:spcBef>
              <a:buFont typeface="Arial,Sans-Serif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 Twitter-based Suicide Risk Analysis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using Machine Learning &amp; Deep Learning models:</a:t>
            </a:r>
            <a:endParaRPr lang="en-US">
              <a:solidFill>
                <a:schemeClr val="tx1"/>
              </a:solidFill>
              <a:cs typeface="Times New Roman"/>
            </a:endParaRPr>
          </a:p>
          <a:p>
            <a:pPr marL="800100" lvl="1" indent="-285750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Suicide  Risk Analysis and Suicide Prediction</a:t>
            </a:r>
          </a:p>
          <a:p>
            <a:pPr marL="800100" lvl="1" indent="-285750">
              <a:spcBef>
                <a:spcPts val="0"/>
              </a:spcBef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dentify the level of negativity within the text of a tweet to detect suicidal risk of an user.</a:t>
            </a:r>
            <a:endParaRPr lang="en-US" sz="2000" b="0" i="0" u="none" strike="noStrike">
              <a:effectLst/>
              <a:latin typeface="Times New Roman"/>
              <a:cs typeface="Times New Roman"/>
            </a:endParaRPr>
          </a:p>
          <a:p>
            <a:pPr marL="800100" lvl="1" indent="-285750">
              <a:spcBef>
                <a:spcPts val="0"/>
              </a:spcBef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Goal: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To attain 80%+ accuracy by implementing the LSTM and BERT models along with the traditional Machine Learning models (Logistic Regression, Multinomial Naive Bayes, SVM, AdaBoost Classifier,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GradientBoostingClassifier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, and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RandomForest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Classifier).</a:t>
            </a:r>
            <a:endParaRPr lang="en-US" sz="200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800100" lvl="1" indent="-285750">
              <a:lnSpc>
                <a:spcPct val="15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1" name="Google Shape;161;p3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DFD31-E378-2BC4-EC33-9BEA3B12F94A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0284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4300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Gated Recurrent Unit(GRU) Model 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GRU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RNN with fewer parameters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handles sequential data and captures long-term dependencies</a:t>
            </a: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Two gates: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reset and update, controlling information preservation/discarding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Output is a combination of previous state and new input, controlled by gates.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E90D8A6D-CB6B-0B6D-405F-6FF16A2CE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EAA5C-D211-E3DB-F191-A9C38B1FC880}"/>
              </a:ext>
            </a:extLst>
          </p:cNvPr>
          <p:cNvSpPr txBox="1"/>
          <p:nvPr/>
        </p:nvSpPr>
        <p:spPr>
          <a:xfrm>
            <a:off x="468702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697176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786778"/>
            <a:ext cx="8596668" cy="61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 Cell: 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E90D8A6D-CB6B-0B6D-405F-6FF16A2CE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5223"/>
            <a:ext cx="8596668" cy="9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EAA5C-D211-E3DB-F191-A9C38B1FC880}"/>
              </a:ext>
            </a:extLst>
          </p:cNvPr>
          <p:cNvSpPr txBox="1"/>
          <p:nvPr/>
        </p:nvSpPr>
        <p:spPr>
          <a:xfrm>
            <a:off x="468702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41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C512E0F-6E08-9D91-283A-03D95A9E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809" y="2225194"/>
            <a:ext cx="5124686" cy="3685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C7FC1C-E4D9-E58F-1E60-16FDABCFBD11}"/>
              </a:ext>
            </a:extLst>
          </p:cNvPr>
          <p:cNvSpPr txBox="1"/>
          <p:nvPr/>
        </p:nvSpPr>
        <p:spPr>
          <a:xfrm>
            <a:off x="2670872" y="6138690"/>
            <a:ext cx="620814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http://primo.ai/index.php?title=Gated_Recurrent_Unit_%28GRU%29</a:t>
            </a:r>
          </a:p>
        </p:txBody>
      </p:sp>
    </p:spTree>
    <p:extLst>
      <p:ext uri="{BB962C8B-B14F-4D97-AF65-F5344CB8AC3E}">
        <p14:creationId xmlns:p14="http://schemas.microsoft.com/office/powerpoint/2010/main" val="2434174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714892"/>
            <a:ext cx="8582291" cy="432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latin typeface="Times New Roman"/>
                <a:cs typeface="Times New Roman"/>
              </a:rPr>
              <a:t>Accuracy: 92.84116625785828%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Visualization of training and validation accuracy and loss for GRU model: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b="1"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70B0E2F-FCFF-A99D-9EBA-4EBB1720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63" y="2781081"/>
            <a:ext cx="4103075" cy="3675619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7C523D4-BD61-4500-9A55-4A6210D31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38" y="2781081"/>
            <a:ext cx="4103078" cy="3663898"/>
          </a:xfrm>
          <a:prstGeom prst="rect">
            <a:avLst/>
          </a:prstGeom>
        </p:spPr>
      </p:pic>
      <p:sp>
        <p:nvSpPr>
          <p:cNvPr id="7" name="Google Shape;167;p4">
            <a:extLst>
              <a:ext uri="{FF2B5EF4-FFF2-40B4-BE49-F238E27FC236}">
                <a16:creationId xmlns:a16="http://schemas.microsoft.com/office/drawing/2014/main" id="{18354662-C98B-9DDF-03BB-87D476977F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957" y="480204"/>
            <a:ext cx="8596668" cy="11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95894-E36A-433D-BA4D-D9206A3AA0DD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619432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54236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Why use GRU Model?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GRUs: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Fewer parameters, efficient, less prone to overfitting, handle sequential data, dependencies, missing or incomplete data and noise better.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GRUs performance is comparable or better than LSTMs, especially in NLP and speech recognition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GRUs are faster to train than LSTMs.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B64EB5F0-E671-1FBD-8108-99B3BB387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AFBD6-62CD-067B-E764-DC50DDA35C8C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37123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1424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Network(CNN)+LSTM Model 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models: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Use convolutional layers to process sequential data.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Convolutional layer: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Applies filters to input data, creates feature maps, captures local patterns in data.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LSTM: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Processes the feature maps from the output of convolutional layers, making predictions. 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Combination of two architectures learn both spatial and temporal features from the input data.</a:t>
            </a: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B3CDD48D-FF96-8E8C-88B4-AFCDC113A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B8C86-EFB1-C9F0-2B7A-59076ECA55C5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953272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801156"/>
            <a:ext cx="8596668" cy="424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Accuracy: 93.51230263710022%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Visualization of training and validation accuracy and loss for CNN+LSTM model:</a:t>
            </a:r>
            <a:endParaRPr lang="en-US" b="1" dirty="0">
              <a:solidFill>
                <a:schemeClr val="tx1"/>
              </a:solidFill>
              <a:latin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b="1"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70B0E2F-FCFF-A99D-9EBA-4EBB1720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63" y="2778399"/>
            <a:ext cx="4103075" cy="3680982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7C523D4-BD61-4500-9A55-4A6210D31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38" y="2781081"/>
            <a:ext cx="4103078" cy="3675621"/>
          </a:xfrm>
          <a:prstGeom prst="rect">
            <a:avLst/>
          </a:prstGeom>
        </p:spPr>
      </p:pic>
      <p:sp>
        <p:nvSpPr>
          <p:cNvPr id="7" name="Google Shape;167;p4">
            <a:extLst>
              <a:ext uri="{FF2B5EF4-FFF2-40B4-BE49-F238E27FC236}">
                <a16:creationId xmlns:a16="http://schemas.microsoft.com/office/drawing/2014/main" id="{C6E79565-4EF4-5BC0-9E0E-E061498A9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37713"/>
            <a:ext cx="8596668" cy="116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01B36-C053-5BB0-B59B-A91847D0E714}"/>
              </a:ext>
            </a:extLst>
          </p:cNvPr>
          <p:cNvSpPr txBox="1"/>
          <p:nvPr/>
        </p:nvSpPr>
        <p:spPr>
          <a:xfrm>
            <a:off x="425570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596065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57111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Why use CNN+LSTM Model?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CNN's ability to extract features from the input text, and LSTM's ability to learn temporal dependencies and long-term context in the text. 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Ability to learn both local and global features and can handle sequential data.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D6FE9431-7F87-439F-C772-D72C8576F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53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42FA8-25B1-1DA2-B2BD-19B4E6E225ED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49630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4500" b="1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br>
              <a:rPr lang="en-US" sz="5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Comparison Between DL Models</a:t>
            </a:r>
            <a:endParaRPr lang="en-US" sz="2800" b="1"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724226" y="2041368"/>
            <a:ext cx="8596668" cy="442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Accuracy comparison: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en-US" b="1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342900" indent="-342900">
              <a:spcBef>
                <a:spcPts val="0"/>
              </a:spcBef>
            </a:pPr>
            <a:endParaRPr lang="en-US" b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31DEF9-6FDD-206D-6453-13FC538D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476" y="2510178"/>
            <a:ext cx="4189049" cy="3170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88D80B-8F1A-133D-9007-3988410D2B95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841106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71759"/>
            <a:ext cx="8596668" cy="4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Encoding Representation For Transformers(BERT)  Model </a:t>
            </a:r>
            <a:endParaRPr dirty="0">
              <a:solidFill>
                <a:schemeClr val="dk1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BERT: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pre-trained transformer-based model for NLP tasks, fine-tune on various tasks like text classification, named entity recognition, question answering.</a:t>
            </a:r>
            <a:endParaRPr lang="en-US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"Bidirectional" processing: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considers context from both directions for better understanding of words.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Pre-trained on large corpus, fine-tune on small task-specific data.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is pre-trained on two different, but related, NLP task: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22910" indent="-285750">
              <a:buFont typeface="Courier New"/>
              <a:buChar char="o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  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Masked Language Modeling: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 hidden word based on context</a:t>
            </a:r>
            <a:endParaRPr lang="en-US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422910" indent="-285750"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Sentence Prediction: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 logical connection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sentences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800100" lvl="1" indent="-285750" algn="l">
              <a:spcBef>
                <a:spcPts val="1000"/>
              </a:spcBef>
              <a:spcAft>
                <a:spcPts val="0"/>
              </a:spcAft>
              <a:buSzPts val="1440"/>
              <a:buFont typeface="Courier New"/>
              <a:buChar char="o"/>
            </a:pPr>
            <a:endParaRPr lang="en-US" sz="18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AE73F837-D606-B236-3E20-41D2C88C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5223"/>
            <a:ext cx="8596668" cy="90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500" b="1">
                <a:latin typeface="Times New Roman"/>
                <a:cs typeface="Times New Roman"/>
              </a:rPr>
              <a:t>Deep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8B9B1-9ED6-D771-9E8C-2A05F20D7355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788709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671759"/>
            <a:ext cx="8596668" cy="401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  Model :</a:t>
            </a:r>
            <a:endParaRPr lang="en-US">
              <a:solidFill>
                <a:schemeClr val="dk1"/>
              </a:solidFill>
            </a:endParaRPr>
          </a:p>
          <a:p>
            <a:pPr marL="800100" lvl="1" indent="-285750">
              <a:buFont typeface="Courier New"/>
              <a:buChar char="o"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Google Shape;167;p4">
            <a:extLst>
              <a:ext uri="{FF2B5EF4-FFF2-40B4-BE49-F238E27FC236}">
                <a16:creationId xmlns:a16="http://schemas.microsoft.com/office/drawing/2014/main" id="{AE73F837-D606-B236-3E20-41D2C88C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95223"/>
            <a:ext cx="8596668" cy="86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500" b="1">
                <a:latin typeface="Times New Roman"/>
                <a:cs typeface="Times New Roman"/>
              </a:rPr>
              <a:t>Deep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8B9B1-9ED6-D771-9E8C-2A05F20D7355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49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6E2A50C-E5AD-D565-854A-F5F119522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07" y="2071776"/>
            <a:ext cx="5431765" cy="4130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23043-3511-3D07-AADF-46154216A0C8}"/>
              </a:ext>
            </a:extLst>
          </p:cNvPr>
          <p:cNvSpPr txBox="1"/>
          <p:nvPr/>
        </p:nvSpPr>
        <p:spPr>
          <a:xfrm>
            <a:off x="535280" y="6210577"/>
            <a:ext cx="948618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</a:t>
            </a:r>
            <a:r>
              <a:rPr lang="en-US" sz="1050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https://www.researchgate.net/figure/The-Transformer-based-BERT-base-architecture-with-twelve-encoder-blocks_fig2_349546860</a:t>
            </a:r>
            <a:endParaRPr lang="en-US" sz="10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7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latin typeface="Times New Roman"/>
                <a:cs typeface="Times New Roman"/>
              </a:rPr>
              <a:t>About Dataset</a:t>
            </a:r>
            <a:endParaRPr lang="en-US" sz="5000"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1010709" y="1791496"/>
            <a:ext cx="8596668" cy="1000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r>
              <a:rPr lang="en-US" b="0" i="0" u="none" strike="noStrike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Not Suicidal post </a:t>
            </a:r>
            <a:r>
              <a:rPr lang="en-US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            </a:t>
            </a:r>
            <a:r>
              <a:rPr lang="en-US" b="0" i="0" u="none" strike="noStrike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1127</a:t>
            </a:r>
            <a:r>
              <a:rPr lang="en-US" b="0" i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US" b="0" i="0" u="none" strike="noStrike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Potential Suicidal post     660</a:t>
            </a: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B17EDE1C-6F2A-A369-333D-C663B6F9F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97" y="2698610"/>
            <a:ext cx="8124824" cy="3383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74BD8-E42A-9683-DF64-C2F3C7C81C6A}"/>
              </a:ext>
            </a:extLst>
          </p:cNvPr>
          <p:cNvSpPr txBox="1"/>
          <p:nvPr/>
        </p:nvSpPr>
        <p:spPr>
          <a:xfrm>
            <a:off x="540589" y="65647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988061"/>
            <a:ext cx="8596668" cy="405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Visualization of training and validation loss for BERT model: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F279F1-5B06-29AF-1755-BA5EE1A6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817" y="2486480"/>
            <a:ext cx="5861537" cy="3811161"/>
          </a:xfrm>
          <a:prstGeom prst="rect">
            <a:avLst/>
          </a:prstGeom>
        </p:spPr>
      </p:pic>
      <p:sp>
        <p:nvSpPr>
          <p:cNvPr id="12" name="Google Shape;167;p4">
            <a:extLst>
              <a:ext uri="{FF2B5EF4-FFF2-40B4-BE49-F238E27FC236}">
                <a16:creationId xmlns:a16="http://schemas.microsoft.com/office/drawing/2014/main" id="{2FADC4FE-977D-58EF-AC72-23CC2DD838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500" b="1">
                <a:latin typeface="Times New Roman"/>
                <a:cs typeface="Times New Roman"/>
              </a:rPr>
              <a:t>Deep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0BC51-8B5F-E041-AD58-D8E94FAC7364}"/>
              </a:ext>
            </a:extLst>
          </p:cNvPr>
          <p:cNvSpPr txBox="1"/>
          <p:nvPr/>
        </p:nvSpPr>
        <p:spPr>
          <a:xfrm>
            <a:off x="583721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524391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500" b="1">
                <a:latin typeface="Times New Roman"/>
                <a:cs typeface="Times New Roman"/>
              </a:rPr>
              <a:t>Deep Learning Models</a:t>
            </a: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988061"/>
            <a:ext cx="8596668" cy="452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b="1">
                <a:latin typeface="Times New Roman"/>
                <a:cs typeface="Times New Roman"/>
              </a:rPr>
              <a:t>Classification report and confusion matrix of BERT model</a:t>
            </a: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b="1"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F5E0302-2AEB-7DA4-3B7A-8A3216E5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606" y="2833595"/>
            <a:ext cx="6236676" cy="28417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2DE47-A41E-E1C2-91B5-24D909EB81B6}"/>
              </a:ext>
            </a:extLst>
          </p:cNvPr>
          <p:cNvSpPr txBox="1"/>
          <p:nvPr/>
        </p:nvSpPr>
        <p:spPr>
          <a:xfrm>
            <a:off x="583721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534359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imes New Roman"/>
              <a:buNone/>
            </a:pPr>
            <a:r>
              <a:rPr kumimoji="0" lang="en-US" sz="4500" b="1" i="0" u="none" strike="noStrike" kern="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endParaRPr lang="en-US" sz="4500">
              <a:latin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03119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Why use BERT?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Bidirectional context: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understands meaning of words in a nuanced way</a:t>
            </a: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Pre-training: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can be fine-tuned on specific NLP tasks with small task-specific data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State-of-the-art performance on NLP tasks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Transfer learning: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fine-tune on various tasks with lack of labeled data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Multilingual: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pre-trained on multilingual corpus, improve performance on non-English tasks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BERT is open-source.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EC402-255B-8B49-F037-39E46F176268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435895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500" b="1">
                <a:latin typeface="Times New Roman"/>
                <a:cs typeface="Times New Roman"/>
                <a:sym typeface="Times New Roman"/>
              </a:rPr>
              <a:t>Future Directives</a:t>
            </a:r>
            <a:endParaRPr lang="en-US" sz="4500" b="1"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171489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Implementation of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XLNet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model and Active Learning approach.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Multitask learning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Multilingual model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Incorporating other types of data into the analysis: Images, Videos, or Audio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6E7E3-DF3B-FB07-82D2-74EAEF0EE967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1481244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500" b="1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291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[1] M. M. T. Liang Yang, “Detection of Suicide Ideation in Social Media Forums Using Deep Learning,” 2019. [Online]. Available: </a:t>
            </a:r>
            <a:r>
              <a:rPr lang="en-US">
                <a:latin typeface="Times New Roman"/>
                <a:cs typeface="Times New Roman"/>
                <a:hlinkClick r:id="rId3"/>
              </a:rPr>
              <a:t>https://www.mdpi.com/1999-4893/13/1/7</a:t>
            </a:r>
            <a:endParaRPr lang="en-US">
              <a:latin typeface="Times New Roman"/>
            </a:endParaRPr>
          </a:p>
          <a:p>
            <a:pPr marL="42291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[2] S. V. Rina Dutta 2,3*, “Risk Assessment Tools and Data-Driven Approaches for Predicting and Preventing Suicidal Behavior,” 2019. [Online]. Available: </a:t>
            </a:r>
            <a:r>
              <a:rPr lang="en-US">
                <a:latin typeface="Times New Roman"/>
                <a:cs typeface="Times New Roman"/>
                <a:hlinkClick r:id="rId4"/>
              </a:rPr>
              <a:t>https://www.frontiersin.org/articles/10.3389/fpsyt.2019.00036/full</a:t>
            </a:r>
            <a:endParaRPr lang="en-US">
              <a:latin typeface="Times New Roman"/>
            </a:endParaRPr>
          </a:p>
          <a:p>
            <a:pPr marL="42291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[3] R. S. Rajiv Ratn Shah, “Robust suicide risk assessment on social media via deep adversarial learning,” 2021. [Online]. Available: </a:t>
            </a:r>
            <a:r>
              <a:rPr lang="en-US">
                <a:latin typeface="Times New Roman"/>
                <a:cs typeface="Times New Roman"/>
                <a:hlinkClick r:id="rId5"/>
              </a:rPr>
              <a:t>https://pubmed.ncbi.nlm.nih.gov/33779728/</a:t>
            </a:r>
            <a:endParaRPr lang="en-US">
              <a:latin typeface="Times New Roman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5C138-77DF-0C7C-0AFB-4736B648EA56}"/>
              </a:ext>
            </a:extLst>
          </p:cNvPr>
          <p:cNvSpPr txBox="1"/>
          <p:nvPr/>
        </p:nvSpPr>
        <p:spPr>
          <a:xfrm>
            <a:off x="540589" y="64640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583705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7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Google Shape;193;p7">
            <a:extLst>
              <a:ext uri="{FF2B5EF4-FFF2-40B4-BE49-F238E27FC236}">
                <a16:creationId xmlns:a16="http://schemas.microsoft.com/office/drawing/2014/main" id="{03FCB288-D23E-A05C-C7DF-682FC5EC48D6}"/>
              </a:ext>
            </a:extLst>
          </p:cNvPr>
          <p:cNvSpPr txBox="1"/>
          <p:nvPr/>
        </p:nvSpPr>
        <p:spPr>
          <a:xfrm>
            <a:off x="2486217" y="2596510"/>
            <a:ext cx="5672861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  <a:latin typeface="Times New Roman"/>
                <a:cs typeface="Times New Roman"/>
                <a:sym typeface="Times New Roman"/>
              </a:rPr>
              <a:t>Thank You</a:t>
            </a:r>
          </a:p>
          <a:p>
            <a:pPr algn="ctr"/>
            <a:r>
              <a:rPr lang="en-US" sz="2000" i="1">
                <a:latin typeface="Times New Roman"/>
              </a:rPr>
              <a:t>   If you have questions</a:t>
            </a:r>
            <a:r>
              <a:rPr lang="en-US" sz="2000" b="1" i="1">
                <a:latin typeface="Times New Roman"/>
              </a:rPr>
              <a:t>,</a:t>
            </a:r>
            <a:r>
              <a:rPr lang="en-US" sz="2000" i="1">
                <a:latin typeface="Times New Roman"/>
              </a:rPr>
              <a:t> please feel free to ask.</a:t>
            </a:r>
            <a:endParaRPr lang="en-US" sz="2000">
              <a:latin typeface="Times New Roman"/>
            </a:endParaRPr>
          </a:p>
          <a:p>
            <a:pPr algn="ctr"/>
            <a:endParaRPr lang="en-US" sz="2000" b="1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5AAA-E411-E954-04FB-804C3451DB2C}"/>
              </a:ext>
            </a:extLst>
          </p:cNvPr>
          <p:cNvSpPr txBox="1"/>
          <p:nvPr/>
        </p:nvSpPr>
        <p:spPr>
          <a:xfrm>
            <a:off x="540589" y="65503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4500" b="1">
                <a:latin typeface="Times New Roman"/>
                <a:cs typeface="Times New Roman"/>
                <a:sym typeface="Times New Roman"/>
              </a:rPr>
              <a:t>Natural language processing</a:t>
            </a:r>
            <a:endParaRPr lang="en-US" sz="4500" b="1">
              <a:latin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(NLP)?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Times New Roman"/>
              </a:rPr>
              <a:t>The ability of a computer program to understand and represent human language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Times New Roman"/>
              </a:rPr>
              <a:t>A component of Artificial Intelligence (AI).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Suicide Risk Analysis using NLP</a:t>
            </a:r>
            <a:r>
              <a:rPr lang="en-US">
                <a:solidFill>
                  <a:schemeClr val="tx1"/>
                </a:solidFill>
                <a:latin typeface="Times New Roman"/>
              </a:rPr>
              <a:t>: Analyze and find the emotion or intent behind a piece of text or speech or any mode of communication.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Methods that help the NLP system to understand text and symbols</a:t>
            </a:r>
            <a:r>
              <a:rPr lang="en-US">
                <a:solidFill>
                  <a:schemeClr val="tx1"/>
                </a:solidFill>
                <a:latin typeface="Times New Roman"/>
              </a:rPr>
              <a:t>: text classification, vector semantic, word embedding, probabilistic language model, sequence labeling, and speech reorganization.</a:t>
            </a:r>
            <a:endParaRPr lang="en-US">
              <a:solidFill>
                <a:schemeClr val="tx1"/>
              </a:solidFill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Two main phases to NLP</a:t>
            </a:r>
            <a:r>
              <a:rPr lang="en-US">
                <a:solidFill>
                  <a:schemeClr val="tx1"/>
                </a:solidFill>
                <a:latin typeface="Times New Roman"/>
              </a:rPr>
              <a:t>: </a:t>
            </a:r>
            <a:r>
              <a:rPr lang="en-US" sz="1800">
                <a:solidFill>
                  <a:schemeClr val="tx1"/>
                </a:solidFill>
                <a:latin typeface="Times New Roman"/>
              </a:rPr>
              <a:t>Data </a:t>
            </a:r>
            <a:r>
              <a:rPr lang="en-US">
                <a:solidFill>
                  <a:schemeClr val="tx1"/>
                </a:solidFill>
                <a:latin typeface="Times New Roman"/>
              </a:rPr>
              <a:t>Preprocessing and Algorithm</a:t>
            </a:r>
            <a:r>
              <a:rPr lang="en-US" sz="1800">
                <a:solidFill>
                  <a:schemeClr val="tx1"/>
                </a:solidFill>
                <a:latin typeface="Times New Roman"/>
              </a:rPr>
              <a:t> Development</a:t>
            </a:r>
            <a:endParaRPr lang="en-US" sz="1800">
              <a:solidFill>
                <a:schemeClr val="tx1"/>
              </a:solidFill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49F1D-4210-4608-E329-68F15153C290}"/>
              </a:ext>
            </a:extLst>
          </p:cNvPr>
          <p:cNvSpPr txBox="1"/>
          <p:nvPr/>
        </p:nvSpPr>
        <p:spPr>
          <a:xfrm>
            <a:off x="540589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43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solidFill>
                  <a:srgbClr val="90C226"/>
                </a:solidFill>
                <a:latin typeface="Times New Roman"/>
                <a:cs typeface="Times New Roman"/>
                <a:sym typeface="Times New Roman"/>
              </a:rPr>
              <a:t>Data Preprocessing</a:t>
            </a:r>
            <a:endParaRPr lang="en-US" sz="4500" b="1">
              <a:solidFill>
                <a:srgbClr val="90C226"/>
              </a:solidFill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b="1">
                <a:solidFill>
                  <a:schemeClr val="tx1"/>
                </a:solidFill>
                <a:latin typeface="Times New Roman"/>
              </a:rPr>
              <a:t> cleaning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: Filling the missing values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Preprocessing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: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Lowercase conversion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Tokenization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Stopwords</a:t>
            </a: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 removing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Language</a:t>
            </a:r>
            <a:r>
              <a:rPr lang="en-US" sz="1800">
                <a:solidFill>
                  <a:schemeClr val="tx1"/>
                </a:solidFill>
                <a:latin typeface="Times New Roman"/>
              </a:rPr>
              <a:t> filtering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 err="1">
                <a:solidFill>
                  <a:schemeClr val="tx1"/>
                </a:solidFill>
                <a:latin typeface="Times New Roman"/>
              </a:rPr>
              <a:t>Lemmetization</a:t>
            </a:r>
            <a:endParaRPr lang="en-US" sz="1800">
              <a:solidFill>
                <a:schemeClr val="tx1"/>
              </a:solidFill>
              <a:latin typeface="Times New Roman"/>
            </a:endParaRPr>
          </a:p>
          <a:p>
            <a:pPr marL="800100" lvl="1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latin typeface="Times New Roman"/>
              </a:rPr>
              <a:t>Application of N-grams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EC322-FFDB-6914-EAFF-95F26FC1A17C}"/>
              </a:ext>
            </a:extLst>
          </p:cNvPr>
          <p:cNvSpPr txBox="1"/>
          <p:nvPr/>
        </p:nvSpPr>
        <p:spPr>
          <a:xfrm>
            <a:off x="468702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072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solidFill>
                  <a:srgbClr val="90C226"/>
                </a:solidFill>
                <a:latin typeface="Times New Roman"/>
                <a:cs typeface="Times New Roman"/>
                <a:sym typeface="Times New Roman"/>
              </a:rPr>
              <a:t>Data Preprocessing</a:t>
            </a:r>
            <a:endParaRPr lang="en-US" sz="4500" b="1">
              <a:solidFill>
                <a:srgbClr val="90C226"/>
              </a:solidFill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01974"/>
            <a:ext cx="8596668" cy="4349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Lowercase</a:t>
            </a:r>
            <a:r>
              <a:rPr 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conversion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Maintain data consistency and reduce the number of unique words.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EC322-FFDB-6914-EAFF-95F26FC1A17C}"/>
              </a:ext>
            </a:extLst>
          </p:cNvPr>
          <p:cNvSpPr txBox="1"/>
          <p:nvPr/>
        </p:nvSpPr>
        <p:spPr>
          <a:xfrm>
            <a:off x="468702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8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4EB418BC-EEFC-48BD-7E60-DBCBA84B8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120083"/>
            <a:ext cx="7807568" cy="2856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2DCBE-9559-7ECE-283C-CFE8237826DA}"/>
              </a:ext>
            </a:extLst>
          </p:cNvPr>
          <p:cNvSpPr txBox="1"/>
          <p:nvPr/>
        </p:nvSpPr>
        <p:spPr>
          <a:xfrm>
            <a:off x="1843454" y="5978769"/>
            <a:ext cx="83233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: https://www.kdnuggets.com/2019/04/text-preprocessing-nlp-machine-learning.html</a:t>
            </a:r>
          </a:p>
        </p:txBody>
      </p:sp>
    </p:spTree>
    <p:extLst>
      <p:ext uri="{BB962C8B-B14F-4D97-AF65-F5344CB8AC3E}">
        <p14:creationId xmlns:p14="http://schemas.microsoft.com/office/powerpoint/2010/main" val="109556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5000"/>
            </a:pPr>
            <a:r>
              <a:rPr lang="en-US" sz="4500" b="1">
                <a:solidFill>
                  <a:srgbClr val="90C226"/>
                </a:solidFill>
                <a:latin typeface="Times New Roman"/>
                <a:cs typeface="Times New Roman"/>
                <a:sym typeface="Times New Roman"/>
              </a:rPr>
              <a:t>Data Preprocessing</a:t>
            </a:r>
            <a:endParaRPr lang="en-US" sz="4500" b="1">
              <a:solidFill>
                <a:srgbClr val="90C226"/>
              </a:solidFill>
              <a:latin typeface="Times New Roman"/>
              <a:cs typeface="Times New Roman"/>
            </a:endParaRPr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29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Tokenization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Word tokenization: A sentence would be split into individual words.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9" name="Google Shape;169;p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" y="65763"/>
            <a:ext cx="1057538" cy="10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192000" y="6457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January, 2023 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EC322-FFDB-6914-EAFF-95F26FC1A17C}"/>
              </a:ext>
            </a:extLst>
          </p:cNvPr>
          <p:cNvSpPr txBox="1"/>
          <p:nvPr/>
        </p:nvSpPr>
        <p:spPr>
          <a:xfrm>
            <a:off x="468702" y="65071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0C226"/>
                </a:solidFill>
                <a:latin typeface="Trebuchet MS"/>
              </a:rPr>
              <a:t>9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BAFFA57-2649-3B57-7355-760D189B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267424"/>
            <a:ext cx="6916615" cy="2831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85EECE-DA5A-6CE5-C656-16C14BB93F9D}"/>
              </a:ext>
            </a:extLst>
          </p:cNvPr>
          <p:cNvSpPr txBox="1"/>
          <p:nvPr/>
        </p:nvSpPr>
        <p:spPr>
          <a:xfrm>
            <a:off x="1515208" y="6096000"/>
            <a:ext cx="83233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Image Source</a:t>
            </a:r>
            <a:r>
              <a:rPr lang="en-US" sz="1100"/>
              <a:t>: https://medium.com/@m.derakhshan/tokenization-in-natural-language-processing-86e4e235a2aa</a:t>
            </a:r>
          </a:p>
        </p:txBody>
      </p:sp>
    </p:spTree>
    <p:extLst>
      <p:ext uri="{BB962C8B-B14F-4D97-AF65-F5344CB8AC3E}">
        <p14:creationId xmlns:p14="http://schemas.microsoft.com/office/powerpoint/2010/main" val="3697944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50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Facet</vt:lpstr>
      <vt:lpstr>Social Media Suicide Ideation Detection </vt:lpstr>
      <vt:lpstr>Contents</vt:lpstr>
      <vt:lpstr>Introduction</vt:lpstr>
      <vt:lpstr>Introduction</vt:lpstr>
      <vt:lpstr>About Dataset</vt:lpstr>
      <vt:lpstr>Natural language 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Machine Learning Models Comparison Between ML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</vt:lpstr>
      <vt:lpstr>Deep Learning Models Comparison Between DL Models</vt:lpstr>
      <vt:lpstr>Deep Learning Models</vt:lpstr>
      <vt:lpstr>Deep Learning Models</vt:lpstr>
      <vt:lpstr>Deep Learning Models</vt:lpstr>
      <vt:lpstr>Deep Learning Models</vt:lpstr>
      <vt:lpstr>Deep Learning Models</vt:lpstr>
      <vt:lpstr>Future Directives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Sentiment Analysis and Suicide Risk Assessment </dc:title>
  <cp:revision>297</cp:revision>
  <dcterms:created xsi:type="dcterms:W3CDTF">2022-04-09T18:12:45Z</dcterms:created>
  <dcterms:modified xsi:type="dcterms:W3CDTF">2023-06-15T16:54:50Z</dcterms:modified>
</cp:coreProperties>
</file>