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3" r:id="rId12"/>
    <p:sldId id="282" r:id="rId13"/>
    <p:sldId id="277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0202-A35E-416D-B6BA-4FEF5423E180}" type="datetimeFigureOut">
              <a:rPr lang="en-001" smtClean="0"/>
              <a:t>25/11/2023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C1BBF-34AC-4E5B-81EC-685B7DA41C31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4018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2D288-E94D-4429-B987-86933DBBFE3B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9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386A-315D-415D-B7B5-7EB587CD8730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EF24-CAC3-41A7-A0AB-4A2B7398BBA1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498E-C529-4466-829A-81670B26D783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A1EA-F6C9-434B-BC85-0DA4A63D3004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61D7-FB2F-460F-8DF1-A228151A3D16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1B2B-E074-472E-A5B5-7C0E960A080D}" type="datetime1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039C-26F3-42F1-A987-BE95F65CFFAE}" type="datetime1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91C0C0-A637-4455-BC5F-2CA17FBE0539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7F25-8714-4291-A681-1D4D212B34C0}" type="datetime1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3D3311-8B18-49C1-AFC2-AC1214C5BA08}" type="datetime1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868833-F837-46FB-9C77-09C205A3C9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olloscape.auto/trajectory.html" TargetMode="External"/><Relationship Id="rId2" Type="http://schemas.openxmlformats.org/officeDocument/2006/relationships/hyperlink" Target="https://pub.mdpi-res.com/sensors/sensors-20-04703/article_deploy/html/images/sensors-20-04703-g001.png?1597919705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306413FA-2DBC-4104-8ADC-F6AB4F39DD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6644" y="2318200"/>
            <a:ext cx="10928032" cy="15545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 Title: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Integrative Trajectory Forecasting for Autonomous Vehicles in Mixed Traffic Environments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ECB6CC9E-C4BF-49C0-9471-99CB5A1884EF}"/>
              </a:ext>
            </a:extLst>
          </p:cNvPr>
          <p:cNvSpPr txBox="1"/>
          <p:nvPr/>
        </p:nvSpPr>
        <p:spPr>
          <a:xfrm>
            <a:off x="992059" y="4605788"/>
            <a:ext cx="5730166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Supervised By:                                                                               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Md 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Rakibul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Haque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Lecturer,                                                                                                                                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Dept. of Computer Science &amp; Engineering, RUET.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6" name="Google Shape;58;p13">
            <a:extLst>
              <a:ext uri="{FF2B5EF4-FFF2-40B4-BE49-F238E27FC236}">
                <a16:creationId xmlns:a16="http://schemas.microsoft.com/office/drawing/2014/main" id="{A9698E3F-E230-4589-B311-BC1F5F490B86}"/>
              </a:ext>
            </a:extLst>
          </p:cNvPr>
          <p:cNvSpPr txBox="1"/>
          <p:nvPr/>
        </p:nvSpPr>
        <p:spPr>
          <a:xfrm>
            <a:off x="7729977" y="4605788"/>
            <a:ext cx="3763085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Presented By: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Md. Nazmul Hossain                                                                                                                                                                                                                         Roll :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1803170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 descr="A logo with text and symbols&#10;&#10;Description automatically generated">
            <a:extLst>
              <a:ext uri="{FF2B5EF4-FFF2-40B4-BE49-F238E27FC236}">
                <a16:creationId xmlns:a16="http://schemas.microsoft.com/office/drawing/2014/main" id="{594399B6-B669-E7D7-C688-E100581F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9" y="481911"/>
            <a:ext cx="1171512" cy="126631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664F508-73E5-3C08-DFFC-3E031AC4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7CAF-50AC-42EA-9CA7-DBB2E7892972}" type="datetime1">
              <a:rPr lang="en-US" smtClean="0"/>
              <a:t>11/25/2023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44EB8F9-6F61-CA01-C5E0-2501AA2B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C554826-14A9-6103-5E43-D5655B0C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20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A4BAD-219A-1A4B-ACE8-9CCF09E4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74D1-8B67-2DEB-A8DF-2488CAA6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AF66-DBED-39BE-04B1-3FE339B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9646A-0206-1682-D520-50900FD30C1D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C20186-486C-D557-35B9-2EA22DEF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97180"/>
              </p:ext>
            </p:extLst>
          </p:nvPr>
        </p:nvGraphicFramePr>
        <p:xfrm>
          <a:off x="2032000" y="1221740"/>
          <a:ext cx="81280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3567010053"/>
                    </a:ext>
                  </a:extLst>
                </a:gridCol>
                <a:gridCol w="6410960">
                  <a:extLst>
                    <a:ext uri="{9D8B030D-6E8A-4147-A177-3AD203B41FA5}">
                      <a16:colId xmlns:a16="http://schemas.microsoft.com/office/drawing/2014/main" val="133357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00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00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35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Frame_id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indicates a unique frame of a video stream which is captured on 2fps rate.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07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Object_id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indicates the unique object.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29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Object_type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indicates the type of an object such as vehicle, bicycle, pedestrian or other.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27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Position_x,y,z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position 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 indicates the location of an object in world coordinate system.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5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Object_length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indicates the length of an object.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0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Object_width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indicates the width of an object.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5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Object_height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indicates the height of an object.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2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Heading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heading value is the steering radian with respect to the direction of the object.</a:t>
                      </a:r>
                      <a:endParaRPr lang="en-00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165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9E8538-1A46-6ACA-7868-547ED469328A}"/>
              </a:ext>
            </a:extLst>
          </p:cNvPr>
          <p:cNvSpPr txBox="1"/>
          <p:nvPr/>
        </p:nvSpPr>
        <p:spPr>
          <a:xfrm>
            <a:off x="10275618" y="5271135"/>
            <a:ext cx="56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32061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77FE4-7C79-6936-E926-814DBB6A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2C46-BDA5-B8F0-A972-E9CD7084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B4228-B00F-8A85-724D-5C218D99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A449B-F829-9395-A2EF-E2F0B706749A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462B97-6227-BDD7-CBAD-7EB0EDEE1FD8}"/>
              </a:ext>
            </a:extLst>
          </p:cNvPr>
          <p:cNvSpPr/>
          <p:nvPr/>
        </p:nvSpPr>
        <p:spPr>
          <a:xfrm>
            <a:off x="1780903" y="1722517"/>
            <a:ext cx="8503920" cy="54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 the </a:t>
            </a:r>
            <a:r>
              <a:rPr lang="en-US" sz="2000" dirty="0">
                <a:solidFill>
                  <a:schemeClr val="tx1"/>
                </a:solidFill>
              </a:rPr>
              <a:t>Literature</a:t>
            </a:r>
            <a:r>
              <a:rPr lang="en-US" dirty="0">
                <a:solidFill>
                  <a:schemeClr val="tx1"/>
                </a:solidFill>
              </a:rPr>
              <a:t> Review</a:t>
            </a:r>
            <a:endParaRPr lang="en-00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709567-BAC7-2B94-B5FE-6889F4FDDC6E}"/>
              </a:ext>
            </a:extLst>
          </p:cNvPr>
          <p:cNvSpPr/>
          <p:nvPr/>
        </p:nvSpPr>
        <p:spPr>
          <a:xfrm>
            <a:off x="1780903" y="2913778"/>
            <a:ext cx="8503920" cy="54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Collected the Dataset from </a:t>
            </a:r>
            <a:r>
              <a:rPr lang="en-US" dirty="0" err="1">
                <a:solidFill>
                  <a:schemeClr val="tx1"/>
                </a:solidFill>
              </a:rPr>
              <a:t>ApolloScape</a:t>
            </a:r>
            <a:r>
              <a:rPr lang="en-US" dirty="0">
                <a:solidFill>
                  <a:schemeClr val="tx1"/>
                </a:solidFill>
              </a:rPr>
              <a:t> Auto </a:t>
            </a:r>
            <a:r>
              <a:rPr lang="en-US" sz="2000" dirty="0">
                <a:solidFill>
                  <a:schemeClr val="tx1"/>
                </a:solidFill>
              </a:rPr>
              <a:t>Authority</a:t>
            </a:r>
            <a:endParaRPr lang="en-001" sz="2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39236-B6B2-FBEB-CED2-CABD7DD665E4}"/>
              </a:ext>
            </a:extLst>
          </p:cNvPr>
          <p:cNvSpPr/>
          <p:nvPr/>
        </p:nvSpPr>
        <p:spPr>
          <a:xfrm>
            <a:off x="1780903" y="4105039"/>
            <a:ext cx="8503920" cy="54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Understood the all training and testing data file</a:t>
            </a:r>
            <a:endParaRPr lang="en-001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7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913D0-CBAC-8F1D-00E1-29D9267E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8AC0C-2E7B-959E-88D1-1338518A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4E36F-2080-D21B-89CB-64F21EC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0BD5A-6330-39F2-B6F5-E2255F50A23A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FBD344-38CB-E419-CE1F-D4304BCC4253}"/>
              </a:ext>
            </a:extLst>
          </p:cNvPr>
          <p:cNvSpPr/>
          <p:nvPr/>
        </p:nvSpPr>
        <p:spPr>
          <a:xfrm>
            <a:off x="811592" y="2076995"/>
            <a:ext cx="2472271" cy="252112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Apply LSTM Architecture to Train with the Dataset</a:t>
            </a:r>
            <a:endParaRPr lang="en-001" sz="2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9BBE22-57B8-5110-AC2B-D7E5F2E7ADD8}"/>
              </a:ext>
            </a:extLst>
          </p:cNvPr>
          <p:cNvSpPr/>
          <p:nvPr/>
        </p:nvSpPr>
        <p:spPr>
          <a:xfrm>
            <a:off x="4660290" y="2076995"/>
            <a:ext cx="2472271" cy="25211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Evaluate Model and Calculate Prediction Error</a:t>
            </a:r>
            <a:endParaRPr lang="en-001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4519B4-C6CD-84E9-74B5-E4E85FB732E7}"/>
              </a:ext>
            </a:extLst>
          </p:cNvPr>
          <p:cNvSpPr/>
          <p:nvPr/>
        </p:nvSpPr>
        <p:spPr>
          <a:xfrm>
            <a:off x="8508989" y="2076995"/>
            <a:ext cx="2472271" cy="252112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Reduce Prediction Error</a:t>
            </a:r>
            <a:endParaRPr lang="en-001" sz="2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F2845A-114B-82B9-3D76-5363BFE7A927}"/>
              </a:ext>
            </a:extLst>
          </p:cNvPr>
          <p:cNvSpPr/>
          <p:nvPr/>
        </p:nvSpPr>
        <p:spPr>
          <a:xfrm>
            <a:off x="3605959" y="3105693"/>
            <a:ext cx="732234" cy="46373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1B1B99-FAEC-6051-00D3-D25FFAEC563E}"/>
              </a:ext>
            </a:extLst>
          </p:cNvPr>
          <p:cNvSpPr/>
          <p:nvPr/>
        </p:nvSpPr>
        <p:spPr>
          <a:xfrm>
            <a:off x="7454658" y="3095899"/>
            <a:ext cx="732234" cy="46373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8248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4B8A4-C4D0-50B2-0CBE-9E4DB8C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A0CC8-CCBC-BA7A-41DD-050D935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FEC63-ADF0-5A0D-2161-5930BB0D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BC9900-B242-CBD7-59FB-C9C292917987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D69FC-729C-1AFE-CD37-7E584480C99F}"/>
              </a:ext>
            </a:extLst>
          </p:cNvPr>
          <p:cNvSpPr txBox="1"/>
          <p:nvPr/>
        </p:nvSpPr>
        <p:spPr>
          <a:xfrm>
            <a:off x="653143" y="1162594"/>
            <a:ext cx="11090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	</a:t>
            </a:r>
            <a:r>
              <a:rPr lang="en-US" dirty="0">
                <a:hlinkClick r:id="rId2"/>
              </a:rPr>
              <a:t>https://pub.mdpi-res.com/sensors/sensors-20-04703/article_deploy/html/images/sensors-20-04703-g001.png?1597919705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Yuexin</a:t>
            </a:r>
            <a:r>
              <a:rPr lang="en-US" dirty="0"/>
              <a:t> Ma, </a:t>
            </a:r>
            <a:r>
              <a:rPr lang="en-US" dirty="0" err="1"/>
              <a:t>Xinge</a:t>
            </a:r>
            <a:r>
              <a:rPr lang="en-US" dirty="0"/>
              <a:t> Zhu, </a:t>
            </a:r>
            <a:r>
              <a:rPr lang="en-US" dirty="0" err="1"/>
              <a:t>Sibo</a:t>
            </a:r>
            <a:r>
              <a:rPr lang="en-US" dirty="0"/>
              <a:t> Zhang, </a:t>
            </a:r>
            <a:r>
              <a:rPr lang="en-US" dirty="0" err="1"/>
              <a:t>Ruigang</a:t>
            </a:r>
            <a:r>
              <a:rPr lang="en-US" dirty="0"/>
              <a:t> Yang, </a:t>
            </a:r>
            <a:r>
              <a:rPr lang="en-US" dirty="0" err="1"/>
              <a:t>Wenping</a:t>
            </a:r>
            <a:r>
              <a:rPr lang="en-US" dirty="0"/>
              <a:t> Wang, Dinesh Manocha4</a:t>
            </a:r>
          </a:p>
          <a:p>
            <a:r>
              <a:rPr lang="en-US" dirty="0"/>
              <a:t>[3] </a:t>
            </a:r>
            <a:r>
              <a:rPr lang="en-US" dirty="0" err="1"/>
              <a:t>Chiyu</a:t>
            </a:r>
            <a:r>
              <a:rPr lang="en-US" dirty="0"/>
              <a:t> Dong, </a:t>
            </a:r>
            <a:r>
              <a:rPr lang="en-US" dirty="0" err="1"/>
              <a:t>Yilun</a:t>
            </a:r>
            <a:r>
              <a:rPr lang="en-US" dirty="0"/>
              <a:t> Chen and John M. Dolan</a:t>
            </a:r>
          </a:p>
          <a:p>
            <a:r>
              <a:rPr lang="en-US" dirty="0"/>
              <a:t>[4] </a:t>
            </a:r>
            <a:r>
              <a:rPr lang="en-US" dirty="0" err="1"/>
              <a:t>Jiacheng</a:t>
            </a:r>
            <a:r>
              <a:rPr lang="en-US" dirty="0"/>
              <a:t> Zhu, </a:t>
            </a:r>
            <a:r>
              <a:rPr lang="en-US" dirty="0" err="1"/>
              <a:t>Shenghao</a:t>
            </a:r>
            <a:r>
              <a:rPr lang="en-US" dirty="0"/>
              <a:t> Qin, </a:t>
            </a:r>
            <a:r>
              <a:rPr lang="en-US" dirty="0" err="1"/>
              <a:t>Wenshuo</a:t>
            </a:r>
            <a:r>
              <a:rPr lang="en-US" dirty="0"/>
              <a:t> Wang, Member, IEEE, and Ding Zhao</a:t>
            </a:r>
          </a:p>
          <a:p>
            <a:r>
              <a:rPr lang="en-US" dirty="0"/>
              <a:t>[5] </a:t>
            </a:r>
            <a:r>
              <a:rPr lang="en-US" dirty="0">
                <a:hlinkClick r:id="rId3"/>
              </a:rPr>
              <a:t>https://apolloscape.auto/trajectory.html</a:t>
            </a:r>
            <a:endParaRPr lang="en-US" dirty="0"/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66191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EC34E-822D-8FE1-3278-F2632501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7B4E1-7922-AF61-F061-949CAE1A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F624F-40D2-417B-70C8-1E72392E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2F35A-3CB1-954E-CF0F-B7BE140D89ED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3B2D2-CF8C-8E5F-2BC9-66053261767E}"/>
              </a:ext>
            </a:extLst>
          </p:cNvPr>
          <p:cNvSpPr txBox="1"/>
          <p:nvPr/>
        </p:nvSpPr>
        <p:spPr>
          <a:xfrm>
            <a:off x="3386671" y="2409039"/>
            <a:ext cx="7602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  <a:endParaRPr lang="en-001" sz="9600" dirty="0"/>
          </a:p>
        </p:txBody>
      </p:sp>
    </p:spTree>
    <p:extLst>
      <p:ext uri="{BB962C8B-B14F-4D97-AF65-F5344CB8AC3E}">
        <p14:creationId xmlns:p14="http://schemas.microsoft.com/office/powerpoint/2010/main" val="47929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F461C4-2421-4ACF-85A5-09B4BC3A3153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A8CBD-32EF-4B08-99FE-0ABA4998291A}"/>
              </a:ext>
            </a:extLst>
          </p:cNvPr>
          <p:cNvSpPr txBox="1"/>
          <p:nvPr/>
        </p:nvSpPr>
        <p:spPr>
          <a:xfrm>
            <a:off x="1426754" y="1390696"/>
            <a:ext cx="7439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0" indent="-285750"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Introduction 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Literature Review 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Challenges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Objectives</a:t>
            </a:r>
          </a:p>
          <a:p>
            <a:pPr marL="45720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Methodology  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Dataset Description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Conclusion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Future Work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Georgia"/>
              <a:buChar char="❏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A442-A16A-2069-C125-D93F715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B47F-13FB-4ECC-8A04-D9EBFDCF4E2F}" type="datetime1">
              <a:rPr lang="en-US" smtClean="0"/>
              <a:t>11/25/2023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4C6D2F-099E-05C0-43B3-C4E2E5F3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A573B-9CCE-46D8-7B4F-7976DF07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87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E43483-A08F-C38A-06D6-6D1BBE613566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F396C-B6F3-E1F1-23C6-C2C92B7F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17D5-D992-4CDA-86E9-146E2AE01BD5}" type="datetime1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E09ED-53E0-1787-38A5-D8CA401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D6D0B-5095-295C-1E52-42164D64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62923-4CA7-1815-E915-5D4685AE5AC2}"/>
              </a:ext>
            </a:extLst>
          </p:cNvPr>
          <p:cNvSpPr txBox="1"/>
          <p:nvPr/>
        </p:nvSpPr>
        <p:spPr>
          <a:xfrm>
            <a:off x="382461" y="1018673"/>
            <a:ext cx="11400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trajectory of a vehicle refers to the path that the vehicle follows as it moves through space over time.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of an autonomous vehicle, trajectory becomes a complex concept that includes not just the route the vehicle takes but also the dynamics of the vehicle's motion—its speed, acceleration, and direction at every point along the route</a:t>
            </a:r>
          </a:p>
        </p:txBody>
      </p:sp>
      <p:pic>
        <p:nvPicPr>
          <p:cNvPr id="13" name="Picture 12" descr="A map of a road with arrows&#10;&#10;Description automatically generated">
            <a:extLst>
              <a:ext uri="{FF2B5EF4-FFF2-40B4-BE49-F238E27FC236}">
                <a16:creationId xmlns:a16="http://schemas.microsoft.com/office/drawing/2014/main" id="{FE1BF33A-5FEF-29F0-7055-3C42423E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1" y="3432465"/>
            <a:ext cx="5882639" cy="26203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6BD435-36D3-12F5-B078-DB55A156A8EC}"/>
              </a:ext>
            </a:extLst>
          </p:cNvPr>
          <p:cNvSpPr txBox="1"/>
          <p:nvPr/>
        </p:nvSpPr>
        <p:spPr>
          <a:xfrm>
            <a:off x="382461" y="3578122"/>
            <a:ext cx="5417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traffic environments refer to road settings where different types of road users, such as pedestrians, bicycles, motorcycles, cars, and buses, share the same space and interact with each other.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BFC37-95F7-DBB1-AB0A-C381A48D7B33}"/>
              </a:ext>
            </a:extLst>
          </p:cNvPr>
          <p:cNvSpPr txBox="1"/>
          <p:nvPr/>
        </p:nvSpPr>
        <p:spPr>
          <a:xfrm>
            <a:off x="7137663" y="5951954"/>
            <a:ext cx="5525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 – 1: All possible trajectories of various vehicle [1]</a:t>
            </a:r>
            <a:endParaRPr lang="en-001" sz="1600" dirty="0"/>
          </a:p>
        </p:txBody>
      </p:sp>
    </p:spTree>
    <p:extLst>
      <p:ext uri="{BB962C8B-B14F-4D97-AF65-F5344CB8AC3E}">
        <p14:creationId xmlns:p14="http://schemas.microsoft.com/office/powerpoint/2010/main" val="354423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CE239-7304-213B-26D9-1DE05B10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D9904-3B6F-2A93-3547-AA5DC863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F4D89-57CD-4390-4EED-7BFABDD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4A6C1-A1AF-17A6-38B1-C863586E0916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E833A742-17F5-697B-F1EE-19634170672A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F17D5-D992-4CDA-86E9-146E2AE01BD5}" type="datetime1">
              <a:rPr lang="en-US" smtClean="0"/>
              <a:pPr/>
              <a:t>11/25/2023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DA277D-C988-B8BE-40FD-15C8EDF9D80D}"/>
              </a:ext>
            </a:extLst>
          </p:cNvPr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41593E24-8403-C6BB-1473-FEA728EBA82A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868833-F837-46FB-9C77-09C205A3C9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B10AA-44D7-FF1F-FE0C-B6993F92AB07}"/>
              </a:ext>
            </a:extLst>
          </p:cNvPr>
          <p:cNvSpPr txBox="1"/>
          <p:nvPr/>
        </p:nvSpPr>
        <p:spPr>
          <a:xfrm>
            <a:off x="367937" y="1045028"/>
            <a:ext cx="114561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TrafficPredict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Trajectory Prediction for Heterogeneous Traffic-Agents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br>
              <a:rPr lang="en-US" dirty="0"/>
            </a:br>
            <a:endParaRPr lang="en-001" dirty="0"/>
          </a:p>
        </p:txBody>
      </p:sp>
      <p:sp>
        <p:nvSpPr>
          <p:cNvPr id="14" name="Google Shape;113;p18">
            <a:extLst>
              <a:ext uri="{FF2B5EF4-FFF2-40B4-BE49-F238E27FC236}">
                <a16:creationId xmlns:a16="http://schemas.microsoft.com/office/drawing/2014/main" id="{7AC8D4F0-5B26-FE0C-13BB-2A986B6EE46A}"/>
              </a:ext>
            </a:extLst>
          </p:cNvPr>
          <p:cNvSpPr txBox="1"/>
          <p:nvPr/>
        </p:nvSpPr>
        <p:spPr>
          <a:xfrm>
            <a:off x="662319" y="2119684"/>
            <a:ext cx="10867362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  <a:r>
              <a:rPr lang="en-GB" sz="2800" b="1" dirty="0">
                <a:solidFill>
                  <a:srgbClr val="4C1130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:</a:t>
            </a:r>
            <a:endParaRPr sz="2800" b="1" dirty="0">
              <a:solidFill>
                <a:srgbClr val="4C1130"/>
              </a:solidFill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 err="1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TrafficPredict</a:t>
            </a: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outperforms previous state-of-the-art approaches in accuracy for trajectory prediction in heterogeneous traffic, offering real-time performance without assumptions about traffic conditions or the number of agents.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The algorithm has been evaluated using urban dense traffic datasets and has demonstrated good accuracy in these scenarios.</a:t>
            </a:r>
            <a:endParaRPr sz="1600" dirty="0"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800" b="1" dirty="0">
                <a:solidFill>
                  <a:srgbClr val="4C1130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: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The accuracy of </a:t>
            </a:r>
            <a:r>
              <a:rPr lang="en-US" sz="1600" dirty="0" err="1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TrafficPredict</a:t>
            </a: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varies with traffic conditions and the historical duration of trajectory data available.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Future improvements will consider additional constraints such as lane directions, traffic signals, and rules, and the algorithm's performance in denser traffic scenarios needs further evaluation.</a:t>
            </a:r>
          </a:p>
        </p:txBody>
      </p:sp>
    </p:spTree>
    <p:extLst>
      <p:ext uri="{BB962C8B-B14F-4D97-AF65-F5344CB8AC3E}">
        <p14:creationId xmlns:p14="http://schemas.microsoft.com/office/powerpoint/2010/main" val="78829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CDB9F-0BE5-4097-21FF-8BE5561C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9E13A-97F2-AD40-80BA-63715DF8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3F54-2F4E-04D4-FD4A-DBB4AC52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940D4-928A-9C43-1A5F-4DA01FA375A3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8868D-F014-921F-3733-44CEF809EB43}"/>
              </a:ext>
            </a:extLst>
          </p:cNvPr>
          <p:cNvSpPr txBox="1"/>
          <p:nvPr/>
        </p:nvSpPr>
        <p:spPr>
          <a:xfrm>
            <a:off x="367937" y="1045028"/>
            <a:ext cx="114561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Trajectory Prediction for Autonomous Driving via</a:t>
            </a:r>
          </a:p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Meta Program Induction Network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br>
              <a:rPr lang="en-US" dirty="0"/>
            </a:br>
            <a:endParaRPr lang="en-001" dirty="0"/>
          </a:p>
        </p:txBody>
      </p:sp>
      <p:sp>
        <p:nvSpPr>
          <p:cNvPr id="7" name="Google Shape;113;p18">
            <a:extLst>
              <a:ext uri="{FF2B5EF4-FFF2-40B4-BE49-F238E27FC236}">
                <a16:creationId xmlns:a16="http://schemas.microsoft.com/office/drawing/2014/main" id="{C5FAA50C-5316-947B-F002-711CA689C34B}"/>
              </a:ext>
            </a:extLst>
          </p:cNvPr>
          <p:cNvSpPr txBox="1"/>
          <p:nvPr/>
        </p:nvSpPr>
        <p:spPr>
          <a:xfrm>
            <a:off x="662319" y="2119684"/>
            <a:ext cx="10867362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  <a:r>
              <a:rPr lang="en-GB" sz="2800" b="1" dirty="0">
                <a:solidFill>
                  <a:srgbClr val="4C1130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:</a:t>
            </a:r>
            <a:endParaRPr sz="2800" b="1" dirty="0">
              <a:solidFill>
                <a:srgbClr val="4C1130"/>
              </a:solidFill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The proposed recurrent meta induction neural network significantly outperforms traditional kernel methods in predicting the trajectory of human-driven cars, achieving lower mean error rates in trajectory prediction for both longitudinal and lateral directions.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800" b="1" dirty="0">
                <a:solidFill>
                  <a:srgbClr val="4C1130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: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Future developments are needed for a more advanced generator and observer structure to further reduce prediction errors and to extend the framework to more general scenarios, such as turns at intersections and highway merging.</a:t>
            </a:r>
          </a:p>
        </p:txBody>
      </p:sp>
    </p:spTree>
    <p:extLst>
      <p:ext uri="{BB962C8B-B14F-4D97-AF65-F5344CB8AC3E}">
        <p14:creationId xmlns:p14="http://schemas.microsoft.com/office/powerpoint/2010/main" val="17514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C9E05-61F6-29F3-D7DE-50606FCD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AFFD7-847E-4F2D-0907-FC84318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F5D2-56F1-F511-DCD2-2535921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785A0-B7C1-2434-77F6-9776A410A8F5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C5A6A-A26A-8E1F-610A-EC0E49B1CE03}"/>
              </a:ext>
            </a:extLst>
          </p:cNvPr>
          <p:cNvSpPr txBox="1"/>
          <p:nvPr/>
        </p:nvSpPr>
        <p:spPr>
          <a:xfrm>
            <a:off x="367937" y="1045028"/>
            <a:ext cx="114561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Trajectory Prediction for Autonomous Vehicles with Attentive Recurrent Neural 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br>
              <a:rPr lang="en-US" dirty="0"/>
            </a:br>
            <a:endParaRPr lang="en-001" dirty="0"/>
          </a:p>
        </p:txBody>
      </p:sp>
      <p:sp>
        <p:nvSpPr>
          <p:cNvPr id="8" name="Google Shape;113;p18">
            <a:extLst>
              <a:ext uri="{FF2B5EF4-FFF2-40B4-BE49-F238E27FC236}">
                <a16:creationId xmlns:a16="http://schemas.microsoft.com/office/drawing/2014/main" id="{A8239056-0F4B-AD3D-DF78-24A22AB09E78}"/>
              </a:ext>
            </a:extLst>
          </p:cNvPr>
          <p:cNvSpPr txBox="1"/>
          <p:nvPr/>
        </p:nvSpPr>
        <p:spPr>
          <a:xfrm>
            <a:off x="662319" y="2119684"/>
            <a:ext cx="10867362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  <a:r>
              <a:rPr lang="en-GB" sz="2800" b="1" dirty="0">
                <a:solidFill>
                  <a:srgbClr val="4C1130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:</a:t>
            </a:r>
            <a:endParaRPr sz="2800" b="1" dirty="0">
              <a:solidFill>
                <a:srgbClr val="4C1130"/>
              </a:solidFill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The Attentive Recurrent Neural Process (ARNP) proposed in the paper effectively captures sequential information and the global underlying properties of traffic scenarios.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ARNP outperforms several previous approaches in terms of prediction accuracy, variance, and probability expressiveness by predicting an explicit distribution.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800" b="1" dirty="0">
                <a:solidFill>
                  <a:srgbClr val="4C1130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:</a:t>
            </a: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 panose="02000000000000000000"/>
              <a:buChar char="➢"/>
            </a:pPr>
            <a:r>
              <a:rPr lang="en-US" sz="1600" dirty="0"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Future developments are needed for better recognize and adapt to poorly understood traffic scenarios using exploiting the application of meta few-shot learning using the ARNP model.</a:t>
            </a:r>
          </a:p>
        </p:txBody>
      </p:sp>
    </p:spTree>
    <p:extLst>
      <p:ext uri="{BB962C8B-B14F-4D97-AF65-F5344CB8AC3E}">
        <p14:creationId xmlns:p14="http://schemas.microsoft.com/office/powerpoint/2010/main" val="34738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2F50E-2E50-9E62-D396-585F9878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49D1B-BB9F-338E-6B88-505C4B70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38BDF-064A-CF25-EBB4-3B780E67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56E4C-C461-76C1-AED6-15EC60715135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75328686-F327-2787-B0A2-293625E484B0}"/>
              </a:ext>
            </a:extLst>
          </p:cNvPr>
          <p:cNvSpPr/>
          <p:nvPr/>
        </p:nvSpPr>
        <p:spPr>
          <a:xfrm>
            <a:off x="1658982" y="1188721"/>
            <a:ext cx="3213463" cy="3030582"/>
          </a:xfrm>
          <a:prstGeom prst="irregularSeal1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Reduce Prediction Error</a:t>
            </a:r>
            <a:endParaRPr lang="en-001" sz="2000" b="1" dirty="0">
              <a:solidFill>
                <a:schemeClr val="tx1"/>
              </a:solidFill>
            </a:endParaRP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CFEA23FF-1BEE-839E-DC3C-B4A317931332}"/>
              </a:ext>
            </a:extLst>
          </p:cNvPr>
          <p:cNvSpPr/>
          <p:nvPr/>
        </p:nvSpPr>
        <p:spPr>
          <a:xfrm>
            <a:off x="6686995" y="2143961"/>
            <a:ext cx="3213463" cy="3030582"/>
          </a:xfrm>
          <a:prstGeom prst="irregularSeal1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Work with Mixed Traffic Agents</a:t>
            </a:r>
            <a:endParaRPr lang="en-001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58F9D-86F1-1EBD-0B31-3DFC0978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8CE75-E091-F5B4-6AEF-219CAE50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3158A-E6C1-A941-498F-FF862C0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25008-4CFA-911E-BDD7-EDBB0569AE30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2B54D-BB85-20B5-E0B4-536390376F43}"/>
              </a:ext>
            </a:extLst>
          </p:cNvPr>
          <p:cNvSpPr txBox="1"/>
          <p:nvPr/>
        </p:nvSpPr>
        <p:spPr>
          <a:xfrm>
            <a:off x="879764" y="1813173"/>
            <a:ext cx="98363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mixed traffic environment consists of various cars, bicycles, bikes, buses, pedestrians, traffic lights etc.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increasing the accuracy of the model is an obligatory part of my work.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70026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CF8BB-AFB9-1382-8836-88077D0D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CC1D-B827-42E4-ADC5-90AB073CF5A4}" type="datetime1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BC8C4-1E75-C85B-89DC-DD4BF332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Integrative Trajectory Forecasting for Autonomous Vehicles in Mixed Traffic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9DC2C-54C9-01CA-BF40-DE60C64F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833-F837-46FB-9C77-09C205A3C98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69197-020A-6C62-3EB5-38C49E0517F4}"/>
              </a:ext>
            </a:extLst>
          </p:cNvPr>
          <p:cNvSpPr/>
          <p:nvPr/>
        </p:nvSpPr>
        <p:spPr>
          <a:xfrm>
            <a:off x="0" y="0"/>
            <a:ext cx="12192000" cy="70196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66183-702C-1290-C434-8DD2CF98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1088182"/>
            <a:ext cx="1051706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11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1425</TotalTime>
  <Words>967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Roboto</vt:lpstr>
      <vt:lpstr>Times New Roman</vt:lpstr>
      <vt:lpstr>Wingdings</vt:lpstr>
      <vt:lpstr>Retrospect</vt:lpstr>
      <vt:lpstr>Tentative Title: Integrative Trajectory Forecasting for Autonomous Vehicles in Mixed Traffic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mLoc‑mRNA: predicting multiple sub‑cellular localization of mRNAs using random forest algorithm coupled with feature selection via elastic net</dc:title>
  <dc:creator>Rupak Chandra Bhowmick</dc:creator>
  <cp:lastModifiedBy>Nazmul Hossain Shanto</cp:lastModifiedBy>
  <cp:revision>74</cp:revision>
  <dcterms:created xsi:type="dcterms:W3CDTF">2023-03-09T08:28:36Z</dcterms:created>
  <dcterms:modified xsi:type="dcterms:W3CDTF">2023-11-25T08:07:16Z</dcterms:modified>
</cp:coreProperties>
</file>