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26" r:id="rId2"/>
  </p:sld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0657" autoAdjust="0"/>
  </p:normalViewPr>
  <p:slideViewPr>
    <p:cSldViewPr snapToGrid="0">
      <p:cViewPr varScale="1">
        <p:scale>
          <a:sx n="77" d="100"/>
          <a:sy n="77" d="100"/>
        </p:scale>
        <p:origin x="894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8922BF-B9D2-4142-A3E3-C338D7B2F7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1A23ED-BFA9-46E3-BBEB-82898665FF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2E127-C27F-4857-B2EE-DD08EDA6ACC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E4BF22-2BE3-4D1E-A813-6905C44A03C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48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873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690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4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308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76BE-FF0D-4671-BC5A-7154A65D835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179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54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AC040A-22A0-4E82-9AB2-DF1B410979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985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23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225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309B5-BD4F-4CAA-895F-8B7BCEEA057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632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72C5E0-1E23-4B19-AC84-FA4E1819B8C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26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D96877-7710-4EB1-87C1-86FEA54E5D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129FCB-B10F-48F2-A3CD-7777B47066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5708C0-2C18-447A-8A27-2CD7633D46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597C9B-01F3-48E3-A0A4-602E0783B3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6024CE-BB88-4D44-94B5-98EE5D57EA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44792F-231E-4195-82CE-97937086B5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D35665-A96A-4263-8714-A2F29325AF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83E782-27E2-490A-89C0-2B4503FF682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83E782-27E2-490A-89C0-2B4503FF682E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0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2"/>
          <p:cNvSpPr/>
          <p:nvPr/>
        </p:nvSpPr>
        <p:spPr>
          <a:xfrm>
            <a:off x="643467" y="2123561"/>
            <a:ext cx="10905066" cy="13957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800521">
              <a:spcAft>
                <a:spcPts val="591"/>
              </a:spcAft>
            </a:pPr>
            <a:r>
              <a:rPr lang="en-US" sz="3853" b="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FPGA Implementation of Educational RISC-V</a:t>
            </a:r>
            <a:endParaRPr lang="en-US" sz="3853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algn="ctr" defTabSz="800521">
              <a:spcAft>
                <a:spcPts val="591"/>
              </a:spcAft>
            </a:pPr>
            <a:r>
              <a:rPr lang="en-US" sz="3853" b="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SIMD Array Processor.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1806266" y="3853106"/>
            <a:ext cx="4289574" cy="16341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673" indent="-5673" defTabSz="800521">
              <a:lnSpc>
                <a:spcPct val="107000"/>
              </a:lnSpc>
              <a:tabLst>
                <a:tab pos="0" algn="l"/>
              </a:tabLst>
            </a:pPr>
            <a:r>
              <a:rPr lang="en-US" sz="1576" b="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Supervised By                                                                               </a:t>
            </a:r>
            <a:r>
              <a:rPr lang="en-US" sz="1576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                     </a:t>
            </a:r>
            <a:endParaRPr lang="en-US" sz="1576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800521">
              <a:tabLst>
                <a:tab pos="0" algn="l"/>
              </a:tabLst>
            </a:pPr>
            <a:r>
              <a:rPr lang="en-US" sz="1576" kern="1200" spc="-1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Nahin</a:t>
            </a:r>
            <a:r>
              <a:rPr lang="en-US" sz="1576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US" sz="1576" kern="1200" spc="-1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Ul</a:t>
            </a:r>
            <a:r>
              <a:rPr lang="en-US" sz="1576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US" sz="1576" kern="1200" spc="-1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Sadad</a:t>
            </a:r>
            <a:endParaRPr lang="en-US" sz="1576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3868" indent="-5673" algn="just" defTabSz="800521">
              <a:lnSpc>
                <a:spcPct val="110000"/>
              </a:lnSpc>
              <a:spcAft>
                <a:spcPts val="10"/>
              </a:spcAft>
              <a:tabLst>
                <a:tab pos="0" algn="l"/>
              </a:tabLst>
            </a:pPr>
            <a:r>
              <a:rPr lang="en-US" sz="1576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Assistant Professor                                                                                              </a:t>
            </a:r>
            <a:endParaRPr lang="en-US" sz="1576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3868" indent="-5673" algn="just" defTabSz="800521">
              <a:lnSpc>
                <a:spcPct val="110000"/>
              </a:lnSpc>
              <a:spcAft>
                <a:spcPts val="1834"/>
              </a:spcAft>
              <a:tabLst>
                <a:tab pos="0" algn="l"/>
              </a:tabLst>
            </a:pPr>
            <a:r>
              <a:rPr lang="en-US" sz="1576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Dept. of Computer Science &amp; Engineering, RUET.</a:t>
            </a:r>
            <a:endParaRPr lang="en-US" sz="1576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5840" indent="-6480" algn="just">
              <a:lnSpc>
                <a:spcPct val="100000"/>
              </a:lnSpc>
              <a:spcAft>
                <a:spcPts val="2095"/>
              </a:spcAft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4"/>
          <p:cNvSpPr/>
          <p:nvPr/>
        </p:nvSpPr>
        <p:spPr>
          <a:xfrm>
            <a:off x="8056915" y="3853106"/>
            <a:ext cx="3190856" cy="21529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800521">
              <a:spcAft>
                <a:spcPts val="591"/>
              </a:spcAft>
            </a:pPr>
            <a:r>
              <a:rPr lang="en-US" sz="175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Presented by</a:t>
            </a:r>
            <a:endParaRPr lang="en-US" sz="175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800521">
              <a:spcAft>
                <a:spcPts val="591"/>
              </a:spcAft>
            </a:pPr>
            <a:r>
              <a:rPr lang="en-US" sz="175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Md. Firoz Al Mamun</a:t>
            </a:r>
            <a:endParaRPr lang="en-US" sz="175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800521">
              <a:spcAft>
                <a:spcPts val="591"/>
              </a:spcAft>
            </a:pPr>
            <a:r>
              <a:rPr lang="en-US" sz="175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Roll: 1703117</a:t>
            </a:r>
            <a:endParaRPr lang="en-US" sz="175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800521">
              <a:spcAft>
                <a:spcPts val="591"/>
              </a:spcAft>
            </a:pPr>
            <a:endParaRPr lang="en-US" sz="175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800521">
              <a:spcAft>
                <a:spcPts val="591"/>
              </a:spcAft>
            </a:pPr>
            <a:r>
              <a:rPr lang="en-US" sz="175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Nadim Mahmud Reyal</a:t>
            </a:r>
            <a:endParaRPr lang="en-US" sz="175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800521">
              <a:spcAft>
                <a:spcPts val="591"/>
              </a:spcAft>
            </a:pPr>
            <a:r>
              <a:rPr lang="en-US" sz="1751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Roll:1803116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raphic 6"/>
          <p:cNvPicPr/>
          <p:nvPr/>
        </p:nvPicPr>
        <p:blipFill>
          <a:blip r:embed="rId2"/>
          <a:stretch/>
        </p:blipFill>
        <p:spPr>
          <a:xfrm>
            <a:off x="5150400" y="851921"/>
            <a:ext cx="1396583" cy="127131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3"/>
          <p:cNvSpPr/>
          <p:nvPr/>
        </p:nvSpPr>
        <p:spPr>
          <a:xfrm>
            <a:off x="0" y="9427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Why FPGA?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Box 12"/>
          <p:cNvSpPr/>
          <p:nvPr/>
        </p:nvSpPr>
        <p:spPr>
          <a:xfrm>
            <a:off x="942480" y="1582200"/>
            <a:ext cx="62031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Reconfigurable computing.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cost.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 density.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 speed.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large amount of logic gate, register, RAM, routing resources.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 is easy to upgrade like in the case of software.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Unique application.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15"/>
          <p:cNvSpPr/>
          <p:nvPr/>
        </p:nvSpPr>
        <p:spPr>
          <a:xfrm>
            <a:off x="13320" y="1103040"/>
            <a:ext cx="48567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Advantages of using FPGA: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17"/>
          <p:cNvPicPr/>
          <p:nvPr/>
        </p:nvPicPr>
        <p:blipFill>
          <a:blip r:embed="rId2"/>
          <a:stretch/>
        </p:blipFill>
        <p:spPr>
          <a:xfrm>
            <a:off x="6921360" y="1361520"/>
            <a:ext cx="5171400" cy="3801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18"/>
          <p:cNvSpPr/>
          <p:nvPr/>
        </p:nvSpPr>
        <p:spPr>
          <a:xfrm>
            <a:off x="7577280" y="5327640"/>
            <a:ext cx="3859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 4: Bird’s Eye View of FPGA [</a:t>
            </a:r>
            <a:r>
              <a:rPr lang="en-US" sz="1800" b="1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 action="ppaction://hlinksldjump"/>
              </a:rPr>
              <a:t>6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6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tangle 7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Box 8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9/15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Connector 2"/>
          <p:cNvCxnSpPr/>
          <p:nvPr/>
        </p:nvCxnSpPr>
        <p:spPr>
          <a:xfrm flipH="1">
            <a:off x="5176080" y="5600520"/>
            <a:ext cx="59760" cy="360"/>
          </a:xfrm>
          <a:prstGeom prst="straightConnector1">
            <a:avLst/>
          </a:prstGeom>
          <a:ln>
            <a:solidFill>
              <a:srgbClr val="4472C4">
                <a:shade val="95000"/>
                <a:satMod val="105000"/>
              </a:srgbClr>
            </a:solidFill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Proposed methodology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Arrow: Down 4"/>
          <p:cNvSpPr/>
          <p:nvPr/>
        </p:nvSpPr>
        <p:spPr>
          <a:xfrm rot="16200000">
            <a:off x="5916600" y="3139920"/>
            <a:ext cx="357480" cy="578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pSp>
        <p:nvGrpSpPr>
          <p:cNvPr id="236" name="Group 37"/>
          <p:cNvGrpSpPr/>
          <p:nvPr/>
        </p:nvGrpSpPr>
        <p:grpSpPr>
          <a:xfrm>
            <a:off x="1798560" y="959400"/>
            <a:ext cx="8716680" cy="4142520"/>
            <a:chOff x="1798560" y="959400"/>
            <a:chExt cx="8716680" cy="4142520"/>
          </a:xfrm>
        </p:grpSpPr>
        <p:sp>
          <p:nvSpPr>
            <p:cNvPr id="237" name="Rectangle: Rounded Corners 8"/>
            <p:cNvSpPr/>
            <p:nvPr/>
          </p:nvSpPr>
          <p:spPr>
            <a:xfrm>
              <a:off x="1798560" y="959400"/>
              <a:ext cx="8716680" cy="414252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38" name="Rectangle: Rounded Corners 11"/>
            <p:cNvSpPr/>
            <p:nvPr/>
          </p:nvSpPr>
          <p:spPr>
            <a:xfrm>
              <a:off x="7420680" y="3642480"/>
              <a:ext cx="1733760" cy="1073880"/>
            </a:xfrm>
            <a:prstGeom prst="roundRect">
              <a:avLst>
                <a:gd name="adj" fmla="val 28948"/>
              </a:avLst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Calibri"/>
                  <a:ea typeface="DejaVu Sans"/>
                </a:rPr>
                <a:t>Data Memory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Calibri"/>
                  <a:ea typeface="DejaVu Sans"/>
                </a:rPr>
                <a:t>Bank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Rectangle: Rounded Corners 12"/>
            <p:cNvSpPr/>
            <p:nvPr/>
          </p:nvSpPr>
          <p:spPr>
            <a:xfrm>
              <a:off x="2106720" y="1629720"/>
              <a:ext cx="1703880" cy="1073880"/>
            </a:xfrm>
            <a:prstGeom prst="roundRect">
              <a:avLst>
                <a:gd name="adj" fmla="val 28948"/>
              </a:avLst>
            </a:prstGeom>
            <a:solidFill>
              <a:srgbClr val="FFFF0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Calibri"/>
                  <a:ea typeface="DejaVu Sans"/>
                </a:rPr>
                <a:t>Assembler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Rectangle: Rounded Corners 15"/>
            <p:cNvSpPr/>
            <p:nvPr/>
          </p:nvSpPr>
          <p:spPr>
            <a:xfrm>
              <a:off x="4674960" y="1667160"/>
              <a:ext cx="1733760" cy="1073880"/>
            </a:xfrm>
            <a:prstGeom prst="roundRect">
              <a:avLst>
                <a:gd name="adj" fmla="val 28948"/>
              </a:avLst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Calibri"/>
                  <a:ea typeface="DejaVu Sans"/>
                </a:rPr>
                <a:t>Instruction Memory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Rectangle: Rounded Corners 17"/>
            <p:cNvSpPr/>
            <p:nvPr/>
          </p:nvSpPr>
          <p:spPr>
            <a:xfrm>
              <a:off x="7420680" y="1557720"/>
              <a:ext cx="1703880" cy="1073880"/>
            </a:xfrm>
            <a:prstGeom prst="roundRect">
              <a:avLst>
                <a:gd name="adj" fmla="val 28948"/>
              </a:avLst>
            </a:prstGeom>
            <a:solidFill>
              <a:srgbClr val="C0000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Calibri"/>
                  <a:ea typeface="DejaVu Sans"/>
                </a:rPr>
                <a:t>CPU Array</a:t>
              </a: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" name="Arrow: Down 18"/>
            <p:cNvSpPr/>
            <p:nvPr/>
          </p:nvSpPr>
          <p:spPr>
            <a:xfrm rot="10800000">
              <a:off x="8094240" y="2778840"/>
              <a:ext cx="357480" cy="6757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760" dist="3816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43" name="Arrow: Down 19"/>
            <p:cNvSpPr/>
            <p:nvPr/>
          </p:nvSpPr>
          <p:spPr>
            <a:xfrm rot="16200000" flipH="1">
              <a:off x="3972240" y="1919520"/>
              <a:ext cx="357480" cy="5691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760" dist="3816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44" name="Arrow: Down 20"/>
            <p:cNvSpPr/>
            <p:nvPr/>
          </p:nvSpPr>
          <p:spPr>
            <a:xfrm rot="16200000" flipH="1">
              <a:off x="6803640" y="1919880"/>
              <a:ext cx="357480" cy="568080"/>
            </a:xfrm>
            <a:prstGeom prst="downArrow">
              <a:avLst>
                <a:gd name="adj1" fmla="val 50000"/>
                <a:gd name="adj2" fmla="val 76316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760" dist="3816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245" name="TextBox 40"/>
          <p:cNvSpPr/>
          <p:nvPr/>
        </p:nvSpPr>
        <p:spPr>
          <a:xfrm>
            <a:off x="3857400" y="5628240"/>
            <a:ext cx="2712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 5: Future work.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tangle 14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tangle 16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Box 24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10/15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Tools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Box 8"/>
          <p:cNvSpPr/>
          <p:nvPr/>
        </p:nvSpPr>
        <p:spPr>
          <a:xfrm>
            <a:off x="1015920" y="2151720"/>
            <a:ext cx="11133360" cy="28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❏ Hardware: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FPGA : Xilinx Spartan-6 FPGA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❏ Software: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➔ Visual Studio code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➔ GTK Wave: To verify the testbenches for Verilog modules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➔ P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ycharm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❏ Language Support: Verilog Hardware Description Language , Python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tangle 6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tangle 7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Box 9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11/15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Box 8"/>
          <p:cNvSpPr/>
          <p:nvPr/>
        </p:nvSpPr>
        <p:spPr>
          <a:xfrm>
            <a:off x="529020" y="1461320"/>
            <a:ext cx="111330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we have work on a RISC-V processor.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We have implemented multiple processing unit concept on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Arial"/>
              </a:rPr>
              <a:t>RISC-V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processor as a result we able to reduce execution time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Now our processor can process multiple instruction at a time.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We also design assembler for this array processor so that user can easily write program for this processor.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  <p:sp>
        <p:nvSpPr>
          <p:cNvPr id="262" name="Rectangle 11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ectangle 12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Box 13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12/15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D0D0D"/>
                </a:solidFill>
                <a:latin typeface="Times New Roman"/>
                <a:ea typeface="Arial"/>
              </a:rPr>
              <a:t>Future Scope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tangle 11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Rectangle 12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Box 13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13/15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Rectangle 1"/>
          <p:cNvSpPr/>
          <p:nvPr/>
        </p:nvSpPr>
        <p:spPr>
          <a:xfrm>
            <a:off x="899280" y="1457280"/>
            <a:ext cx="8671680" cy="171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chemeClr val="dk1"/>
                </a:solidFill>
                <a:latin typeface="Calibri"/>
                <a:ea typeface="DejaVu Sans"/>
              </a:rPr>
              <a:t>Future Scope Of Processor: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  <a:ea typeface="Arial"/>
              </a:rPr>
              <a:t>We can also design the array-vector hybrid processor .</a:t>
            </a:r>
          </a:p>
        </p:txBody>
      </p:sp>
      <p:sp>
        <p:nvSpPr>
          <p:cNvPr id="270" name="Rectangle 2"/>
          <p:cNvSpPr/>
          <p:nvPr/>
        </p:nvSpPr>
        <p:spPr>
          <a:xfrm>
            <a:off x="899280" y="3171960"/>
            <a:ext cx="8501400" cy="171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Calibri"/>
                <a:ea typeface="DejaVu Sans"/>
              </a:rPr>
              <a:t>Future Scope Of Compiler: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chemeClr val="dk1"/>
                </a:solidFill>
                <a:latin typeface="Times New Roman"/>
                <a:ea typeface="Arial"/>
              </a:rPr>
              <a:t>Design the assembler with other functionalities also for better performance in future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Box 4"/>
          <p:cNvSpPr/>
          <p:nvPr/>
        </p:nvSpPr>
        <p:spPr>
          <a:xfrm>
            <a:off x="620280" y="1514880"/>
            <a:ext cx="1122300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 action="ppaction://hlinksldjump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H.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 U.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M. N. Islam Mondal, "FPGA Implementation of Educational RISC- V Processor           Suitable for Embedded Applications,"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 International Conference on Electrical, Computer and Communication Engineering (ECCE)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Chittagong, Bangladesh, 2023, pp. 1-5,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10.1109/ECCE57851.2023.10101508.</a:t>
            </a: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 action="ppaction://hlinksldjump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M. Johns and T. 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Kazmierski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"A Minimal RISC-V Vector Processor for Embedded Systems," </a:t>
            </a: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2020 Forum for Specification and Design Languages (FDL)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Kiel, Germany, 2020, pp. 1-4,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doi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 10.1109/FDL50818.2020.9232940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 action="ppaction://hlinksldjump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Al-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sudany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S. M. (2020). FPGA based MIPS Pipeline Processor with SIMD Architecture. International Journal of Science and Research (IJSR), 9(6), 444-450. doi:10.21275/SR20601000556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 action="ppaction://hlinksldjump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Yıldız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 F.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Ugurdag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Aktemur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İskender and 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"CPU design simplified,"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3rd International Conference on Computer Science and Engineering (UBMK)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Sarajevo, Bosnia and Herzegovina, 2018, pp. 630-632,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10.1109/UBMK.2018.8566475.</a:t>
            </a: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Rectangle 10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11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Box 12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14/15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3"/>
          <p:cNvSpPr/>
          <p:nvPr/>
        </p:nvSpPr>
        <p:spPr>
          <a:xfrm>
            <a:off x="0" y="432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4"/>
          <p:cNvSpPr/>
          <p:nvPr/>
        </p:nvSpPr>
        <p:spPr>
          <a:xfrm>
            <a:off x="778680" y="1899000"/>
            <a:ext cx="1141308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 action="ppaction://hlinksldjump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Qin, Y. Hu, L. Huang and Y. Guo, "Design and Performance Analysis on Static and Dynamic Pipelined CPU in Course Experiment of Computer Architecture,"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13th International Conference on Computer Science &amp; Education (ICCSE)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Colombo, Sri Lanka, 2018, pp. 1-6,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10.1109/ICCSE.2018.8468729.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3" action="ppaction://hlinksldjump"/>
              </a:rPr>
              <a:t>6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 “</a:t>
            </a: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is FPGA—How Does it Work and its Uses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”, latticesemi.com. Available: https://www.latticesemi.com/en/What-is-an-FPGA [Accessed: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23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-Nov-2023].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tangle 2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angle 9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12"/>
          <p:cNvSpPr/>
          <p:nvPr/>
        </p:nvSpPr>
        <p:spPr>
          <a:xfrm>
            <a:off x="0" y="6438693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15/15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tangle 2"/>
          <p:cNvSpPr/>
          <p:nvPr/>
        </p:nvSpPr>
        <p:spPr>
          <a:xfrm>
            <a:off x="-2160" y="-122400"/>
            <a:ext cx="39240" cy="70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1800"/>
            </a:b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tangle 3"/>
          <p:cNvSpPr/>
          <p:nvPr/>
        </p:nvSpPr>
        <p:spPr>
          <a:xfrm>
            <a:off x="0" y="-4462560"/>
            <a:ext cx="9538200" cy="938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                         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1800"/>
            </a:b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tangle 4"/>
          <p:cNvSpPr/>
          <p:nvPr/>
        </p:nvSpPr>
        <p:spPr>
          <a:xfrm>
            <a:off x="838260" y="3736875"/>
            <a:ext cx="9654480" cy="964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25560" numCol="1" spc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[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 action="ppaction://hlinksldjump"/>
              </a:rPr>
              <a:t>7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] https://www.gdeepak.com/course/ss/15ss.pdf.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Accesed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November 23, 2023.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1200" dirty="0"/>
            </a:b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3"/>
          <p:cNvSpPr/>
          <p:nvPr/>
        </p:nvSpPr>
        <p:spPr>
          <a:xfrm>
            <a:off x="0" y="0"/>
            <a:ext cx="12191400" cy="15465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85" name="TextBox 4"/>
          <p:cNvSpPr/>
          <p:nvPr/>
        </p:nvSpPr>
        <p:spPr>
          <a:xfrm>
            <a:off x="1175760" y="296640"/>
            <a:ext cx="322560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Md Firoz Al Mamun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Roll: 1703117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Box 10"/>
          <p:cNvSpPr/>
          <p:nvPr/>
        </p:nvSpPr>
        <p:spPr>
          <a:xfrm>
            <a:off x="8512920" y="182520"/>
            <a:ext cx="47887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Nadim Mahmud Reyal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Roll: 1803116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77"/>
          <p:cNvSpPr/>
          <p:nvPr/>
        </p:nvSpPr>
        <p:spPr>
          <a:xfrm>
            <a:off x="2927880" y="2644200"/>
            <a:ext cx="633528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chemeClr val="accent5"/>
                </a:solidFill>
                <a:latin typeface="Arial Rounded MT Bold"/>
                <a:ea typeface="DejaVu Sans"/>
              </a:rPr>
              <a:t>Thank You</a:t>
            </a:r>
            <a:endParaRPr lang="en-US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tangle 11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tangle 12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Box 13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Outline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1058760" y="1434240"/>
            <a:ext cx="814824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Literature Review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Thesis Objectives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❏ Background Study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Top Architecture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Proposed Methodology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❏ Tools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❏ Conclusion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❏ References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5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1/15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3"/>
          <p:cNvSpPr/>
          <p:nvPr/>
        </p:nvSpPr>
        <p:spPr>
          <a:xfrm>
            <a:off x="0" y="0"/>
            <a:ext cx="12191400" cy="63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Literature Review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Table 3"/>
          <p:cNvGraphicFramePr/>
          <p:nvPr>
            <p:extLst>
              <p:ext uri="{D42A27DB-BD31-4B8C-83A1-F6EECF244321}">
                <p14:modId xmlns:p14="http://schemas.microsoft.com/office/powerpoint/2010/main" val="3222189826"/>
              </p:ext>
            </p:extLst>
          </p:nvPr>
        </p:nvGraphicFramePr>
        <p:xfrm>
          <a:off x="80794" y="781133"/>
          <a:ext cx="11985515" cy="5402601"/>
        </p:xfrm>
        <a:graphic>
          <a:graphicData uri="http://schemas.openxmlformats.org/drawingml/2006/table">
            <a:tbl>
              <a:tblPr/>
              <a:tblGrid>
                <a:gridCol w="39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Paper Name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Year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Used Method &amp; Result</a:t>
                      </a:r>
                      <a:endParaRPr lang="en-US" sz="2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FPGA Implementation of Educational RISC-V Processor Suitable for Embedded Applications[</a:t>
                      </a:r>
                      <a:r>
                        <a:rPr lang="en-US" sz="1600" b="0" u="sng" strike="noStrike" spc="-1" dirty="0">
                          <a:solidFill>
                            <a:srgbClr val="0563C1"/>
                          </a:solidFill>
                          <a:uFillTx/>
                          <a:latin typeface="Calibri"/>
                          <a:ea typeface="DejaVu Sans"/>
                          <a:hlinkClick r:id="rId2" action="ppaction://hlinksldjump"/>
                        </a:rPr>
                        <a:t>1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2023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99960" indent="-399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 Bit CPU.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99960" indent="-399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RISC-V Architecture .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99960" indent="-3999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Assembler.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Limitations: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Generalizability of design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Comparison with other educational processors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Minimal RISC-V Vector Processor for Embedded Systems[</a:t>
                      </a:r>
                      <a:r>
                        <a:rPr lang="en-US" sz="1600" b="0" u="sng" strike="noStrike" spc="-1" dirty="0">
                          <a:solidFill>
                            <a:srgbClr val="0563C1"/>
                          </a:solidFill>
                          <a:uFillTx/>
                          <a:latin typeface="Calibri"/>
                          <a:ea typeface="DejaVu Sans"/>
                          <a:hlinkClick r:id="rId2" action="ppaction://hlinksldjump"/>
                        </a:rPr>
                        <a:t>2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]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2020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32-bit CPU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RISC-V Architecture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Vector ALU &amp; Registers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Limitation: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Limited Vector Size -&gt; Limiting the length of vector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Resource Utilization 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Scability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programming overhead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FPGA based MIPS Pipeline Processor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With SIMD Architecture[</a:t>
                      </a:r>
                      <a:r>
                        <a:rPr lang="en-US" sz="1600" b="0" u="sng" strike="noStrike" spc="-1" dirty="0">
                          <a:solidFill>
                            <a:srgbClr val="0563C1"/>
                          </a:solidFill>
                          <a:uFillTx/>
                          <a:latin typeface="Calibri"/>
                          <a:ea typeface="Calibri"/>
                          <a:hlinkClick r:id="rId2" action="ppaction://hlinksldjump"/>
                        </a:rPr>
                        <a:t>3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]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2018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32-bit MIPS Processor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MIPS SIMD Architecture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Limitation: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Hardware-specific implementation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Lack of comparison with other SIMD architectures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Future directions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Rectangle 1"/>
          <p:cNvSpPr/>
          <p:nvPr/>
        </p:nvSpPr>
        <p:spPr>
          <a:xfrm>
            <a:off x="0" y="6281707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2/15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3"/>
          <p:cNvSpPr/>
          <p:nvPr/>
        </p:nvSpPr>
        <p:spPr>
          <a:xfrm>
            <a:off x="0" y="0"/>
            <a:ext cx="12191400" cy="63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Literature Review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le 3"/>
          <p:cNvGraphicFramePr/>
          <p:nvPr>
            <p:extLst>
              <p:ext uri="{D42A27DB-BD31-4B8C-83A1-F6EECF244321}">
                <p14:modId xmlns:p14="http://schemas.microsoft.com/office/powerpoint/2010/main" val="3063558916"/>
              </p:ext>
            </p:extLst>
          </p:nvPr>
        </p:nvGraphicFramePr>
        <p:xfrm>
          <a:off x="84840" y="1426027"/>
          <a:ext cx="12000304" cy="4762286"/>
        </p:xfrm>
        <a:graphic>
          <a:graphicData uri="http://schemas.openxmlformats.org/drawingml/2006/table">
            <a:tbl>
              <a:tblPr/>
              <a:tblGrid>
                <a:gridCol w="40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CPU Design Simplified[</a:t>
                      </a:r>
                      <a:r>
                        <a:rPr lang="en-US" sz="1600" b="0" u="sng" strike="noStrike" spc="-1" dirty="0">
                          <a:solidFill>
                            <a:srgbClr val="0563C1"/>
                          </a:solidFill>
                          <a:uFillTx/>
                          <a:latin typeface="Calibri"/>
                          <a:ea typeface="DejaVu Sans"/>
                          <a:hlinkClick r:id="rId2" action="ppaction://hlinksldjump"/>
                        </a:rPr>
                        <a:t>4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]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2018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Very Simple CPU (VSCPU).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 bit ISA.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It is a multi-cycle CPU.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  <a:ea typeface="DejaVu San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Limitation: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Level of details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Comprehensiveness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Practically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Design and Performance Analysis on Static and Dynamic Pipelined CPU in Course Experiment of Computer Architecture[</a:t>
                      </a:r>
                      <a:r>
                        <a:rPr lang="en-US" sz="1600" b="0" u="sng" strike="noStrike" spc="-1" dirty="0">
                          <a:solidFill>
                            <a:srgbClr val="0563C1"/>
                          </a:solidFill>
                          <a:uFillTx/>
                          <a:latin typeface="Calibri"/>
                          <a:ea typeface="DejaVu Sans"/>
                          <a:hlinkClick r:id="rId3" action="ppaction://hlinksldjump"/>
                        </a:rPr>
                        <a:t>5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]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2018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Static pipelined CPU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Dynamic pipelined CPU.</a:t>
                      </a: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Limitation: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Limited Scope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Evaluation Methodology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Comparative analysis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Educational Impact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Future directions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Rectangle 1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3/15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3690A5-F1CD-4702-BAA2-D45F2EEA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8562"/>
              </p:ext>
            </p:extLst>
          </p:nvPr>
        </p:nvGraphicFramePr>
        <p:xfrm>
          <a:off x="84841" y="725865"/>
          <a:ext cx="12000303" cy="691154"/>
        </p:xfrm>
        <a:graphic>
          <a:graphicData uri="http://schemas.openxmlformats.org/drawingml/2006/table">
            <a:tbl>
              <a:tblPr/>
              <a:tblGrid>
                <a:gridCol w="12000303">
                  <a:extLst>
                    <a:ext uri="{9D8B030D-6E8A-4147-A177-3AD203B41FA5}">
                      <a16:colId xmlns:a16="http://schemas.microsoft.com/office/drawing/2014/main" val="2312757580"/>
                    </a:ext>
                  </a:extLst>
                </a:gridCol>
              </a:tblGrid>
              <a:tr h="69115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strike="noStrike" spc="-1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24600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C19C6-85A6-4407-A4CE-A6F8B8BA685B}"/>
              </a:ext>
            </a:extLst>
          </p:cNvPr>
          <p:cNvCxnSpPr/>
          <p:nvPr/>
        </p:nvCxnSpPr>
        <p:spPr>
          <a:xfrm flipV="1">
            <a:off x="4091233" y="707010"/>
            <a:ext cx="0" cy="82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8D5F4-E8F8-44B5-B61A-25EA1FB14C1F}"/>
              </a:ext>
            </a:extLst>
          </p:cNvPr>
          <p:cNvCxnSpPr/>
          <p:nvPr/>
        </p:nvCxnSpPr>
        <p:spPr>
          <a:xfrm flipV="1">
            <a:off x="8089770" y="707010"/>
            <a:ext cx="0" cy="82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F41631-3FDD-4CC0-85D9-DC678D728E47}"/>
              </a:ext>
            </a:extLst>
          </p:cNvPr>
          <p:cNvSpPr txBox="1"/>
          <p:nvPr/>
        </p:nvSpPr>
        <p:spPr>
          <a:xfrm flipH="1">
            <a:off x="979682" y="790560"/>
            <a:ext cx="221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7AD61-5B82-4B15-84FC-B7885BA97290}"/>
              </a:ext>
            </a:extLst>
          </p:cNvPr>
          <p:cNvSpPr txBox="1"/>
          <p:nvPr/>
        </p:nvSpPr>
        <p:spPr>
          <a:xfrm flipH="1">
            <a:off x="5704081" y="809832"/>
            <a:ext cx="221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5D366-9167-4E28-B9F0-C5D2F684CA73}"/>
              </a:ext>
            </a:extLst>
          </p:cNvPr>
          <p:cNvSpPr txBox="1"/>
          <p:nvPr/>
        </p:nvSpPr>
        <p:spPr>
          <a:xfrm flipH="1">
            <a:off x="8343586" y="790560"/>
            <a:ext cx="384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Method &amp; Result</a:t>
            </a:r>
          </a:p>
        </p:txBody>
      </p:sp>
    </p:spTree>
    <p:extLst>
      <p:ext uri="{BB962C8B-B14F-4D97-AF65-F5344CB8AC3E}">
        <p14:creationId xmlns:p14="http://schemas.microsoft.com/office/powerpoint/2010/main" val="265738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Thesis Objectives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11"/>
          <p:cNvSpPr/>
          <p:nvPr/>
        </p:nvSpPr>
        <p:spPr>
          <a:xfrm>
            <a:off x="1064520" y="1352160"/>
            <a:ext cx="10062360" cy="451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chemeClr val="dk1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: Rounded Corners 12"/>
          <p:cNvSpPr/>
          <p:nvPr/>
        </p:nvSpPr>
        <p:spPr>
          <a:xfrm rot="1200">
            <a:off x="1207300" y="1780560"/>
            <a:ext cx="9372960" cy="805680"/>
          </a:xfrm>
          <a:prstGeom prst="roundRect">
            <a:avLst>
              <a:gd name="adj" fmla="val 40196"/>
            </a:avLst>
          </a:prstGeom>
          <a:noFill/>
          <a:ln w="9525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300000"/>
              </a:lnSpc>
            </a:pPr>
            <a:r>
              <a:rPr lang="en-US" sz="1800" b="1" strike="noStrike" spc="-1" dirty="0">
                <a:solidFill>
                  <a:schemeClr val="accent1"/>
                </a:solidFill>
                <a:latin typeface="Calibri"/>
                <a:ea typeface="DejaVu Sans"/>
              </a:rPr>
              <a:t>Extending a 32-bit CPU based on RISC-V architecture with Array Processing Unit.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angle: Rounded Corners 15"/>
          <p:cNvSpPr/>
          <p:nvPr/>
        </p:nvSpPr>
        <p:spPr>
          <a:xfrm>
            <a:off x="1207441" y="3609720"/>
            <a:ext cx="9372960" cy="864000"/>
          </a:xfrm>
          <a:prstGeom prst="roundRect">
            <a:avLst>
              <a:gd name="adj" fmla="val 40196"/>
            </a:avLst>
          </a:prstGeom>
          <a:noFill/>
          <a:ln w="9525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300000"/>
              </a:lnSpc>
            </a:pPr>
            <a:r>
              <a:rPr lang="en-US" sz="1800" b="1" strike="noStrike" spc="-1" dirty="0">
                <a:solidFill>
                  <a:schemeClr val="accent1"/>
                </a:solidFill>
                <a:latin typeface="Calibri"/>
                <a:ea typeface="DejaVu Sans"/>
              </a:rPr>
              <a:t>Design an Assembler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5"/>
          <p:cNvSpPr/>
          <p:nvPr/>
        </p:nvSpPr>
        <p:spPr>
          <a:xfrm>
            <a:off x="5263560" y="6288840"/>
            <a:ext cx="860040" cy="89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1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4/15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Background Study (SISD)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Straight Connector 58"/>
          <p:cNvCxnSpPr/>
          <p:nvPr/>
        </p:nvCxnSpPr>
        <p:spPr>
          <a:xfrm flipV="1">
            <a:off x="24480" y="4746320"/>
            <a:ext cx="12192840" cy="403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137" name="Straight Connector 59"/>
          <p:cNvCxnSpPr/>
          <p:nvPr/>
        </p:nvCxnSpPr>
        <p:spPr>
          <a:xfrm flipV="1">
            <a:off x="24480" y="4390266"/>
            <a:ext cx="12192840" cy="403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138" name="Straight Connector 60"/>
          <p:cNvCxnSpPr/>
          <p:nvPr/>
        </p:nvCxnSpPr>
        <p:spPr>
          <a:xfrm flipV="1">
            <a:off x="24480" y="5078504"/>
            <a:ext cx="12192840" cy="403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143" name="TextBox 85"/>
          <p:cNvSpPr/>
          <p:nvPr/>
        </p:nvSpPr>
        <p:spPr>
          <a:xfrm>
            <a:off x="0" y="5692221"/>
            <a:ext cx="12073383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Single operation required 1 global clock cycle with instruction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fetch,Instruction</a:t>
            </a:r>
            <a:r>
              <a:rPr lang="en-US" sz="15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Decode,Execution</a:t>
            </a:r>
            <a:r>
              <a:rPr lang="en-US" sz="15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for Write Back. So 8 instructions required (8X1) = 8 global clock cycle.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1"/>
          <p:cNvSpPr/>
          <p:nvPr/>
        </p:nvSpPr>
        <p:spPr>
          <a:xfrm>
            <a:off x="5235480" y="6342480"/>
            <a:ext cx="860040" cy="61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7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9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5/15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Straight Arrow Connector 45"/>
          <p:cNvCxnSpPr/>
          <p:nvPr/>
        </p:nvCxnSpPr>
        <p:spPr>
          <a:xfrm>
            <a:off x="10637802" y="3586139"/>
            <a:ext cx="1336312" cy="70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139" name="TextBox 73"/>
          <p:cNvSpPr/>
          <p:nvPr/>
        </p:nvSpPr>
        <p:spPr>
          <a:xfrm>
            <a:off x="26289" y="4485159"/>
            <a:ext cx="2647992" cy="3236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Global Clock Cycle : 1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74"/>
          <p:cNvSpPr/>
          <p:nvPr/>
        </p:nvSpPr>
        <p:spPr>
          <a:xfrm>
            <a:off x="26289" y="4811915"/>
            <a:ext cx="2647992" cy="3236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Global Clock Cycle : 2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4"/>
          <p:cNvSpPr/>
          <p:nvPr/>
        </p:nvSpPr>
        <p:spPr>
          <a:xfrm>
            <a:off x="3966595" y="5173524"/>
            <a:ext cx="5280769" cy="5220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Fig 1: CPU Single Execution Unit.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D2A605-CEDB-4720-96A3-8DCF5711168F}"/>
              </a:ext>
            </a:extLst>
          </p:cNvPr>
          <p:cNvGrpSpPr/>
          <p:nvPr/>
        </p:nvGrpSpPr>
        <p:grpSpPr>
          <a:xfrm>
            <a:off x="201600" y="3027410"/>
            <a:ext cx="11680506" cy="2118764"/>
            <a:chOff x="215212" y="2064579"/>
            <a:chExt cx="11680506" cy="2118764"/>
          </a:xfrm>
        </p:grpSpPr>
        <p:sp>
          <p:nvSpPr>
            <p:cNvPr id="107" name="Rectangle 8"/>
            <p:cNvSpPr/>
            <p:nvPr/>
          </p:nvSpPr>
          <p:spPr>
            <a:xfrm>
              <a:off x="2283616" y="2093591"/>
              <a:ext cx="1027682" cy="1018798"/>
            </a:xfrm>
            <a:prstGeom prst="rect">
              <a:avLst/>
            </a:prstGeom>
            <a:gradFill rotWithShape="0">
              <a:gsLst>
                <a:gs pos="0">
                  <a:srgbClr val="71A6DA"/>
                </a:gs>
                <a:gs pos="100000">
                  <a:srgbClr val="549ADA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222A35"/>
                  </a:solidFill>
                  <a:latin typeface="Calibri"/>
                  <a:ea typeface="DejaVu Sans"/>
                </a:rPr>
                <a:t>Instruction fetch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Rectangle 10"/>
            <p:cNvSpPr/>
            <p:nvPr/>
          </p:nvSpPr>
          <p:spPr>
            <a:xfrm>
              <a:off x="3763014" y="2081722"/>
              <a:ext cx="224953" cy="101879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09" name="Rectangle 11"/>
            <p:cNvSpPr/>
            <p:nvPr/>
          </p:nvSpPr>
          <p:spPr>
            <a:xfrm>
              <a:off x="4114752" y="2095017"/>
              <a:ext cx="1027682" cy="1018798"/>
            </a:xfrm>
            <a:prstGeom prst="rect">
              <a:avLst/>
            </a:prstGeom>
            <a:gradFill rotWithShape="0">
              <a:gsLst>
                <a:gs pos="0">
                  <a:srgbClr val="71A6DA"/>
                </a:gs>
                <a:gs pos="100000">
                  <a:srgbClr val="549ADA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222A35"/>
                  </a:solidFill>
                  <a:latin typeface="Calibri"/>
                  <a:ea typeface="DejaVu Sans"/>
                </a:rPr>
                <a:t>Instruction Decode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Rectangle 12"/>
            <p:cNvSpPr/>
            <p:nvPr/>
          </p:nvSpPr>
          <p:spPr>
            <a:xfrm>
              <a:off x="5661889" y="2095017"/>
              <a:ext cx="224953" cy="101879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11" name="Rectangle 15"/>
            <p:cNvSpPr/>
            <p:nvPr/>
          </p:nvSpPr>
          <p:spPr>
            <a:xfrm>
              <a:off x="6022682" y="2095017"/>
              <a:ext cx="1027682" cy="1018798"/>
            </a:xfrm>
            <a:prstGeom prst="rect">
              <a:avLst/>
            </a:prstGeom>
            <a:gradFill rotWithShape="0">
              <a:gsLst>
                <a:gs pos="0">
                  <a:srgbClr val="71A6DA"/>
                </a:gs>
                <a:gs pos="100000">
                  <a:srgbClr val="549ADA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222A35"/>
                  </a:solidFill>
                  <a:latin typeface="Calibri"/>
                  <a:ea typeface="DejaVu Sans"/>
                </a:rPr>
                <a:t>Execution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Rectangle 17"/>
            <p:cNvSpPr/>
            <p:nvPr/>
          </p:nvSpPr>
          <p:spPr>
            <a:xfrm>
              <a:off x="7411882" y="2095017"/>
              <a:ext cx="224953" cy="101879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13" name="Rectangle 18"/>
            <p:cNvSpPr/>
            <p:nvPr/>
          </p:nvSpPr>
          <p:spPr>
            <a:xfrm>
              <a:off x="7781731" y="2095017"/>
              <a:ext cx="1027682" cy="1018798"/>
            </a:xfrm>
            <a:prstGeom prst="rect">
              <a:avLst/>
            </a:prstGeom>
            <a:gradFill rotWithShape="0">
              <a:gsLst>
                <a:gs pos="0">
                  <a:srgbClr val="71A6DA"/>
                </a:gs>
                <a:gs pos="100000">
                  <a:srgbClr val="549ADA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D0D0D"/>
                  </a:solidFill>
                  <a:latin typeface="Calibri"/>
                  <a:ea typeface="DejaVu Sans"/>
                </a:rPr>
                <a:t>Memory Access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9"/>
            <p:cNvSpPr/>
            <p:nvPr/>
          </p:nvSpPr>
          <p:spPr>
            <a:xfrm>
              <a:off x="9247364" y="2081722"/>
              <a:ext cx="224953" cy="101879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15" name="Rectangle 20"/>
            <p:cNvSpPr/>
            <p:nvPr/>
          </p:nvSpPr>
          <p:spPr>
            <a:xfrm>
              <a:off x="9617213" y="2081722"/>
              <a:ext cx="1027682" cy="1018798"/>
            </a:xfrm>
            <a:prstGeom prst="rect">
              <a:avLst/>
            </a:prstGeom>
            <a:gradFill rotWithShape="0">
              <a:gsLst>
                <a:gs pos="0">
                  <a:srgbClr val="71A6DA"/>
                </a:gs>
                <a:gs pos="100000">
                  <a:srgbClr val="549ADA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Write Back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Rectangle 21"/>
            <p:cNvSpPr/>
            <p:nvPr/>
          </p:nvSpPr>
          <p:spPr>
            <a:xfrm>
              <a:off x="1846028" y="2095017"/>
              <a:ext cx="224953" cy="101879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cxnSp>
          <p:nvCxnSpPr>
            <p:cNvPr id="118" name="Straight Arrow Connector 23"/>
            <p:cNvCxnSpPr/>
            <p:nvPr/>
          </p:nvCxnSpPr>
          <p:spPr>
            <a:xfrm>
              <a:off x="510078" y="2613163"/>
              <a:ext cx="1336674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19" name="Straight Arrow Connector 25"/>
            <p:cNvCxnSpPr>
              <a:stCxn id="116" idx="3"/>
              <a:endCxn id="107" idx="1"/>
            </p:cNvCxnSpPr>
            <p:nvPr/>
          </p:nvCxnSpPr>
          <p:spPr>
            <a:xfrm flipV="1">
              <a:off x="2070981" y="2602990"/>
              <a:ext cx="212635" cy="1426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0" name="Straight Arrow Connector 29"/>
            <p:cNvCxnSpPr/>
            <p:nvPr/>
          </p:nvCxnSpPr>
          <p:spPr>
            <a:xfrm>
              <a:off x="3970217" y="2604416"/>
              <a:ext cx="145259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1" name="Straight Arrow Connector 30"/>
            <p:cNvCxnSpPr/>
            <p:nvPr/>
          </p:nvCxnSpPr>
          <p:spPr>
            <a:xfrm>
              <a:off x="5869091" y="2604416"/>
              <a:ext cx="145259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2" name="Straight Arrow Connector 31"/>
            <p:cNvCxnSpPr/>
            <p:nvPr/>
          </p:nvCxnSpPr>
          <p:spPr>
            <a:xfrm>
              <a:off x="7600972" y="2613163"/>
              <a:ext cx="145259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3" name="Straight Arrow Connector 32"/>
            <p:cNvCxnSpPr/>
            <p:nvPr/>
          </p:nvCxnSpPr>
          <p:spPr>
            <a:xfrm>
              <a:off x="9473041" y="2578176"/>
              <a:ext cx="144897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4" name="Straight Arrow Connector 33"/>
            <p:cNvCxnSpPr>
              <a:stCxn id="107" idx="3"/>
            </p:cNvCxnSpPr>
            <p:nvPr/>
          </p:nvCxnSpPr>
          <p:spPr>
            <a:xfrm>
              <a:off x="3311298" y="2602990"/>
              <a:ext cx="511124" cy="105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5" name="Straight Arrow Connector 34"/>
            <p:cNvCxnSpPr/>
            <p:nvPr/>
          </p:nvCxnSpPr>
          <p:spPr>
            <a:xfrm>
              <a:off x="5151851" y="2624008"/>
              <a:ext cx="510399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6" name="Straight Arrow Connector 35"/>
            <p:cNvCxnSpPr>
              <a:stCxn id="111" idx="3"/>
            </p:cNvCxnSpPr>
            <p:nvPr/>
          </p:nvCxnSpPr>
          <p:spPr>
            <a:xfrm>
              <a:off x="7050364" y="2604416"/>
              <a:ext cx="425273" cy="9446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27" name="Straight Arrow Connector 43"/>
            <p:cNvCxnSpPr/>
            <p:nvPr/>
          </p:nvCxnSpPr>
          <p:spPr>
            <a:xfrm>
              <a:off x="8737689" y="2597769"/>
              <a:ext cx="510399" cy="70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128" name="TextBox 44"/>
            <p:cNvSpPr/>
            <p:nvPr/>
          </p:nvSpPr>
          <p:spPr>
            <a:xfrm>
              <a:off x="215212" y="2314380"/>
              <a:ext cx="1788028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New Instruction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Box 46"/>
            <p:cNvSpPr/>
            <p:nvPr/>
          </p:nvSpPr>
          <p:spPr>
            <a:xfrm>
              <a:off x="10787256" y="2334672"/>
              <a:ext cx="1108462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Executed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1" name="Straight Connector 47"/>
            <p:cNvCxnSpPr/>
            <p:nvPr/>
          </p:nvCxnSpPr>
          <p:spPr>
            <a:xfrm>
              <a:off x="3444603" y="2083472"/>
              <a:ext cx="362" cy="2099871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32" name="Straight Connector 48"/>
            <p:cNvCxnSpPr/>
            <p:nvPr/>
          </p:nvCxnSpPr>
          <p:spPr>
            <a:xfrm>
              <a:off x="5296386" y="2064579"/>
              <a:ext cx="9056" cy="2099172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33" name="Straight Connector 49"/>
            <p:cNvCxnSpPr/>
            <p:nvPr/>
          </p:nvCxnSpPr>
          <p:spPr>
            <a:xfrm>
              <a:off x="7139838" y="2095017"/>
              <a:ext cx="362" cy="2049491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34" name="Straight Connector 50"/>
            <p:cNvCxnSpPr/>
            <p:nvPr/>
          </p:nvCxnSpPr>
          <p:spPr>
            <a:xfrm>
              <a:off x="9016253" y="2095017"/>
              <a:ext cx="24632" cy="2066984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35" name="Straight Connector 57"/>
            <p:cNvCxnSpPr/>
            <p:nvPr/>
          </p:nvCxnSpPr>
          <p:spPr>
            <a:xfrm>
              <a:off x="10857893" y="2095017"/>
              <a:ext cx="362" cy="2039345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sp>
          <p:nvSpPr>
            <p:cNvPr id="141" name="TextBox 79"/>
            <p:cNvSpPr/>
            <p:nvPr/>
          </p:nvSpPr>
          <p:spPr>
            <a:xfrm>
              <a:off x="2261520" y="3522804"/>
              <a:ext cx="564011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TextBox 80"/>
            <p:cNvSpPr/>
            <p:nvPr/>
          </p:nvSpPr>
          <p:spPr>
            <a:xfrm>
              <a:off x="4079252" y="3501812"/>
              <a:ext cx="599511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TextBox 80"/>
            <p:cNvSpPr/>
            <p:nvPr/>
          </p:nvSpPr>
          <p:spPr>
            <a:xfrm>
              <a:off x="5970881" y="3506010"/>
              <a:ext cx="570169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TextBox 80"/>
            <p:cNvSpPr/>
            <p:nvPr/>
          </p:nvSpPr>
          <p:spPr>
            <a:xfrm>
              <a:off x="7782818" y="3478721"/>
              <a:ext cx="697679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TextBox 80"/>
            <p:cNvSpPr/>
            <p:nvPr/>
          </p:nvSpPr>
          <p:spPr>
            <a:xfrm>
              <a:off x="9613591" y="3511608"/>
              <a:ext cx="714342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TextBox 80"/>
            <p:cNvSpPr/>
            <p:nvPr/>
          </p:nvSpPr>
          <p:spPr>
            <a:xfrm>
              <a:off x="4066936" y="3853423"/>
              <a:ext cx="599511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TextBox 80"/>
            <p:cNvSpPr/>
            <p:nvPr/>
          </p:nvSpPr>
          <p:spPr>
            <a:xfrm>
              <a:off x="5958565" y="3857971"/>
              <a:ext cx="570169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TextBox 80"/>
            <p:cNvSpPr/>
            <p:nvPr/>
          </p:nvSpPr>
          <p:spPr>
            <a:xfrm>
              <a:off x="7770502" y="3830682"/>
              <a:ext cx="697679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TextBox 80"/>
            <p:cNvSpPr/>
            <p:nvPr/>
          </p:nvSpPr>
          <p:spPr>
            <a:xfrm>
              <a:off x="9646555" y="3832781"/>
              <a:ext cx="714342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TextBox 79"/>
            <p:cNvSpPr/>
            <p:nvPr/>
          </p:nvSpPr>
          <p:spPr>
            <a:xfrm>
              <a:off x="2252101" y="3851324"/>
              <a:ext cx="564011" cy="2942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B5BB2F-A004-4577-8C0F-F2B38B5B25B3}"/>
              </a:ext>
            </a:extLst>
          </p:cNvPr>
          <p:cNvSpPr txBox="1"/>
          <p:nvPr/>
        </p:nvSpPr>
        <p:spPr>
          <a:xfrm>
            <a:off x="384051" y="961153"/>
            <a:ext cx="11305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SISD(Single Instruction Single Data) :</a:t>
            </a:r>
          </a:p>
          <a:p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SISD is a computer architecture where a central processing unit (CPU) executes one instruction at a time on a single data piece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SISD setup, a single processor performs operations sequentially on memory-stored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Background Study(SIMD)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85"/>
          <p:cNvSpPr/>
          <p:nvPr/>
        </p:nvSpPr>
        <p:spPr>
          <a:xfrm>
            <a:off x="2245140" y="5465456"/>
            <a:ext cx="9342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 instruction required 1 global clock cycle but it process 8 data at time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1"/>
          <p:cNvSpPr/>
          <p:nvPr/>
        </p:nvSpPr>
        <p:spPr>
          <a:xfrm>
            <a:off x="3780000" y="4800020"/>
            <a:ext cx="5255640" cy="60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Fig 2: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CPU with Array Processing Unit.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6"/>
          <p:cNvSpPr/>
          <p:nvPr/>
        </p:nvSpPr>
        <p:spPr>
          <a:xfrm>
            <a:off x="5226480" y="654336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ctangle 14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16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6/15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0078E2-84FB-4773-8464-2DD7FEE53DBB}"/>
              </a:ext>
            </a:extLst>
          </p:cNvPr>
          <p:cNvGrpSpPr/>
          <p:nvPr/>
        </p:nvGrpSpPr>
        <p:grpSpPr>
          <a:xfrm>
            <a:off x="-11160" y="2910020"/>
            <a:ext cx="12195360" cy="1868040"/>
            <a:chOff x="-9000" y="1567440"/>
            <a:chExt cx="12195360" cy="1868040"/>
          </a:xfrm>
        </p:grpSpPr>
        <p:cxnSp>
          <p:nvCxnSpPr>
            <p:cNvPr id="157" name="Straight Connector 47"/>
            <p:cNvCxnSpPr/>
            <p:nvPr/>
          </p:nvCxnSpPr>
          <p:spPr>
            <a:xfrm>
              <a:off x="3347640" y="1608840"/>
              <a:ext cx="15120" cy="181512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58" name="Straight Connector 50"/>
            <p:cNvCxnSpPr/>
            <p:nvPr/>
          </p:nvCxnSpPr>
          <p:spPr>
            <a:xfrm>
              <a:off x="6469200" y="159372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59" name="Straight Connector 58"/>
            <p:cNvCxnSpPr/>
            <p:nvPr/>
          </p:nvCxnSpPr>
          <p:spPr>
            <a:xfrm flipV="1">
              <a:off x="-9000" y="1574280"/>
              <a:ext cx="12192120" cy="403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0" name="Straight Connector 59"/>
            <p:cNvCxnSpPr/>
            <p:nvPr/>
          </p:nvCxnSpPr>
          <p:spPr>
            <a:xfrm flipV="1">
              <a:off x="2355840" y="1914480"/>
              <a:ext cx="9827280" cy="464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1" name="Straight Connector 60"/>
            <p:cNvCxnSpPr/>
            <p:nvPr/>
          </p:nvCxnSpPr>
          <p:spPr>
            <a:xfrm flipV="1">
              <a:off x="2355840" y="2272680"/>
              <a:ext cx="9827280" cy="5976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2" name="Straight Connector 61"/>
            <p:cNvCxnSpPr/>
            <p:nvPr/>
          </p:nvCxnSpPr>
          <p:spPr>
            <a:xfrm flipV="1">
              <a:off x="2345400" y="2649600"/>
              <a:ext cx="9840960" cy="554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3" name="Straight Connector 62"/>
            <p:cNvCxnSpPr/>
            <p:nvPr/>
          </p:nvCxnSpPr>
          <p:spPr>
            <a:xfrm flipV="1">
              <a:off x="2345400" y="2975040"/>
              <a:ext cx="9834120" cy="745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64" name="Straight Connector 72"/>
            <p:cNvCxnSpPr/>
            <p:nvPr/>
          </p:nvCxnSpPr>
          <p:spPr>
            <a:xfrm flipV="1">
              <a:off x="-9000" y="3366000"/>
              <a:ext cx="12188520" cy="6336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sp>
          <p:nvSpPr>
            <p:cNvPr id="165" name="TextBox 73"/>
            <p:cNvSpPr/>
            <p:nvPr/>
          </p:nvSpPr>
          <p:spPr>
            <a:xfrm>
              <a:off x="218160" y="2325600"/>
              <a:ext cx="2631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Global Clock Cycle : 1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6" name="Straight Connector 78"/>
            <p:cNvCxnSpPr/>
            <p:nvPr/>
          </p:nvCxnSpPr>
          <p:spPr>
            <a:xfrm>
              <a:off x="2345400" y="1594800"/>
              <a:ext cx="1440" cy="179568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sp>
          <p:nvSpPr>
            <p:cNvPr id="167" name="TextBox 79"/>
            <p:cNvSpPr/>
            <p:nvPr/>
          </p:nvSpPr>
          <p:spPr>
            <a:xfrm>
              <a:off x="2539800" y="159732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TextBox 79"/>
            <p:cNvSpPr/>
            <p:nvPr/>
          </p:nvSpPr>
          <p:spPr>
            <a:xfrm>
              <a:off x="3484800" y="161964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TextBox 79"/>
            <p:cNvSpPr/>
            <p:nvPr/>
          </p:nvSpPr>
          <p:spPr>
            <a:xfrm>
              <a:off x="4560840" y="161208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79"/>
            <p:cNvSpPr/>
            <p:nvPr/>
          </p:nvSpPr>
          <p:spPr>
            <a:xfrm>
              <a:off x="5583600" y="161748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TextBox 79"/>
            <p:cNvSpPr/>
            <p:nvPr/>
          </p:nvSpPr>
          <p:spPr>
            <a:xfrm>
              <a:off x="6638040" y="159300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TextBox 79"/>
            <p:cNvSpPr/>
            <p:nvPr/>
          </p:nvSpPr>
          <p:spPr>
            <a:xfrm>
              <a:off x="7632360" y="159912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79"/>
            <p:cNvSpPr/>
            <p:nvPr/>
          </p:nvSpPr>
          <p:spPr>
            <a:xfrm>
              <a:off x="8806320" y="161712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TextBox 79"/>
            <p:cNvSpPr/>
            <p:nvPr/>
          </p:nvSpPr>
          <p:spPr>
            <a:xfrm>
              <a:off x="9962640" y="1612080"/>
              <a:ext cx="56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IF-1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80" name="Straight Connector 50"/>
            <p:cNvCxnSpPr/>
            <p:nvPr/>
          </p:nvCxnSpPr>
          <p:spPr>
            <a:xfrm>
              <a:off x="10907280" y="160524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81" name="Straight Connector 50"/>
            <p:cNvCxnSpPr/>
            <p:nvPr/>
          </p:nvCxnSpPr>
          <p:spPr>
            <a:xfrm>
              <a:off x="9774720" y="156744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82" name="Straight Connector 50"/>
            <p:cNvCxnSpPr/>
            <p:nvPr/>
          </p:nvCxnSpPr>
          <p:spPr>
            <a:xfrm>
              <a:off x="8584560" y="156744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83" name="Straight Connector 50"/>
            <p:cNvCxnSpPr/>
            <p:nvPr/>
          </p:nvCxnSpPr>
          <p:spPr>
            <a:xfrm>
              <a:off x="5392440" y="157428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84" name="Straight Connector 50"/>
            <p:cNvCxnSpPr/>
            <p:nvPr/>
          </p:nvCxnSpPr>
          <p:spPr>
            <a:xfrm>
              <a:off x="4402800" y="160524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cxnSp>
          <p:nvCxnSpPr>
            <p:cNvPr id="185" name="Straight Connector 50"/>
            <p:cNvCxnSpPr/>
            <p:nvPr/>
          </p:nvCxnSpPr>
          <p:spPr>
            <a:xfrm>
              <a:off x="7499520" y="1574280"/>
              <a:ext cx="360" cy="183024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sp>
          <p:nvSpPr>
            <p:cNvPr id="186" name="TextBox 79"/>
            <p:cNvSpPr/>
            <p:nvPr/>
          </p:nvSpPr>
          <p:spPr>
            <a:xfrm>
              <a:off x="2551680" y="192564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TextBox 79"/>
            <p:cNvSpPr/>
            <p:nvPr/>
          </p:nvSpPr>
          <p:spPr>
            <a:xfrm>
              <a:off x="3497040" y="194832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TextBox 79"/>
            <p:cNvSpPr/>
            <p:nvPr/>
          </p:nvSpPr>
          <p:spPr>
            <a:xfrm>
              <a:off x="4572720" y="194076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TextBox 79"/>
            <p:cNvSpPr/>
            <p:nvPr/>
          </p:nvSpPr>
          <p:spPr>
            <a:xfrm>
              <a:off x="5595480" y="194616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79"/>
            <p:cNvSpPr/>
            <p:nvPr/>
          </p:nvSpPr>
          <p:spPr>
            <a:xfrm>
              <a:off x="6649920" y="192168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TextBox 79"/>
            <p:cNvSpPr/>
            <p:nvPr/>
          </p:nvSpPr>
          <p:spPr>
            <a:xfrm>
              <a:off x="7644240" y="192780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Box 79"/>
            <p:cNvSpPr/>
            <p:nvPr/>
          </p:nvSpPr>
          <p:spPr>
            <a:xfrm>
              <a:off x="8818200" y="194580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79"/>
            <p:cNvSpPr/>
            <p:nvPr/>
          </p:nvSpPr>
          <p:spPr>
            <a:xfrm>
              <a:off x="9974520" y="1940760"/>
              <a:ext cx="59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TextBox 79"/>
            <p:cNvSpPr/>
            <p:nvPr/>
          </p:nvSpPr>
          <p:spPr>
            <a:xfrm>
              <a:off x="2553480" y="230436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TextBox 79"/>
            <p:cNvSpPr/>
            <p:nvPr/>
          </p:nvSpPr>
          <p:spPr>
            <a:xfrm>
              <a:off x="3498840" y="232704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TextBox 79"/>
            <p:cNvSpPr/>
            <p:nvPr/>
          </p:nvSpPr>
          <p:spPr>
            <a:xfrm>
              <a:off x="4574520" y="231948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TextBox 79"/>
            <p:cNvSpPr/>
            <p:nvPr/>
          </p:nvSpPr>
          <p:spPr>
            <a:xfrm>
              <a:off x="5597280" y="232488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TextBox 79"/>
            <p:cNvSpPr/>
            <p:nvPr/>
          </p:nvSpPr>
          <p:spPr>
            <a:xfrm>
              <a:off x="6651720" y="230040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TextBox 79"/>
            <p:cNvSpPr/>
            <p:nvPr/>
          </p:nvSpPr>
          <p:spPr>
            <a:xfrm>
              <a:off x="7646040" y="230652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TextBox 79"/>
            <p:cNvSpPr/>
            <p:nvPr/>
          </p:nvSpPr>
          <p:spPr>
            <a:xfrm>
              <a:off x="8820000" y="232416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TextBox 79"/>
            <p:cNvSpPr/>
            <p:nvPr/>
          </p:nvSpPr>
          <p:spPr>
            <a:xfrm>
              <a:off x="9976320" y="2319480"/>
              <a:ext cx="566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IE-1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TextBox 79"/>
            <p:cNvSpPr/>
            <p:nvPr/>
          </p:nvSpPr>
          <p:spPr>
            <a:xfrm>
              <a:off x="2548080" y="268164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TextBox 79"/>
            <p:cNvSpPr/>
            <p:nvPr/>
          </p:nvSpPr>
          <p:spPr>
            <a:xfrm>
              <a:off x="3493440" y="270432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TextBox 79"/>
            <p:cNvSpPr/>
            <p:nvPr/>
          </p:nvSpPr>
          <p:spPr>
            <a:xfrm>
              <a:off x="4569120" y="269676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MA-3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TextBox 79"/>
            <p:cNvSpPr/>
            <p:nvPr/>
          </p:nvSpPr>
          <p:spPr>
            <a:xfrm>
              <a:off x="5592240" y="270216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MA-4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TextBox 79"/>
            <p:cNvSpPr/>
            <p:nvPr/>
          </p:nvSpPr>
          <p:spPr>
            <a:xfrm>
              <a:off x="6646680" y="267768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MA-5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TextBox 79"/>
            <p:cNvSpPr/>
            <p:nvPr/>
          </p:nvSpPr>
          <p:spPr>
            <a:xfrm>
              <a:off x="7641000" y="268380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MA-6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TextBox 79"/>
            <p:cNvSpPr/>
            <p:nvPr/>
          </p:nvSpPr>
          <p:spPr>
            <a:xfrm>
              <a:off x="8814960" y="270180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MA-7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TextBox 79"/>
            <p:cNvSpPr/>
            <p:nvPr/>
          </p:nvSpPr>
          <p:spPr>
            <a:xfrm>
              <a:off x="9970920" y="2696760"/>
              <a:ext cx="693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MA-8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TextBox 79"/>
            <p:cNvSpPr/>
            <p:nvPr/>
          </p:nvSpPr>
          <p:spPr>
            <a:xfrm>
              <a:off x="2545920" y="306000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WB-1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TextBox 79"/>
            <p:cNvSpPr/>
            <p:nvPr/>
          </p:nvSpPr>
          <p:spPr>
            <a:xfrm>
              <a:off x="3491280" y="308268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WB-2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TextBox 79"/>
            <p:cNvSpPr/>
            <p:nvPr/>
          </p:nvSpPr>
          <p:spPr>
            <a:xfrm>
              <a:off x="4566960" y="307512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WB-3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TextBox 79"/>
            <p:cNvSpPr/>
            <p:nvPr/>
          </p:nvSpPr>
          <p:spPr>
            <a:xfrm>
              <a:off x="5589720" y="308052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WB-4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79"/>
            <p:cNvSpPr/>
            <p:nvPr/>
          </p:nvSpPr>
          <p:spPr>
            <a:xfrm>
              <a:off x="6644160" y="305604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WB-5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TextBox 79"/>
            <p:cNvSpPr/>
            <p:nvPr/>
          </p:nvSpPr>
          <p:spPr>
            <a:xfrm>
              <a:off x="7638480" y="306216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WB-6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TextBox 79"/>
            <p:cNvSpPr/>
            <p:nvPr/>
          </p:nvSpPr>
          <p:spPr>
            <a:xfrm>
              <a:off x="8812440" y="308016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WB-7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79"/>
            <p:cNvSpPr/>
            <p:nvPr/>
          </p:nvSpPr>
          <p:spPr>
            <a:xfrm>
              <a:off x="9968760" y="3075120"/>
              <a:ext cx="709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WB-8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4AF93C-3787-42B9-AA41-CD64DEDA4AA8}"/>
              </a:ext>
            </a:extLst>
          </p:cNvPr>
          <p:cNvSpPr txBox="1"/>
          <p:nvPr/>
        </p:nvSpPr>
        <p:spPr>
          <a:xfrm>
            <a:off x="284262" y="897840"/>
            <a:ext cx="11809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SIMD(Single Instruction Multiple Data) :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Refers to a computing method that enables processing of multiple data with a single instruction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unit receives as input two vectors (each one with a set of operands), performs the same operation on both sets of operands (one operand from each vector), and outputs a vector with the results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Background Study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Box 11"/>
          <p:cNvSpPr/>
          <p:nvPr/>
        </p:nvSpPr>
        <p:spPr>
          <a:xfrm>
            <a:off x="7431840" y="4242960"/>
            <a:ext cx="5210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 3:Step to convert machine code [</a:t>
            </a:r>
            <a:r>
              <a:rPr lang="en-US" sz="1800" b="1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2" action="ppaction://hlinksldjump"/>
              </a:rPr>
              <a:t>7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6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7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7/15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1"/>
          <p:cNvPicPr/>
          <p:nvPr/>
        </p:nvPicPr>
        <p:blipFill>
          <a:blip r:embed="rId3"/>
          <a:stretch/>
        </p:blipFill>
        <p:spPr>
          <a:xfrm>
            <a:off x="6840000" y="942120"/>
            <a:ext cx="5051520" cy="2930400"/>
          </a:xfrm>
          <a:prstGeom prst="rect">
            <a:avLst/>
          </a:prstGeom>
          <a:ln w="0">
            <a:noFill/>
          </a:ln>
        </p:spPr>
      </p:pic>
      <p:sp>
        <p:nvSpPr>
          <p:cNvPr id="224" name="TextBox 2"/>
          <p:cNvSpPr/>
          <p:nvPr/>
        </p:nvSpPr>
        <p:spPr>
          <a:xfrm>
            <a:off x="299880" y="976320"/>
            <a:ext cx="6477120" cy="522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The basic assembler functions are: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Translating mnemonic language code to its equivalent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      object code. 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Assigning machine addresses to symbolic labels.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The design of assembler can be to perform the following: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Scanning (tokenizing) 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Parsing (validating the instructions)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Creating the symbol table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Resolving the forward references 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Converting into the machine language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3"/>
          <p:cNvSpPr/>
          <p:nvPr/>
        </p:nvSpPr>
        <p:spPr>
          <a:xfrm>
            <a:off x="0" y="0"/>
            <a:ext cx="12191400" cy="819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TOP Architecture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6"/>
          <p:cNvSpPr/>
          <p:nvPr/>
        </p:nvSpPr>
        <p:spPr>
          <a:xfrm>
            <a:off x="5235480" y="6448680"/>
            <a:ext cx="86004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7"/>
          <p:cNvSpPr/>
          <p:nvPr/>
        </p:nvSpPr>
        <p:spPr>
          <a:xfrm>
            <a:off x="0" y="6272280"/>
            <a:ext cx="12220200" cy="632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Box 8"/>
          <p:cNvSpPr/>
          <p:nvPr/>
        </p:nvSpPr>
        <p:spPr>
          <a:xfrm>
            <a:off x="0" y="6428520"/>
            <a:ext cx="12387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November 27, 2023                                 Optimizing CPU Performance through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SIMD Array Processing Unit</a:t>
            </a:r>
            <a:r>
              <a:rPr lang="en-US" sz="1600" b="1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8/15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angle 2"/>
          <p:cNvSpPr/>
          <p:nvPr/>
        </p:nvSpPr>
        <p:spPr>
          <a:xfrm>
            <a:off x="4571640" y="3244320"/>
            <a:ext cx="4597200" cy="31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 6: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RISCV Single Cycle Core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Picture 3"/>
          <p:cNvPicPr/>
          <p:nvPr/>
        </p:nvPicPr>
        <p:blipFill>
          <a:blip r:embed="rId2"/>
          <a:stretch/>
        </p:blipFill>
        <p:spPr>
          <a:xfrm>
            <a:off x="70560" y="900720"/>
            <a:ext cx="12027960" cy="480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1413</Words>
  <Application>Microsoft Office PowerPoint</Application>
  <PresentationFormat>Widescreen</PresentationFormat>
  <Paragraphs>343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Rounded MT Bold</vt:lpstr>
      <vt:lpstr>Arial Unicode MS</vt:lpstr>
      <vt:lpstr>Calibri</vt:lpstr>
      <vt:lpstr>Calibri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Mehedi Hassayn</dc:creator>
  <dc:description/>
  <cp:lastModifiedBy>Nazmul Hossain Shanto</cp:lastModifiedBy>
  <cp:revision>127</cp:revision>
  <dcterms:created xsi:type="dcterms:W3CDTF">2023-03-17T06:46:35Z</dcterms:created>
  <dcterms:modified xsi:type="dcterms:W3CDTF">2023-11-24T19:07:50Z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