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5"/>
  </p:notesMasterIdLst>
  <p:sldIdLst>
    <p:sldId id="257" r:id="rId2"/>
    <p:sldId id="258" r:id="rId3"/>
    <p:sldId id="299" r:id="rId4"/>
    <p:sldId id="278" r:id="rId5"/>
    <p:sldId id="277" r:id="rId6"/>
    <p:sldId id="279" r:id="rId7"/>
    <p:sldId id="282" r:id="rId8"/>
    <p:sldId id="281" r:id="rId9"/>
    <p:sldId id="283" r:id="rId10"/>
    <p:sldId id="285" r:id="rId11"/>
    <p:sldId id="286" r:id="rId12"/>
    <p:sldId id="288" r:id="rId13"/>
    <p:sldId id="287" r:id="rId14"/>
    <p:sldId id="289" r:id="rId15"/>
    <p:sldId id="290" r:id="rId16"/>
    <p:sldId id="291" r:id="rId17"/>
    <p:sldId id="292" r:id="rId18"/>
    <p:sldId id="293" r:id="rId19"/>
    <p:sldId id="294" r:id="rId20"/>
    <p:sldId id="296" r:id="rId21"/>
    <p:sldId id="295" r:id="rId22"/>
    <p:sldId id="297" r:id="rId23"/>
    <p:sldId id="29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  <p14:sldId id="299"/>
            <p14:sldId id="278"/>
            <p14:sldId id="277"/>
            <p14:sldId id="279"/>
            <p14:sldId id="282"/>
            <p14:sldId id="281"/>
            <p14:sldId id="283"/>
            <p14:sldId id="285"/>
            <p14:sldId id="286"/>
            <p14:sldId id="288"/>
            <p14:sldId id="287"/>
            <p14:sldId id="289"/>
            <p14:sldId id="290"/>
            <p14:sldId id="291"/>
            <p14:sldId id="292"/>
            <p14:sldId id="293"/>
            <p14:sldId id="294"/>
            <p14:sldId id="296"/>
            <p14:sldId id="295"/>
            <p14:sldId id="297"/>
            <p14:sldId id="298"/>
          </p14:sldIdLst>
        </p14:section>
        <p14:section name="Group Member 1" id="{0860697E-8C4A-43F9-A7C0-C435911657B2}">
          <p14:sldIdLst/>
        </p14:section>
        <p14:section name="Group Member 2" id="{ED02CA79-8112-418E-8BC2-0FD9B68AECB3}">
          <p14:sldIdLst/>
        </p14:section>
        <p14:section name="Group Member 3" id="{0DAD77B1-60C5-4EB2-933E-C56E97A5B2A7}">
          <p14:sldIdLst/>
        </p14:section>
        <p14:section name="General Closing" id="{4AB6C702-EE4D-4283-ACB0-770710E41AE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92910" autoAdjust="0"/>
  </p:normalViewPr>
  <p:slideViewPr>
    <p:cSldViewPr snapToGrid="0">
      <p:cViewPr varScale="1">
        <p:scale>
          <a:sx n="109" d="100"/>
          <a:sy n="109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man Rakin" userId="9e4fcc9f44dc1b0c" providerId="LiveId" clId="{68A2B9E6-5334-3E44-A745-7B073A21283B}"/>
    <pc:docChg chg="undo custSel modSld">
      <pc:chgData name="Salman Rakin" userId="9e4fcc9f44dc1b0c" providerId="LiveId" clId="{68A2B9E6-5334-3E44-A745-7B073A21283B}" dt="2022-02-22T13:00:57.325" v="28" actId="27636"/>
      <pc:docMkLst>
        <pc:docMk/>
      </pc:docMkLst>
      <pc:sldChg chg="modSp mod">
        <pc:chgData name="Salman Rakin" userId="9e4fcc9f44dc1b0c" providerId="LiveId" clId="{68A2B9E6-5334-3E44-A745-7B073A21283B}" dt="2022-02-22T13:00:08.904" v="20" actId="404"/>
        <pc:sldMkLst>
          <pc:docMk/>
          <pc:sldMk cId="2214377861" sldId="285"/>
        </pc:sldMkLst>
        <pc:spChg chg="mod">
          <ac:chgData name="Salman Rakin" userId="9e4fcc9f44dc1b0c" providerId="LiveId" clId="{68A2B9E6-5334-3E44-A745-7B073A21283B}" dt="2022-02-22T13:00:08.904" v="20" actId="404"/>
          <ac:spMkLst>
            <pc:docMk/>
            <pc:sldMk cId="2214377861" sldId="285"/>
            <ac:spMk id="3" creationId="{00000000-0000-0000-0000-000000000000}"/>
          </ac:spMkLst>
        </pc:spChg>
      </pc:sldChg>
      <pc:sldChg chg="modSp mod">
        <pc:chgData name="Salman Rakin" userId="9e4fcc9f44dc1b0c" providerId="LiveId" clId="{68A2B9E6-5334-3E44-A745-7B073A21283B}" dt="2022-02-22T13:00:57.325" v="28" actId="27636"/>
        <pc:sldMkLst>
          <pc:docMk/>
          <pc:sldMk cId="2490120878" sldId="291"/>
        </pc:sldMkLst>
        <pc:spChg chg="mod">
          <ac:chgData name="Salman Rakin" userId="9e4fcc9f44dc1b0c" providerId="LiveId" clId="{68A2B9E6-5334-3E44-A745-7B073A21283B}" dt="2022-02-22T13:00:57.325" v="28" actId="27636"/>
          <ac:spMkLst>
            <pc:docMk/>
            <pc:sldMk cId="2490120878" sldId="29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designed this template so that each member of the project team has a set of slides with its own theme. Members, here’s how you add a new slide to just your set: </a:t>
            </a:r>
          </a:p>
          <a:p>
            <a:br>
              <a:rPr lang="en-US" dirty="0"/>
            </a:br>
            <a:r>
              <a:rPr lang="en-US" dirty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/>
          </a:p>
          <a:p>
            <a:r>
              <a:rPr lang="en-US" dirty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29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30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34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14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74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69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2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83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68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74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49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63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83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40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78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33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68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37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69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5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5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BC20-47CD-44FD-8953-BD504286BA8D}" type="datetime1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2D1C-06DC-4B88-AEC7-AD4611010A40}" type="datetime1">
              <a:rPr lang="en-US" smtClean="0"/>
              <a:t>2/22/22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D03B-7EEE-45F1-BBC2-93FFE1B9D7A3}" type="datetime1">
              <a:rPr lang="en-US" smtClean="0"/>
              <a:t>2/22/22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EBF7-4C91-4AEA-97B1-793864FFE0C2}" type="datetime1">
              <a:rPr lang="en-US" smtClean="0"/>
              <a:t>2/22/22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FC25-F2F8-4E7B-AB62-81690DC7A084}" type="datetime1">
              <a:rPr lang="en-US" smtClean="0"/>
              <a:t>2/22/22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EDED-4F59-4A4D-9C82-7119B8F344C3}" type="datetime1">
              <a:rPr lang="en-US" smtClean="0"/>
              <a:t>2/22/22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CEB6-4002-44D3-93D7-B412A0D8F787}" type="datetime1">
              <a:rPr lang="en-US" smtClean="0"/>
              <a:t>2/22/22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7E10-17F2-4881-87A2-69417FDD0346}" type="datetime1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3BEBE30-5118-48B6-AC46-E8C4F10F989C}" type="datetime1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D833-78EC-4FB2-A933-FBD86D73644D}" type="datetime1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76C1-8475-4AB9-AF9E-C685223D6EFB}" type="datetime1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0D36-9428-4B17-B7D2-5AC40FAA948E}" type="datetime1">
              <a:rPr lang="en-US" smtClean="0"/>
              <a:t>2/22/22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C67D-A524-42C6-A429-06D4C915F814}" type="datetime1">
              <a:rPr lang="en-US" smtClean="0"/>
              <a:t>2/22/22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EFFC-A872-4FDC-B5D9-19D045A85E04}" type="datetime1">
              <a:rPr lang="en-US" smtClean="0"/>
              <a:t>2/22/22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EA41-E480-46AC-8B4E-C773C60BB364}" type="datetime1">
              <a:rPr lang="en-US" smtClean="0"/>
              <a:t>2/22/22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378-C85B-4DD5-9C47-F61B157E643D}" type="datetime1">
              <a:rPr lang="en-US" smtClean="0"/>
              <a:t>2/22/22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947-94BD-48BD-9171-780AAC3E16DE}" type="datetime1">
              <a:rPr lang="en-US" smtClean="0"/>
              <a:t>2/22/22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8BCC3-D785-4CF4-A737-DC1BC72078D3}" type="datetime1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3932" y="2548476"/>
            <a:ext cx="8144134" cy="2023523"/>
          </a:xfrm>
        </p:spPr>
        <p:txBody>
          <a:bodyPr/>
          <a:lstStyle/>
          <a:p>
            <a:r>
              <a:rPr lang="en-US" dirty="0"/>
              <a:t>Project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262" y="1618654"/>
            <a:ext cx="8144134" cy="1117687"/>
          </a:xfrm>
        </p:spPr>
        <p:txBody>
          <a:bodyPr>
            <a:normAutofit fontScale="92500"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Natural Language Queries </a:t>
            </a:r>
          </a:p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F82DF2-5403-9644-BB7A-647E7CC3C391}"/>
              </a:ext>
            </a:extLst>
          </p:cNvPr>
          <p:cNvSpPr/>
          <p:nvPr/>
        </p:nvSpPr>
        <p:spPr>
          <a:xfrm>
            <a:off x="3717560" y="6328371"/>
            <a:ext cx="5321509" cy="5296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600" dirty="0"/>
              <a:t>Salman Rakin, M.Sc. Student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24130A-1811-D746-A23B-BA92DE7469B7}"/>
              </a:ext>
            </a:extLst>
          </p:cNvPr>
          <p:cNvSpPr/>
          <p:nvPr/>
        </p:nvSpPr>
        <p:spPr>
          <a:xfrm>
            <a:off x="0" y="0"/>
            <a:ext cx="12191999" cy="6595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600" dirty="0"/>
              <a:t>                                                                                                                   NLP based Natural Language Queries| February 2022</a:t>
            </a:r>
          </a:p>
        </p:txBody>
      </p:sp>
      <p:pic>
        <p:nvPicPr>
          <p:cNvPr id="6" name="Picture 5" descr="Department of CSE, BUET">
            <a:extLst>
              <a:ext uri="{FF2B5EF4-FFF2-40B4-BE49-F238E27FC236}">
                <a16:creationId xmlns:a16="http://schemas.microsoft.com/office/drawing/2014/main" id="{1B91F045-426F-7342-8BE7-694B43D94B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632" y="6005840"/>
            <a:ext cx="853671" cy="8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638F20-CC68-A849-BC56-31AA21447F2F}"/>
              </a:ext>
            </a:extLst>
          </p:cNvPr>
          <p:cNvSpPr txBox="1"/>
          <p:nvPr/>
        </p:nvSpPr>
        <p:spPr>
          <a:xfrm>
            <a:off x="4661941" y="30280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Z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BCACDD6-FACF-0B45-B2E7-9974C192F999}"/>
              </a:ext>
            </a:extLst>
          </p:cNvPr>
          <p:cNvSpPr txBox="1">
            <a:spLocks/>
          </p:cNvSpPr>
          <p:nvPr/>
        </p:nvSpPr>
        <p:spPr>
          <a:xfrm>
            <a:off x="2563030" y="2634870"/>
            <a:ext cx="8908892" cy="11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-</a:t>
            </a:r>
            <a:r>
              <a:rPr lang="en-US" sz="2400" i="1" dirty="0">
                <a:solidFill>
                  <a:schemeClr val="bg1"/>
                </a:solidFill>
              </a:rPr>
              <a:t>NLP based Question Answering Task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2A6231D-4176-0C43-81EC-2CBE1F8883AD}"/>
              </a:ext>
            </a:extLst>
          </p:cNvPr>
          <p:cNvSpPr txBox="1">
            <a:spLocks/>
          </p:cNvSpPr>
          <p:nvPr/>
        </p:nvSpPr>
        <p:spPr>
          <a:xfrm>
            <a:off x="2099256" y="3973720"/>
            <a:ext cx="8283416" cy="207865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0" dirty="0">
                <a:solidFill>
                  <a:schemeClr val="bg1"/>
                </a:solidFill>
              </a:rPr>
              <a:t>Supervisor</a:t>
            </a:r>
            <a:r>
              <a:rPr lang="en-US" sz="4400" dirty="0">
                <a:solidFill>
                  <a:schemeClr val="bg1"/>
                </a:solidFill>
              </a:rPr>
              <a:t>:  </a:t>
            </a:r>
          </a:p>
          <a:p>
            <a:pPr algn="l">
              <a:lnSpc>
                <a:spcPct val="170000"/>
              </a:lnSpc>
            </a:pPr>
            <a:r>
              <a:rPr lang="en-US" sz="5500" dirty="0">
                <a:solidFill>
                  <a:schemeClr val="bg1"/>
                </a:solidFill>
              </a:rPr>
              <a:t>		    Dr. Md. </a:t>
            </a:r>
            <a:r>
              <a:rPr lang="en-US" sz="5500" dirty="0" err="1">
                <a:solidFill>
                  <a:schemeClr val="bg1"/>
                </a:solidFill>
              </a:rPr>
              <a:t>Mostofa</a:t>
            </a:r>
            <a:r>
              <a:rPr lang="en-US" sz="5500" dirty="0">
                <a:solidFill>
                  <a:schemeClr val="bg1"/>
                </a:solidFill>
              </a:rPr>
              <a:t> Akbar, </a:t>
            </a:r>
            <a:r>
              <a:rPr lang="en-US" sz="5500" i="1" dirty="0">
                <a:solidFill>
                  <a:schemeClr val="bg1"/>
                </a:solidFill>
              </a:rPr>
              <a:t>BUET</a:t>
            </a:r>
            <a:r>
              <a:rPr lang="en-US" sz="5500" dirty="0">
                <a:solidFill>
                  <a:schemeClr val="bg1"/>
                </a:solidFill>
              </a:rPr>
              <a:t>.</a:t>
            </a:r>
          </a:p>
          <a:p>
            <a:pPr algn="l">
              <a:lnSpc>
                <a:spcPct val="170000"/>
              </a:lnSpc>
            </a:pPr>
            <a:r>
              <a:rPr lang="en-US" sz="5500" dirty="0">
                <a:solidFill>
                  <a:schemeClr val="bg1"/>
                </a:solidFill>
              </a:rPr>
              <a:t>	               Dr. Iqbal Hossain, </a:t>
            </a:r>
            <a:r>
              <a:rPr lang="en-US" sz="5500" i="1" dirty="0">
                <a:solidFill>
                  <a:schemeClr val="bg1"/>
                </a:solidFill>
              </a:rPr>
              <a:t>University of Arizona</a:t>
            </a:r>
            <a:r>
              <a:rPr lang="en-US" sz="5500" dirty="0">
                <a:solidFill>
                  <a:schemeClr val="bg1"/>
                </a:solidFill>
              </a:rPr>
              <a:t>.</a:t>
            </a:r>
          </a:p>
          <a:p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B2528B-3AE5-BD44-AC59-103404D2948E}"/>
              </a:ext>
            </a:extLst>
          </p:cNvPr>
          <p:cNvCxnSpPr>
            <a:cxnSpLocks/>
          </p:cNvCxnSpPr>
          <p:nvPr/>
        </p:nvCxnSpPr>
        <p:spPr>
          <a:xfrm>
            <a:off x="4205234" y="4663236"/>
            <a:ext cx="0" cy="99752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86" y="745674"/>
            <a:ext cx="9613861" cy="9235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Steps for NQL to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86" y="1579418"/>
            <a:ext cx="10982026" cy="46907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effectLst/>
              </a:rPr>
              <a:t>The proposed system is based on intermediate representation language approach</a:t>
            </a:r>
            <a:r>
              <a:rPr lang="en-US" sz="2200" b="1" i="1" dirty="0">
                <a:solidFill>
                  <a:schemeClr val="bg1"/>
                </a:solidFill>
                <a:effectLst/>
              </a:rPr>
              <a:t>:</a:t>
            </a:r>
          </a:p>
          <a:p>
            <a:pPr marL="0" indent="0">
              <a:buNone/>
            </a:pPr>
            <a:endParaRPr lang="en-US" sz="2200" b="1" i="1" dirty="0">
              <a:solidFill>
                <a:schemeClr val="bg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effectLst/>
              </a:rPr>
              <a:t>NLQ Analysis Operations (</a:t>
            </a:r>
            <a:r>
              <a:rPr lang="en-US" sz="2200" b="1" dirty="0">
                <a:solidFill>
                  <a:schemeClr val="bg1"/>
                </a:solidFill>
                <a:effectLst/>
              </a:rPr>
              <a:t>Linguistic Component</a:t>
            </a:r>
            <a:r>
              <a:rPr lang="en-US" sz="2200" dirty="0">
                <a:solidFill>
                  <a:schemeClr val="bg1"/>
                </a:solidFill>
                <a:effectLst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effectLst/>
              </a:rPr>
              <a:t>Intermediate XML Logical Query (IXLQ) translated into Database Query (</a:t>
            </a:r>
            <a:r>
              <a:rPr lang="en-US" sz="2200" b="1" dirty="0">
                <a:solidFill>
                  <a:schemeClr val="bg1"/>
                </a:solidFill>
                <a:effectLst/>
              </a:rPr>
              <a:t>Database Knowledge Component</a:t>
            </a:r>
            <a:r>
              <a:rPr lang="en-US" sz="2200" dirty="0">
                <a:solidFill>
                  <a:schemeClr val="bg1"/>
                </a:solidFill>
                <a:effectLst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effectLst/>
              </a:rPr>
              <a:t>Auto Generator of Syntactic Rules (AGSR) improves knowledge base through experience. (</a:t>
            </a:r>
            <a:r>
              <a:rPr lang="en-US" sz="2200" b="1" dirty="0">
                <a:solidFill>
                  <a:schemeClr val="bg1"/>
                </a:solidFill>
                <a:effectLst/>
              </a:rPr>
              <a:t>Module of Natural Language Query Definition-MNLQD</a:t>
            </a:r>
            <a:r>
              <a:rPr lang="en-US" sz="2200" dirty="0">
                <a:solidFill>
                  <a:schemeClr val="bg1"/>
                </a:solidFill>
                <a:effectLst/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56D45-8116-DB40-8F9B-9EBE5F380554}"/>
              </a:ext>
            </a:extLst>
          </p:cNvPr>
          <p:cNvSpPr/>
          <p:nvPr/>
        </p:nvSpPr>
        <p:spPr>
          <a:xfrm>
            <a:off x="0" y="0"/>
            <a:ext cx="12191999" cy="6595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600" dirty="0"/>
              <a:t>                                                                                                                  NLP based Natural Language Queries| February 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4FF027-47BF-8541-9C45-AF3756389A37}"/>
              </a:ext>
            </a:extLst>
          </p:cNvPr>
          <p:cNvSpPr/>
          <p:nvPr/>
        </p:nvSpPr>
        <p:spPr>
          <a:xfrm>
            <a:off x="3930732" y="6405015"/>
            <a:ext cx="4880759" cy="4529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400" dirty="0"/>
              <a:t>Salman Rakin, M.Sc. Student</a:t>
            </a:r>
          </a:p>
        </p:txBody>
      </p:sp>
      <p:pic>
        <p:nvPicPr>
          <p:cNvPr id="7" name="Picture 6" descr="Department of CSE, BUET">
            <a:extLst>
              <a:ext uri="{FF2B5EF4-FFF2-40B4-BE49-F238E27FC236}">
                <a16:creationId xmlns:a16="http://schemas.microsoft.com/office/drawing/2014/main" id="{DF768266-E55E-B74A-AA57-09AA745A05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602" y="6050731"/>
            <a:ext cx="808701" cy="80726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7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86" y="745674"/>
            <a:ext cx="9613861" cy="9235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Linguistic Module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86" y="1579418"/>
            <a:ext cx="8121571" cy="46907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b="1" i="1" dirty="0">
                <a:solidFill>
                  <a:schemeClr val="bg1"/>
                </a:solidFill>
                <a:effectLst/>
              </a:rPr>
              <a:t>NLQ </a:t>
            </a:r>
            <a:r>
              <a:rPr lang="en-US" sz="2800" b="1" i="1" dirty="0">
                <a:solidFill>
                  <a:schemeClr val="bg1"/>
                </a:solidFill>
                <a:effectLst/>
              </a:rPr>
              <a:t>⊆</a:t>
            </a:r>
            <a:r>
              <a:rPr lang="en-US" b="1" i="1" dirty="0">
                <a:solidFill>
                  <a:schemeClr val="bg1"/>
                </a:solidFill>
                <a:effectLst/>
              </a:rPr>
              <a:t> NLP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/>
              </a:rPr>
              <a:t>The Linguistic Module NLQ Analysis Operations including text analysis, tokenization, </a:t>
            </a:r>
            <a:r>
              <a:rPr lang="en-US" dirty="0" err="1">
                <a:solidFill>
                  <a:schemeClr val="bg1"/>
                </a:solidFill>
                <a:effectLst/>
              </a:rPr>
              <a:t>lemmatizatione</a:t>
            </a:r>
            <a:r>
              <a:rPr lang="en-US" dirty="0">
                <a:solidFill>
                  <a:schemeClr val="bg1"/>
                </a:solidFill>
                <a:effectLst/>
              </a:rPr>
              <a:t>, tagging, dependency parsing: </a:t>
            </a:r>
          </a:p>
          <a:p>
            <a:pPr lvl="5">
              <a:lnSpc>
                <a:spcPct val="150000"/>
              </a:lnSpc>
            </a:pPr>
            <a:r>
              <a:rPr lang="en-US" sz="2600" dirty="0">
                <a:solidFill>
                  <a:schemeClr val="bg1"/>
                </a:solidFill>
                <a:effectLst/>
              </a:rPr>
              <a:t>Morphological Analysis</a:t>
            </a:r>
          </a:p>
          <a:p>
            <a:pPr lvl="5">
              <a:lnSpc>
                <a:spcPct val="150000"/>
              </a:lnSpc>
            </a:pPr>
            <a:r>
              <a:rPr lang="en-US" sz="2600" dirty="0">
                <a:solidFill>
                  <a:schemeClr val="bg1"/>
                </a:solidFill>
                <a:effectLst/>
              </a:rPr>
              <a:t>Syntactic Analysis</a:t>
            </a:r>
          </a:p>
          <a:p>
            <a:pPr lvl="5">
              <a:lnSpc>
                <a:spcPct val="150000"/>
              </a:lnSpc>
            </a:pPr>
            <a:r>
              <a:rPr lang="en-US" sz="2600" dirty="0">
                <a:solidFill>
                  <a:schemeClr val="bg1"/>
                </a:solidFill>
                <a:effectLst/>
              </a:rPr>
              <a:t>Semantic Analysis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56D45-8116-DB40-8F9B-9EBE5F380554}"/>
              </a:ext>
            </a:extLst>
          </p:cNvPr>
          <p:cNvSpPr/>
          <p:nvPr/>
        </p:nvSpPr>
        <p:spPr>
          <a:xfrm>
            <a:off x="0" y="0"/>
            <a:ext cx="12191999" cy="6595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600" dirty="0"/>
              <a:t>                                                                                                                  NLP based Natural Language Queries| February 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4FF027-47BF-8541-9C45-AF3756389A37}"/>
              </a:ext>
            </a:extLst>
          </p:cNvPr>
          <p:cNvSpPr/>
          <p:nvPr/>
        </p:nvSpPr>
        <p:spPr>
          <a:xfrm>
            <a:off x="3930732" y="6405015"/>
            <a:ext cx="4880759" cy="4529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400" dirty="0"/>
              <a:t>Salman Rakin, M.Sc. Student</a:t>
            </a:r>
          </a:p>
        </p:txBody>
      </p:sp>
      <p:pic>
        <p:nvPicPr>
          <p:cNvPr id="7" name="Picture 6" descr="Department of CSE, BUET">
            <a:extLst>
              <a:ext uri="{FF2B5EF4-FFF2-40B4-BE49-F238E27FC236}">
                <a16:creationId xmlns:a16="http://schemas.microsoft.com/office/drawing/2014/main" id="{DF768266-E55E-B74A-AA57-09AA745A05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602" y="6050731"/>
            <a:ext cx="808701" cy="807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CE174D-F279-AC49-882B-FEC765465ABF}"/>
              </a:ext>
            </a:extLst>
          </p:cNvPr>
          <p:cNvCxnSpPr>
            <a:cxnSpLocks/>
          </p:cNvCxnSpPr>
          <p:nvPr/>
        </p:nvCxnSpPr>
        <p:spPr>
          <a:xfrm flipH="1">
            <a:off x="2663687" y="4518942"/>
            <a:ext cx="9940" cy="153178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31FF14D-DFD5-9E44-9E1D-8FACAF012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1491" y="794411"/>
            <a:ext cx="4514876" cy="5884223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4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86" y="745674"/>
            <a:ext cx="9613861" cy="9235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Linguistic Module (</a:t>
            </a:r>
            <a:r>
              <a:rPr lang="en-US" sz="3200" dirty="0">
                <a:solidFill>
                  <a:schemeClr val="bg1"/>
                </a:solidFill>
              </a:rPr>
              <a:t>Morphological Analysis)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642" y="1763612"/>
            <a:ext cx="10712369" cy="469075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Divides the input sentence in primitive units called </a:t>
            </a:r>
            <a:r>
              <a:rPr lang="en-US" b="1" i="1" dirty="0">
                <a:solidFill>
                  <a:schemeClr val="bg1"/>
                </a:solidFill>
                <a:effectLst/>
              </a:rPr>
              <a:t>tokens</a:t>
            </a:r>
            <a:r>
              <a:rPr lang="en-US" dirty="0">
                <a:solidFill>
                  <a:schemeClr val="bg1"/>
                </a:solidFill>
                <a:effectLst/>
              </a:rPr>
              <a:t>. And return information about each token.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en-US" u="sng" dirty="0">
                <a:solidFill>
                  <a:schemeClr val="bg1"/>
                </a:solidFill>
                <a:effectLst/>
              </a:rPr>
              <a:t>Token analyzing</a:t>
            </a:r>
            <a:r>
              <a:rPr lang="en-US" dirty="0">
                <a:solidFill>
                  <a:schemeClr val="bg1"/>
                </a:solidFill>
                <a:effectLst/>
              </a:rPr>
              <a:t>: this function is used to split the input sentence in primitive units called </a:t>
            </a:r>
            <a:r>
              <a:rPr lang="en-US" b="1" i="1" dirty="0">
                <a:solidFill>
                  <a:schemeClr val="bg1"/>
                </a:solidFill>
                <a:effectLst/>
              </a:rPr>
              <a:t>tokens</a:t>
            </a:r>
            <a:r>
              <a:rPr lang="en-US" dirty="0">
                <a:solidFill>
                  <a:schemeClr val="bg1"/>
                </a:solidFill>
                <a:effectLst/>
              </a:rPr>
              <a:t>, which is considered as a single logical unit.</a:t>
            </a:r>
          </a:p>
          <a:p>
            <a:pPr marL="457200" indent="-457200">
              <a:lnSpc>
                <a:spcPct val="150000"/>
              </a:lnSpc>
              <a:buAutoNum type="alphaLcParenR" startAt="2"/>
            </a:pPr>
            <a:r>
              <a:rPr lang="en-US" u="sng" dirty="0">
                <a:solidFill>
                  <a:schemeClr val="bg1"/>
                </a:solidFill>
                <a:effectLst/>
              </a:rPr>
              <a:t>Spelling checker</a:t>
            </a:r>
            <a:r>
              <a:rPr lang="en-US" dirty="0">
                <a:solidFill>
                  <a:schemeClr val="bg1"/>
                </a:solidFill>
                <a:effectLst/>
              </a:rPr>
              <a:t>: this function ensures that each token is in the system         dictionary, if this is not the case, then spell checking is performed or a new word is added to the system vocabulary.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56D45-8116-DB40-8F9B-9EBE5F380554}"/>
              </a:ext>
            </a:extLst>
          </p:cNvPr>
          <p:cNvSpPr/>
          <p:nvPr/>
        </p:nvSpPr>
        <p:spPr>
          <a:xfrm>
            <a:off x="0" y="0"/>
            <a:ext cx="12191999" cy="6595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600" dirty="0"/>
              <a:t>                                                                                                                  NLP based Natural Language Queries| February 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4FF027-47BF-8541-9C45-AF3756389A37}"/>
              </a:ext>
            </a:extLst>
          </p:cNvPr>
          <p:cNvSpPr/>
          <p:nvPr/>
        </p:nvSpPr>
        <p:spPr>
          <a:xfrm>
            <a:off x="3930732" y="6405015"/>
            <a:ext cx="4880759" cy="4529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400" dirty="0"/>
              <a:t>Salman Rakin, M.Sc. Student</a:t>
            </a:r>
          </a:p>
        </p:txBody>
      </p:sp>
      <p:pic>
        <p:nvPicPr>
          <p:cNvPr id="7" name="Picture 6" descr="Department of CSE, BUET">
            <a:extLst>
              <a:ext uri="{FF2B5EF4-FFF2-40B4-BE49-F238E27FC236}">
                <a16:creationId xmlns:a16="http://schemas.microsoft.com/office/drawing/2014/main" id="{DF768266-E55E-B74A-AA57-09AA745A05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602" y="6050731"/>
            <a:ext cx="808701" cy="80726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0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86" y="745674"/>
            <a:ext cx="9613861" cy="9235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Linguistic Module (</a:t>
            </a:r>
            <a:r>
              <a:rPr lang="en-US" sz="3200" dirty="0">
                <a:solidFill>
                  <a:schemeClr val="bg1"/>
                </a:solidFill>
              </a:rPr>
              <a:t>Morphological Analysis)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678" y="1472541"/>
            <a:ext cx="10575235" cy="47195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c) </a:t>
            </a:r>
            <a:r>
              <a:rPr lang="en-US" u="sng" dirty="0">
                <a:solidFill>
                  <a:schemeClr val="bg1"/>
                </a:solidFill>
                <a:effectLst/>
              </a:rPr>
              <a:t>Ambiguity reduction</a:t>
            </a:r>
            <a:r>
              <a:rPr lang="en-US" dirty="0">
                <a:solidFill>
                  <a:schemeClr val="bg1"/>
                </a:solidFill>
                <a:effectLst/>
              </a:rPr>
              <a:t>: Minimizes the ambiguity in a sentence to simplify the task of the next analysis by replacing several words or symbols with canonical internal words. (</a:t>
            </a:r>
            <a:r>
              <a:rPr lang="en-US" b="1" i="1" dirty="0">
                <a:solidFill>
                  <a:schemeClr val="bg1"/>
                </a:solidFill>
                <a:effectLst/>
              </a:rPr>
              <a:t>Stemming</a:t>
            </a:r>
            <a:r>
              <a:rPr lang="en-US" dirty="0">
                <a:solidFill>
                  <a:schemeClr val="bg1"/>
                </a:solidFill>
                <a:effectLst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d) </a:t>
            </a:r>
            <a:r>
              <a:rPr lang="en-US" u="sng" dirty="0">
                <a:solidFill>
                  <a:schemeClr val="bg1"/>
                </a:solidFill>
                <a:effectLst/>
              </a:rPr>
              <a:t>Tagger</a:t>
            </a:r>
            <a:r>
              <a:rPr lang="en-US" dirty="0">
                <a:solidFill>
                  <a:schemeClr val="bg1"/>
                </a:solidFill>
                <a:effectLst/>
              </a:rPr>
              <a:t>: Determines the grammatical category of each token. (</a:t>
            </a:r>
            <a:r>
              <a:rPr lang="en-US" b="1" i="1" dirty="0">
                <a:solidFill>
                  <a:schemeClr val="bg1"/>
                </a:solidFill>
                <a:effectLst/>
              </a:rPr>
              <a:t>Speech Tagging</a:t>
            </a:r>
            <a:r>
              <a:rPr lang="en-US" dirty="0">
                <a:solidFill>
                  <a:schemeClr val="bg1"/>
                </a:solidFill>
                <a:effectLst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e) </a:t>
            </a:r>
            <a:r>
              <a:rPr lang="en-US" u="sng" dirty="0">
                <a:solidFill>
                  <a:schemeClr val="bg1"/>
                </a:solidFill>
                <a:effectLst/>
              </a:rPr>
              <a:t>Morpheme</a:t>
            </a:r>
            <a:r>
              <a:rPr lang="en-US" dirty="0">
                <a:solidFill>
                  <a:schemeClr val="bg1"/>
                </a:solidFill>
                <a:effectLst/>
              </a:rPr>
              <a:t>: This function is used to determine the morpheme of each token. (</a:t>
            </a:r>
            <a:r>
              <a:rPr lang="en-US" b="1" i="1" dirty="0">
                <a:solidFill>
                  <a:schemeClr val="bg1"/>
                </a:solidFill>
                <a:effectLst/>
              </a:rPr>
              <a:t>Named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b="1" i="1" dirty="0">
                <a:solidFill>
                  <a:schemeClr val="bg1"/>
                </a:solidFill>
                <a:effectLst/>
              </a:rPr>
              <a:t>Entity Tagging</a:t>
            </a:r>
            <a:r>
              <a:rPr lang="en-US" dirty="0">
                <a:solidFill>
                  <a:schemeClr val="bg1"/>
                </a:solidFill>
                <a:effectLst/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56D45-8116-DB40-8F9B-9EBE5F380554}"/>
              </a:ext>
            </a:extLst>
          </p:cNvPr>
          <p:cNvSpPr/>
          <p:nvPr/>
        </p:nvSpPr>
        <p:spPr>
          <a:xfrm>
            <a:off x="0" y="0"/>
            <a:ext cx="12191999" cy="6595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600" dirty="0"/>
              <a:t>                                                                                                                  NLP based Natural Language Queries| February 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4FF027-47BF-8541-9C45-AF3756389A37}"/>
              </a:ext>
            </a:extLst>
          </p:cNvPr>
          <p:cNvSpPr/>
          <p:nvPr/>
        </p:nvSpPr>
        <p:spPr>
          <a:xfrm>
            <a:off x="3930732" y="6405015"/>
            <a:ext cx="4880759" cy="4529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400" dirty="0"/>
              <a:t>Salman Rakin, M.Sc. Student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9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86" y="745674"/>
            <a:ext cx="9613861" cy="9235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Linguistic Module (Syntactic</a:t>
            </a:r>
            <a:r>
              <a:rPr lang="en-US" sz="3200" dirty="0">
                <a:solidFill>
                  <a:schemeClr val="bg1"/>
                </a:solidFill>
              </a:rPr>
              <a:t> Analysis)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037" y="1296903"/>
            <a:ext cx="10982026" cy="46907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Returns the </a:t>
            </a:r>
            <a:r>
              <a:rPr lang="en-US" i="1" u="sng" dirty="0">
                <a:solidFill>
                  <a:schemeClr val="bg1"/>
                </a:solidFill>
              </a:rPr>
              <a:t>parse tree </a:t>
            </a:r>
            <a:r>
              <a:rPr lang="en-US" dirty="0">
                <a:solidFill>
                  <a:schemeClr val="bg1"/>
                </a:solidFill>
              </a:rPr>
              <a:t>that shows how words relate to each other.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Syntactic rules described by an Extended Context Free Grammar (ECFG).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lphaLcParenR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56D45-8116-DB40-8F9B-9EBE5F380554}"/>
              </a:ext>
            </a:extLst>
          </p:cNvPr>
          <p:cNvSpPr/>
          <p:nvPr/>
        </p:nvSpPr>
        <p:spPr>
          <a:xfrm>
            <a:off x="0" y="0"/>
            <a:ext cx="12191999" cy="6595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600" dirty="0"/>
              <a:t>                                                                                                                  NLP based Natural Language Queries| February 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4FF027-47BF-8541-9C45-AF3756389A37}"/>
              </a:ext>
            </a:extLst>
          </p:cNvPr>
          <p:cNvSpPr/>
          <p:nvPr/>
        </p:nvSpPr>
        <p:spPr>
          <a:xfrm>
            <a:off x="3930732" y="6405015"/>
            <a:ext cx="4880759" cy="4529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400" dirty="0"/>
              <a:t>Salman Rakin, M.Sc. Student</a:t>
            </a:r>
          </a:p>
        </p:txBody>
      </p:sp>
      <p:pic>
        <p:nvPicPr>
          <p:cNvPr id="7" name="Picture 6" descr="Department of CSE, BUET">
            <a:extLst>
              <a:ext uri="{FF2B5EF4-FFF2-40B4-BE49-F238E27FC236}">
                <a16:creationId xmlns:a16="http://schemas.microsoft.com/office/drawing/2014/main" id="{DF768266-E55E-B74A-AA57-09AA745A05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602" y="6050731"/>
            <a:ext cx="808701" cy="807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1D07A9-E70B-FE46-9EB9-9A91DE70B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460" y="3131202"/>
            <a:ext cx="4089400" cy="322580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ED0682-96DB-FB4B-974B-2A0ACA3F9F16}"/>
              </a:ext>
            </a:extLst>
          </p:cNvPr>
          <p:cNvSpPr/>
          <p:nvPr/>
        </p:nvSpPr>
        <p:spPr>
          <a:xfrm>
            <a:off x="631937" y="3993978"/>
            <a:ext cx="4419808" cy="14522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Show me the address of client whose name is "AHMED".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60B33AA-D50C-3942-9468-50ACD3FD8255}"/>
              </a:ext>
            </a:extLst>
          </p:cNvPr>
          <p:cNvSpPr/>
          <p:nvPr/>
        </p:nvSpPr>
        <p:spPr>
          <a:xfrm>
            <a:off x="5194058" y="4613563"/>
            <a:ext cx="1639659" cy="39188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2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86" y="745674"/>
            <a:ext cx="9613861" cy="9235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Linguistic Module (Semantic Analysis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037" y="1296903"/>
            <a:ext cx="10982026" cy="46907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The goal of the semantic analysis is to assign a logical meaning to the parse tree using some semantic rules.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Logical Query (IXLQ)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lphaLcParenR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56D45-8116-DB40-8F9B-9EBE5F380554}"/>
              </a:ext>
            </a:extLst>
          </p:cNvPr>
          <p:cNvSpPr/>
          <p:nvPr/>
        </p:nvSpPr>
        <p:spPr>
          <a:xfrm>
            <a:off x="0" y="0"/>
            <a:ext cx="12191999" cy="6595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600" dirty="0"/>
              <a:t>                                                                                                                  NLP based Natural Language Queries| February 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4FF027-47BF-8541-9C45-AF3756389A37}"/>
              </a:ext>
            </a:extLst>
          </p:cNvPr>
          <p:cNvSpPr/>
          <p:nvPr/>
        </p:nvSpPr>
        <p:spPr>
          <a:xfrm>
            <a:off x="1816924" y="6398499"/>
            <a:ext cx="4880759" cy="4529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400" dirty="0"/>
              <a:t>Salman Rakin, M.Sc. Student</a:t>
            </a:r>
          </a:p>
        </p:txBody>
      </p:sp>
      <p:pic>
        <p:nvPicPr>
          <p:cNvPr id="7" name="Picture 6" descr="Department of CSE, BUET">
            <a:extLst>
              <a:ext uri="{FF2B5EF4-FFF2-40B4-BE49-F238E27FC236}">
                <a16:creationId xmlns:a16="http://schemas.microsoft.com/office/drawing/2014/main" id="{DF768266-E55E-B74A-AA57-09AA745A05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602" y="6050731"/>
            <a:ext cx="808701" cy="80726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ED0682-96DB-FB4B-974B-2A0ACA3F9F16}"/>
              </a:ext>
            </a:extLst>
          </p:cNvPr>
          <p:cNvSpPr/>
          <p:nvPr/>
        </p:nvSpPr>
        <p:spPr>
          <a:xfrm>
            <a:off x="658644" y="4109631"/>
            <a:ext cx="4419808" cy="14522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Show me the address of client whose name is "AHMED".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60B33AA-D50C-3942-9468-50ACD3FD8255}"/>
              </a:ext>
            </a:extLst>
          </p:cNvPr>
          <p:cNvSpPr/>
          <p:nvPr/>
        </p:nvSpPr>
        <p:spPr>
          <a:xfrm>
            <a:off x="5236086" y="4639805"/>
            <a:ext cx="1639659" cy="39188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C44229-F516-684B-8A8A-6341CDCC4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379" y="2353749"/>
            <a:ext cx="3463844" cy="442154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7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86" y="745674"/>
            <a:ext cx="10522193" cy="92351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System Architecture (Database Knowledge Component)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86" y="1579418"/>
            <a:ext cx="10982026" cy="469075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bg1"/>
                </a:solidFill>
                <a:effectLst/>
              </a:rPr>
              <a:t>The component has two tasks 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/>
              </a:rPr>
              <a:t>First, it translates the logical query (i.e. IXLQ) into database query, by mapping each element of the logical query to its corresponding clause in the database query.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/>
              </a:rPr>
              <a:t>Displays the answers returned by the DBMS in tabular form.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The system generates SQL query for relational database and </a:t>
            </a:r>
            <a:r>
              <a:rPr lang="en-US" dirty="0" err="1">
                <a:solidFill>
                  <a:schemeClr val="bg1"/>
                </a:solidFill>
                <a:effectLst/>
              </a:rPr>
              <a:t>Xpath</a:t>
            </a:r>
            <a:r>
              <a:rPr lang="en-US" dirty="0">
                <a:solidFill>
                  <a:schemeClr val="bg1"/>
                </a:solidFill>
                <a:effectLst/>
              </a:rPr>
              <a:t> for xml database.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56D45-8116-DB40-8F9B-9EBE5F380554}"/>
              </a:ext>
            </a:extLst>
          </p:cNvPr>
          <p:cNvSpPr/>
          <p:nvPr/>
        </p:nvSpPr>
        <p:spPr>
          <a:xfrm>
            <a:off x="0" y="0"/>
            <a:ext cx="12191999" cy="6595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600" dirty="0"/>
              <a:t>                                                                                                                  NLP based Natural Language Queries| February 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4FF027-47BF-8541-9C45-AF3756389A37}"/>
              </a:ext>
            </a:extLst>
          </p:cNvPr>
          <p:cNvSpPr/>
          <p:nvPr/>
        </p:nvSpPr>
        <p:spPr>
          <a:xfrm>
            <a:off x="3930732" y="6405015"/>
            <a:ext cx="4880759" cy="4529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400" dirty="0"/>
              <a:t>Salman Rakin, M.Sc. Student</a:t>
            </a:r>
          </a:p>
        </p:txBody>
      </p:sp>
      <p:pic>
        <p:nvPicPr>
          <p:cNvPr id="7" name="Picture 6" descr="Department of CSE, BUET">
            <a:extLst>
              <a:ext uri="{FF2B5EF4-FFF2-40B4-BE49-F238E27FC236}">
                <a16:creationId xmlns:a16="http://schemas.microsoft.com/office/drawing/2014/main" id="{DF768266-E55E-B74A-AA57-09AA745A05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602" y="6050731"/>
            <a:ext cx="808701" cy="80726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86" y="745674"/>
            <a:ext cx="10522193" cy="92351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System Architecture (Database Knowledge Component)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86" y="1579418"/>
            <a:ext cx="10982026" cy="46907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56D45-8116-DB40-8F9B-9EBE5F380554}"/>
              </a:ext>
            </a:extLst>
          </p:cNvPr>
          <p:cNvSpPr/>
          <p:nvPr/>
        </p:nvSpPr>
        <p:spPr>
          <a:xfrm>
            <a:off x="0" y="0"/>
            <a:ext cx="12191999" cy="6595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600" dirty="0"/>
              <a:t>                                                                                                                  NLP based Natural Language Queries| February 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4FF027-47BF-8541-9C45-AF3756389A37}"/>
              </a:ext>
            </a:extLst>
          </p:cNvPr>
          <p:cNvSpPr/>
          <p:nvPr/>
        </p:nvSpPr>
        <p:spPr>
          <a:xfrm>
            <a:off x="3930732" y="6405015"/>
            <a:ext cx="4880759" cy="4529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400" dirty="0"/>
              <a:t>Salman Rakin, M.Sc. Student</a:t>
            </a:r>
          </a:p>
        </p:txBody>
      </p:sp>
      <p:pic>
        <p:nvPicPr>
          <p:cNvPr id="7" name="Picture 6" descr="Department of CSE, BUET">
            <a:extLst>
              <a:ext uri="{FF2B5EF4-FFF2-40B4-BE49-F238E27FC236}">
                <a16:creationId xmlns:a16="http://schemas.microsoft.com/office/drawing/2014/main" id="{DF768266-E55E-B74A-AA57-09AA745A05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602" y="6050731"/>
            <a:ext cx="808701" cy="807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3DFBD-85DA-654D-8862-791747EDC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176" y="1562444"/>
            <a:ext cx="7754587" cy="5295556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9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86" y="745674"/>
            <a:ext cx="10522193" cy="9235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Python Packages for NLP,NLQ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859" y="1425993"/>
            <a:ext cx="10982026" cy="46907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NLTK+ </a:t>
            </a:r>
            <a:r>
              <a:rPr lang="en-US" sz="2800" dirty="0" err="1">
                <a:solidFill>
                  <a:schemeClr val="bg1"/>
                </a:solidFill>
              </a:rPr>
              <a:t>CoreNLP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 Linguistic processing modules for the NLQ 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NLTK+ sqlite3/</a:t>
            </a:r>
            <a:r>
              <a:rPr lang="en-US" sz="2800" dirty="0" err="1">
                <a:solidFill>
                  <a:schemeClr val="bg1"/>
                </a:solidFill>
              </a:rPr>
              <a:t>pymysql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Convert the natural language query to complex SQL query and than fire that query on the database.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bg1"/>
                </a:solidFill>
              </a:rPr>
              <a:t>Quepy</a:t>
            </a:r>
            <a:endParaRPr lang="en-US" sz="2800" dirty="0">
              <a:solidFill>
                <a:schemeClr val="bg1"/>
              </a:solidFill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A Python framework to transform natural language questions to queries.</a:t>
            </a:r>
          </a:p>
          <a:p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56D45-8116-DB40-8F9B-9EBE5F380554}"/>
              </a:ext>
            </a:extLst>
          </p:cNvPr>
          <p:cNvSpPr/>
          <p:nvPr/>
        </p:nvSpPr>
        <p:spPr>
          <a:xfrm>
            <a:off x="0" y="0"/>
            <a:ext cx="12191999" cy="6595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600" dirty="0"/>
              <a:t>                                                                                                                  NLP based Natural Language Queries| February 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4FF027-47BF-8541-9C45-AF3756389A37}"/>
              </a:ext>
            </a:extLst>
          </p:cNvPr>
          <p:cNvSpPr/>
          <p:nvPr/>
        </p:nvSpPr>
        <p:spPr>
          <a:xfrm>
            <a:off x="3930732" y="6405015"/>
            <a:ext cx="4880759" cy="4529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400" dirty="0"/>
              <a:t>Salman Rakin, M.Sc. Student</a:t>
            </a:r>
          </a:p>
        </p:txBody>
      </p:sp>
      <p:pic>
        <p:nvPicPr>
          <p:cNvPr id="7" name="Picture 6" descr="Department of CSE, BUET">
            <a:extLst>
              <a:ext uri="{FF2B5EF4-FFF2-40B4-BE49-F238E27FC236}">
                <a16:creationId xmlns:a16="http://schemas.microsoft.com/office/drawing/2014/main" id="{DF768266-E55E-B74A-AA57-09AA745A05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602" y="6050731"/>
            <a:ext cx="808701" cy="80726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0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86" y="745674"/>
            <a:ext cx="10522193" cy="9235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Python Packages for NLP,NLQ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86" y="1364057"/>
            <a:ext cx="10982026" cy="46907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bg1"/>
                </a:solidFill>
              </a:rPr>
              <a:t>OpenNLP</a:t>
            </a:r>
            <a:endParaRPr lang="en-US" sz="2800" dirty="0">
              <a:solidFill>
                <a:schemeClr val="bg1"/>
              </a:solidFill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You have to train the machine using the corpus. That model predicts the columns, functions, criteria etc.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NLSQL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A Python framework to transform natural language questions to queries.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bg1"/>
                </a:solidFill>
              </a:rPr>
              <a:t>Stanza+CoreNLP</a:t>
            </a:r>
            <a:endParaRPr lang="en-US" sz="2800" dirty="0">
              <a:solidFill>
                <a:schemeClr val="bg1"/>
              </a:solidFill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Coreference Resolution Support added.</a:t>
            </a:r>
          </a:p>
          <a:p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56D45-8116-DB40-8F9B-9EBE5F380554}"/>
              </a:ext>
            </a:extLst>
          </p:cNvPr>
          <p:cNvSpPr/>
          <p:nvPr/>
        </p:nvSpPr>
        <p:spPr>
          <a:xfrm>
            <a:off x="0" y="0"/>
            <a:ext cx="12191999" cy="6595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600" dirty="0"/>
              <a:t>                                                                                                                  NLP based Natural Language Queries| February 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4FF027-47BF-8541-9C45-AF3756389A37}"/>
              </a:ext>
            </a:extLst>
          </p:cNvPr>
          <p:cNvSpPr/>
          <p:nvPr/>
        </p:nvSpPr>
        <p:spPr>
          <a:xfrm>
            <a:off x="3930732" y="6405015"/>
            <a:ext cx="4880759" cy="4529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400" dirty="0"/>
              <a:t>Salman Rakin, M.Sc. Student</a:t>
            </a:r>
          </a:p>
        </p:txBody>
      </p:sp>
      <p:pic>
        <p:nvPicPr>
          <p:cNvPr id="7" name="Picture 6" descr="Department of CSE, BUET">
            <a:extLst>
              <a:ext uri="{FF2B5EF4-FFF2-40B4-BE49-F238E27FC236}">
                <a16:creationId xmlns:a16="http://schemas.microsoft.com/office/drawing/2014/main" id="{DF768266-E55E-B74A-AA57-09AA745A05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602" y="6050731"/>
            <a:ext cx="808701" cy="80726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331" y="829833"/>
            <a:ext cx="9613861" cy="9235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540" y="1753343"/>
            <a:ext cx="10495026" cy="473418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sz="3800" dirty="0">
                <a:solidFill>
                  <a:schemeClr val="bg1"/>
                </a:solidFill>
                <a:effectLst/>
              </a:rPr>
              <a:t>Natural Language Queries (NLQ).</a:t>
            </a:r>
          </a:p>
          <a:p>
            <a:pPr>
              <a:lnSpc>
                <a:spcPct val="160000"/>
              </a:lnSpc>
            </a:pPr>
            <a:r>
              <a:rPr lang="en-US" sz="3800" dirty="0">
                <a:solidFill>
                  <a:schemeClr val="bg1"/>
                </a:solidFill>
                <a:effectLst/>
              </a:rPr>
              <a:t>Natural Language Question Answering (NL QA).</a:t>
            </a:r>
          </a:p>
          <a:p>
            <a:pPr>
              <a:lnSpc>
                <a:spcPct val="160000"/>
              </a:lnSpc>
            </a:pPr>
            <a:r>
              <a:rPr lang="en-US" sz="3800" dirty="0">
                <a:solidFill>
                  <a:schemeClr val="bg1"/>
                </a:solidFill>
                <a:effectLst/>
              </a:rPr>
              <a:t>NLQ to SQL.</a:t>
            </a:r>
          </a:p>
          <a:p>
            <a:pPr>
              <a:lnSpc>
                <a:spcPct val="160000"/>
              </a:lnSpc>
            </a:pPr>
            <a:r>
              <a:rPr lang="en-US" sz="3800" dirty="0">
                <a:solidFill>
                  <a:schemeClr val="bg1"/>
                </a:solidFill>
                <a:effectLst/>
              </a:rPr>
              <a:t>Machine Learning Approach for NQL to SQL.</a:t>
            </a:r>
          </a:p>
          <a:p>
            <a:pPr>
              <a:lnSpc>
                <a:spcPct val="160000"/>
              </a:lnSpc>
            </a:pPr>
            <a:r>
              <a:rPr lang="en-US" sz="3800" dirty="0">
                <a:solidFill>
                  <a:schemeClr val="bg1"/>
                </a:solidFill>
                <a:effectLst/>
              </a:rPr>
              <a:t>System Architecture for Translating NQL to SQL.</a:t>
            </a:r>
          </a:p>
          <a:p>
            <a:pPr>
              <a:lnSpc>
                <a:spcPct val="160000"/>
              </a:lnSpc>
            </a:pPr>
            <a:r>
              <a:rPr lang="en-US" sz="3800" dirty="0">
                <a:solidFill>
                  <a:schemeClr val="bg1"/>
                </a:solidFill>
                <a:effectLst/>
              </a:rPr>
              <a:t>Python Packages for NLP &amp; NLQ.</a:t>
            </a:r>
          </a:p>
          <a:p>
            <a:pPr>
              <a:lnSpc>
                <a:spcPct val="160000"/>
              </a:lnSpc>
            </a:pPr>
            <a:r>
              <a:rPr lang="en-US" sz="3800" dirty="0">
                <a:solidFill>
                  <a:schemeClr val="bg1"/>
                </a:solidFill>
                <a:effectLst/>
              </a:rPr>
              <a:t>List of Papers as Reference.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56D45-8116-DB40-8F9B-9EBE5F380554}"/>
              </a:ext>
            </a:extLst>
          </p:cNvPr>
          <p:cNvSpPr/>
          <p:nvPr/>
        </p:nvSpPr>
        <p:spPr>
          <a:xfrm>
            <a:off x="0" y="0"/>
            <a:ext cx="12191999" cy="6595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600" dirty="0"/>
              <a:t>                                                                                                                  NLP based Natural Language Queries| February 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4FF027-47BF-8541-9C45-AF3756389A37}"/>
              </a:ext>
            </a:extLst>
          </p:cNvPr>
          <p:cNvSpPr/>
          <p:nvPr/>
        </p:nvSpPr>
        <p:spPr>
          <a:xfrm>
            <a:off x="3930732" y="6405015"/>
            <a:ext cx="4880759" cy="4529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400" dirty="0"/>
              <a:t>Salman Rakin, M.Sc. Student</a:t>
            </a:r>
          </a:p>
        </p:txBody>
      </p:sp>
      <p:pic>
        <p:nvPicPr>
          <p:cNvPr id="7" name="Picture 6" descr="Department of CSE, BUET">
            <a:extLst>
              <a:ext uri="{FF2B5EF4-FFF2-40B4-BE49-F238E27FC236}">
                <a16:creationId xmlns:a16="http://schemas.microsoft.com/office/drawing/2014/main" id="{DF768266-E55E-B74A-AA57-09AA745A05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602" y="6050731"/>
            <a:ext cx="808701" cy="807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B2528B-3AE5-BD44-AC59-103404D2948E}"/>
              </a:ext>
            </a:extLst>
          </p:cNvPr>
          <p:cNvCxnSpPr>
            <a:cxnSpLocks/>
          </p:cNvCxnSpPr>
          <p:nvPr/>
        </p:nvCxnSpPr>
        <p:spPr>
          <a:xfrm>
            <a:off x="934332" y="1923609"/>
            <a:ext cx="9938" cy="4150500"/>
          </a:xfrm>
          <a:prstGeom prst="line">
            <a:avLst/>
          </a:prstGeom>
          <a:ln w="76200">
            <a:solidFill>
              <a:srgbClr val="00206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86" y="745674"/>
            <a:ext cx="10522193" cy="9235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List of Papers as Reference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622" y="1513280"/>
            <a:ext cx="10708753" cy="48917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800" dirty="0" err="1">
                <a:solidFill>
                  <a:schemeClr val="bg1"/>
                </a:solidFill>
              </a:rPr>
              <a:t>Hanane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Bais</a:t>
            </a:r>
            <a:r>
              <a:rPr lang="en-US" sz="1800" dirty="0">
                <a:solidFill>
                  <a:schemeClr val="bg1"/>
                </a:solidFill>
              </a:rPr>
              <a:t>, Mustapha </a:t>
            </a:r>
            <a:r>
              <a:rPr lang="en-US" sz="1800" dirty="0" err="1">
                <a:solidFill>
                  <a:schemeClr val="bg1"/>
                </a:solidFill>
              </a:rPr>
              <a:t>Machkour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Lahcen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Koutti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b="1" i="1" dirty="0">
                <a:solidFill>
                  <a:schemeClr val="bg1"/>
                </a:solidFill>
              </a:rPr>
              <a:t>Querying database using a generic natural language Interface based on machine learning</a:t>
            </a:r>
            <a:r>
              <a:rPr lang="en-US" sz="1800" i="1" dirty="0">
                <a:solidFill>
                  <a:schemeClr val="bg1"/>
                </a:solidFill>
              </a:rPr>
              <a:t>. March 2016.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Jaydeep Sen, </a:t>
            </a:r>
            <a:r>
              <a:rPr lang="en-US" sz="1800" dirty="0" err="1">
                <a:solidFill>
                  <a:schemeClr val="bg1"/>
                </a:solidFill>
              </a:rPr>
              <a:t>Tanaya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Babtiwale</a:t>
            </a:r>
            <a:r>
              <a:rPr lang="en-US" sz="1800" dirty="0">
                <a:solidFill>
                  <a:schemeClr val="bg1"/>
                </a:solidFill>
              </a:rPr>
              <a:t>, </a:t>
            </a:r>
            <a:r>
              <a:rPr lang="en-US" sz="1800" dirty="0" err="1">
                <a:solidFill>
                  <a:schemeClr val="bg1"/>
                </a:solidFill>
              </a:rPr>
              <a:t>Kanishk</a:t>
            </a:r>
            <a:r>
              <a:rPr lang="en-US" sz="1800" dirty="0">
                <a:solidFill>
                  <a:schemeClr val="bg1"/>
                </a:solidFill>
              </a:rPr>
              <a:t> Saxena, Yash </a:t>
            </a:r>
            <a:r>
              <a:rPr lang="en-US" sz="1800" dirty="0" err="1">
                <a:solidFill>
                  <a:schemeClr val="bg1"/>
                </a:solidFill>
              </a:rPr>
              <a:t>Butala</a:t>
            </a:r>
            <a:r>
              <a:rPr lang="en-US" sz="1800" dirty="0">
                <a:solidFill>
                  <a:schemeClr val="bg1"/>
                </a:solidFill>
              </a:rPr>
              <a:t>, </a:t>
            </a:r>
            <a:r>
              <a:rPr lang="en-US" sz="1800" dirty="0" err="1">
                <a:solidFill>
                  <a:schemeClr val="bg1"/>
                </a:solidFill>
              </a:rPr>
              <a:t>Sumit</a:t>
            </a:r>
            <a:r>
              <a:rPr lang="en-US" sz="1800" dirty="0">
                <a:solidFill>
                  <a:schemeClr val="bg1"/>
                </a:solidFill>
              </a:rPr>
              <a:t> Bhatia, Karthik </a:t>
            </a:r>
            <a:r>
              <a:rPr lang="en-US" sz="1800" dirty="0" err="1">
                <a:solidFill>
                  <a:schemeClr val="bg1"/>
                </a:solidFill>
              </a:rPr>
              <a:t>Sankaranarayanan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b="1" i="1" dirty="0">
                <a:solidFill>
                  <a:schemeClr val="bg1"/>
                </a:solidFill>
              </a:rPr>
              <a:t>Schema Aware Semantic Reasoning for Interpreting Natural Language Queries in Enterprise Settings</a:t>
            </a:r>
            <a:r>
              <a:rPr lang="en-US" sz="1800" dirty="0">
                <a:solidFill>
                  <a:schemeClr val="bg1"/>
                </a:solidFill>
              </a:rPr>
              <a:t>. December 2020.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Peng Qi, </a:t>
            </a:r>
            <a:r>
              <a:rPr lang="en-US" sz="1800" dirty="0" err="1">
                <a:solidFill>
                  <a:schemeClr val="bg1"/>
                </a:solidFill>
              </a:rPr>
              <a:t>Yuhao</a:t>
            </a:r>
            <a:r>
              <a:rPr lang="en-US" sz="1800" dirty="0">
                <a:solidFill>
                  <a:schemeClr val="bg1"/>
                </a:solidFill>
              </a:rPr>
              <a:t> Zhang, </a:t>
            </a:r>
            <a:r>
              <a:rPr lang="en-US" sz="1800" dirty="0" err="1">
                <a:solidFill>
                  <a:schemeClr val="bg1"/>
                </a:solidFill>
              </a:rPr>
              <a:t>Yuhui</a:t>
            </a:r>
            <a:r>
              <a:rPr lang="en-US" sz="1800" dirty="0">
                <a:solidFill>
                  <a:schemeClr val="bg1"/>
                </a:solidFill>
              </a:rPr>
              <a:t> Zhang, Jason Bolton, Christopher D. Manning. </a:t>
            </a:r>
            <a:r>
              <a:rPr lang="en-US" sz="1800" b="1" i="1" dirty="0">
                <a:solidFill>
                  <a:schemeClr val="bg1"/>
                </a:solidFill>
              </a:rPr>
              <a:t>Stanza: A Python Natural Language Processing Toolkit for Many Human Languages</a:t>
            </a:r>
            <a:r>
              <a:rPr lang="en-US" sz="1800" b="1" dirty="0">
                <a:solidFill>
                  <a:schemeClr val="bg1"/>
                </a:solidFill>
              </a:rPr>
              <a:t>. </a:t>
            </a:r>
            <a:r>
              <a:rPr lang="en-US" sz="1800" dirty="0">
                <a:solidFill>
                  <a:schemeClr val="bg1"/>
                </a:solidFill>
              </a:rPr>
              <a:t>July 2020.</a:t>
            </a:r>
          </a:p>
          <a:p>
            <a:pPr algn="just">
              <a:lnSpc>
                <a:spcPct val="150000"/>
              </a:lnSpc>
            </a:pPr>
            <a:r>
              <a:rPr lang="en-US" sz="1800" dirty="0" err="1">
                <a:solidFill>
                  <a:schemeClr val="bg1"/>
                </a:solidFill>
              </a:rPr>
              <a:t>Rajarshi</a:t>
            </a:r>
            <a:r>
              <a:rPr lang="en-US" sz="1800" dirty="0">
                <a:solidFill>
                  <a:schemeClr val="bg1"/>
                </a:solidFill>
              </a:rPr>
              <a:t> Das, </a:t>
            </a:r>
            <a:r>
              <a:rPr lang="en-US" sz="1800" dirty="0" err="1">
                <a:solidFill>
                  <a:schemeClr val="bg1"/>
                </a:solidFill>
              </a:rPr>
              <a:t>Manzil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Zaheer</a:t>
            </a:r>
            <a:r>
              <a:rPr lang="en-US" sz="1800" dirty="0">
                <a:solidFill>
                  <a:schemeClr val="bg1"/>
                </a:solidFill>
              </a:rPr>
              <a:t>, Dung Thai, </a:t>
            </a:r>
            <a:r>
              <a:rPr lang="en-US" sz="1800" dirty="0" err="1">
                <a:solidFill>
                  <a:schemeClr val="bg1"/>
                </a:solidFill>
              </a:rPr>
              <a:t>Ameya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Godbole</a:t>
            </a:r>
            <a:r>
              <a:rPr lang="en-US" sz="1800" dirty="0">
                <a:solidFill>
                  <a:schemeClr val="bg1"/>
                </a:solidFill>
              </a:rPr>
              <a:t>, Ethan </a:t>
            </a:r>
            <a:r>
              <a:rPr lang="en-US" sz="1800" dirty="0" err="1">
                <a:solidFill>
                  <a:schemeClr val="bg1"/>
                </a:solidFill>
              </a:rPr>
              <a:t>Perez,Jay</a:t>
            </a:r>
            <a:r>
              <a:rPr lang="en-US" sz="1800" dirty="0">
                <a:solidFill>
                  <a:schemeClr val="bg1"/>
                </a:solidFill>
              </a:rPr>
              <a:t>-Yoon Lee, </a:t>
            </a:r>
            <a:r>
              <a:rPr lang="en-US" sz="1800" dirty="0" err="1">
                <a:solidFill>
                  <a:schemeClr val="bg1"/>
                </a:solidFill>
              </a:rPr>
              <a:t>Lizhen</a:t>
            </a:r>
            <a:r>
              <a:rPr lang="en-US" sz="1800" dirty="0">
                <a:solidFill>
                  <a:schemeClr val="bg1"/>
                </a:solidFill>
              </a:rPr>
              <a:t> Tan, </a:t>
            </a:r>
            <a:r>
              <a:rPr lang="en-US" sz="1800" dirty="0" err="1">
                <a:solidFill>
                  <a:schemeClr val="bg1"/>
                </a:solidFill>
              </a:rPr>
              <a:t>Lazaros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Polymenakos</a:t>
            </a:r>
            <a:r>
              <a:rPr lang="en-US" sz="1800" dirty="0">
                <a:solidFill>
                  <a:schemeClr val="bg1"/>
                </a:solidFill>
              </a:rPr>
              <a:t>, Andrew McCallum. </a:t>
            </a:r>
            <a:r>
              <a:rPr lang="en-US" sz="1800" b="1" i="1" dirty="0">
                <a:solidFill>
                  <a:schemeClr val="bg1"/>
                </a:solidFill>
              </a:rPr>
              <a:t>Case-Based Reasoning for Natural Language Queries over Knowledge Bases</a:t>
            </a:r>
            <a:r>
              <a:rPr lang="en-US" sz="1800" b="1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Novemer</a:t>
            </a:r>
            <a:r>
              <a:rPr lang="en-US" sz="1800" dirty="0">
                <a:solidFill>
                  <a:schemeClr val="bg1"/>
                </a:solidFill>
              </a:rPr>
              <a:t> 2021.</a:t>
            </a:r>
            <a:endParaRPr lang="en-US" sz="18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18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56D45-8116-DB40-8F9B-9EBE5F380554}"/>
              </a:ext>
            </a:extLst>
          </p:cNvPr>
          <p:cNvSpPr/>
          <p:nvPr/>
        </p:nvSpPr>
        <p:spPr>
          <a:xfrm>
            <a:off x="0" y="0"/>
            <a:ext cx="12191999" cy="6595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600" dirty="0"/>
              <a:t>                                                                                                                  NLP based Natural Language Queries| February 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4FF027-47BF-8541-9C45-AF3756389A37}"/>
              </a:ext>
            </a:extLst>
          </p:cNvPr>
          <p:cNvSpPr/>
          <p:nvPr/>
        </p:nvSpPr>
        <p:spPr>
          <a:xfrm>
            <a:off x="3930732" y="6405015"/>
            <a:ext cx="4880759" cy="4529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400" dirty="0"/>
              <a:t>Salman Rakin, M.Sc. Student</a:t>
            </a:r>
          </a:p>
        </p:txBody>
      </p:sp>
      <p:pic>
        <p:nvPicPr>
          <p:cNvPr id="7" name="Picture 6" descr="Department of CSE, BUET">
            <a:extLst>
              <a:ext uri="{FF2B5EF4-FFF2-40B4-BE49-F238E27FC236}">
                <a16:creationId xmlns:a16="http://schemas.microsoft.com/office/drawing/2014/main" id="{DF768266-E55E-B74A-AA57-09AA745A05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602" y="6050731"/>
            <a:ext cx="808701" cy="80726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7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86" y="745674"/>
            <a:ext cx="10522193" cy="9235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List of Papers as Reference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86" y="1359978"/>
            <a:ext cx="10982026" cy="46907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Kyle Richardson, Jonas Kuhn. </a:t>
            </a:r>
            <a:r>
              <a:rPr lang="en-US" sz="1800" b="1" i="1" dirty="0">
                <a:solidFill>
                  <a:schemeClr val="bg1"/>
                </a:solidFill>
              </a:rPr>
              <a:t>Function Assistant: A Tool for NL Querying of APIs</a:t>
            </a:r>
            <a:r>
              <a:rPr lang="en-US" sz="1800" i="1" dirty="0">
                <a:solidFill>
                  <a:schemeClr val="bg1"/>
                </a:solidFill>
              </a:rPr>
              <a:t>. September 2017.</a:t>
            </a:r>
          </a:p>
          <a:p>
            <a:pPr algn="just">
              <a:lnSpc>
                <a:spcPct val="150000"/>
              </a:lnSpc>
            </a:pPr>
            <a:r>
              <a:rPr lang="en-US" sz="1800" dirty="0" err="1">
                <a:solidFill>
                  <a:schemeClr val="bg1"/>
                </a:solidFill>
              </a:rPr>
              <a:t>Dezhao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Song,Frank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Schilder</a:t>
            </a:r>
            <a:r>
              <a:rPr lang="en-US" sz="1800" dirty="0">
                <a:solidFill>
                  <a:schemeClr val="bg1"/>
                </a:solidFill>
              </a:rPr>
              <a:t>, </a:t>
            </a:r>
            <a:r>
              <a:rPr lang="en-US" sz="1800" dirty="0" err="1">
                <a:solidFill>
                  <a:schemeClr val="bg1"/>
                </a:solidFill>
              </a:rPr>
              <a:t>Charese</a:t>
            </a:r>
            <a:r>
              <a:rPr lang="en-US" sz="1800" dirty="0">
                <a:solidFill>
                  <a:schemeClr val="bg1"/>
                </a:solidFill>
              </a:rPr>
              <a:t> Smiley, Chris Brew. </a:t>
            </a:r>
            <a:r>
              <a:rPr lang="en-US" sz="1800" b="1" i="1" dirty="0">
                <a:solidFill>
                  <a:schemeClr val="bg1"/>
                </a:solidFill>
              </a:rPr>
              <a:t>Natural Language Question Answering and Analytics for Diverse and Interlinked Datasets</a:t>
            </a:r>
            <a:r>
              <a:rPr lang="en-US" sz="1800" dirty="0">
                <a:solidFill>
                  <a:schemeClr val="bg1"/>
                </a:solidFill>
              </a:rPr>
              <a:t>. June 2015.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Po-Sen Huang, </a:t>
            </a:r>
            <a:r>
              <a:rPr lang="en-US" sz="1800" dirty="0" err="1">
                <a:solidFill>
                  <a:schemeClr val="bg1"/>
                </a:solidFill>
              </a:rPr>
              <a:t>ChenglongWang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Rishabh</a:t>
            </a:r>
            <a:r>
              <a:rPr lang="en-US" sz="1800" dirty="0">
                <a:solidFill>
                  <a:schemeClr val="bg1"/>
                </a:solidFill>
              </a:rPr>
              <a:t> Singh, Wen-tau </a:t>
            </a:r>
            <a:r>
              <a:rPr lang="en-US" sz="1800" dirty="0" err="1">
                <a:solidFill>
                  <a:schemeClr val="bg1"/>
                </a:solidFill>
              </a:rPr>
              <a:t>Yih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Xiaodong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He.</a:t>
            </a:r>
            <a:r>
              <a:rPr lang="en-US" sz="1800" b="1" i="1" dirty="0" err="1">
                <a:solidFill>
                  <a:schemeClr val="bg1"/>
                </a:solidFill>
              </a:rPr>
              <a:t>Natural</a:t>
            </a:r>
            <a:r>
              <a:rPr lang="en-US" sz="1800" b="1" i="1" dirty="0">
                <a:solidFill>
                  <a:schemeClr val="bg1"/>
                </a:solidFill>
              </a:rPr>
              <a:t> Language to Structured Query Generation via Meta-Learning</a:t>
            </a:r>
            <a:r>
              <a:rPr lang="en-US" sz="1800" b="1" dirty="0">
                <a:solidFill>
                  <a:schemeClr val="bg1"/>
                </a:solidFill>
              </a:rPr>
              <a:t>. </a:t>
            </a:r>
            <a:r>
              <a:rPr lang="en-US" sz="1800" dirty="0">
                <a:solidFill>
                  <a:schemeClr val="bg1"/>
                </a:solidFill>
              </a:rPr>
              <a:t>June 2018.</a:t>
            </a:r>
          </a:p>
          <a:p>
            <a:pPr algn="just">
              <a:lnSpc>
                <a:spcPct val="150000"/>
              </a:lnSpc>
            </a:pPr>
            <a:r>
              <a:rPr lang="en-US" sz="1800" dirty="0" err="1">
                <a:solidFill>
                  <a:schemeClr val="bg1"/>
                </a:solidFill>
              </a:rPr>
              <a:t>Nandan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Sukthankar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Sanket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Maharnawar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Pranay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Deshmukh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Yashodhara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Haribhakta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Vibhavari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Kamble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b="1" i="1" dirty="0" err="1">
                <a:solidFill>
                  <a:schemeClr val="bg1"/>
                </a:solidFill>
              </a:rPr>
              <a:t>nQuery</a:t>
            </a:r>
            <a:r>
              <a:rPr lang="en-US" sz="1800" b="1" i="1" dirty="0">
                <a:solidFill>
                  <a:schemeClr val="bg1"/>
                </a:solidFill>
              </a:rPr>
              <a:t> - A Natural Language Statement to SQL Query Generator</a:t>
            </a:r>
            <a:r>
              <a:rPr lang="en-US" sz="1800" b="1" dirty="0">
                <a:solidFill>
                  <a:schemeClr val="bg1"/>
                </a:solidFill>
              </a:rPr>
              <a:t>. </a:t>
            </a:r>
            <a:r>
              <a:rPr lang="en-US" sz="1800" dirty="0">
                <a:solidFill>
                  <a:schemeClr val="bg1"/>
                </a:solidFill>
              </a:rPr>
              <a:t>August 2017.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Ashish </a:t>
            </a:r>
            <a:r>
              <a:rPr lang="en-US" sz="1800" dirty="0" err="1">
                <a:solidFill>
                  <a:schemeClr val="bg1"/>
                </a:solidFill>
              </a:rPr>
              <a:t>Palakurthi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Ruthu</a:t>
            </a:r>
            <a:r>
              <a:rPr lang="en-US" sz="1800" dirty="0">
                <a:solidFill>
                  <a:schemeClr val="bg1"/>
                </a:solidFill>
              </a:rPr>
              <a:t> S. M., Arjun R. </a:t>
            </a:r>
            <a:r>
              <a:rPr lang="en-US" sz="1800" dirty="0" err="1">
                <a:solidFill>
                  <a:schemeClr val="bg1"/>
                </a:solidFill>
              </a:rPr>
              <a:t>Akula,Radhika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Mamidi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b="1" i="1" dirty="0">
                <a:solidFill>
                  <a:schemeClr val="bg1"/>
                </a:solidFill>
              </a:rPr>
              <a:t>Classification of Attributes in a Natural Language Query into Different SQL Clauses. </a:t>
            </a:r>
            <a:r>
              <a:rPr lang="en-US" sz="1800" dirty="0">
                <a:solidFill>
                  <a:schemeClr val="bg1"/>
                </a:solidFill>
                <a:effectLst/>
              </a:rPr>
              <a:t>September 2015.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56D45-8116-DB40-8F9B-9EBE5F380554}"/>
              </a:ext>
            </a:extLst>
          </p:cNvPr>
          <p:cNvSpPr/>
          <p:nvPr/>
        </p:nvSpPr>
        <p:spPr>
          <a:xfrm>
            <a:off x="0" y="0"/>
            <a:ext cx="12191999" cy="6595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600" dirty="0"/>
              <a:t>                                                                                                                  NLP based Natural Language Queries| February 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4FF027-47BF-8541-9C45-AF3756389A37}"/>
              </a:ext>
            </a:extLst>
          </p:cNvPr>
          <p:cNvSpPr/>
          <p:nvPr/>
        </p:nvSpPr>
        <p:spPr>
          <a:xfrm>
            <a:off x="3930732" y="6405015"/>
            <a:ext cx="4880759" cy="4529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400" dirty="0"/>
              <a:t>Salman Rakin, M.Sc. Student</a:t>
            </a:r>
          </a:p>
        </p:txBody>
      </p:sp>
      <p:pic>
        <p:nvPicPr>
          <p:cNvPr id="7" name="Picture 6" descr="Department of CSE, BUET">
            <a:extLst>
              <a:ext uri="{FF2B5EF4-FFF2-40B4-BE49-F238E27FC236}">
                <a16:creationId xmlns:a16="http://schemas.microsoft.com/office/drawing/2014/main" id="{DF768266-E55E-B74A-AA57-09AA745A05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602" y="6050731"/>
            <a:ext cx="808701" cy="80726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7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86" y="745674"/>
            <a:ext cx="10522193" cy="9235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List of Papers as Reference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86" y="1359978"/>
            <a:ext cx="10982026" cy="46907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Fred </a:t>
            </a:r>
            <a:r>
              <a:rPr lang="en-US" sz="1800" dirty="0" err="1">
                <a:solidFill>
                  <a:schemeClr val="bg1"/>
                </a:solidFill>
              </a:rPr>
              <a:t>Popowich</a:t>
            </a:r>
            <a:r>
              <a:rPr lang="en-US" sz="1800" dirty="0">
                <a:solidFill>
                  <a:schemeClr val="bg1"/>
                </a:solidFill>
              </a:rPr>
              <a:t>, Milan </a:t>
            </a:r>
            <a:r>
              <a:rPr lang="en-US" sz="1800" dirty="0" err="1">
                <a:solidFill>
                  <a:schemeClr val="bg1"/>
                </a:solidFill>
              </a:rPr>
              <a:t>Mosny</a:t>
            </a:r>
            <a:r>
              <a:rPr lang="en-US" sz="1800" dirty="0">
                <a:solidFill>
                  <a:schemeClr val="bg1"/>
                </a:solidFill>
              </a:rPr>
              <a:t>, David Lindberg. </a:t>
            </a:r>
            <a:r>
              <a:rPr lang="en-US" sz="1800" b="1" i="1" dirty="0">
                <a:solidFill>
                  <a:schemeClr val="bg1"/>
                </a:solidFill>
              </a:rPr>
              <a:t>Interactive Natural Language Query Construction for Report Generation</a:t>
            </a:r>
            <a:r>
              <a:rPr lang="en-US" sz="1800" i="1" dirty="0">
                <a:solidFill>
                  <a:schemeClr val="bg1"/>
                </a:solidFill>
              </a:rPr>
              <a:t>. May 2012.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Victor </a:t>
            </a:r>
            <a:r>
              <a:rPr lang="en-US" sz="1800" dirty="0" err="1">
                <a:solidFill>
                  <a:schemeClr val="bg1"/>
                </a:solidFill>
              </a:rPr>
              <a:t>Zhong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Caiming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Xiong</a:t>
            </a:r>
            <a:r>
              <a:rPr lang="en-US" sz="1800" dirty="0">
                <a:solidFill>
                  <a:schemeClr val="bg1"/>
                </a:solidFill>
              </a:rPr>
              <a:t>, Richard </a:t>
            </a:r>
            <a:r>
              <a:rPr lang="en-US" sz="1800" dirty="0" err="1">
                <a:solidFill>
                  <a:schemeClr val="bg1"/>
                </a:solidFill>
              </a:rPr>
              <a:t>Socher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b="1" i="1" dirty="0">
                <a:solidFill>
                  <a:schemeClr val="bg1"/>
                </a:solidFill>
              </a:rPr>
              <a:t>SEQ2SQL: GENERATING STRUCTURED QUERIES FROM NATURAL LANGUAGE USING REINFORCEMENT LEARNING</a:t>
            </a:r>
            <a:r>
              <a:rPr lang="en-US" sz="1800" dirty="0">
                <a:solidFill>
                  <a:schemeClr val="bg1"/>
                </a:solidFill>
              </a:rPr>
              <a:t>. November 2017.</a:t>
            </a:r>
          </a:p>
          <a:p>
            <a:pPr algn="just">
              <a:lnSpc>
                <a:spcPct val="150000"/>
              </a:lnSpc>
            </a:pPr>
            <a:r>
              <a:rPr lang="en-US" sz="1800" dirty="0" err="1">
                <a:solidFill>
                  <a:schemeClr val="bg1"/>
                </a:solidFill>
              </a:rPr>
              <a:t>Xingdi</a:t>
            </a:r>
            <a:r>
              <a:rPr lang="en-US" sz="1800" dirty="0">
                <a:solidFill>
                  <a:schemeClr val="bg1"/>
                </a:solidFill>
              </a:rPr>
              <a:t> Yuan, Marc-Alexandre Cote, </a:t>
            </a:r>
            <a:r>
              <a:rPr lang="en-US" sz="1800" dirty="0" err="1">
                <a:solidFill>
                  <a:schemeClr val="bg1"/>
                </a:solidFill>
              </a:rPr>
              <a:t>Jie</a:t>
            </a:r>
            <a:r>
              <a:rPr lang="en-US" sz="1800" dirty="0">
                <a:solidFill>
                  <a:schemeClr val="bg1"/>
                </a:solidFill>
              </a:rPr>
              <a:t> Fu, </a:t>
            </a:r>
            <a:r>
              <a:rPr lang="en-US" sz="1800" dirty="0" err="1">
                <a:solidFill>
                  <a:schemeClr val="bg1"/>
                </a:solidFill>
              </a:rPr>
              <a:t>Zhouhan</a:t>
            </a:r>
            <a:r>
              <a:rPr lang="en-US" sz="1800" dirty="0">
                <a:solidFill>
                  <a:schemeClr val="bg1"/>
                </a:solidFill>
              </a:rPr>
              <a:t> Lin, Christopher </a:t>
            </a:r>
            <a:r>
              <a:rPr lang="en-US" sz="1800" dirty="0" err="1">
                <a:solidFill>
                  <a:schemeClr val="bg1"/>
                </a:solidFill>
              </a:rPr>
              <a:t>Pal,Yoshua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Bengio</a:t>
            </a:r>
            <a:r>
              <a:rPr lang="en-US" sz="1800" dirty="0">
                <a:solidFill>
                  <a:schemeClr val="bg1"/>
                </a:solidFill>
              </a:rPr>
              <a:t>, Adam </a:t>
            </a:r>
            <a:r>
              <a:rPr lang="en-US" sz="1800" dirty="0" err="1">
                <a:solidFill>
                  <a:schemeClr val="bg1"/>
                </a:solidFill>
              </a:rPr>
              <a:t>Trischler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b="1" i="1" dirty="0">
                <a:solidFill>
                  <a:schemeClr val="bg1"/>
                </a:solidFill>
              </a:rPr>
              <a:t>Interactive Language Learning by Question Answering. </a:t>
            </a:r>
            <a:r>
              <a:rPr lang="en-US" sz="1800" dirty="0">
                <a:solidFill>
                  <a:schemeClr val="bg1"/>
                </a:solidFill>
              </a:rPr>
              <a:t>November 2019.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56D45-8116-DB40-8F9B-9EBE5F380554}"/>
              </a:ext>
            </a:extLst>
          </p:cNvPr>
          <p:cNvSpPr/>
          <p:nvPr/>
        </p:nvSpPr>
        <p:spPr>
          <a:xfrm>
            <a:off x="0" y="0"/>
            <a:ext cx="12191999" cy="6595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600" dirty="0"/>
              <a:t>                                                                                                                  NLP based Natural Language Queries| February 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4FF027-47BF-8541-9C45-AF3756389A37}"/>
              </a:ext>
            </a:extLst>
          </p:cNvPr>
          <p:cNvSpPr/>
          <p:nvPr/>
        </p:nvSpPr>
        <p:spPr>
          <a:xfrm>
            <a:off x="3930732" y="6405015"/>
            <a:ext cx="4880759" cy="4529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400" dirty="0"/>
              <a:t>Salman Rakin, M.Sc. Student</a:t>
            </a:r>
          </a:p>
        </p:txBody>
      </p:sp>
      <p:pic>
        <p:nvPicPr>
          <p:cNvPr id="7" name="Picture 6" descr="Department of CSE, BUET">
            <a:extLst>
              <a:ext uri="{FF2B5EF4-FFF2-40B4-BE49-F238E27FC236}">
                <a16:creationId xmlns:a16="http://schemas.microsoft.com/office/drawing/2014/main" id="{DF768266-E55E-B74A-AA57-09AA745A05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602" y="6050731"/>
            <a:ext cx="808701" cy="80726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86" y="745674"/>
            <a:ext cx="10522193" cy="923510"/>
          </a:xfrm>
        </p:spPr>
        <p:txBody>
          <a:bodyPr>
            <a:normAutofit/>
          </a:bodyPr>
          <a:lstStyle/>
          <a:p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86" y="1359978"/>
            <a:ext cx="10982026" cy="46907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56D45-8116-DB40-8F9B-9EBE5F380554}"/>
              </a:ext>
            </a:extLst>
          </p:cNvPr>
          <p:cNvSpPr/>
          <p:nvPr/>
        </p:nvSpPr>
        <p:spPr>
          <a:xfrm>
            <a:off x="0" y="0"/>
            <a:ext cx="12191999" cy="6595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600" dirty="0"/>
              <a:t>                                                                                                                  NLP based Natural Language Queries| February 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4FF027-47BF-8541-9C45-AF3756389A37}"/>
              </a:ext>
            </a:extLst>
          </p:cNvPr>
          <p:cNvSpPr/>
          <p:nvPr/>
        </p:nvSpPr>
        <p:spPr>
          <a:xfrm>
            <a:off x="3930732" y="6405015"/>
            <a:ext cx="4880759" cy="4529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400" dirty="0"/>
              <a:t>Salman Rakin, M.Sc. Student</a:t>
            </a:r>
          </a:p>
        </p:txBody>
      </p:sp>
      <p:pic>
        <p:nvPicPr>
          <p:cNvPr id="7" name="Picture 6" descr="Department of CSE, BUET">
            <a:extLst>
              <a:ext uri="{FF2B5EF4-FFF2-40B4-BE49-F238E27FC236}">
                <a16:creationId xmlns:a16="http://schemas.microsoft.com/office/drawing/2014/main" id="{DF768266-E55E-B74A-AA57-09AA745A05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602" y="6050731"/>
            <a:ext cx="808701" cy="807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684" y="962440"/>
            <a:ext cx="8224630" cy="5485828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6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331" y="829833"/>
            <a:ext cx="9613861" cy="9235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Natural Language Queries (NLQ)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86" y="1671802"/>
            <a:ext cx="10982026" cy="481475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/>
              </a:rPr>
              <a:t>Natural Language Query interfaces allow the end-users to access the desired information without the need to know any specialized </a:t>
            </a:r>
          </a:p>
          <a:p>
            <a:pPr lvl="6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Query language</a:t>
            </a:r>
          </a:p>
          <a:p>
            <a:pPr lvl="6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Data storage</a:t>
            </a:r>
          </a:p>
          <a:p>
            <a:pPr lvl="6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Schema details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/>
              </a:rPr>
              <a:t>Enable the business analysts to access domain-specific knowledge without having to learn specialized query languages such as SQL, SPARQL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/>
              </a:rPr>
              <a:t>The state-of-the-art QA system.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/>
              </a:rPr>
              <a:t>The fully automated interpretation of NLQ is AI-hard (</a:t>
            </a:r>
            <a:r>
              <a:rPr lang="en-US" sz="2000" i="1" dirty="0">
                <a:solidFill>
                  <a:schemeClr val="bg1"/>
                </a:solidFill>
                <a:effectLst/>
              </a:rPr>
              <a:t>Yampolskiy,2013</a:t>
            </a:r>
            <a:r>
              <a:rPr lang="en-US" dirty="0">
                <a:solidFill>
                  <a:schemeClr val="bg1"/>
                </a:solidFill>
                <a:effectLst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56D45-8116-DB40-8F9B-9EBE5F380554}"/>
              </a:ext>
            </a:extLst>
          </p:cNvPr>
          <p:cNvSpPr/>
          <p:nvPr/>
        </p:nvSpPr>
        <p:spPr>
          <a:xfrm>
            <a:off x="0" y="0"/>
            <a:ext cx="12191999" cy="6595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600" dirty="0"/>
              <a:t>                                                                                                                  NLP based Natural Language Queries| February 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4FF027-47BF-8541-9C45-AF3756389A37}"/>
              </a:ext>
            </a:extLst>
          </p:cNvPr>
          <p:cNvSpPr/>
          <p:nvPr/>
        </p:nvSpPr>
        <p:spPr>
          <a:xfrm>
            <a:off x="3930732" y="6405015"/>
            <a:ext cx="4880759" cy="4529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400" dirty="0"/>
              <a:t>Salman Rakin, M.Sc. Student</a:t>
            </a:r>
          </a:p>
        </p:txBody>
      </p:sp>
      <p:pic>
        <p:nvPicPr>
          <p:cNvPr id="7" name="Picture 6" descr="Department of CSE, BUET">
            <a:extLst>
              <a:ext uri="{FF2B5EF4-FFF2-40B4-BE49-F238E27FC236}">
                <a16:creationId xmlns:a16="http://schemas.microsoft.com/office/drawing/2014/main" id="{DF768266-E55E-B74A-AA57-09AA745A05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602" y="6050731"/>
            <a:ext cx="808701" cy="807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A044D2-8A51-204B-BA58-22AC42DA97A7}"/>
              </a:ext>
            </a:extLst>
          </p:cNvPr>
          <p:cNvCxnSpPr>
            <a:cxnSpLocks/>
          </p:cNvCxnSpPr>
          <p:nvPr/>
        </p:nvCxnSpPr>
        <p:spPr>
          <a:xfrm flipH="1">
            <a:off x="3250096" y="2761270"/>
            <a:ext cx="3485" cy="128395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5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331" y="829833"/>
            <a:ext cx="9613861" cy="9235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Natural Language Queries (NLQ)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86" y="2130191"/>
            <a:ext cx="10982026" cy="3897976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bg1"/>
                </a:solidFill>
                <a:effectLst/>
              </a:rPr>
              <a:t>Real Life Example</a:t>
            </a:r>
            <a:r>
              <a:rPr lang="en-US" dirty="0">
                <a:solidFill>
                  <a:schemeClr val="bg1"/>
                </a:solidFill>
                <a:effectLst/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	Power BI (Business Intelligence) Natural Language Query.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ffectLst/>
            </a:endParaRPr>
          </a:p>
          <a:p>
            <a:pPr lvl="4"/>
            <a:r>
              <a:rPr lang="en-US" sz="2400" dirty="0">
                <a:solidFill>
                  <a:schemeClr val="bg1"/>
                </a:solidFill>
                <a:effectLst/>
              </a:rPr>
              <a:t>Domain Specific Knowledge. </a:t>
            </a:r>
          </a:p>
          <a:p>
            <a:pPr lvl="4"/>
            <a:r>
              <a:rPr lang="en-US" sz="2400" dirty="0">
                <a:solidFill>
                  <a:schemeClr val="bg1"/>
                </a:solidFill>
                <a:effectLst/>
              </a:rPr>
              <a:t>Specified Data Source. </a:t>
            </a:r>
          </a:p>
          <a:p>
            <a:pPr lvl="4"/>
            <a:r>
              <a:rPr lang="en-US" sz="2400" dirty="0">
                <a:solidFill>
                  <a:schemeClr val="bg1"/>
                </a:solidFill>
                <a:effectLst/>
              </a:rPr>
              <a:t>Relational Model. 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bg1"/>
              </a:solidFill>
              <a:effectLst/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chemeClr val="bg1"/>
                </a:solidFill>
                <a:effectLst/>
              </a:rPr>
              <a:t>Ex:- “</a:t>
            </a:r>
            <a:r>
              <a:rPr lang="en-US" sz="2400" i="1" u="sng" dirty="0">
                <a:solidFill>
                  <a:schemeClr val="bg1"/>
                </a:solidFill>
                <a:effectLst/>
              </a:rPr>
              <a:t>Show the total sales in Arizona last month from client A”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56D45-8116-DB40-8F9B-9EBE5F380554}"/>
              </a:ext>
            </a:extLst>
          </p:cNvPr>
          <p:cNvSpPr/>
          <p:nvPr/>
        </p:nvSpPr>
        <p:spPr>
          <a:xfrm>
            <a:off x="0" y="0"/>
            <a:ext cx="12191999" cy="6595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600" dirty="0"/>
              <a:t>                                                                                                                  NLP based Natural Language Queries| February 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4FF027-47BF-8541-9C45-AF3756389A37}"/>
              </a:ext>
            </a:extLst>
          </p:cNvPr>
          <p:cNvSpPr/>
          <p:nvPr/>
        </p:nvSpPr>
        <p:spPr>
          <a:xfrm>
            <a:off x="3930732" y="6405015"/>
            <a:ext cx="4880759" cy="4529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400" dirty="0"/>
              <a:t>Salman Rakin, M.Sc. Student</a:t>
            </a:r>
          </a:p>
        </p:txBody>
      </p:sp>
      <p:pic>
        <p:nvPicPr>
          <p:cNvPr id="7" name="Picture 6" descr="Department of CSE, BUET">
            <a:extLst>
              <a:ext uri="{FF2B5EF4-FFF2-40B4-BE49-F238E27FC236}">
                <a16:creationId xmlns:a16="http://schemas.microsoft.com/office/drawing/2014/main" id="{DF768266-E55E-B74A-AA57-09AA745A05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602" y="6050731"/>
            <a:ext cx="808701" cy="807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A044D2-8A51-204B-BA58-22AC42DA97A7}"/>
              </a:ext>
            </a:extLst>
          </p:cNvPr>
          <p:cNvCxnSpPr>
            <a:cxnSpLocks/>
          </p:cNvCxnSpPr>
          <p:nvPr/>
        </p:nvCxnSpPr>
        <p:spPr>
          <a:xfrm>
            <a:off x="2305878" y="3478696"/>
            <a:ext cx="0" cy="108336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5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331" y="829833"/>
            <a:ext cx="9613861" cy="9235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Natural Language Queries (NLQ)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56D45-8116-DB40-8F9B-9EBE5F380554}"/>
              </a:ext>
            </a:extLst>
          </p:cNvPr>
          <p:cNvSpPr/>
          <p:nvPr/>
        </p:nvSpPr>
        <p:spPr>
          <a:xfrm>
            <a:off x="0" y="0"/>
            <a:ext cx="12191999" cy="6595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600" dirty="0"/>
              <a:t>                                                                                                                  NLP based Natural Language Queries| February 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4FF027-47BF-8541-9C45-AF3756389A37}"/>
              </a:ext>
            </a:extLst>
          </p:cNvPr>
          <p:cNvSpPr/>
          <p:nvPr/>
        </p:nvSpPr>
        <p:spPr>
          <a:xfrm>
            <a:off x="3930732" y="6405015"/>
            <a:ext cx="4880759" cy="4529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400" dirty="0"/>
              <a:t>Salman Rakin, M.Sc. Student</a:t>
            </a:r>
          </a:p>
        </p:txBody>
      </p:sp>
      <p:pic>
        <p:nvPicPr>
          <p:cNvPr id="7" name="Picture 6" descr="Department of CSE, BUET">
            <a:extLst>
              <a:ext uri="{FF2B5EF4-FFF2-40B4-BE49-F238E27FC236}">
                <a16:creationId xmlns:a16="http://schemas.microsoft.com/office/drawing/2014/main" id="{DF768266-E55E-B74A-AA57-09AA745A05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299" y="6050731"/>
            <a:ext cx="808701" cy="80726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417346-44CF-2543-9806-C7FDE9EE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D"/>
          </a:p>
        </p:txBody>
      </p:sp>
      <p:pic>
        <p:nvPicPr>
          <p:cNvPr id="1028" name="Picture 4" descr="Solved: creating a multi-fact star schema - Microsoft Power BI Community">
            <a:extLst>
              <a:ext uri="{FF2B5EF4-FFF2-40B4-BE49-F238E27FC236}">
                <a16:creationId xmlns:a16="http://schemas.microsoft.com/office/drawing/2014/main" id="{D486002C-029F-5D4D-A2B5-6628C6DFE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66" y="712730"/>
            <a:ext cx="10723417" cy="614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1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331" y="829833"/>
            <a:ext cx="9613861" cy="9235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Natural Language Queries (NLQ)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56D45-8116-DB40-8F9B-9EBE5F380554}"/>
              </a:ext>
            </a:extLst>
          </p:cNvPr>
          <p:cNvSpPr/>
          <p:nvPr/>
        </p:nvSpPr>
        <p:spPr>
          <a:xfrm>
            <a:off x="0" y="0"/>
            <a:ext cx="12191999" cy="6595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600" dirty="0"/>
              <a:t>                                                                                                                  NLP based Natural Language Queries| February 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4FF027-47BF-8541-9C45-AF3756389A37}"/>
              </a:ext>
            </a:extLst>
          </p:cNvPr>
          <p:cNvSpPr/>
          <p:nvPr/>
        </p:nvSpPr>
        <p:spPr>
          <a:xfrm>
            <a:off x="3930732" y="6405015"/>
            <a:ext cx="4880759" cy="4529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400" dirty="0"/>
              <a:t>Salman Rakin, M.Sc. Student</a:t>
            </a:r>
          </a:p>
        </p:txBody>
      </p:sp>
      <p:pic>
        <p:nvPicPr>
          <p:cNvPr id="7" name="Picture 6" descr="Department of CSE, BUET">
            <a:extLst>
              <a:ext uri="{FF2B5EF4-FFF2-40B4-BE49-F238E27FC236}">
                <a16:creationId xmlns:a16="http://schemas.microsoft.com/office/drawing/2014/main" id="{DF768266-E55E-B74A-AA57-09AA745A05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299" y="6050731"/>
            <a:ext cx="808701" cy="80726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417346-44CF-2543-9806-C7FDE9EE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D"/>
          </a:p>
        </p:txBody>
      </p:sp>
      <p:pic>
        <p:nvPicPr>
          <p:cNvPr id="1026" name="Picture 2" descr="Power BI enables natural language in follow-up queries | Stellar Consulting">
            <a:extLst>
              <a:ext uri="{FF2B5EF4-FFF2-40B4-BE49-F238E27FC236}">
                <a16:creationId xmlns:a16="http://schemas.microsoft.com/office/drawing/2014/main" id="{2432AD6A-65E3-A047-B819-A763ED9A9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8" y="829833"/>
            <a:ext cx="10944099" cy="602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86" y="745674"/>
            <a:ext cx="9613861" cy="9235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Natural Language Question Answering (NL QA)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86" y="1763612"/>
            <a:ext cx="10982026" cy="46907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NL QA in general refers to a large body of works segmented by the backend data store and resources used to answer the question.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b="1" i="1" dirty="0">
                <a:solidFill>
                  <a:schemeClr val="bg1"/>
                </a:solidFill>
                <a:effectLst/>
              </a:rPr>
              <a:t>Natural Language Interfaces to databases (NLIDB) </a:t>
            </a:r>
          </a:p>
          <a:p>
            <a:pPr lvl="5"/>
            <a:r>
              <a:rPr lang="en-US" sz="2000" dirty="0">
                <a:solidFill>
                  <a:schemeClr val="bg1"/>
                </a:solidFill>
              </a:rPr>
              <a:t>NL question answering over structured data like databases.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bg1"/>
                </a:solidFill>
                <a:effectLst/>
              </a:rPr>
              <a:t>Machine learning based systems</a:t>
            </a:r>
          </a:p>
          <a:p>
            <a:pPr lvl="5"/>
            <a:r>
              <a:rPr lang="en-US" sz="2000" b="1" i="1" dirty="0">
                <a:solidFill>
                  <a:schemeClr val="bg1"/>
                </a:solidFill>
              </a:rPr>
              <a:t>Seq2SQL</a:t>
            </a:r>
            <a:r>
              <a:rPr lang="en-US" sz="2000" i="1" dirty="0">
                <a:solidFill>
                  <a:schemeClr val="bg1"/>
                </a:solidFill>
              </a:rPr>
              <a:t> using reinforcement learning.</a:t>
            </a: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bg1"/>
                </a:solidFill>
                <a:effectLst/>
              </a:rPr>
              <a:t>Rule Based Reasoning</a:t>
            </a:r>
          </a:p>
          <a:p>
            <a:pPr lvl="5"/>
            <a:r>
              <a:rPr lang="en-US" sz="2000" b="1" i="1" dirty="0">
                <a:solidFill>
                  <a:schemeClr val="bg1"/>
                </a:solidFill>
              </a:rPr>
              <a:t>ATHENA</a:t>
            </a:r>
            <a:r>
              <a:rPr lang="en-US" sz="2000" dirty="0">
                <a:solidFill>
                  <a:schemeClr val="bg1"/>
                </a:solidFill>
              </a:rPr>
              <a:t> implementation outperforms over ontology reasoning.</a:t>
            </a:r>
          </a:p>
          <a:p>
            <a:endParaRPr lang="en-US" b="1" i="1" dirty="0">
              <a:solidFill>
                <a:schemeClr val="bg1"/>
              </a:solidFill>
              <a:effectLst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2400" i="1" u="sng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56D45-8116-DB40-8F9B-9EBE5F380554}"/>
              </a:ext>
            </a:extLst>
          </p:cNvPr>
          <p:cNvSpPr/>
          <p:nvPr/>
        </p:nvSpPr>
        <p:spPr>
          <a:xfrm>
            <a:off x="0" y="0"/>
            <a:ext cx="12191999" cy="6595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600" dirty="0"/>
              <a:t>                                                                                                                  NLP based Natural Language Queries| February 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4FF027-47BF-8541-9C45-AF3756389A37}"/>
              </a:ext>
            </a:extLst>
          </p:cNvPr>
          <p:cNvSpPr/>
          <p:nvPr/>
        </p:nvSpPr>
        <p:spPr>
          <a:xfrm>
            <a:off x="3930732" y="6405015"/>
            <a:ext cx="4880759" cy="4529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400" dirty="0"/>
              <a:t>Salman Rakin, M.Sc. Student</a:t>
            </a:r>
          </a:p>
        </p:txBody>
      </p:sp>
      <p:pic>
        <p:nvPicPr>
          <p:cNvPr id="7" name="Picture 6" descr="Department of CSE, BUET">
            <a:extLst>
              <a:ext uri="{FF2B5EF4-FFF2-40B4-BE49-F238E27FC236}">
                <a16:creationId xmlns:a16="http://schemas.microsoft.com/office/drawing/2014/main" id="{DF768266-E55E-B74A-AA57-09AA745A05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602" y="6050731"/>
            <a:ext cx="808701" cy="80726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3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86" y="745674"/>
            <a:ext cx="9613861" cy="9235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NQL to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86" y="1579418"/>
            <a:ext cx="10982026" cy="46907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bg1"/>
                </a:solidFill>
              </a:rPr>
              <a:t>Natural Language Query 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i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  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bg1"/>
                </a:solidFill>
              </a:rPr>
              <a:t>            Generated </a:t>
            </a:r>
            <a:r>
              <a:rPr lang="en-US" sz="2400" b="1" i="1" dirty="0">
                <a:solidFill>
                  <a:schemeClr val="bg1"/>
                </a:solidFill>
              </a:rPr>
              <a:t>SQL</a:t>
            </a:r>
          </a:p>
          <a:p>
            <a:pPr marL="0" indent="0">
              <a:buNone/>
            </a:pPr>
            <a:endParaRPr lang="en-US" sz="24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bg1"/>
              </a:solidFill>
            </a:endParaRPr>
          </a:p>
          <a:p>
            <a:r>
              <a:rPr lang="en-US" b="1" i="1" dirty="0">
                <a:solidFill>
                  <a:schemeClr val="bg1"/>
                </a:solidFill>
              </a:rPr>
              <a:t>NLIDB (</a:t>
            </a:r>
            <a:r>
              <a:rPr lang="en-US" sz="2400" b="1" i="1" dirty="0">
                <a:solidFill>
                  <a:schemeClr val="bg1"/>
                </a:solidFill>
              </a:rPr>
              <a:t>Intermediate Representation Language 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56D45-8116-DB40-8F9B-9EBE5F380554}"/>
              </a:ext>
            </a:extLst>
          </p:cNvPr>
          <p:cNvSpPr/>
          <p:nvPr/>
        </p:nvSpPr>
        <p:spPr>
          <a:xfrm>
            <a:off x="0" y="0"/>
            <a:ext cx="12191999" cy="6595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600" dirty="0"/>
              <a:t>                                                                                                                  NLP based Natural Language Queries| February 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4FF027-47BF-8541-9C45-AF3756389A37}"/>
              </a:ext>
            </a:extLst>
          </p:cNvPr>
          <p:cNvSpPr/>
          <p:nvPr/>
        </p:nvSpPr>
        <p:spPr>
          <a:xfrm>
            <a:off x="3930732" y="6405015"/>
            <a:ext cx="4880759" cy="4529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400" dirty="0"/>
              <a:t>Salman Rakin, M.Sc. Student</a:t>
            </a:r>
          </a:p>
        </p:txBody>
      </p:sp>
      <p:pic>
        <p:nvPicPr>
          <p:cNvPr id="7" name="Picture 6" descr="Department of CSE, BUET">
            <a:extLst>
              <a:ext uri="{FF2B5EF4-FFF2-40B4-BE49-F238E27FC236}">
                <a16:creationId xmlns:a16="http://schemas.microsoft.com/office/drawing/2014/main" id="{DF768266-E55E-B74A-AA57-09AA745A05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602" y="6050731"/>
            <a:ext cx="808701" cy="8072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1B8A0C6-4F15-6648-9E15-AF6809AB98CE}"/>
              </a:ext>
            </a:extLst>
          </p:cNvPr>
          <p:cNvSpPr/>
          <p:nvPr/>
        </p:nvSpPr>
        <p:spPr>
          <a:xfrm>
            <a:off x="4536374" y="1669185"/>
            <a:ext cx="6736228" cy="10027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GB" i="1" dirty="0"/>
              <a:t>Give me the addresses of clients where age is greater than or equal to 26 and name is "</a:t>
            </a:r>
            <a:r>
              <a:rPr lang="en-GB" i="1" dirty="0" err="1"/>
              <a:t>Hanane</a:t>
            </a:r>
            <a:r>
              <a:rPr lang="en-GB" i="1" dirty="0"/>
              <a:t>"</a:t>
            </a:r>
          </a:p>
          <a:p>
            <a:pPr algn="ctr"/>
            <a:endParaRPr lang="en-BD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DCDB440-07E8-A144-9D2B-BF5727CB05D6}"/>
              </a:ext>
            </a:extLst>
          </p:cNvPr>
          <p:cNvSpPr/>
          <p:nvPr/>
        </p:nvSpPr>
        <p:spPr>
          <a:xfrm>
            <a:off x="5731303" y="3342981"/>
            <a:ext cx="4346369" cy="2130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GB" sz="2000" i="1" dirty="0"/>
              <a:t>Select</a:t>
            </a:r>
          </a:p>
          <a:p>
            <a:pPr algn="ctr"/>
            <a:r>
              <a:rPr lang="en-GB" sz="2000" i="1" dirty="0"/>
              <a:t>CLIENT.ADDRESS</a:t>
            </a:r>
          </a:p>
          <a:p>
            <a:pPr algn="ctr"/>
            <a:r>
              <a:rPr lang="en-GB" sz="2000" i="1" dirty="0"/>
              <a:t>from client where</a:t>
            </a:r>
          </a:p>
          <a:p>
            <a:pPr algn="ctr"/>
            <a:r>
              <a:rPr lang="en-GB" sz="2000" i="1" dirty="0"/>
              <a:t>CLIENT.AGE &gt;= 26</a:t>
            </a:r>
          </a:p>
          <a:p>
            <a:pPr algn="ctr"/>
            <a:r>
              <a:rPr lang="en-GB" sz="2000" i="1" dirty="0"/>
              <a:t>and CLIENT.NAME</a:t>
            </a:r>
          </a:p>
          <a:p>
            <a:pPr algn="ctr"/>
            <a:r>
              <a:rPr lang="en-GB" sz="2000" i="1" dirty="0"/>
              <a:t>= '</a:t>
            </a:r>
            <a:r>
              <a:rPr lang="en-GB" sz="2000" i="1" dirty="0" err="1"/>
              <a:t>hanane</a:t>
            </a:r>
            <a:r>
              <a:rPr lang="en-GB" sz="2000" i="1" dirty="0"/>
              <a:t>'</a:t>
            </a:r>
          </a:p>
          <a:p>
            <a:pPr algn="ctr"/>
            <a:endParaRPr lang="en-BD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78AB1E-A2E9-A640-A61D-DA735A7EBB9E}"/>
              </a:ext>
            </a:extLst>
          </p:cNvPr>
          <p:cNvCxnSpPr>
            <a:cxnSpLocks/>
          </p:cNvCxnSpPr>
          <p:nvPr/>
        </p:nvCxnSpPr>
        <p:spPr>
          <a:xfrm>
            <a:off x="7707086" y="2707574"/>
            <a:ext cx="0" cy="624354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4221963" y="4035286"/>
            <a:ext cx="1015049" cy="34787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0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86" y="745674"/>
            <a:ext cx="9613861" cy="9235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NQL to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86" y="1579418"/>
            <a:ext cx="10982026" cy="46907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chemeClr val="bg1"/>
                </a:solidFill>
                <a:effectLst/>
              </a:rPr>
              <a:t>Drawback</a:t>
            </a:r>
            <a:r>
              <a:rPr lang="en-US" b="1" i="1" dirty="0">
                <a:solidFill>
                  <a:schemeClr val="bg1"/>
                </a:solidFill>
                <a:effectLst/>
              </a:rPr>
              <a:t>s of the NLIDB Model:</a:t>
            </a:r>
          </a:p>
          <a:p>
            <a:pPr marL="0" indent="0">
              <a:buNone/>
            </a:pPr>
            <a:endParaRPr lang="en-US" b="1" i="1" dirty="0">
              <a:solidFill>
                <a:schemeClr val="bg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/>
              </a:rPr>
              <a:t>NLIDB are designed for a particular database model (Relational, Relational-Object, Object, </a:t>
            </a:r>
            <a:r>
              <a:rPr lang="en-US" dirty="0" err="1">
                <a:solidFill>
                  <a:schemeClr val="bg1"/>
                </a:solidFill>
                <a:effectLst/>
              </a:rPr>
              <a:t>XML,etc</a:t>
            </a:r>
            <a:r>
              <a:rPr lang="en-US" dirty="0">
                <a:solidFill>
                  <a:schemeClr val="bg1"/>
                </a:solidFill>
                <a:effectLst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/>
              </a:rPr>
              <a:t>Syntax rules describing the terminal symbols are </a:t>
            </a:r>
            <a:r>
              <a:rPr lang="en-US" i="1" dirty="0">
                <a:solidFill>
                  <a:schemeClr val="bg1"/>
                </a:solidFill>
                <a:effectLst/>
              </a:rPr>
              <a:t>domain-dependent</a:t>
            </a:r>
            <a:r>
              <a:rPr lang="en-US" dirty="0">
                <a:solidFill>
                  <a:schemeClr val="bg1"/>
                </a:solidFill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/>
              </a:rPr>
              <a:t>NLDBI don‘t improve the waiting time for translating the questions already processed.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56D45-8116-DB40-8F9B-9EBE5F380554}"/>
              </a:ext>
            </a:extLst>
          </p:cNvPr>
          <p:cNvSpPr/>
          <p:nvPr/>
        </p:nvSpPr>
        <p:spPr>
          <a:xfrm>
            <a:off x="0" y="0"/>
            <a:ext cx="12191999" cy="6595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600" dirty="0"/>
              <a:t>                                                                                                                  NLP based Natural Language Queries| February 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4FF027-47BF-8541-9C45-AF3756389A37}"/>
              </a:ext>
            </a:extLst>
          </p:cNvPr>
          <p:cNvSpPr/>
          <p:nvPr/>
        </p:nvSpPr>
        <p:spPr>
          <a:xfrm>
            <a:off x="3930732" y="6405015"/>
            <a:ext cx="4880759" cy="4529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1400" dirty="0"/>
              <a:t>Salman Rakin, M.Sc. Student</a:t>
            </a:r>
          </a:p>
        </p:txBody>
      </p:sp>
      <p:pic>
        <p:nvPicPr>
          <p:cNvPr id="7" name="Picture 6" descr="Department of CSE, BUET">
            <a:extLst>
              <a:ext uri="{FF2B5EF4-FFF2-40B4-BE49-F238E27FC236}">
                <a16:creationId xmlns:a16="http://schemas.microsoft.com/office/drawing/2014/main" id="{DF768266-E55E-B74A-AA57-09AA745A05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602" y="6050731"/>
            <a:ext cx="808701" cy="80726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</TotalTime>
  <Words>1826</Words>
  <Application>Microsoft Macintosh PowerPoint</Application>
  <PresentationFormat>Widescreen</PresentationFormat>
  <Paragraphs>270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Trebuchet MS</vt:lpstr>
      <vt:lpstr>1_Berlin</vt:lpstr>
      <vt:lpstr>Project name</vt:lpstr>
      <vt:lpstr>OUTLINE</vt:lpstr>
      <vt:lpstr>Natural Language Queries (NLQ)</vt:lpstr>
      <vt:lpstr>Natural Language Queries (NLQ)</vt:lpstr>
      <vt:lpstr>Natural Language Queries (NLQ)</vt:lpstr>
      <vt:lpstr>Natural Language Queries (NLQ)</vt:lpstr>
      <vt:lpstr>Natural Language Question Answering (NL QA)</vt:lpstr>
      <vt:lpstr>NQL to SQL</vt:lpstr>
      <vt:lpstr>NQL to SQL</vt:lpstr>
      <vt:lpstr>Steps for NQL to SQL</vt:lpstr>
      <vt:lpstr>Linguistic Module </vt:lpstr>
      <vt:lpstr>Linguistic Module (Morphological Analysis)</vt:lpstr>
      <vt:lpstr>Linguistic Module (Morphological Analysis) </vt:lpstr>
      <vt:lpstr>Linguistic Module (Syntactic Analysis) </vt:lpstr>
      <vt:lpstr>Linguistic Module (Semantic Analysis) </vt:lpstr>
      <vt:lpstr>System Architecture (Database Knowledge Component)</vt:lpstr>
      <vt:lpstr>System Architecture (Database Knowledge Component)</vt:lpstr>
      <vt:lpstr>Python Packages for NLP,NLQ</vt:lpstr>
      <vt:lpstr>Python Packages for NLP,NLQ</vt:lpstr>
      <vt:lpstr>List of Papers as Reference </vt:lpstr>
      <vt:lpstr>List of Papers as Reference </vt:lpstr>
      <vt:lpstr>List of Papers as Reference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>Salman Rakin</cp:lastModifiedBy>
  <cp:revision>32</cp:revision>
  <dcterms:created xsi:type="dcterms:W3CDTF">2014-04-17T23:07:25Z</dcterms:created>
  <dcterms:modified xsi:type="dcterms:W3CDTF">2022-02-22T13:01:24Z</dcterms:modified>
</cp:coreProperties>
</file>