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66" r:id="rId3"/>
    <p:sldId id="257" r:id="rId4"/>
    <p:sldId id="258" r:id="rId5"/>
    <p:sldId id="287" r:id="rId6"/>
    <p:sldId id="260" r:id="rId7"/>
    <p:sldId id="261" r:id="rId8"/>
    <p:sldId id="288" r:id="rId9"/>
    <p:sldId id="262" r:id="rId10"/>
    <p:sldId id="289" r:id="rId11"/>
    <p:sldId id="275" r:id="rId12"/>
    <p:sldId id="276" r:id="rId13"/>
    <p:sldId id="293" r:id="rId14"/>
    <p:sldId id="27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CC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4" autoAdjust="0"/>
  </p:normalViewPr>
  <p:slideViewPr>
    <p:cSldViewPr>
      <p:cViewPr varScale="1">
        <p:scale>
          <a:sx n="76" d="100"/>
          <a:sy n="76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4A02-920F-4878-8AAA-2CB8804D1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Box 35"/>
          <p:cNvSpPr txBox="1">
            <a:spLocks noChangeArrowheads="1"/>
          </p:cNvSpPr>
          <p:nvPr userDrawn="1"/>
        </p:nvSpPr>
        <p:spPr bwMode="auto">
          <a:xfrm>
            <a:off x="7627938" y="6461125"/>
            <a:ext cx="151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Dale Roberts</a:t>
            </a:r>
          </a:p>
        </p:txBody>
      </p:sp>
    </p:spTree>
    <p:extLst>
      <p:ext uri="{BB962C8B-B14F-4D97-AF65-F5344CB8AC3E}">
        <p14:creationId xmlns:p14="http://schemas.microsoft.com/office/powerpoint/2010/main" val="11082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FC7F-26D9-4B0B-BFB3-4C6A69BBA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FC7F-26D9-4B0B-BFB3-4C6A69BBA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80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FC7F-26D9-4B0B-BFB3-4C6A69BBA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FC7F-26D9-4B0B-BFB3-4C6A69BBA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26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FC7F-26D9-4B0B-BFB3-4C6A69BBA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02079-681C-4F86-986F-4D4671C35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F228-1B37-4E65-B66F-0AD1D096C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A704-2705-4C81-8A91-23D4100D8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676B-78A8-4494-8FF5-E74E26089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EC8D-A1DF-4324-BAF3-65FBF5EE5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FB52-B376-4CFF-A38E-3807E142F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F713-E866-47FE-9660-4A955CA24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B18-82D4-41F4-BCA6-2F04F9067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335-14E1-4819-91DC-FF2B69E3F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C145-AE9D-44DD-A6C9-34EE1F2649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7EFC7F-26D9-4B0B-BFB3-4C6A69BBA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Box 37"/>
          <p:cNvSpPr txBox="1">
            <a:spLocks noChangeArrowheads="1"/>
          </p:cNvSpPr>
          <p:nvPr userDrawn="1"/>
        </p:nvSpPr>
        <p:spPr bwMode="auto">
          <a:xfrm>
            <a:off x="7627938" y="6461125"/>
            <a:ext cx="151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Dale Roberts</a:t>
            </a:r>
          </a:p>
        </p:txBody>
      </p:sp>
    </p:spTree>
    <p:extLst>
      <p:ext uri="{BB962C8B-B14F-4D97-AF65-F5344CB8AC3E}">
        <p14:creationId xmlns:p14="http://schemas.microsoft.com/office/powerpoint/2010/main" val="27203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E3F3C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1000" y="2667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000" b="1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743200" y="3657600"/>
            <a:ext cx="5715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8001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87538" indent="-1887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457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571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86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800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257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714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71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629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sz="3600" b="1" i="1">
                <a:latin typeface="Arial" panose="020B0604020202020204" pitchFamily="34" charset="0"/>
              </a:rPr>
              <a:t>A First C Program</a:t>
            </a:r>
          </a:p>
          <a:p>
            <a:pPr eaLnBrk="0" hangingPunct="0"/>
            <a:r>
              <a:rPr lang="en-US">
                <a:latin typeface="Arial" panose="020B0604020202020204" pitchFamily="34" charset="0"/>
              </a:rPr>
              <a:t>	</a:t>
            </a:r>
            <a:endParaRPr lang="en-US" sz="1200">
              <a:latin typeface="Arial" panose="020B0604020202020204" pitchFamily="34" charset="0"/>
            </a:endParaRPr>
          </a:p>
          <a:p>
            <a:pPr eaLnBrk="0" hangingPunct="0"/>
            <a:r>
              <a:rPr lang="en-US">
                <a:latin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  <a:effectLst/>
              </a:rPr>
              <a:t>If a variable is not initialized, the value of variable may be either </a:t>
            </a:r>
            <a:r>
              <a:rPr lang="en-US" u="sng">
                <a:solidFill>
                  <a:srgbClr val="000000"/>
                </a:solidFill>
                <a:effectLst/>
              </a:rPr>
              <a:t>0 or garbage</a:t>
            </a:r>
            <a:r>
              <a:rPr lang="en-US">
                <a:solidFill>
                  <a:srgbClr val="000000"/>
                </a:solidFill>
                <a:effectLst/>
              </a:rPr>
              <a:t> depending on the storage class of the variable.</a:t>
            </a:r>
            <a:endParaRPr lang="en-US" sz="36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sz="2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 </a:t>
            </a: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i=5;</a:t>
            </a:r>
          </a:p>
          <a:p>
            <a:pPr lvl="3">
              <a:buFontTx/>
              <a:buNone/>
            </a:pP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x=1.23;</a:t>
            </a:r>
          </a:p>
          <a:p>
            <a:pPr lvl="3">
              <a:buFontTx/>
              <a:buNone/>
            </a:pP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 c=‘A’;</a:t>
            </a:r>
          </a:p>
          <a:p>
            <a:pPr lvl="3">
              <a:buFontTx/>
              <a:buNone/>
            </a:pP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i=1, j,k=5;</a:t>
            </a:r>
          </a:p>
          <a:p>
            <a:pPr lvl="3">
              <a:buFontTx/>
              <a:buNone/>
            </a:pP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 c1 = ‘A’, c2 = 97;</a:t>
            </a:r>
          </a:p>
          <a:p>
            <a:pPr lvl="3">
              <a:buFontTx/>
              <a:buNone/>
            </a:pP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x=1.23, y=0.1;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endParaRPr lang="en-US" sz="32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Concepts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 marL="457200" indent="-457200"/>
            <a:r>
              <a:rPr lang="en-US"/>
              <a:t>Each variable has a name, address, type, and value</a:t>
            </a:r>
          </a:p>
          <a:p>
            <a:pPr marL="728663" lvl="1" indent="-381000">
              <a:buFontTx/>
              <a:buAutoNum type="arabicParenR"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x;</a:t>
            </a:r>
          </a:p>
          <a:p>
            <a:pPr marL="728663" lvl="1" indent="-381000">
              <a:buFontTx/>
              <a:buAutoNum type="arabicParenR"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scanf(“%d”, &amp;x);</a:t>
            </a:r>
          </a:p>
          <a:p>
            <a:pPr marL="728663" lvl="1" indent="-381000">
              <a:buFontTx/>
              <a:buAutoNum type="arabicParenR"/>
            </a:pPr>
            <a:r>
              <a:rPr lang="en-US" sz="2800">
                <a:solidFill>
                  <a:srgbClr val="000000"/>
                </a:solidFill>
                <a:effectLst/>
              </a:rPr>
              <a:t>user inputs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</a:t>
            </a:r>
          </a:p>
          <a:p>
            <a:pPr marL="728663" lvl="1" indent="-381000">
              <a:buFontTx/>
              <a:buAutoNum type="arabicParenR"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200;</a:t>
            </a:r>
          </a:p>
          <a:p>
            <a:pPr marL="728663" lvl="1" indent="-381000">
              <a:buFontTx/>
              <a:buNone/>
            </a:pP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After the execution of (1)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</a:p>
          <a:p>
            <a:pPr marL="1033463" lvl="2" indent="-342900"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 the execution of (2)	x</a:t>
            </a:r>
          </a:p>
          <a:p>
            <a:pPr marL="1033463" lvl="2" indent="-342900"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 the execution of (3)	x</a:t>
            </a:r>
          </a:p>
          <a:p>
            <a:pPr marL="1033463" lvl="2" indent="-342900"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 the execution of (4)	x</a:t>
            </a:r>
          </a:p>
          <a:p>
            <a:pPr marL="728663" lvl="1" indent="-381000">
              <a:buFontTx/>
              <a:buNone/>
            </a:pPr>
            <a:r>
              <a:rPr lang="en-US" sz="2800">
                <a:solidFill>
                  <a:srgbClr val="000000"/>
                </a:solidFill>
                <a:effectLst/>
              </a:rPr>
              <a:t>Previous value of x was overwritten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019800" y="3886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019800" y="4267200"/>
            <a:ext cx="137160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19800" y="4648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77000" y="4648200"/>
            <a:ext cx="3825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019800" y="5029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477000" y="5029200"/>
            <a:ext cx="4794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Arial" panose="020B0604020202020204" pitchFamily="34" charset="0"/>
              </a:rPr>
              <a:t>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Sample Problem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Write a program to take two numbers as input data and print their sum, their difference, their product and their quotient.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0000"/>
                </a:solidFill>
                <a:effectLst/>
              </a:rPr>
              <a:t>Problem Inputs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effectLst/>
              </a:rPr>
              <a:t>		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x, y;		/* two items 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effectLst/>
              </a:rPr>
              <a:t>	problem Output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effectLst/>
              </a:rPr>
              <a:t>		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sum;		/* sum of x and y 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float difference;	/* difference of x and y 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float product;	/* product of x and y 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float quotient;	/* quotient of x divided by y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 </a:t>
            </a:r>
            <a:r>
              <a:rPr lang="en-US" sz="2400"/>
              <a:t>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Pseudo Code:</a:t>
            </a:r>
          </a:p>
          <a:p>
            <a:pPr lvl="2">
              <a:buFontTx/>
              <a:buNone/>
            </a:pPr>
            <a:r>
              <a:rPr lang="en-US" sz="2400">
                <a:solidFill>
                  <a:srgbClr val="000000"/>
                </a:solidFill>
                <a:effectLst/>
              </a:rPr>
              <a:t>Declare variables of x and y;</a:t>
            </a:r>
          </a:p>
          <a:p>
            <a:pPr lvl="2">
              <a:buFontTx/>
              <a:buNone/>
            </a:pPr>
            <a:r>
              <a:rPr lang="en-US" sz="2400">
                <a:solidFill>
                  <a:srgbClr val="000000"/>
                </a:solidFill>
                <a:effectLst/>
              </a:rPr>
              <a:t>Prompt user to input the value of x and y;</a:t>
            </a:r>
          </a:p>
          <a:p>
            <a:pPr lvl="2">
              <a:buFontTx/>
              <a:buNone/>
            </a:pPr>
            <a:r>
              <a:rPr lang="en-US" sz="2400">
                <a:solidFill>
                  <a:srgbClr val="000000"/>
                </a:solidFill>
                <a:effectLst/>
              </a:rPr>
              <a:t>Print the sum of x and y;</a:t>
            </a:r>
          </a:p>
          <a:p>
            <a:pPr lvl="2">
              <a:buFontTx/>
              <a:buNone/>
            </a:pPr>
            <a:r>
              <a:rPr lang="en-US" sz="2400">
                <a:solidFill>
                  <a:srgbClr val="000000"/>
                </a:solidFill>
                <a:effectLst/>
              </a:rPr>
              <a:t>Print the difference of x and y;</a:t>
            </a:r>
          </a:p>
          <a:p>
            <a:pPr lvl="2">
              <a:buFontTx/>
              <a:buNone/>
            </a:pPr>
            <a:r>
              <a:rPr lang="en-US" sz="2400">
                <a:solidFill>
                  <a:srgbClr val="000000"/>
                </a:solidFill>
                <a:effectLst/>
              </a:rPr>
              <a:t>Print the product of x and y;</a:t>
            </a:r>
          </a:p>
          <a:p>
            <a:pPr lvl="2">
              <a:buFontTx/>
              <a:buNone/>
            </a:pPr>
            <a:r>
              <a:rPr lang="en-US" sz="2400">
                <a:solidFill>
                  <a:srgbClr val="000000"/>
                </a:solidFill>
                <a:effectLst/>
              </a:rPr>
              <a:t>If y not equal to zero, print the quotient of x divided by 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>
          <a:xfrm>
            <a:off x="757238" y="914400"/>
            <a:ext cx="7856537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int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float x,y;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CCCC00"/>
                </a:solidFill>
                <a:effectLst/>
                <a:latin typeface="Courier New" panose="02070309020205020404" pitchFamily="49" charset="0"/>
              </a:rPr>
              <a:t>float sum;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rgbClr val="CCCC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>
                <a:effectLst/>
                <a:latin typeface="Courier New" panose="02070309020205020404" pitchFamily="49" charset="0"/>
              </a:rPr>
              <a:t>printf(“Enter the value of x:”);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scanf(“%f”, &amp;x);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printf(“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600">
                <a:effectLst/>
                <a:latin typeface="Courier New" panose="02070309020205020404" pitchFamily="49" charset="0"/>
              </a:rPr>
              <a:t>Enter the value of y:”);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scanf(“%f”, &amp;y);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</a:t>
            </a:r>
            <a:r>
              <a:rPr lang="en-US" sz="1600">
                <a:solidFill>
                  <a:srgbClr val="CCCC00"/>
                </a:solidFill>
                <a:effectLst/>
                <a:latin typeface="Courier New" panose="02070309020205020404" pitchFamily="49" charset="0"/>
              </a:rPr>
              <a:t>sum = x +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rgbClr val="CCCC00"/>
                </a:solidFill>
                <a:effectLst/>
                <a:latin typeface="Courier New" panose="02070309020205020404" pitchFamily="49" charset="0"/>
              </a:rPr>
              <a:t>	printf(“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600">
                <a:solidFill>
                  <a:srgbClr val="CCCC00"/>
                </a:solidFill>
                <a:effectLst/>
                <a:latin typeface="Courier New" panose="02070309020205020404" pitchFamily="49" charset="0"/>
              </a:rPr>
              <a:t>the sum of x and y is:%f”,sum);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printf(“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600">
                <a:effectLst/>
                <a:latin typeface="Courier New" panose="02070309020205020404" pitchFamily="49" charset="0"/>
              </a:rPr>
              <a:t>the sum of x and y is:%f”,x+y);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printf(“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600">
                <a:effectLst/>
                <a:latin typeface="Courier New" panose="02070309020205020404" pitchFamily="49" charset="0"/>
              </a:rPr>
              <a:t>the difference of x and y is:%f”,x-y);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printf(“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600">
                <a:effectLst/>
                <a:latin typeface="Courier New" panose="02070309020205020404" pitchFamily="49" charset="0"/>
              </a:rPr>
              <a:t>the product of x and y is:%f”,x*y);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if (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y != 0</a:t>
            </a:r>
            <a:r>
              <a:rPr lang="en-US" sz="1600"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	printf(“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600">
                <a:effectLst/>
                <a:latin typeface="Courier New" panose="02070309020205020404" pitchFamily="49" charset="0"/>
              </a:rPr>
              <a:t>the quotient of x divided by y is:%f”,x/y);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	printf(“</a:t>
            </a:r>
            <a:r>
              <a:rPr lang="en-US" sz="1600">
                <a:solidFill>
                  <a:srgbClr val="FF33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600">
                <a:effectLst/>
                <a:latin typeface="Courier New" panose="02070309020205020404" pitchFamily="49" charset="0"/>
              </a:rPr>
              <a:t>quotient of x divided by y does not exist!\n”);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	return(0);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6" name="Line 1028"/>
          <p:cNvSpPr>
            <a:spLocks noChangeShapeType="1"/>
          </p:cNvSpPr>
          <p:nvPr/>
        </p:nvSpPr>
        <p:spPr bwMode="auto">
          <a:xfrm>
            <a:off x="2667000" y="1371600"/>
            <a:ext cx="685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1029"/>
          <p:cNvSpPr txBox="1">
            <a:spLocks noChangeArrowheads="1"/>
          </p:cNvSpPr>
          <p:nvPr/>
        </p:nvSpPr>
        <p:spPr bwMode="auto">
          <a:xfrm>
            <a:off x="3429000" y="990600"/>
            <a:ext cx="344963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solidFill>
                  <a:srgbClr val="FF3300"/>
                </a:solidFill>
                <a:latin typeface="Arial" panose="020B0604020202020204" pitchFamily="34" charset="0"/>
              </a:rPr>
              <a:t>function</a:t>
            </a:r>
          </a:p>
          <a:p>
            <a:pPr lvl="1">
              <a:buFontTx/>
              <a:buChar char="•"/>
            </a:pPr>
            <a:r>
              <a:rPr lang="en-US" sz="1400">
                <a:solidFill>
                  <a:srgbClr val="FF3300"/>
                </a:solidFill>
                <a:latin typeface="Arial" panose="020B0604020202020204" pitchFamily="34" charset="0"/>
              </a:rPr>
              <a:t> name</a:t>
            </a:r>
          </a:p>
          <a:p>
            <a:pPr lvl="1">
              <a:buFontTx/>
              <a:buChar char="•"/>
            </a:pPr>
            <a:r>
              <a:rPr lang="en-US" sz="1400">
                <a:solidFill>
                  <a:srgbClr val="FF3300"/>
                </a:solidFill>
                <a:latin typeface="Arial" panose="020B0604020202020204" pitchFamily="34" charset="0"/>
              </a:rPr>
              <a:t> list of argument along with their types</a:t>
            </a:r>
          </a:p>
          <a:p>
            <a:pPr lvl="1">
              <a:buFontTx/>
              <a:buChar char="•"/>
            </a:pPr>
            <a:r>
              <a:rPr lang="en-US" sz="1400">
                <a:solidFill>
                  <a:srgbClr val="FF3300"/>
                </a:solidFill>
                <a:latin typeface="Arial" panose="020B0604020202020204" pitchFamily="34" charset="0"/>
              </a:rPr>
              <a:t> return value and its type</a:t>
            </a:r>
          </a:p>
          <a:p>
            <a:pPr lvl="1">
              <a:buFontTx/>
              <a:buChar char="•"/>
            </a:pPr>
            <a:r>
              <a:rPr lang="en-US" sz="1400">
                <a:solidFill>
                  <a:srgbClr val="FF3300"/>
                </a:solidFill>
                <a:latin typeface="Arial" panose="020B0604020202020204" pitchFamily="34" charset="0"/>
              </a:rPr>
              <a:t> Body</a:t>
            </a:r>
          </a:p>
        </p:txBody>
      </p:sp>
      <p:sp>
        <p:nvSpPr>
          <p:cNvPr id="28678" name="Text Box 1030"/>
          <p:cNvSpPr txBox="1">
            <a:spLocks noChangeArrowheads="1"/>
          </p:cNvSpPr>
          <p:nvPr/>
        </p:nvSpPr>
        <p:spPr bwMode="auto">
          <a:xfrm>
            <a:off x="6781800" y="4724400"/>
            <a:ext cx="164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solidFill>
                  <a:srgbClr val="FF3300"/>
                </a:solidFill>
                <a:latin typeface="Arial" panose="020B0604020202020204" pitchFamily="34" charset="0"/>
              </a:rPr>
              <a:t>inequality operator</a:t>
            </a:r>
          </a:p>
        </p:txBody>
      </p:sp>
      <p:sp>
        <p:nvSpPr>
          <p:cNvPr id="28679" name="Line 1031"/>
          <p:cNvSpPr>
            <a:spLocks noChangeShapeType="1"/>
          </p:cNvSpPr>
          <p:nvPr/>
        </p:nvSpPr>
        <p:spPr bwMode="auto">
          <a:xfrm>
            <a:off x="2819400" y="4876800"/>
            <a:ext cx="3657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81000" y="1066800"/>
            <a:ext cx="7924800" cy="2209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Your First C Program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791200"/>
          </a:xfrm>
        </p:spPr>
        <p:txBody>
          <a:bodyPr>
            <a:normAutofit fontScale="92500" lnSpcReduction="20000"/>
          </a:bodyPr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    /* I/O header file */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	printf(“Hello world ”);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	printf(“Welcome to CSCI230\n“);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	printf(“I am John Smith\n”);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A  C program contains one or more functions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main() is the function name of your main (root) program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{   }: braces (left &amp; right) to construct a block containing the statements of a function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Every statement must end with a </a:t>
            </a:r>
            <a:r>
              <a:rPr lang="en-US" sz="1800" b="1">
                <a:solidFill>
                  <a:srgbClr val="000000"/>
                </a:solidFill>
                <a:effectLst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 </a:t>
            </a:r>
            <a:r>
              <a:rPr lang="en-US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r>
              <a:rPr lang="en-US" sz="1800">
                <a:solidFill>
                  <a:srgbClr val="000000"/>
                </a:solidFill>
                <a:effectLst/>
              </a:rPr>
              <a:t>  is called an escape character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 </a:t>
            </a:r>
            <a:r>
              <a:rPr lang="en-US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lang="en-US" sz="1800">
                <a:solidFill>
                  <a:srgbClr val="000000"/>
                </a:solidFill>
                <a:effectLst/>
              </a:rPr>
              <a:t>  is an example of an escape sequence which indicates newline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effectLst/>
              </a:rPr>
              <a:t>Other escape sequences are:   </a:t>
            </a:r>
            <a:r>
              <a:rPr lang="en-US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\t \r \a \\ \”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u="sng">
                <a:solidFill>
                  <a:srgbClr val="000000"/>
                </a:solidFill>
                <a:effectLst/>
              </a:rPr>
              <a:t>Exercise</a:t>
            </a:r>
            <a:r>
              <a:rPr lang="en-US" sz="1800">
                <a:solidFill>
                  <a:srgbClr val="000000"/>
                </a:solidFill>
                <a:effectLst/>
              </a:rPr>
              <a:t>:</a:t>
            </a:r>
            <a:r>
              <a:rPr lang="en-US" sz="1800" b="1">
                <a:solidFill>
                  <a:srgbClr val="000000"/>
                </a:solidFill>
                <a:effectLst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</a:rPr>
              <a:t>Use any editor to type and then save your first program as</a:t>
            </a:r>
            <a:r>
              <a:rPr lang="en-US" sz="1800" b="1">
                <a:solidFill>
                  <a:srgbClr val="000000"/>
                </a:solidFill>
                <a:effectLst/>
              </a:rPr>
              <a:t>    </a:t>
            </a:r>
            <a:r>
              <a:rPr lang="en-US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main.c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effectLst/>
              </a:rPr>
              <a:t>	</a:t>
            </a:r>
            <a:r>
              <a:rPr lang="en-US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% gcc main.c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% a.out	</a:t>
            </a:r>
            <a:r>
              <a:rPr lang="en-US" sz="1800" b="1">
                <a:solidFill>
                  <a:srgbClr val="000000"/>
                </a:solidFill>
                <a:effectLst/>
              </a:rPr>
              <a:t>	</a:t>
            </a:r>
            <a:r>
              <a:rPr lang="en-US" sz="1800">
                <a:solidFill>
                  <a:srgbClr val="000000"/>
                </a:solidFill>
                <a:effectLst/>
              </a:rPr>
              <a:t>and observe its result.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505200" y="1371600"/>
            <a:ext cx="2833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header file – contains I/O routines</a:t>
            </a:r>
          </a:p>
        </p:txBody>
      </p:sp>
      <p:sp>
        <p:nvSpPr>
          <p:cNvPr id="17413" name="Arc 5"/>
          <p:cNvSpPr>
            <a:spLocks/>
          </p:cNvSpPr>
          <p:nvPr/>
        </p:nvSpPr>
        <p:spPr bwMode="auto">
          <a:xfrm flipH="1" flipV="1">
            <a:off x="3048000" y="1371600"/>
            <a:ext cx="407988" cy="152400"/>
          </a:xfrm>
          <a:custGeom>
            <a:avLst/>
            <a:gdLst>
              <a:gd name="G0" fmla="+- 7336 0 0"/>
              <a:gd name="G1" fmla="+- 21600 0 0"/>
              <a:gd name="G2" fmla="+- 21600 0 0"/>
              <a:gd name="T0" fmla="*/ 0 w 28936"/>
              <a:gd name="T1" fmla="*/ 1284 h 21600"/>
              <a:gd name="T2" fmla="*/ 28936 w 28936"/>
              <a:gd name="T3" fmla="*/ 21600 h 21600"/>
              <a:gd name="T4" fmla="*/ 7336 w 2893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36" h="21600" fill="none" extrusionOk="0">
                <a:moveTo>
                  <a:pt x="-1" y="1283"/>
                </a:moveTo>
                <a:cubicBezTo>
                  <a:pt x="2352" y="434"/>
                  <a:pt x="4834" y="0"/>
                  <a:pt x="7336" y="0"/>
                </a:cubicBezTo>
                <a:cubicBezTo>
                  <a:pt x="19265" y="0"/>
                  <a:pt x="28936" y="9670"/>
                  <a:pt x="28936" y="21600"/>
                </a:cubicBezTo>
              </a:path>
              <a:path w="28936" h="21600" stroke="0" extrusionOk="0">
                <a:moveTo>
                  <a:pt x="-1" y="1283"/>
                </a:moveTo>
                <a:cubicBezTo>
                  <a:pt x="2352" y="434"/>
                  <a:pt x="4834" y="0"/>
                  <a:pt x="7336" y="0"/>
                </a:cubicBezTo>
                <a:cubicBezTo>
                  <a:pt x="19265" y="0"/>
                  <a:pt x="28936" y="9670"/>
                  <a:pt x="28936" y="21600"/>
                </a:cubicBezTo>
                <a:lnTo>
                  <a:pt x="7336" y="2160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524000" y="1524000"/>
            <a:ext cx="198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pre-processor</a:t>
            </a:r>
            <a:r>
              <a:rPr lang="en-US" sz="1400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</a:rPr>
              <a:t>directive</a:t>
            </a:r>
          </a:p>
        </p:txBody>
      </p:sp>
      <p:sp>
        <p:nvSpPr>
          <p:cNvPr id="17415" name="Arc 7"/>
          <p:cNvSpPr>
            <a:spLocks/>
          </p:cNvSpPr>
          <p:nvPr/>
        </p:nvSpPr>
        <p:spPr bwMode="auto">
          <a:xfrm flipH="1" flipV="1">
            <a:off x="1371600" y="1370013"/>
            <a:ext cx="608013" cy="153987"/>
          </a:xfrm>
          <a:custGeom>
            <a:avLst/>
            <a:gdLst>
              <a:gd name="G0" fmla="+- 0 0 0"/>
              <a:gd name="G1" fmla="+- 21267 0 0"/>
              <a:gd name="G2" fmla="+- 21600 0 0"/>
              <a:gd name="T0" fmla="*/ 3778 w 20882"/>
              <a:gd name="T1" fmla="*/ 0 h 21267"/>
              <a:gd name="T2" fmla="*/ 20882 w 20882"/>
              <a:gd name="T3" fmla="*/ 15744 h 21267"/>
              <a:gd name="T4" fmla="*/ 0 w 20882"/>
              <a:gd name="T5" fmla="*/ 21267 h 2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82" h="21267" fill="none" extrusionOk="0">
                <a:moveTo>
                  <a:pt x="3778" y="-1"/>
                </a:moveTo>
                <a:cubicBezTo>
                  <a:pt x="12058" y="1470"/>
                  <a:pt x="18731" y="7613"/>
                  <a:pt x="20881" y="15744"/>
                </a:cubicBezTo>
              </a:path>
              <a:path w="20882" h="21267" stroke="0" extrusionOk="0">
                <a:moveTo>
                  <a:pt x="3778" y="-1"/>
                </a:moveTo>
                <a:cubicBezTo>
                  <a:pt x="12058" y="1470"/>
                  <a:pt x="18731" y="7613"/>
                  <a:pt x="20881" y="15744"/>
                </a:cubicBezTo>
                <a:lnTo>
                  <a:pt x="0" y="21267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1306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one statement</a:t>
            </a:r>
          </a:p>
        </p:txBody>
      </p:sp>
      <p:sp>
        <p:nvSpPr>
          <p:cNvPr id="17417" name="Arc 9"/>
          <p:cNvSpPr>
            <a:spLocks/>
          </p:cNvSpPr>
          <p:nvPr/>
        </p:nvSpPr>
        <p:spPr bwMode="auto">
          <a:xfrm flipH="1">
            <a:off x="2362200" y="2133600"/>
            <a:ext cx="407988" cy="152400"/>
          </a:xfrm>
          <a:custGeom>
            <a:avLst/>
            <a:gdLst>
              <a:gd name="G0" fmla="+- 7336 0 0"/>
              <a:gd name="G1" fmla="+- 21600 0 0"/>
              <a:gd name="G2" fmla="+- 21600 0 0"/>
              <a:gd name="T0" fmla="*/ 0 w 28936"/>
              <a:gd name="T1" fmla="*/ 1284 h 21600"/>
              <a:gd name="T2" fmla="*/ 28936 w 28936"/>
              <a:gd name="T3" fmla="*/ 21600 h 21600"/>
              <a:gd name="T4" fmla="*/ 7336 w 2893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36" h="21600" fill="none" extrusionOk="0">
                <a:moveTo>
                  <a:pt x="-1" y="1283"/>
                </a:moveTo>
                <a:cubicBezTo>
                  <a:pt x="2352" y="434"/>
                  <a:pt x="4834" y="0"/>
                  <a:pt x="7336" y="0"/>
                </a:cubicBezTo>
                <a:cubicBezTo>
                  <a:pt x="19265" y="0"/>
                  <a:pt x="28936" y="9670"/>
                  <a:pt x="28936" y="21600"/>
                </a:cubicBezTo>
              </a:path>
              <a:path w="28936" h="21600" stroke="0" extrusionOk="0">
                <a:moveTo>
                  <a:pt x="-1" y="1283"/>
                </a:moveTo>
                <a:cubicBezTo>
                  <a:pt x="2352" y="434"/>
                  <a:pt x="4834" y="0"/>
                  <a:pt x="7336" y="0"/>
                </a:cubicBezTo>
                <a:cubicBezTo>
                  <a:pt x="19265" y="0"/>
                  <a:pt x="28936" y="9670"/>
                  <a:pt x="28936" y="21600"/>
                </a:cubicBezTo>
                <a:lnTo>
                  <a:pt x="7336" y="2160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057400" y="1828800"/>
            <a:ext cx="2438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95800" y="1676400"/>
            <a:ext cx="343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</a:rPr>
              <a:t>main</a:t>
            </a:r>
            <a:r>
              <a:rPr lang="en-US" sz="1400">
                <a:latin typeface="Arial" panose="020B0604020202020204" pitchFamily="34" charset="0"/>
              </a:rPr>
              <a:t> must be present in each C program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276600" y="1143000"/>
            <a:ext cx="381000" cy="228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5181600" y="2362200"/>
            <a:ext cx="1066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324600" y="2209800"/>
            <a:ext cx="180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statement terminator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143000" y="2743200"/>
            <a:ext cx="152400" cy="304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1143000" y="2209800"/>
            <a:ext cx="152400" cy="304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04800" y="1905000"/>
            <a:ext cx="106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latin typeface="Arial" panose="020B0604020202020204" pitchFamily="34" charset="0"/>
              </a:rPr>
              <a:t>Indicates a program building block called function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6248400" y="1143000"/>
            <a:ext cx="381000" cy="228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6781800" y="1295400"/>
            <a:ext cx="457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315200" y="1143000"/>
            <a:ext cx="912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FF00"/>
                </a:solidFill>
                <a:latin typeface="Arial" panose="020B0604020202020204" pitchFamily="34" charset="0"/>
              </a:rPr>
              <a:t>comment</a:t>
            </a: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4800600" y="2209800"/>
            <a:ext cx="304800" cy="3048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Variable identifiers</a:t>
            </a:r>
          </a:p>
          <a:p>
            <a:pPr lvl="1" indent="-458788"/>
            <a:r>
              <a:rPr lang="en-US" sz="2000" dirty="0">
                <a:solidFill>
                  <a:srgbClr val="000000"/>
                </a:solidFill>
                <a:effectLst/>
              </a:rPr>
              <a:t>Begin with a letter or underscore: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A-Z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a-z</a:t>
            </a:r>
            <a:r>
              <a:rPr lang="en-US" sz="2000" dirty="0">
                <a:solidFill>
                  <a:srgbClr val="000000"/>
                </a:solidFill>
                <a:effectLst/>
              </a:rPr>
              <a:t>, _</a:t>
            </a:r>
          </a:p>
          <a:p>
            <a:pPr lvl="1" indent="-458788"/>
            <a:r>
              <a:rPr lang="en-US" sz="2000" dirty="0">
                <a:solidFill>
                  <a:srgbClr val="000000"/>
                </a:solidFill>
                <a:effectLst/>
              </a:rPr>
              <a:t>The rest of the name can be letters, underscore, or digits</a:t>
            </a:r>
          </a:p>
          <a:p>
            <a:pPr lvl="1" indent="-458788"/>
            <a:r>
              <a:rPr lang="en-US" sz="2000" dirty="0">
                <a:solidFill>
                  <a:srgbClr val="000000"/>
                </a:solidFill>
                <a:effectLst/>
              </a:rPr>
              <a:t>Guarantee that east least the first 8 characters are significant (those come after the 8th character will be ignored) while most of C compiler allows 32 significant characters.</a:t>
            </a:r>
          </a:p>
          <a:p>
            <a:pPr lvl="2">
              <a:buFontTx/>
              <a:buNone/>
            </a:pPr>
            <a:r>
              <a:rPr lang="en-US" sz="1600" u="sng" dirty="0">
                <a:solidFill>
                  <a:srgbClr val="000000"/>
                </a:solidFill>
                <a:effectLst/>
              </a:rPr>
              <a:t>Example</a:t>
            </a:r>
            <a:r>
              <a:rPr lang="en-US" sz="1800" dirty="0">
                <a:solidFill>
                  <a:srgbClr val="000000"/>
                </a:solidFill>
                <a:effectLst/>
              </a:rPr>
              <a:t>:</a:t>
            </a:r>
          </a:p>
          <a:p>
            <a:pPr lvl="3">
              <a:buFontTx/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ABC	Time	time	 _a1	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abcdefgh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abcdefghi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(may be the same as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abcdefgh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</a:p>
          <a:p>
            <a:pPr lvl="1" indent="-458788"/>
            <a:r>
              <a:rPr lang="en-US" sz="2000" dirty="0">
                <a:solidFill>
                  <a:srgbClr val="000000"/>
                </a:solidFill>
                <a:effectLst/>
              </a:rPr>
              <a:t>Case sensitive</a:t>
            </a:r>
          </a:p>
          <a:p>
            <a:pPr lvl="1" indent="-458788"/>
            <a:r>
              <a:rPr lang="en-US" sz="2000" dirty="0">
                <a:solidFill>
                  <a:srgbClr val="000000"/>
                </a:solidFill>
                <a:effectLst/>
              </a:rPr>
              <a:t>Keywords: reserved names (lexical tokens)</a:t>
            </a:r>
          </a:p>
          <a:p>
            <a:pPr lvl="1" indent="-458788">
              <a:buFontTx/>
              <a:buNone/>
            </a:pPr>
            <a:r>
              <a:rPr lang="en-US" sz="1700" dirty="0">
                <a:solidFill>
                  <a:srgbClr val="000000"/>
                </a:solidFill>
                <a:effectLst/>
              </a:rPr>
              <a:t>	</a:t>
            </a:r>
            <a:r>
              <a:rPr lang="en-US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	double	if	static	break	else	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struct</a:t>
            </a:r>
            <a:endParaRPr lang="en-US" sz="17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indent="-458788"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case	entry	long	switch	char	extern	register</a:t>
            </a:r>
          </a:p>
          <a:p>
            <a:pPr lvl="1" indent="-458788"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lang="en-US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float	return	union	do	go	</a:t>
            </a:r>
            <a:r>
              <a:rPr lang="en-US" sz="17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continue</a:t>
            </a:r>
            <a:r>
              <a:rPr lang="en-US" sz="2000" dirty="0">
                <a:solidFill>
                  <a:srgbClr val="000000"/>
                </a:solidFill>
                <a:effectLst/>
              </a:rPr>
              <a:t>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Data Type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86800" cy="533400"/>
          </a:xfrm>
        </p:spPr>
        <p:txBody>
          <a:bodyPr/>
          <a:lstStyle/>
          <a:p>
            <a:r>
              <a:rPr lang="en-US" sz="2400"/>
              <a:t>Four Data Types</a:t>
            </a:r>
            <a:r>
              <a:rPr lang="en-US"/>
              <a:t> </a:t>
            </a:r>
            <a:r>
              <a:rPr lang="en-US" sz="2000">
                <a:effectLst/>
              </a:rPr>
              <a:t>(assume 2’s complement, byte machine)</a:t>
            </a:r>
            <a:endParaRPr lang="en-US" sz="2000"/>
          </a:p>
        </p:txBody>
      </p:sp>
      <p:graphicFrame>
        <p:nvGraphicFramePr>
          <p:cNvPr id="9501" name="Group 285"/>
          <p:cNvGraphicFramePr>
            <a:graphicFrameLocks noGrp="1"/>
          </p:cNvGraphicFramePr>
          <p:nvPr/>
        </p:nvGraphicFramePr>
        <p:xfrm>
          <a:off x="304800" y="1524000"/>
          <a:ext cx="8686800" cy="3751263"/>
        </p:xfrm>
        <a:graphic>
          <a:graphicData uri="http://schemas.openxmlformats.org/drawingml/2006/table">
            <a:tbl>
              <a:tblPr/>
              <a:tblGrid>
                <a:gridCol w="850900"/>
                <a:gridCol w="2120900"/>
                <a:gridCol w="1676400"/>
                <a:gridCol w="990600"/>
                <a:gridCol w="3048000"/>
              </a:tblGrid>
              <a:tr h="16986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Abbreviation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Size (byte)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-128 ~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~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or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 or -2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unsigned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or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~ 65535 or 0 ~ 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-32768 ~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unsigned 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~ 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unsigned 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~ 2</a:t>
                      </a:r>
                      <a:r>
                        <a:rPr kumimoji="0" lang="en-US" sz="15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 gridSpan="2">
                  <a:txBody>
                    <a:bodyPr/>
                    <a:lstStyle>
                      <a:lvl1pPr marL="574675"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688975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74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gridSpan="2">
                  <a:txBody>
                    <a:bodyPr/>
                    <a:lstStyle>
                      <a:lvl1pPr marL="574675"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688975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803275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746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SzPct val="8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684213" indent="230188">
                        <a:spcBef>
                          <a:spcPct val="20000"/>
                        </a:spcBef>
                        <a:buSzPct val="7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028700" indent="342900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366838" indent="461963">
                        <a:spcBef>
                          <a:spcPct val="20000"/>
                        </a:spcBef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18240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2812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27384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195638" indent="461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06" name="Rectangle 90"/>
          <p:cNvSpPr>
            <a:spLocks noChangeArrowheads="1"/>
          </p:cNvSpPr>
          <p:nvPr/>
        </p:nvSpPr>
        <p:spPr bwMode="auto">
          <a:xfrm>
            <a:off x="304800" y="5257800"/>
            <a:ext cx="868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Note: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 = 128, 2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 =32768, 2</a:t>
            </a:r>
            <a:r>
              <a:rPr lang="en-US" sz="1800" baseline="30000">
                <a:solidFill>
                  <a:srgbClr val="000000"/>
                </a:solidFill>
                <a:latin typeface="Arial" panose="020B0604020202020204" pitchFamily="34" charset="0"/>
              </a:rPr>
              <a:t>31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 = 2147483648</a:t>
            </a:r>
          </a:p>
          <a:p>
            <a:pPr lvl="1" eaLnBrk="0" hangingPunct="0">
              <a:spcBef>
                <a:spcPct val="10000"/>
              </a:spcBef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	Complex and double complex are not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Declarations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sz="3200"/>
          </a:p>
          <a:p>
            <a:pPr>
              <a:lnSpc>
                <a:spcPct val="90000"/>
              </a:lnSpc>
              <a:buFontTx/>
              <a:buNone/>
            </a:pPr>
            <a:endParaRPr lang="en-US" sz="32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32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3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lang="en-US" sz="3200" b="1" baseline="-25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3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,v</a:t>
            </a:r>
            <a:r>
              <a:rPr lang="en-US" sz="3200" b="1" baseline="-25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,v</a:t>
            </a:r>
            <a:r>
              <a:rPr lang="en-US" sz="3200" b="1" baseline="-25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32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…, v</a:t>
            </a:r>
            <a:r>
              <a:rPr lang="en-US" sz="3200" b="1" baseline="-25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endParaRPr lang="en-US" sz="2800">
              <a:solidFill>
                <a:srgbClr val="000000"/>
              </a:solidFill>
              <a:effectLst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sz="2400" u="sng">
              <a:solidFill>
                <a:srgbClr val="000000"/>
              </a:solidFill>
              <a:effectLst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u="sng">
                <a:solidFill>
                  <a:srgbClr val="000000"/>
                </a:solidFill>
                <a:effectLst/>
              </a:rPr>
              <a:t>Example</a:t>
            </a:r>
            <a:r>
              <a:rPr lang="en-US" sz="1800">
                <a:solidFill>
                  <a:srgbClr val="000000"/>
                </a:solidFill>
                <a:effectLst/>
              </a:rPr>
              <a:t>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i;				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j;				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k;			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short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 int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unsigned int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z;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a1, a2, a3, a4, a5;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Numeric, Char, String Literals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839200" cy="5410200"/>
          </a:xfrm>
        </p:spPr>
        <p:txBody>
          <a:bodyPr>
            <a:normAutofit/>
          </a:bodyPr>
          <a:lstStyle/>
          <a:p>
            <a:r>
              <a:rPr lang="en-US"/>
              <a:t>Literal</a:t>
            </a:r>
          </a:p>
          <a:p>
            <a:pPr lvl="1"/>
            <a:r>
              <a:rPr lang="en-US" b="1">
                <a:solidFill>
                  <a:srgbClr val="000000"/>
                </a:solidFill>
                <a:effectLst/>
              </a:rPr>
              <a:t>Numeric literal</a:t>
            </a:r>
          </a:p>
          <a:p>
            <a:pPr lvl="2"/>
            <a:r>
              <a:rPr lang="en-US">
                <a:solidFill>
                  <a:srgbClr val="000000"/>
                </a:solidFill>
                <a:effectLst/>
              </a:rPr>
              <a:t>fixed-point</a:t>
            </a:r>
          </a:p>
          <a:p>
            <a:pPr lvl="3"/>
            <a:r>
              <a:rPr lang="en-US" sz="1900">
                <a:solidFill>
                  <a:srgbClr val="000000"/>
                </a:solidFill>
                <a:effectLst/>
              </a:rPr>
              <a:t>octal			</a:t>
            </a:r>
            <a:r>
              <a:rPr lang="en-US" sz="19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O32 </a:t>
            </a:r>
            <a:r>
              <a:rPr lang="en-US" sz="1900">
                <a:solidFill>
                  <a:srgbClr val="000000"/>
                </a:solidFill>
                <a:effectLst/>
              </a:rPr>
              <a:t>(= 24</a:t>
            </a:r>
            <a:r>
              <a:rPr lang="en-US" sz="1900" baseline="-25000">
                <a:solidFill>
                  <a:srgbClr val="000000"/>
                </a:solidFill>
                <a:effectLst/>
              </a:rPr>
              <a:t>D</a:t>
            </a:r>
            <a:r>
              <a:rPr lang="en-US" sz="1900">
                <a:solidFill>
                  <a:srgbClr val="000000"/>
                </a:solidFill>
                <a:effectLst/>
              </a:rPr>
              <a:t>) (covered later)</a:t>
            </a:r>
          </a:p>
          <a:p>
            <a:pPr lvl="3"/>
            <a:r>
              <a:rPr lang="en-US" sz="1900">
                <a:solidFill>
                  <a:srgbClr val="000000"/>
                </a:solidFill>
                <a:effectLst/>
              </a:rPr>
              <a:t>hexadecimal		</a:t>
            </a:r>
            <a:r>
              <a:rPr lang="en-US" sz="19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OxFE</a:t>
            </a:r>
            <a:r>
              <a:rPr lang="en-US" sz="1900">
                <a:solidFill>
                  <a:srgbClr val="000000"/>
                </a:solidFill>
                <a:effectLst/>
              </a:rPr>
              <a:t> or </a:t>
            </a:r>
            <a:r>
              <a:rPr lang="en-US" sz="19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Oxfe</a:t>
            </a:r>
            <a:r>
              <a:rPr lang="en-US" sz="1900">
                <a:solidFill>
                  <a:srgbClr val="000000"/>
                </a:solidFill>
                <a:effectLst/>
              </a:rPr>
              <a:t> (=254</a:t>
            </a:r>
            <a:r>
              <a:rPr lang="en-US" sz="1900" baseline="-25000">
                <a:solidFill>
                  <a:srgbClr val="000000"/>
                </a:solidFill>
                <a:effectLst/>
              </a:rPr>
              <a:t>D</a:t>
            </a:r>
            <a:r>
              <a:rPr lang="en-US" sz="1900">
                <a:solidFill>
                  <a:srgbClr val="000000"/>
                </a:solidFill>
                <a:effectLst/>
              </a:rPr>
              <a:t>) (covered later)</a:t>
            </a:r>
          </a:p>
          <a:p>
            <a:pPr lvl="3"/>
            <a:r>
              <a:rPr lang="en-US" sz="1900">
                <a:solidFill>
                  <a:srgbClr val="000000"/>
                </a:solidFill>
                <a:effectLst/>
              </a:rPr>
              <a:t>decimal int		</a:t>
            </a:r>
            <a:r>
              <a:rPr lang="en-US" sz="19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32</a:t>
            </a:r>
            <a:endParaRPr lang="en-US" sz="1900" b="1">
              <a:solidFill>
                <a:srgbClr val="000000"/>
              </a:solidFill>
              <a:effectLst/>
            </a:endParaRPr>
          </a:p>
          <a:p>
            <a:pPr lvl="3"/>
            <a:r>
              <a:rPr lang="en-US" sz="1900">
                <a:solidFill>
                  <a:srgbClr val="000000"/>
                </a:solidFill>
                <a:effectLst/>
              </a:rPr>
              <a:t>long (explicit)		</a:t>
            </a:r>
            <a:r>
              <a:rPr lang="en-US" sz="19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32L</a:t>
            </a:r>
            <a:r>
              <a:rPr lang="en-US" sz="1900">
                <a:solidFill>
                  <a:srgbClr val="000000"/>
                </a:solidFill>
                <a:effectLst/>
              </a:rPr>
              <a:t> or </a:t>
            </a:r>
            <a:r>
              <a:rPr lang="en-US" sz="19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32l</a:t>
            </a:r>
          </a:p>
          <a:p>
            <a:pPr lvl="2"/>
            <a:r>
              <a:rPr lang="en-US">
                <a:solidFill>
                  <a:srgbClr val="000000"/>
                </a:solidFill>
                <a:effectLst/>
              </a:rPr>
              <a:t>an ordinary integer literal that is too long to fit in an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effectLst/>
              </a:rPr>
              <a:t> is also too long for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long</a:t>
            </a:r>
          </a:p>
          <a:p>
            <a:pPr lvl="2"/>
            <a:r>
              <a:rPr lang="en-US">
                <a:solidFill>
                  <a:srgbClr val="000000"/>
                </a:solidFill>
                <a:effectLst/>
              </a:rPr>
              <a:t>floating-point</a:t>
            </a:r>
          </a:p>
          <a:p>
            <a:pPr lvl="3"/>
            <a:r>
              <a:rPr lang="en-US">
                <a:solidFill>
                  <a:srgbClr val="000000"/>
                </a:solidFill>
                <a:effectLst/>
              </a:rPr>
              <a:t>No single precision is used; always use double for literal</a:t>
            </a:r>
          </a:p>
          <a:p>
            <a:pPr lvl="3">
              <a:buFontTx/>
              <a:buNone/>
            </a:pPr>
            <a:r>
              <a:rPr lang="en-US" u="sng">
                <a:solidFill>
                  <a:srgbClr val="000000"/>
                </a:solidFill>
                <a:effectLst/>
              </a:rPr>
              <a:t>Example</a:t>
            </a:r>
            <a:r>
              <a:rPr lang="en-US">
                <a:solidFill>
                  <a:srgbClr val="000000"/>
                </a:solidFill>
                <a:effectLst/>
              </a:rPr>
              <a:t>: </a:t>
            </a:r>
          </a:p>
          <a:p>
            <a:pPr lvl="3"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1.23	</a:t>
            </a:r>
          </a:p>
          <a:p>
            <a:pPr lvl="3"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123.456e-7	</a:t>
            </a:r>
          </a:p>
          <a:p>
            <a:pPr lvl="3"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0.12E</a:t>
            </a:r>
            <a:endParaRPr lang="en-US" b="1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Numeric, Char, String Literals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839200" cy="5410200"/>
          </a:xfrm>
        </p:spPr>
        <p:txBody>
          <a:bodyPr>
            <a:normAutofit/>
          </a:bodyPr>
          <a:lstStyle/>
          <a:p>
            <a:pPr eaLnBrk="0" hangingPunct="0">
              <a:lnSpc>
                <a:spcPct val="80000"/>
              </a:lnSpc>
              <a:buSzTx/>
              <a:buFontTx/>
              <a:buChar char="•"/>
            </a:pPr>
            <a:r>
              <a:rPr lang="en-US">
                <a:effectLst/>
              </a:rPr>
              <a:t>Character literal (covered later)</a:t>
            </a:r>
          </a:p>
          <a:p>
            <a:pPr marL="847725" lvl="2" indent="-168275" eaLnBrk="0" hangingPunct="0">
              <a:lnSpc>
                <a:spcPct val="80000"/>
              </a:lnSpc>
              <a:buSzTx/>
              <a:buFontTx/>
              <a:buChar char="•"/>
            </a:pPr>
            <a:r>
              <a:rPr lang="en-US">
                <a:solidFill>
                  <a:srgbClr val="000000"/>
                </a:solidFill>
                <a:effectLst/>
              </a:rPr>
              <a:t>American Standard Code for Information Interchange (ASCII)</a:t>
            </a:r>
          </a:p>
          <a:p>
            <a:pPr marL="847725" lvl="2" indent="-168275" eaLnBrk="0" hangingPunct="0">
              <a:lnSpc>
                <a:spcPct val="80000"/>
              </a:lnSpc>
              <a:buSzTx/>
              <a:buFontTx/>
              <a:buChar char="•"/>
            </a:pPr>
            <a:r>
              <a:rPr lang="en-US">
                <a:solidFill>
                  <a:srgbClr val="000000"/>
                </a:solidFill>
                <a:effectLst/>
              </a:rPr>
              <a:t>Printable: 	</a:t>
            </a:r>
            <a:r>
              <a:rPr lang="en-US" sz="1600">
                <a:solidFill>
                  <a:srgbClr val="000000"/>
                </a:solidFill>
                <a:effectLst/>
              </a:rPr>
              <a:t>single space	32</a:t>
            </a:r>
          </a:p>
          <a:p>
            <a:pPr marL="1130300" lvl="3" indent="-168275" eaLnBrk="0" hangingPunct="0">
              <a:lnSpc>
                <a:spcPct val="80000"/>
              </a:lnSpc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effectLst/>
              </a:rPr>
              <a:t>			‘0’ - ‘9’		48 - 57</a:t>
            </a:r>
          </a:p>
          <a:p>
            <a:pPr marL="1130300" lvl="3" indent="-168275" eaLnBrk="0" hangingPunct="0">
              <a:lnSpc>
                <a:spcPct val="80000"/>
              </a:lnSpc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effectLst/>
              </a:rPr>
              <a:t>			‘A’ - ‘Z’		65 - 90</a:t>
            </a:r>
          </a:p>
          <a:p>
            <a:pPr marL="1130300" lvl="3" indent="-168275" eaLnBrk="0" hangingPunct="0">
              <a:lnSpc>
                <a:spcPct val="80000"/>
              </a:lnSpc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effectLst/>
              </a:rPr>
              <a:t>			‘a’ - ‘z’		97 - 122</a:t>
            </a:r>
          </a:p>
          <a:p>
            <a:pPr marL="847725" lvl="2" indent="-168275" eaLnBrk="0" hangingPunct="0">
              <a:lnSpc>
                <a:spcPct val="80000"/>
              </a:lnSpc>
              <a:buSzTx/>
              <a:buFontTx/>
              <a:buChar char="•"/>
            </a:pPr>
            <a:r>
              <a:rPr lang="en-US">
                <a:solidFill>
                  <a:srgbClr val="000000"/>
                </a:solidFill>
                <a:effectLst/>
              </a:rPr>
              <a:t>Nonprintable and special meaning chars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‘\n’</a:t>
            </a:r>
            <a:r>
              <a:rPr lang="en-US">
                <a:solidFill>
                  <a:srgbClr val="000000"/>
                </a:solidFill>
                <a:effectLst/>
              </a:rPr>
              <a:t>  	new line		10	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‘\t’</a:t>
            </a:r>
            <a:r>
              <a:rPr lang="en-US">
                <a:solidFill>
                  <a:srgbClr val="000000"/>
                </a:solidFill>
                <a:effectLst/>
              </a:rPr>
              <a:t>	tab		  9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‘\\’</a:t>
            </a:r>
            <a:r>
              <a:rPr lang="en-US">
                <a:solidFill>
                  <a:srgbClr val="000000"/>
                </a:solidFill>
                <a:effectLst/>
              </a:rPr>
              <a:t>	back slash	 9	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‘\’’</a:t>
            </a:r>
            <a:r>
              <a:rPr lang="en-US">
                <a:solidFill>
                  <a:srgbClr val="000000"/>
                </a:solidFill>
                <a:effectLst/>
              </a:rPr>
              <a:t>	single quote	39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‘\0’</a:t>
            </a:r>
            <a:r>
              <a:rPr lang="en-US">
                <a:solidFill>
                  <a:srgbClr val="000000"/>
                </a:solidFill>
                <a:effectLst/>
              </a:rPr>
              <a:t>	null		  0	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‘\b’</a:t>
            </a:r>
            <a:r>
              <a:rPr lang="en-US">
                <a:solidFill>
                  <a:srgbClr val="000000"/>
                </a:solidFill>
                <a:effectLst/>
              </a:rPr>
              <a:t>	back space	  8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‘\f’</a:t>
            </a:r>
            <a:r>
              <a:rPr lang="en-US">
                <a:solidFill>
                  <a:srgbClr val="000000"/>
                </a:solidFill>
                <a:effectLst/>
              </a:rPr>
              <a:t>	formfeed		12	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’\r’</a:t>
            </a:r>
            <a:r>
              <a:rPr lang="en-US">
                <a:solidFill>
                  <a:srgbClr val="000000"/>
                </a:solidFill>
                <a:effectLst/>
              </a:rPr>
              <a:t>	carriage return	13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‘\”’</a:t>
            </a:r>
            <a:r>
              <a:rPr lang="en-US">
                <a:solidFill>
                  <a:srgbClr val="000000"/>
                </a:solidFill>
                <a:effectLst/>
              </a:rPr>
              <a:t>	double quote	34</a:t>
            </a:r>
            <a:r>
              <a:rPr lang="en-US" sz="1600">
                <a:solidFill>
                  <a:srgbClr val="000000"/>
                </a:solidFill>
                <a:effectLst/>
              </a:rPr>
              <a:t>	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000000"/>
                </a:solidFill>
                <a:effectLst/>
              </a:rPr>
              <a:t>		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‘\ddd’</a:t>
            </a:r>
            <a:r>
              <a:rPr lang="en-US">
                <a:solidFill>
                  <a:srgbClr val="000000"/>
                </a:solidFill>
                <a:effectLst/>
              </a:rPr>
              <a:t>  arbitrary bit pattern using 1-3 octal digits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‘\Xdd’</a:t>
            </a:r>
            <a:r>
              <a:rPr lang="en-US">
                <a:solidFill>
                  <a:srgbClr val="000000"/>
                </a:solidFill>
                <a:effectLst/>
              </a:rPr>
              <a:t>  for Hexadecimal mode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‘\017’</a:t>
            </a:r>
            <a:r>
              <a:rPr lang="en-US">
                <a:solidFill>
                  <a:srgbClr val="000000"/>
                </a:solidFill>
                <a:effectLst/>
              </a:rPr>
              <a:t> or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‘\17’</a:t>
            </a:r>
            <a:r>
              <a:rPr lang="en-US">
                <a:solidFill>
                  <a:srgbClr val="000000"/>
                </a:solidFill>
                <a:effectLst/>
              </a:rPr>
              <a:t>	Shift-Ins, ^O	</a:t>
            </a:r>
          </a:p>
          <a:p>
            <a:pPr marL="1130300" lvl="3" indent="-168275">
              <a:lnSpc>
                <a:spcPct val="80000"/>
              </a:lnSpc>
              <a:buFontTx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‘\04’</a:t>
            </a:r>
            <a:r>
              <a:rPr lang="en-US">
                <a:solidFill>
                  <a:srgbClr val="000000"/>
                </a:solidFill>
                <a:effectLst/>
              </a:rPr>
              <a:t> or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‘\4’</a:t>
            </a:r>
            <a:r>
              <a:rPr lang="en-US">
                <a:solidFill>
                  <a:srgbClr val="000000"/>
                </a:solidFill>
                <a:effectLst/>
              </a:rPr>
              <a:t> or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‘\004’</a:t>
            </a:r>
            <a:r>
              <a:rPr lang="en-US">
                <a:solidFill>
                  <a:srgbClr val="000000"/>
                </a:solidFill>
                <a:effectLst/>
              </a:rPr>
              <a:t>	EOT (^D)</a:t>
            </a:r>
          </a:p>
          <a:p>
            <a:pPr marL="1130300" lvl="3" indent="-168275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‘\033’</a:t>
            </a:r>
            <a:r>
              <a:rPr lang="en-US">
                <a:solidFill>
                  <a:srgbClr val="000000"/>
                </a:solidFill>
                <a:effectLst/>
              </a:rPr>
              <a:t> or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‘\X1B’</a:t>
            </a:r>
            <a:r>
              <a:rPr lang="en-US">
                <a:solidFill>
                  <a:srgbClr val="000000"/>
                </a:solidFill>
                <a:effectLst/>
              </a:rPr>
              <a:t> 	</a:t>
            </a:r>
            <a:r>
              <a:rPr lang="en-US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&lt;esc&gt;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6" name="Rectangle 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Numeric, Char, String Literals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Literal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</a:rPr>
              <a:t>will be covered in Array section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</a:rPr>
              <a:t>String is a array of chars but ended by 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‘\0’</a:t>
            </a:r>
          </a:p>
          <a:p>
            <a:pPr lvl="1"/>
            <a:r>
              <a:rPr lang="en-US">
                <a:solidFill>
                  <a:srgbClr val="000000"/>
                </a:solidFill>
                <a:effectLst/>
              </a:rPr>
              <a:t>String literal is allocated in a continuous memory space of Data Segment, so it can not be rewritten</a:t>
            </a:r>
          </a:p>
          <a:p>
            <a:pPr lvl="2">
              <a:buFontTx/>
              <a:buNone/>
            </a:pPr>
            <a:r>
              <a:rPr lang="en-US" u="sng">
                <a:solidFill>
                  <a:srgbClr val="000000"/>
                </a:solidFill>
                <a:effectLst/>
              </a:rPr>
              <a:t>Example</a:t>
            </a:r>
            <a:r>
              <a:rPr lang="en-US">
                <a:solidFill>
                  <a:srgbClr val="000000"/>
                </a:solidFill>
                <a:effectLst/>
              </a:rPr>
              <a:t>:	  </a:t>
            </a:r>
            <a:r>
              <a:rPr lang="en-US" sz="2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US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ABCD</a:t>
            </a:r>
            <a:r>
              <a:rPr lang="en-US" sz="2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”</a:t>
            </a:r>
            <a:r>
              <a:rPr lang="en-US" sz="2800">
                <a:solidFill>
                  <a:srgbClr val="000000"/>
                </a:solidFill>
                <a:effectLst/>
              </a:rPr>
              <a:t>	</a:t>
            </a:r>
            <a:r>
              <a:rPr lang="en-US" sz="2800" b="1">
                <a:solidFill>
                  <a:srgbClr val="000000"/>
                </a:solidFill>
                <a:effectLst/>
              </a:rPr>
              <a:t>			</a:t>
            </a:r>
          </a:p>
          <a:p>
            <a:pPr lvl="3">
              <a:buFontTx/>
              <a:buNone/>
            </a:pPr>
            <a:r>
              <a:rPr lang="en-US" sz="2000">
                <a:solidFill>
                  <a:srgbClr val="000000"/>
                </a:solidFill>
                <a:effectLst/>
              </a:rPr>
              <a:t>				</a:t>
            </a:r>
            <a:r>
              <a:rPr lang="en-US">
                <a:solidFill>
                  <a:srgbClr val="000000"/>
                </a:solidFill>
                <a:effectLst/>
              </a:rPr>
              <a:t>		</a:t>
            </a:r>
            <a:r>
              <a:rPr lang="en-US" sz="1600">
                <a:solidFill>
                  <a:srgbClr val="000000"/>
                </a:solidFill>
                <a:effectLst/>
              </a:rPr>
              <a:t>		</a:t>
            </a:r>
          </a:p>
          <a:p>
            <a:pPr lvl="3">
              <a:buFont typeface="Symbol" panose="05050102010706020507" pitchFamily="18" charset="2"/>
              <a:buNone/>
            </a:pPr>
            <a:endParaRPr lang="en-US">
              <a:solidFill>
                <a:srgbClr val="000000"/>
              </a:solidFill>
              <a:effectLst/>
              <a:sym typeface="Symbol" panose="05050102010706020507" pitchFamily="18" charset="2"/>
            </a:endParaRPr>
          </a:p>
          <a:p>
            <a:endParaRPr lang="en-US">
              <a:solidFill>
                <a:srgbClr val="000000"/>
              </a:solidFill>
              <a:effectLst/>
            </a:endParaRP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743200" y="3657600"/>
            <a:ext cx="2514600" cy="488950"/>
            <a:chOff x="2448" y="3120"/>
            <a:chExt cx="1584" cy="308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2448" y="3216"/>
              <a:ext cx="158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2688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2928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3168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3408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3696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3696" y="31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...</a:t>
              </a: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2448" y="3216"/>
              <a:ext cx="1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panose="02070309020205020404" pitchFamily="49" charset="0"/>
                </a:rPr>
                <a:t>A  B  C  D  </a:t>
              </a:r>
              <a:r>
                <a:rPr lang="en-US" sz="1400" b="1">
                  <a:latin typeface="Courier New" panose="02070309020205020404" pitchFamily="49" charset="0"/>
                </a:rPr>
                <a:t>‘\0’</a:t>
              </a:r>
            </a:p>
          </p:txBody>
        </p:sp>
      </p:grp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572000" y="5538788"/>
            <a:ext cx="240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>
                <a:latin typeface="Arial" panose="020B0604020202020204" pitchFamily="34" charset="0"/>
              </a:rPr>
              <a:t>Ans</a:t>
            </a:r>
            <a:r>
              <a:rPr lang="en-US" sz="1800">
                <a:latin typeface="Arial" panose="020B0604020202020204" pitchFamily="34" charset="0"/>
              </a:rPr>
              <a:t>:</a:t>
            </a:r>
            <a:r>
              <a:rPr lang="en-US" sz="1800">
                <a:solidFill>
                  <a:srgbClr val="339933"/>
                </a:solidFill>
                <a:latin typeface="Arial" panose="020B0604020202020204" pitchFamily="34" charset="0"/>
              </a:rPr>
              <a:t>  </a:t>
            </a: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13+1 = 14 bytes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295400" y="4832350"/>
            <a:ext cx="544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sng">
                <a:solidFill>
                  <a:srgbClr val="000000"/>
                </a:solidFill>
                <a:latin typeface="Arial" panose="020B0604020202020204" pitchFamily="34" charset="0"/>
              </a:rPr>
              <a:t>Question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“I am a string” 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takes ?  Bytes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209800" y="4267200"/>
            <a:ext cx="502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4 chars but takes 5 byte spaces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152400" y="914400"/>
            <a:ext cx="8763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65150" indent="-2206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47725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30300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6413" indent="-336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3613" indent="-336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90813" indent="-336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8013" indent="-336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5213" indent="-336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Character literals &amp; ASCII codes:</a:t>
            </a:r>
          </a:p>
          <a:p>
            <a:pPr lvl="4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char x;</a:t>
            </a:r>
          </a:p>
          <a:p>
            <a:pPr lvl="4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x=‘a’;	/* x = 97*/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Notes:</a:t>
            </a: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‘a’ and “a” are different;  why?</a:t>
            </a: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	‘a’ is the literal 97</a:t>
            </a: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	“a” is an array of character literals, { ‘a’, ‘\0’} or {97, 0}</a:t>
            </a: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“a” + “b” +”c” is invalid but ‘a’+’b’+’c’ = ? (hint: ‘a’ = 97 in ASCII)</a:t>
            </a: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3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</a:rPr>
              <a:t>if the code used is not ASCII code, one should check out each value of character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Numeric, Char, String Literals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505200" y="4775200"/>
            <a:ext cx="1295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152900" y="477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635375" y="467360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1     38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3635375" y="4572000"/>
            <a:ext cx="38735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3635375" y="4572000"/>
            <a:ext cx="38735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371600" y="3657600"/>
            <a:ext cx="4756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‘a’ + ‘b’ + ‘c’ = 97 + 98 + 99 = 294 = 256 + 38	</a:t>
            </a:r>
          </a:p>
          <a:p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in the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577</Words>
  <Application>Microsoft Office PowerPoint</Application>
  <PresentationFormat>On-screen Show (4:3)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Courier New</vt:lpstr>
      <vt:lpstr>Symbol</vt:lpstr>
      <vt:lpstr>Facet</vt:lpstr>
      <vt:lpstr>PowerPoint Presentation</vt:lpstr>
      <vt:lpstr>Try Your First C Program</vt:lpstr>
      <vt:lpstr>Identifiers</vt:lpstr>
      <vt:lpstr>Fundamental Data Type</vt:lpstr>
      <vt:lpstr>Variable Declarations</vt:lpstr>
      <vt:lpstr>Numeric, Char, String Literals</vt:lpstr>
      <vt:lpstr>Numeric, Char, String Literals</vt:lpstr>
      <vt:lpstr>Numeric, Char, String Literals</vt:lpstr>
      <vt:lpstr>Numeric, Char, String Literals</vt:lpstr>
      <vt:lpstr>Initialization</vt:lpstr>
      <vt:lpstr>Memory Concepts</vt:lpstr>
      <vt:lpstr>Sample Problem</vt:lpstr>
      <vt:lpstr>Sample Problem (cont.)</vt:lpstr>
      <vt:lpstr>Example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2013-12-01T17:53:02Z</dcterms:created>
  <dcterms:modified xsi:type="dcterms:W3CDTF">2013-12-01T17:56:45Z</dcterms:modified>
</cp:coreProperties>
</file>