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58" r:id="rId6"/>
    <p:sldId id="264" r:id="rId7"/>
    <p:sldId id="265"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bi\OneDrive\Desktop\Nazmul%20Islam\project%20MD%20.Nazmul%20Islam%20.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bi\OneDrive\Desktop\Nazmul%20Islam\project%20MD%20.Nazmul%20Islam%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nbi\OneDrive\Desktop\Nazmul%20Islam\project%20MD%20.Nazmul%20Islam%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s>
    <c:plotArea>
      <c:layout>
        <c:manualLayout>
          <c:layoutTarget val="inner"/>
          <c:xMode val="edge"/>
          <c:yMode val="edge"/>
          <c:x val="0.15099759405074364"/>
          <c:y val="7.407407407407407E-2"/>
          <c:w val="0.62799715660542432"/>
          <c:h val="0.63883967629046368"/>
        </c:manualLayout>
      </c:layout>
      <c:barChart>
        <c:barDir val="col"/>
        <c:grouping val="clustered"/>
        <c:varyColors val="0"/>
        <c:ser>
          <c:idx val="0"/>
          <c:order val="0"/>
          <c:tx>
            <c:v>Average of Result</c:v>
          </c:tx>
          <c:spPr>
            <a:solidFill>
              <a:schemeClr val="accent1"/>
            </a:solidFill>
            <a:ln>
              <a:noFill/>
            </a:ln>
            <a:effectLst/>
          </c:spPr>
          <c:invertIfNegative val="0"/>
          <c:cat>
            <c:strLit>
              <c:ptCount val="7"/>
              <c:pt idx="0">
                <c:v>Karim Hossain</c:v>
              </c:pt>
              <c:pt idx="1">
                <c:v>Anisur Rahman</c:v>
              </c:pt>
              <c:pt idx="2">
                <c:v>Laila Akter</c:v>
              </c:pt>
              <c:pt idx="3">
                <c:v>Saiful Islam</c:v>
              </c:pt>
              <c:pt idx="4">
                <c:v>Munir Chowdhury</c:v>
              </c:pt>
              <c:pt idx="5">
                <c:v>Jahanara Alam</c:v>
              </c:pt>
              <c:pt idx="6">
                <c:v>Rahima Begum</c:v>
              </c:pt>
            </c:strLit>
          </c:cat>
          <c:val>
            <c:numLit>
              <c:formatCode>General</c:formatCode>
              <c:ptCount val="7"/>
              <c:pt idx="0">
                <c:v>3.3599999999999994</c:v>
              </c:pt>
              <c:pt idx="1">
                <c:v>3.3392857142857144</c:v>
              </c:pt>
              <c:pt idx="2">
                <c:v>3.2957142857142858</c:v>
              </c:pt>
              <c:pt idx="3">
                <c:v>3.2953333333333337</c:v>
              </c:pt>
              <c:pt idx="4">
                <c:v>3.2878571428571428</c:v>
              </c:pt>
              <c:pt idx="5">
                <c:v>3.2560000000000002</c:v>
              </c:pt>
              <c:pt idx="6">
                <c:v>3.1892857142857141</c:v>
              </c:pt>
            </c:numLit>
          </c:val>
        </c:ser>
        <c:ser>
          <c:idx val="1"/>
          <c:order val="1"/>
          <c:tx>
            <c:v>Count of Result</c:v>
          </c:tx>
          <c:spPr>
            <a:solidFill>
              <a:schemeClr val="accent2"/>
            </a:solidFill>
            <a:ln>
              <a:noFill/>
            </a:ln>
            <a:effectLst/>
          </c:spPr>
          <c:invertIfNegative val="0"/>
          <c:cat>
            <c:strLit>
              <c:ptCount val="7"/>
              <c:pt idx="0">
                <c:v>Karim Hossain</c:v>
              </c:pt>
              <c:pt idx="1">
                <c:v>Anisur Rahman</c:v>
              </c:pt>
              <c:pt idx="2">
                <c:v>Laila Akter</c:v>
              </c:pt>
              <c:pt idx="3">
                <c:v>Saiful Islam</c:v>
              </c:pt>
              <c:pt idx="4">
                <c:v>Munir Chowdhury</c:v>
              </c:pt>
              <c:pt idx="5">
                <c:v>Jahanara Alam</c:v>
              </c:pt>
              <c:pt idx="6">
                <c:v>Rahima Begum</c:v>
              </c:pt>
            </c:strLit>
          </c:cat>
          <c:val>
            <c:numLit>
              <c:formatCode>General</c:formatCode>
              <c:ptCount val="7"/>
              <c:pt idx="0">
                <c:v>14</c:v>
              </c:pt>
              <c:pt idx="1">
                <c:v>14</c:v>
              </c:pt>
              <c:pt idx="2">
                <c:v>14</c:v>
              </c:pt>
              <c:pt idx="3">
                <c:v>15</c:v>
              </c:pt>
              <c:pt idx="4">
                <c:v>14</c:v>
              </c:pt>
              <c:pt idx="5">
                <c:v>15</c:v>
              </c:pt>
              <c:pt idx="6">
                <c:v>14</c:v>
              </c:pt>
            </c:numLit>
          </c:val>
        </c:ser>
        <c:dLbls>
          <c:showLegendKey val="0"/>
          <c:showVal val="0"/>
          <c:showCatName val="0"/>
          <c:showSerName val="0"/>
          <c:showPercent val="0"/>
          <c:showBubbleSize val="0"/>
        </c:dLbls>
        <c:gapWidth val="219"/>
        <c:overlap val="-27"/>
        <c:axId val="269843208"/>
        <c:axId val="269839680"/>
      </c:barChart>
      <c:catAx>
        <c:axId val="269843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839680"/>
        <c:crosses val="autoZero"/>
        <c:auto val="1"/>
        <c:lblAlgn val="ctr"/>
        <c:lblOffset val="100"/>
        <c:noMultiLvlLbl val="0"/>
      </c:catAx>
      <c:valAx>
        <c:axId val="2698396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9843208"/>
        <c:crosses val="autoZero"/>
        <c:crossBetween val="between"/>
      </c:valAx>
      <c:spPr>
        <a:noFill/>
        <a:ln w="25400">
          <a:noFill/>
        </a:ln>
        <a:effectLst/>
      </c:spPr>
    </c:plotArea>
    <c:legend>
      <c:legendPos val="r"/>
      <c:layout>
        <c:manualLayout>
          <c:xMode val="edge"/>
          <c:yMode val="edge"/>
          <c:x val="0.77343919510061254"/>
          <c:y val="0.38824110527850686"/>
          <c:w val="0.2265608048993876"/>
          <c:h val="0.157659920362764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4">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MD .Nazmul Islam .xlsx]study hours!PivotTable8</c:name>
    <c:fmtId val="9"/>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manualLayout>
          <c:layoutTarget val="inner"/>
          <c:xMode val="edge"/>
          <c:yMode val="edge"/>
          <c:x val="0.13751093613298337"/>
          <c:y val="0.11385024788568096"/>
          <c:w val="0.49115748031496065"/>
          <c:h val="0.81859580052493441"/>
        </c:manualLayout>
      </c:layout>
      <c:radarChart>
        <c:radarStyle val="marker"/>
        <c:varyColors val="0"/>
        <c:ser>
          <c:idx val="0"/>
          <c:order val="0"/>
          <c:tx>
            <c:strRef>
              <c:f>'study hours'!$B$7</c:f>
              <c:strCache>
                <c:ptCount val="1"/>
                <c:pt idx="0">
                  <c:v>Average of Result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'study hours'!$A$8:$A$19</c:f>
              <c:strCache>
                <c:ptCount val="11"/>
                <c:pt idx="0">
                  <c:v>10</c:v>
                </c:pt>
                <c:pt idx="1">
                  <c:v>3</c:v>
                </c:pt>
                <c:pt idx="2">
                  <c:v>11</c:v>
                </c:pt>
                <c:pt idx="3">
                  <c:v>6</c:v>
                </c:pt>
                <c:pt idx="4">
                  <c:v>9</c:v>
                </c:pt>
                <c:pt idx="5">
                  <c:v>12</c:v>
                </c:pt>
                <c:pt idx="6">
                  <c:v>5</c:v>
                </c:pt>
                <c:pt idx="7">
                  <c:v>7</c:v>
                </c:pt>
                <c:pt idx="8">
                  <c:v>8</c:v>
                </c:pt>
                <c:pt idx="9">
                  <c:v>4</c:v>
                </c:pt>
                <c:pt idx="10">
                  <c:v>2</c:v>
                </c:pt>
              </c:strCache>
            </c:strRef>
          </c:cat>
          <c:val>
            <c:numRef>
              <c:f>'study hours'!$B$8:$B$19</c:f>
              <c:numCache>
                <c:formatCode>0.00</c:formatCode>
                <c:ptCount val="11"/>
                <c:pt idx="0">
                  <c:v>3.4500000000000006</c:v>
                </c:pt>
                <c:pt idx="1">
                  <c:v>3.40625</c:v>
                </c:pt>
                <c:pt idx="2">
                  <c:v>3.3536363636363635</c:v>
                </c:pt>
                <c:pt idx="3">
                  <c:v>3.3410000000000002</c:v>
                </c:pt>
                <c:pt idx="4">
                  <c:v>3.3166666666666664</c:v>
                </c:pt>
                <c:pt idx="5">
                  <c:v>3.2781818181818183</c:v>
                </c:pt>
                <c:pt idx="6">
                  <c:v>3.2455555555555557</c:v>
                </c:pt>
                <c:pt idx="7">
                  <c:v>3.2357142857142862</c:v>
                </c:pt>
                <c:pt idx="8">
                  <c:v>3.1537499999999996</c:v>
                </c:pt>
                <c:pt idx="9">
                  <c:v>3.1499999999999995</c:v>
                </c:pt>
                <c:pt idx="10">
                  <c:v>3.1037500000000002</c:v>
                </c:pt>
              </c:numCache>
            </c:numRef>
          </c:val>
        </c:ser>
        <c:ser>
          <c:idx val="1"/>
          <c:order val="1"/>
          <c:tx>
            <c:strRef>
              <c:f>'study hours'!$C$7</c:f>
              <c:strCache>
                <c:ptCount val="1"/>
                <c:pt idx="0">
                  <c:v>Count of Result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'study hours'!$A$8:$A$19</c:f>
              <c:strCache>
                <c:ptCount val="11"/>
                <c:pt idx="0">
                  <c:v>10</c:v>
                </c:pt>
                <c:pt idx="1">
                  <c:v>3</c:v>
                </c:pt>
                <c:pt idx="2">
                  <c:v>11</c:v>
                </c:pt>
                <c:pt idx="3">
                  <c:v>6</c:v>
                </c:pt>
                <c:pt idx="4">
                  <c:v>9</c:v>
                </c:pt>
                <c:pt idx="5">
                  <c:v>12</c:v>
                </c:pt>
                <c:pt idx="6">
                  <c:v>5</c:v>
                </c:pt>
                <c:pt idx="7">
                  <c:v>7</c:v>
                </c:pt>
                <c:pt idx="8">
                  <c:v>8</c:v>
                </c:pt>
                <c:pt idx="9">
                  <c:v>4</c:v>
                </c:pt>
                <c:pt idx="10">
                  <c:v>2</c:v>
                </c:pt>
              </c:strCache>
            </c:strRef>
          </c:cat>
          <c:val>
            <c:numRef>
              <c:f>'study hours'!$C$8:$C$19</c:f>
              <c:numCache>
                <c:formatCode>General</c:formatCode>
                <c:ptCount val="11"/>
                <c:pt idx="0">
                  <c:v>7</c:v>
                </c:pt>
                <c:pt idx="1">
                  <c:v>16</c:v>
                </c:pt>
                <c:pt idx="2">
                  <c:v>11</c:v>
                </c:pt>
                <c:pt idx="3">
                  <c:v>10</c:v>
                </c:pt>
                <c:pt idx="4">
                  <c:v>6</c:v>
                </c:pt>
                <c:pt idx="5">
                  <c:v>11</c:v>
                </c:pt>
                <c:pt idx="6">
                  <c:v>9</c:v>
                </c:pt>
                <c:pt idx="7">
                  <c:v>7</c:v>
                </c:pt>
                <c:pt idx="8">
                  <c:v>8</c:v>
                </c:pt>
                <c:pt idx="9">
                  <c:v>7</c:v>
                </c:pt>
                <c:pt idx="10">
                  <c:v>8</c:v>
                </c:pt>
              </c:numCache>
            </c:numRef>
          </c:val>
        </c:ser>
        <c:dLbls>
          <c:showLegendKey val="0"/>
          <c:showVal val="0"/>
          <c:showCatName val="0"/>
          <c:showSerName val="0"/>
          <c:showPercent val="0"/>
          <c:showBubbleSize val="0"/>
        </c:dLbls>
        <c:axId val="314846624"/>
        <c:axId val="314848192"/>
      </c:radarChart>
      <c:catAx>
        <c:axId val="31484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848192"/>
        <c:crosses val="autoZero"/>
        <c:auto val="1"/>
        <c:lblAlgn val="ctr"/>
        <c:lblOffset val="100"/>
        <c:noMultiLvlLbl val="0"/>
      </c:catAx>
      <c:valAx>
        <c:axId val="314848192"/>
        <c:scaling>
          <c:orientation val="minMax"/>
        </c:scaling>
        <c:delete val="1"/>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crossAx val="3148466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00B0F0"/>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MD .Nazmul Islam .xlsx]guardian's occupation!PivotTable5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result based on guardian's occupation </a:t>
            </a:r>
          </a:p>
        </c:rich>
      </c:tx>
      <c:layout>
        <c:manualLayout>
          <c:xMode val="edge"/>
          <c:yMode val="edge"/>
          <c:x val="0.12466666666666669"/>
          <c:y val="4.6296296296296294E-3"/>
        </c:manualLayout>
      </c:layout>
      <c:overlay val="0"/>
      <c:spPr>
        <a:solidFill>
          <a:schemeClr val="accent4">
            <a:lumMod val="40000"/>
            <a:lumOff val="6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ellipse">
                  <a:avLst/>
                </a:prstGeom>
                <a:noFill/>
                <a:ln>
                  <a:noFill/>
                </a:ln>
              </c15:spPr>
            </c:ext>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'guardian''s occupation'!$B$6</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ellipse">
                    <a:avLst/>
                  </a:prstGeom>
                  <a:noFill/>
                  <a:ln>
                    <a:noFill/>
                  </a:ln>
                </c15:spPr>
                <c15:layout/>
              </c:ext>
            </c:extLst>
          </c:dLbls>
          <c:cat>
            <c:strRef>
              <c:f>'guardian''s occupation'!$A$7:$A$15</c:f>
              <c:strCache>
                <c:ptCount val="8"/>
                <c:pt idx="0">
                  <c:v>Rickshaw Pu</c:v>
                </c:pt>
                <c:pt idx="1">
                  <c:v>Engineer</c:v>
                </c:pt>
                <c:pt idx="2">
                  <c:v>Doctor</c:v>
                </c:pt>
                <c:pt idx="3">
                  <c:v>Farmer</c:v>
                </c:pt>
                <c:pt idx="4">
                  <c:v>Lawyer</c:v>
                </c:pt>
                <c:pt idx="5">
                  <c:v>Unemployed</c:v>
                </c:pt>
                <c:pt idx="6">
                  <c:v>Teacher</c:v>
                </c:pt>
                <c:pt idx="7">
                  <c:v>Businessman</c:v>
                </c:pt>
              </c:strCache>
            </c:strRef>
          </c:cat>
          <c:val>
            <c:numRef>
              <c:f>'guardian''s occupation'!$B$7:$B$15</c:f>
              <c:numCache>
                <c:formatCode>0.00</c:formatCode>
                <c:ptCount val="8"/>
                <c:pt idx="0">
                  <c:v>3.4174999999999991</c:v>
                </c:pt>
                <c:pt idx="1">
                  <c:v>3.4033333333333329</c:v>
                </c:pt>
                <c:pt idx="2">
                  <c:v>3.3430769230769237</c:v>
                </c:pt>
                <c:pt idx="3">
                  <c:v>3.2683333333333326</c:v>
                </c:pt>
                <c:pt idx="4">
                  <c:v>3.2676923076923075</c:v>
                </c:pt>
                <c:pt idx="5">
                  <c:v>3.2484615384615387</c:v>
                </c:pt>
                <c:pt idx="6">
                  <c:v>3.2424999999999997</c:v>
                </c:pt>
                <c:pt idx="7">
                  <c:v>3.1330769230769233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0.26228</cdr:x>
      <cdr:y>0.02768</cdr:y>
    </cdr:from>
    <cdr:to>
      <cdr:x>0.70702</cdr:x>
      <cdr:y>0.13348</cdr:y>
    </cdr:to>
    <cdr:sp macro="" textlink="">
      <cdr:nvSpPr>
        <cdr:cNvPr id="2" name="TextBox 1"/>
        <cdr:cNvSpPr txBox="1"/>
      </cdr:nvSpPr>
      <cdr:spPr>
        <a:xfrm xmlns:a="http://schemas.openxmlformats.org/drawingml/2006/main">
          <a:off x="1199147" y="76602"/>
          <a:ext cx="2033337" cy="29276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0.41228</cdr:x>
      <cdr:y>0</cdr:y>
    </cdr:from>
    <cdr:to>
      <cdr:x>0.88246</cdr:x>
      <cdr:y>0.07971</cdr:y>
    </cdr:to>
    <cdr:sp macro="" textlink="">
      <cdr:nvSpPr>
        <cdr:cNvPr id="3" name="TextBox 2"/>
        <cdr:cNvSpPr txBox="1"/>
      </cdr:nvSpPr>
      <cdr:spPr>
        <a:xfrm xmlns:a="http://schemas.openxmlformats.org/drawingml/2006/main">
          <a:off x="1884946" y="0"/>
          <a:ext cx="2149642" cy="22057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Mentor</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BFB007-7189-45BD-91DD-299661140A7F}"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93297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FB007-7189-45BD-91DD-299661140A7F}"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12333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FB007-7189-45BD-91DD-299661140A7F}"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136239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FB007-7189-45BD-91DD-299661140A7F}"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240283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BFB007-7189-45BD-91DD-299661140A7F}"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398357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BFB007-7189-45BD-91DD-299661140A7F}"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271613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BFB007-7189-45BD-91DD-299661140A7F}" type="datetimeFigureOut">
              <a:rPr lang="en-US" smtClean="0"/>
              <a:t>08-Oct-24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337762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FB007-7189-45BD-91DD-299661140A7F}" type="datetimeFigureOut">
              <a:rPr lang="en-US" smtClean="0"/>
              <a:t>08-Oct-24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59760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FB007-7189-45BD-91DD-299661140A7F}" type="datetimeFigureOut">
              <a:rPr lang="en-US" smtClean="0"/>
              <a:t>08-Oct-24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36850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FB007-7189-45BD-91DD-299661140A7F}"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41181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FB007-7189-45BD-91DD-299661140A7F}"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116-6B2A-4D94-A6CB-851727BC1D8F}" type="slidenum">
              <a:rPr lang="en-US" smtClean="0"/>
              <a:t>‹#›</a:t>
            </a:fld>
            <a:endParaRPr lang="en-US"/>
          </a:p>
        </p:txBody>
      </p:sp>
    </p:spTree>
    <p:extLst>
      <p:ext uri="{BB962C8B-B14F-4D97-AF65-F5344CB8AC3E}">
        <p14:creationId xmlns:p14="http://schemas.microsoft.com/office/powerpoint/2010/main" val="81997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FB007-7189-45BD-91DD-299661140A7F}" type="datetimeFigureOut">
              <a:rPr lang="en-US" smtClean="0"/>
              <a:t>08-Oct-24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116-6B2A-4D94-A6CB-851727BC1D8F}" type="slidenum">
              <a:rPr lang="en-US" smtClean="0"/>
              <a:t>‹#›</a:t>
            </a:fld>
            <a:endParaRPr lang="en-US"/>
          </a:p>
        </p:txBody>
      </p:sp>
    </p:spTree>
    <p:extLst>
      <p:ext uri="{BB962C8B-B14F-4D97-AF65-F5344CB8AC3E}">
        <p14:creationId xmlns:p14="http://schemas.microsoft.com/office/powerpoint/2010/main" val="123238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5400" dirty="0" smtClean="0">
                <a:latin typeface="Battlesbridge Demo" pitchFamily="2" charset="0"/>
              </a:rPr>
              <a:t>Welcome</a:t>
            </a:r>
          </a:p>
          <a:p>
            <a:pPr marL="0" indent="0" algn="ctr">
              <a:buNone/>
            </a:pPr>
            <a:r>
              <a:rPr lang="en-US" sz="4000" dirty="0" smtClean="0"/>
              <a:t>to my project presentation</a:t>
            </a:r>
            <a:endParaRPr lang="en-US" sz="4000" dirty="0"/>
          </a:p>
        </p:txBody>
      </p:sp>
    </p:spTree>
    <p:extLst>
      <p:ext uri="{BB962C8B-B14F-4D97-AF65-F5344CB8AC3E}">
        <p14:creationId xmlns:p14="http://schemas.microsoft.com/office/powerpoint/2010/main" val="1955242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3920" y="2662443"/>
            <a:ext cx="4302781" cy="1107996"/>
          </a:xfrm>
          <a:prstGeom prst="rect">
            <a:avLst/>
          </a:prstGeom>
        </p:spPr>
        <p:txBody>
          <a:bodyPr wrap="none">
            <a:spAutoFit/>
          </a:bodyPr>
          <a:lstStyle/>
          <a:p>
            <a:r>
              <a:rPr lang="en-US" sz="6600" dirty="0">
                <a:latin typeface="Mady Risaw" panose="02000500000000000000" pitchFamily="2" charset="0"/>
              </a:rPr>
              <a:t>Thank You</a:t>
            </a:r>
          </a:p>
        </p:txBody>
      </p:sp>
    </p:spTree>
    <p:extLst>
      <p:ext uri="{BB962C8B-B14F-4D97-AF65-F5344CB8AC3E}">
        <p14:creationId xmlns:p14="http://schemas.microsoft.com/office/powerpoint/2010/main" val="11751566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01825" y="203201"/>
            <a:ext cx="3135403" cy="6474691"/>
          </a:xfrm>
          <a:prstGeom prst="rect">
            <a:avLst/>
          </a:prstGeom>
        </p:spPr>
      </p:pic>
    </p:spTree>
    <p:extLst>
      <p:ext uri="{BB962C8B-B14F-4D97-AF65-F5344CB8AC3E}">
        <p14:creationId xmlns:p14="http://schemas.microsoft.com/office/powerpoint/2010/main" val="10956125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3164" y="2733821"/>
            <a:ext cx="9144000" cy="1655762"/>
          </a:xfrm>
        </p:spPr>
        <p:txBody>
          <a:bodyPr/>
          <a:lstStyle/>
          <a:p>
            <a:r>
              <a:rPr lang="en-US" b="1" dirty="0" smtClean="0">
                <a:latin typeface="28 Days Later" panose="020B0603050302020204" pitchFamily="34" charset="0"/>
              </a:rPr>
              <a:t>Introduction</a:t>
            </a:r>
          </a:p>
          <a:p>
            <a:r>
              <a:rPr lang="en-US" dirty="0" smtClean="0"/>
              <a:t>This project aims to  analysis how the members of study hours impact academic performance, how students habits, accommodation, gardian’s occupation, mentor influence grades.</a:t>
            </a:r>
            <a:endParaRPr lang="en-US" dirty="0"/>
          </a:p>
        </p:txBody>
      </p:sp>
    </p:spTree>
    <p:extLst>
      <p:ext uri="{BB962C8B-B14F-4D97-AF65-F5344CB8AC3E}">
        <p14:creationId xmlns:p14="http://schemas.microsoft.com/office/powerpoint/2010/main" val="3578183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3705" y="2863130"/>
            <a:ext cx="4584589" cy="2804403"/>
          </a:xfrm>
          <a:prstGeom prst="rect">
            <a:avLst/>
          </a:prstGeom>
        </p:spPr>
      </p:pic>
      <p:sp>
        <p:nvSpPr>
          <p:cNvPr id="3" name="Subtitle 2"/>
          <p:cNvSpPr>
            <a:spLocks noGrp="1"/>
          </p:cNvSpPr>
          <p:nvPr>
            <p:ph type="subTitle" idx="1"/>
          </p:nvPr>
        </p:nvSpPr>
        <p:spPr>
          <a:xfrm>
            <a:off x="1293090" y="775711"/>
            <a:ext cx="9144000" cy="1655762"/>
          </a:xfrm>
        </p:spPr>
        <p:txBody>
          <a:bodyPr/>
          <a:lstStyle/>
          <a:p>
            <a:r>
              <a:rPr lang="en-US" dirty="0"/>
              <a:t>1. Firstly I want to show the average of results based on district. The result is high in Feni and low in Gazipur.</a:t>
            </a:r>
            <a:endParaRPr lang="en-US" dirty="0"/>
          </a:p>
        </p:txBody>
      </p:sp>
    </p:spTree>
    <p:extLst>
      <p:ext uri="{BB962C8B-B14F-4D97-AF65-F5344CB8AC3E}">
        <p14:creationId xmlns:p14="http://schemas.microsoft.com/office/powerpoint/2010/main" val="2930753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6072" y="766475"/>
            <a:ext cx="9144000" cy="1655762"/>
          </a:xfrm>
        </p:spPr>
        <p:txBody>
          <a:bodyPr/>
          <a:lstStyle/>
          <a:p>
            <a:r>
              <a:rPr lang="en-US" dirty="0" smtClean="0"/>
              <a:t>2. The </a:t>
            </a:r>
            <a:r>
              <a:rPr lang="en-US" dirty="0" smtClean="0"/>
              <a:t>average and best results in a district for differnt subject,including math.To provide a clearer analysis,for all subject </a:t>
            </a:r>
            <a:endParaRPr lang="en-US" dirty="0"/>
          </a:p>
        </p:txBody>
      </p:sp>
      <p:pic>
        <p:nvPicPr>
          <p:cNvPr id="2" name="Picture 1"/>
          <p:cNvPicPr>
            <a:picLocks noChangeAspect="1"/>
          </p:cNvPicPr>
          <p:nvPr/>
        </p:nvPicPr>
        <p:blipFill>
          <a:blip r:embed="rId2"/>
          <a:stretch>
            <a:fillRect/>
          </a:stretch>
        </p:blipFill>
        <p:spPr>
          <a:xfrm>
            <a:off x="3607789" y="2557420"/>
            <a:ext cx="4548010" cy="2743438"/>
          </a:xfrm>
          <a:prstGeom prst="rect">
            <a:avLst/>
          </a:prstGeom>
        </p:spPr>
      </p:pic>
    </p:spTree>
    <p:extLst>
      <p:ext uri="{BB962C8B-B14F-4D97-AF65-F5344CB8AC3E}">
        <p14:creationId xmlns:p14="http://schemas.microsoft.com/office/powerpoint/2010/main" val="1428239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335937354"/>
              </p:ext>
            </p:extLst>
          </p:nvPr>
        </p:nvGraphicFramePr>
        <p:xfrm>
          <a:off x="3763818" y="2889194"/>
          <a:ext cx="4572000" cy="277910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819564" y="1018462"/>
            <a:ext cx="8072581" cy="646331"/>
          </a:xfrm>
          <a:prstGeom prst="rect">
            <a:avLst/>
          </a:prstGeom>
        </p:spPr>
        <p:txBody>
          <a:bodyPr wrap="square">
            <a:spAutoFit/>
          </a:bodyPr>
          <a:lstStyle/>
          <a:p>
            <a:r>
              <a:rPr lang="en-US" dirty="0"/>
              <a:t>3. Here I make a pivort table and chart based on the mentors. The students under Karim Hossain do well. Saiful Islam &amp; Jahanara Alam are mentoring most students.</a:t>
            </a:r>
          </a:p>
        </p:txBody>
      </p:sp>
    </p:spTree>
    <p:extLst>
      <p:ext uri="{BB962C8B-B14F-4D97-AF65-F5344CB8AC3E}">
        <p14:creationId xmlns:p14="http://schemas.microsoft.com/office/powerpoint/2010/main" val="2220799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305975305"/>
              </p:ext>
            </p:extLst>
          </p:nvPr>
        </p:nvGraphicFramePr>
        <p:xfrm>
          <a:off x="3883891" y="315652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2059708" y="1046219"/>
            <a:ext cx="9393381" cy="1200329"/>
          </a:xfrm>
          <a:prstGeom prst="rect">
            <a:avLst/>
          </a:prstGeom>
        </p:spPr>
        <p:txBody>
          <a:bodyPr wrap="square">
            <a:spAutoFit/>
          </a:bodyPr>
          <a:lstStyle/>
          <a:p>
            <a:r>
              <a:rPr lang="en-US" dirty="0" smtClean="0"/>
              <a:t>4. </a:t>
            </a:r>
            <a:r>
              <a:rPr lang="en-US" dirty="0"/>
              <a:t>Here I want to show the results based on student's study hours. The students who study 10 hours per day, they make good result. Some students also make good result by studying 3 hours only per day. And these kinds of students are most. They are 16. There are 11 students who study 12 hours per day but their results are not so good.</a:t>
            </a:r>
          </a:p>
        </p:txBody>
      </p:sp>
    </p:spTree>
    <p:extLst>
      <p:ext uri="{BB962C8B-B14F-4D97-AF65-F5344CB8AC3E}">
        <p14:creationId xmlns:p14="http://schemas.microsoft.com/office/powerpoint/2010/main" val="1851987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577561"/>
            <a:ext cx="10515600" cy="1325563"/>
          </a:xfrm>
        </p:spPr>
        <p:txBody>
          <a:bodyPr>
            <a:normAutofit/>
          </a:bodyPr>
          <a:lstStyle/>
          <a:p>
            <a:r>
              <a:rPr lang="en-US" sz="2400" dirty="0"/>
              <a:t>5. Here I analysed results based on student's extra-curricular activities. The students who play Chess, make good result. The average of their results 3.45</a:t>
            </a:r>
            <a:r>
              <a:rPr lang="en-US" sz="2400" dirty="0"/>
              <a:t> </a:t>
            </a:r>
          </a:p>
        </p:txBody>
      </p:sp>
      <p:pic>
        <p:nvPicPr>
          <p:cNvPr id="4" name="Content Placeholder 3"/>
          <p:cNvPicPr>
            <a:picLocks noGrp="1" noChangeAspect="1"/>
          </p:cNvPicPr>
          <p:nvPr>
            <p:ph idx="1"/>
          </p:nvPr>
        </p:nvPicPr>
        <p:blipFill>
          <a:blip r:embed="rId2"/>
          <a:stretch>
            <a:fillRect/>
          </a:stretch>
        </p:blipFill>
        <p:spPr>
          <a:xfrm>
            <a:off x="3803705" y="2559007"/>
            <a:ext cx="4584589" cy="2792210"/>
          </a:xfrm>
          <a:prstGeom prst="rect">
            <a:avLst/>
          </a:prstGeom>
        </p:spPr>
      </p:pic>
    </p:spTree>
    <p:extLst>
      <p:ext uri="{BB962C8B-B14F-4D97-AF65-F5344CB8AC3E}">
        <p14:creationId xmlns:p14="http://schemas.microsoft.com/office/powerpoint/2010/main" val="154133585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421041961"/>
              </p:ext>
            </p:extLst>
          </p:nvPr>
        </p:nvGraphicFramePr>
        <p:xfrm>
          <a:off x="3533737" y="2914976"/>
          <a:ext cx="4570343" cy="2782957"/>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2124364" y="1221617"/>
            <a:ext cx="7703127" cy="646331"/>
          </a:xfrm>
          <a:prstGeom prst="rect">
            <a:avLst/>
          </a:prstGeom>
        </p:spPr>
        <p:txBody>
          <a:bodyPr wrap="square">
            <a:spAutoFit/>
          </a:bodyPr>
          <a:lstStyle/>
          <a:p>
            <a:r>
              <a:rPr lang="en-US" dirty="0" smtClean="0"/>
              <a:t>6. Here </a:t>
            </a:r>
            <a:r>
              <a:rPr lang="en-US" dirty="0"/>
              <a:t>I analysed the results based on students guardian's occupation. The children of rickshaw puller do well.</a:t>
            </a:r>
          </a:p>
        </p:txBody>
      </p:sp>
    </p:spTree>
    <p:extLst>
      <p:ext uri="{BB962C8B-B14F-4D97-AF65-F5344CB8AC3E}">
        <p14:creationId xmlns:p14="http://schemas.microsoft.com/office/powerpoint/2010/main" val="40618539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244</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28 Days Later</vt:lpstr>
      <vt:lpstr>Arial</vt:lpstr>
      <vt:lpstr>Battlesbridge Demo</vt:lpstr>
      <vt:lpstr>Calibri</vt:lpstr>
      <vt:lpstr>Calibri Light</vt:lpstr>
      <vt:lpstr>Mady Risaw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Here I analysed results based on student's extra-curricular activities. The students who play Chess, make good result. The average of their results 3.45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 Nazmul Islam</dc:title>
  <dc:creator>Microsoft account</dc:creator>
  <cp:lastModifiedBy>Microsoft account</cp:lastModifiedBy>
  <cp:revision>9</cp:revision>
  <dcterms:created xsi:type="dcterms:W3CDTF">2024-10-08T07:18:01Z</dcterms:created>
  <dcterms:modified xsi:type="dcterms:W3CDTF">2024-10-08T09:51:02Z</dcterms:modified>
</cp:coreProperties>
</file>