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6" r:id="rId9"/>
    <p:sldId id="267" r:id="rId10"/>
    <p:sldId id="270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6" y="60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8th%20semester\Thesis\Tasks\SevenMoment\hell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8th%20semester\Thesis\Tasks\sevenMoment_o_1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8th%20semester\Thesis\Tasks\hell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8th%20semester\Thesis\Tasks\hell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Sheet1!$C$21</c:f>
              <c:strCache>
                <c:ptCount val="1"/>
                <c:pt idx="0">
                  <c:v>ko-1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Sheet1!$B$22:$B$25</c:f>
              <c:strCache>
                <c:ptCount val="4"/>
                <c:pt idx="0">
                  <c:v>Original</c:v>
                </c:pt>
                <c:pt idx="1">
                  <c:v>Half sized</c:v>
                </c:pt>
                <c:pt idx="2">
                  <c:v>90 degree</c:v>
                </c:pt>
                <c:pt idx="3">
                  <c:v>180 degree</c:v>
                </c:pt>
              </c:strCache>
            </c:strRef>
          </c:cat>
          <c:val>
            <c:numRef>
              <c:f>Sheet1!$C$22:$C$25</c:f>
              <c:numCache>
                <c:formatCode>General</c:formatCode>
                <c:ptCount val="4"/>
                <c:pt idx="0">
                  <c:v>0.17803032352333101</c:v>
                </c:pt>
                <c:pt idx="1">
                  <c:v>0.178602034294433</c:v>
                </c:pt>
                <c:pt idx="2">
                  <c:v>0.17803032352333101</c:v>
                </c:pt>
                <c:pt idx="3">
                  <c:v>0.17803032352333101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1D-4FE5-BBBC-7D04D97A17B0}"/>
            </c:ext>
          </c:extLst>
        </c:ser>
        <c:ser>
          <c:idx val="1"/>
          <c:order val="1"/>
          <c:tx>
            <c:strRef>
              <c:f>Sheet1!$D$21</c:f>
              <c:strCache>
                <c:ptCount val="1"/>
                <c:pt idx="0">
                  <c:v>ko-2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Sheet1!$B$22:$B$25</c:f>
              <c:strCache>
                <c:ptCount val="4"/>
                <c:pt idx="0">
                  <c:v>Original</c:v>
                </c:pt>
                <c:pt idx="1">
                  <c:v>Half sized</c:v>
                </c:pt>
                <c:pt idx="2">
                  <c:v>90 degree</c:v>
                </c:pt>
                <c:pt idx="3">
                  <c:v>180 degree</c:v>
                </c:pt>
              </c:strCache>
            </c:strRef>
          </c:cat>
          <c:val>
            <c:numRef>
              <c:f>Sheet1!$D$22:$D$25</c:f>
              <c:numCache>
                <c:formatCode>General</c:formatCode>
                <c:ptCount val="4"/>
                <c:pt idx="0">
                  <c:v>0.17827742999999999</c:v>
                </c:pt>
                <c:pt idx="1">
                  <c:v>0.17880594799999999</c:v>
                </c:pt>
                <c:pt idx="2">
                  <c:v>0.17827742999999999</c:v>
                </c:pt>
                <c:pt idx="3">
                  <c:v>0.17827742999999999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1D-4FE5-BBBC-7D04D97A17B0}"/>
            </c:ext>
          </c:extLst>
        </c:ser>
        <c:ser>
          <c:idx val="2"/>
          <c:order val="2"/>
          <c:tx>
            <c:strRef>
              <c:f>Sheet1!$E$21</c:f>
              <c:strCache>
                <c:ptCount val="1"/>
                <c:pt idx="0">
                  <c:v>o-1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Sheet1!$B$22:$B$25</c:f>
              <c:strCache>
                <c:ptCount val="4"/>
                <c:pt idx="0">
                  <c:v>Original</c:v>
                </c:pt>
                <c:pt idx="1">
                  <c:v>Half sized</c:v>
                </c:pt>
                <c:pt idx="2">
                  <c:v>90 degree</c:v>
                </c:pt>
                <c:pt idx="3">
                  <c:v>180 degree</c:v>
                </c:pt>
              </c:strCache>
            </c:strRef>
          </c:cat>
          <c:val>
            <c:numRef>
              <c:f>Sheet1!$E$22:$E$25</c:f>
              <c:numCache>
                <c:formatCode>0.0000000000</c:formatCode>
                <c:ptCount val="4"/>
                <c:pt idx="0">
                  <c:v>0.179474837</c:v>
                </c:pt>
                <c:pt idx="1">
                  <c:v>0.18029867299999999</c:v>
                </c:pt>
                <c:pt idx="2">
                  <c:v>0.179474837</c:v>
                </c:pt>
                <c:pt idx="3">
                  <c:v>0.179474837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1D-4FE5-BBBC-7D04D97A17B0}"/>
            </c:ext>
          </c:extLst>
        </c:ser>
        <c:ser>
          <c:idx val="3"/>
          <c:order val="3"/>
          <c:tx>
            <c:strRef>
              <c:f>Sheet1!$F$21</c:f>
              <c:strCache>
                <c:ptCount val="1"/>
                <c:pt idx="0">
                  <c:v>o-2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Sheet1!$B$22:$B$25</c:f>
              <c:strCache>
                <c:ptCount val="4"/>
                <c:pt idx="0">
                  <c:v>Original</c:v>
                </c:pt>
                <c:pt idx="1">
                  <c:v>Half sized</c:v>
                </c:pt>
                <c:pt idx="2">
                  <c:v>90 degree</c:v>
                </c:pt>
                <c:pt idx="3">
                  <c:v>180 degree</c:v>
                </c:pt>
              </c:strCache>
            </c:strRef>
          </c:cat>
          <c:val>
            <c:numRef>
              <c:f>Sheet1!$F$22:$F$25</c:f>
              <c:numCache>
                <c:formatCode>0.0000000000</c:formatCode>
                <c:ptCount val="4"/>
                <c:pt idx="0">
                  <c:v>0.17864977500000001</c:v>
                </c:pt>
                <c:pt idx="1">
                  <c:v>0.17908391700000001</c:v>
                </c:pt>
                <c:pt idx="2">
                  <c:v>0.17864977500000001</c:v>
                </c:pt>
                <c:pt idx="3">
                  <c:v>0.17864977500000001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1D-4FE5-BBBC-7D04D97A17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0812024"/>
        <c:axId val="380804152"/>
      </c:barChart>
      <c:catAx>
        <c:axId val="380812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804152"/>
        <c:crosses val="autoZero"/>
        <c:auto val="1"/>
        <c:lblAlgn val="ctr"/>
        <c:lblOffset val="100"/>
        <c:noMultiLvlLbl val="0"/>
      </c:catAx>
      <c:valAx>
        <c:axId val="380804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81202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m_2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Sheet1!$B$2:$B$5</c:f>
              <c:strCache>
                <c:ptCount val="4"/>
                <c:pt idx="0">
                  <c:v>Original</c:v>
                </c:pt>
                <c:pt idx="1">
                  <c:v>Half sized</c:v>
                </c:pt>
                <c:pt idx="2">
                  <c:v>90 degree</c:v>
                </c:pt>
                <c:pt idx="3">
                  <c:v>180 degree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2.0200519090577222E-6</c:v>
                </c:pt>
                <c:pt idx="1">
                  <c:v>2.4867577125233075E-6</c:v>
                </c:pt>
                <c:pt idx="2">
                  <c:v>2.0200519090578827E-6</c:v>
                </c:pt>
                <c:pt idx="3">
                  <c:v>2.020051909057834E-6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1-4B0F-9A41-1BCBF0B75CEB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m_3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Sheet1!$B$2:$B$5</c:f>
              <c:strCache>
                <c:ptCount val="4"/>
                <c:pt idx="0">
                  <c:v>Original</c:v>
                </c:pt>
                <c:pt idx="1">
                  <c:v>Half sized</c:v>
                </c:pt>
                <c:pt idx="2">
                  <c:v>90 degree</c:v>
                </c:pt>
                <c:pt idx="3">
                  <c:v>180 degree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2.0865253559252998E-7</c:v>
                </c:pt>
                <c:pt idx="1">
                  <c:v>2.3087801160781956E-7</c:v>
                </c:pt>
                <c:pt idx="2">
                  <c:v>2.0865253559244871E-7</c:v>
                </c:pt>
                <c:pt idx="3">
                  <c:v>2.0865253559244604E-7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61-4B0F-9A41-1BCBF0B75CEB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m_4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Sheet1!$B$2:$B$5</c:f>
              <c:strCache>
                <c:ptCount val="4"/>
                <c:pt idx="0">
                  <c:v>Original</c:v>
                </c:pt>
                <c:pt idx="1">
                  <c:v>Half sized</c:v>
                </c:pt>
                <c:pt idx="2">
                  <c:v>90 degree</c:v>
                </c:pt>
                <c:pt idx="3">
                  <c:v>180 degree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4.1128376611010925E-6</c:v>
                </c:pt>
                <c:pt idx="1">
                  <c:v>4.88455832628949E-6</c:v>
                </c:pt>
                <c:pt idx="2">
                  <c:v>4.1128376611009909E-6</c:v>
                </c:pt>
                <c:pt idx="3">
                  <c:v>4.1128376611010849E-6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61-4B0F-9A41-1BCBF0B75C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39540832"/>
        <c:axId val="339538208"/>
        <c:axId val="0"/>
      </c:bar3DChart>
      <c:catAx>
        <c:axId val="339540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538208"/>
        <c:crosses val="autoZero"/>
        <c:auto val="1"/>
        <c:lblAlgn val="ctr"/>
        <c:lblOffset val="100"/>
        <c:noMultiLvlLbl val="0"/>
      </c:catAx>
      <c:valAx>
        <c:axId val="33953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540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Sheet1!$C$28</c:f>
              <c:strCache>
                <c:ptCount val="1"/>
                <c:pt idx="0">
                  <c:v>o-1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Sheet1!$B$29:$B$32</c:f>
              <c:strCache>
                <c:ptCount val="4"/>
                <c:pt idx="0">
                  <c:v>Original</c:v>
                </c:pt>
                <c:pt idx="1">
                  <c:v>Half sized</c:v>
                </c:pt>
                <c:pt idx="2">
                  <c:v>90 degree</c:v>
                </c:pt>
                <c:pt idx="3">
                  <c:v>180 degree</c:v>
                </c:pt>
              </c:strCache>
            </c:strRef>
          </c:cat>
          <c:val>
            <c:numRef>
              <c:f>Sheet1!$C$29:$C$32</c:f>
              <c:numCache>
                <c:formatCode>General</c:formatCode>
                <c:ptCount val="4"/>
                <c:pt idx="0">
                  <c:v>2.0200519090577222E-6</c:v>
                </c:pt>
                <c:pt idx="1">
                  <c:v>2.4867577125233075E-6</c:v>
                </c:pt>
                <c:pt idx="2">
                  <c:v>2.0200519090578827E-6</c:v>
                </c:pt>
                <c:pt idx="3">
                  <c:v>2.020051909057834E-6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EB-4ECE-8F22-6A94CE60B627}"/>
            </c:ext>
          </c:extLst>
        </c:ser>
        <c:ser>
          <c:idx val="1"/>
          <c:order val="1"/>
          <c:tx>
            <c:strRef>
              <c:f>Sheet1!$D$28</c:f>
              <c:strCache>
                <c:ptCount val="1"/>
                <c:pt idx="0">
                  <c:v>o-2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Sheet1!$B$29:$B$32</c:f>
              <c:strCache>
                <c:ptCount val="4"/>
                <c:pt idx="0">
                  <c:v>Original</c:v>
                </c:pt>
                <c:pt idx="1">
                  <c:v>Half sized</c:v>
                </c:pt>
                <c:pt idx="2">
                  <c:v>90 degree</c:v>
                </c:pt>
                <c:pt idx="3">
                  <c:v>180 degree</c:v>
                </c:pt>
              </c:strCache>
            </c:strRef>
          </c:cat>
          <c:val>
            <c:numRef>
              <c:f>Sheet1!$D$29:$D$32</c:f>
              <c:numCache>
                <c:formatCode>General</c:formatCode>
                <c:ptCount val="4"/>
                <c:pt idx="0">
                  <c:v>1.1197244311319411E-7</c:v>
                </c:pt>
                <c:pt idx="1">
                  <c:v>1.1033693318461454E-7</c:v>
                </c:pt>
                <c:pt idx="2">
                  <c:v>1.1197244311319789E-7</c:v>
                </c:pt>
                <c:pt idx="3">
                  <c:v>1.1197244311323781E-7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EB-4ECE-8F22-6A94CE60B6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32611304"/>
        <c:axId val="332611632"/>
        <c:axId val="0"/>
      </c:bar3DChart>
      <c:catAx>
        <c:axId val="332611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611632"/>
        <c:crosses val="autoZero"/>
        <c:auto val="1"/>
        <c:lblAlgn val="ctr"/>
        <c:lblOffset val="100"/>
        <c:noMultiLvlLbl val="0"/>
      </c:catAx>
      <c:valAx>
        <c:axId val="33261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6113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cat>
            <c:strRef>
              <c:f>(Sheet1!$A$41,Sheet1!$A$46,Sheet1!$A$51,Sheet1!$A$56,Sheet1!$A$61,Sheet1!$A$66)</c:f>
              <c:strCache>
                <c:ptCount val="6"/>
                <c:pt idx="0">
                  <c:v>k0_1.jpg</c:v>
                </c:pt>
                <c:pt idx="1">
                  <c:v>ko_2.jpg</c:v>
                </c:pt>
                <c:pt idx="2">
                  <c:v>ko_3.jpg</c:v>
                </c:pt>
                <c:pt idx="3">
                  <c:v>o_11.jpg</c:v>
                </c:pt>
                <c:pt idx="4">
                  <c:v>o_12.jpg</c:v>
                </c:pt>
                <c:pt idx="5">
                  <c:v>o_13.jpg</c:v>
                </c:pt>
              </c:strCache>
            </c:strRef>
          </c:cat>
          <c:val>
            <c:numRef>
              <c:f>(Sheet1!$J$41,Sheet1!$J$46,Sheet1!$J$51,Sheet1!$J$56,Sheet1!$J$61,Sheet1!$J$66)</c:f>
              <c:numCache>
                <c:formatCode>0.000000000000000</c:formatCode>
                <c:ptCount val="6"/>
                <c:pt idx="0">
                  <c:v>2.5462184091016117E-2</c:v>
                </c:pt>
                <c:pt idx="1">
                  <c:v>2.5487127935209554E-2</c:v>
                </c:pt>
                <c:pt idx="2">
                  <c:v>2.5646717924172717E-2</c:v>
                </c:pt>
                <c:pt idx="3">
                  <c:v>2.5669635253613515E-2</c:v>
                </c:pt>
                <c:pt idx="4">
                  <c:v>2.5537077641770094E-2</c:v>
                </c:pt>
                <c:pt idx="5">
                  <c:v>2.5419302531242288E-2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2B-4E89-A719-333A53231C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box"/>
        <c:axId val="394900928"/>
        <c:axId val="394896664"/>
        <c:axId val="0"/>
      </c:bar3DChart>
      <c:catAx>
        <c:axId val="39490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896664"/>
        <c:crosses val="autoZero"/>
        <c:auto val="1"/>
        <c:lblAlgn val="ctr"/>
        <c:lblOffset val="100"/>
        <c:noMultiLvlLbl val="0"/>
      </c:catAx>
      <c:valAx>
        <c:axId val="394896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000000000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90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ABAB-BAB3-4F7E-85F5-771A1E83BBEE}" type="datetimeFigureOut">
              <a:rPr lang="en-US" smtClean="0"/>
              <a:t>10-May-17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CE86-558D-4E9F-B66C-650D13F1B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3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ABAB-BAB3-4F7E-85F5-771A1E83BBEE}" type="datetimeFigureOut">
              <a:rPr lang="en-US" smtClean="0"/>
              <a:t>10-May-17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CE86-558D-4E9F-B66C-650D13F1B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0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ABAB-BAB3-4F7E-85F5-771A1E83BBEE}" type="datetimeFigureOut">
              <a:rPr lang="en-US" smtClean="0"/>
              <a:t>10-May-17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CE86-558D-4E9F-B66C-650D13F1B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4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ABAB-BAB3-4F7E-85F5-771A1E83BBEE}" type="datetimeFigureOut">
              <a:rPr lang="en-US" smtClean="0"/>
              <a:t>10-May-17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CE86-558D-4E9F-B66C-650D13F1B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ABAB-BAB3-4F7E-85F5-771A1E83BBEE}" type="datetimeFigureOut">
              <a:rPr lang="en-US" smtClean="0"/>
              <a:t>10-May-17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CE86-558D-4E9F-B66C-650D13F1B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5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ABAB-BAB3-4F7E-85F5-771A1E83BBEE}" type="datetimeFigureOut">
              <a:rPr lang="en-US" smtClean="0"/>
              <a:t>10-May-17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CE86-558D-4E9F-B66C-650D13F1B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1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ABAB-BAB3-4F7E-85F5-771A1E83BBEE}" type="datetimeFigureOut">
              <a:rPr lang="en-US" smtClean="0"/>
              <a:t>10-May-17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CE86-558D-4E9F-B66C-650D13F1B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9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ABAB-BAB3-4F7E-85F5-771A1E83BBEE}" type="datetimeFigureOut">
              <a:rPr lang="en-US" smtClean="0"/>
              <a:t>10-May-17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CE86-558D-4E9F-B66C-650D13F1B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ABAB-BAB3-4F7E-85F5-771A1E83BBEE}" type="datetimeFigureOut">
              <a:rPr lang="en-US" smtClean="0"/>
              <a:t>10-May-17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CE86-558D-4E9F-B66C-650D13F1B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8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ABAB-BAB3-4F7E-85F5-771A1E83BBEE}" type="datetimeFigureOut">
              <a:rPr lang="en-US" smtClean="0"/>
              <a:t>10-May-17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CE86-558D-4E9F-B66C-650D13F1B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4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ABAB-BAB3-4F7E-85F5-771A1E83BBEE}" type="datetimeFigureOut">
              <a:rPr lang="en-US" smtClean="0"/>
              <a:t>10-May-17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1CE86-558D-4E9F-B66C-650D13F1B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4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9ABAB-BAB3-4F7E-85F5-771A1E83BBEE}" type="datetimeFigureOut">
              <a:rPr lang="en-US" smtClean="0"/>
              <a:t>10-May-17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1CE86-558D-4E9F-B66C-650D13F1B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9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Thesis-10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Seven moment </a:t>
            </a:r>
            <a:r>
              <a:rPr lang="en-US"/>
              <a:t>invariant analysis-1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3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085939"/>
              </p:ext>
            </p:extLst>
          </p:nvPr>
        </p:nvGraphicFramePr>
        <p:xfrm>
          <a:off x="369864" y="1825626"/>
          <a:ext cx="11452271" cy="2123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6193">
                  <a:extLst>
                    <a:ext uri="{9D8B030D-6E8A-4147-A177-3AD203B41FA5}">
                      <a16:colId xmlns:a16="http://schemas.microsoft.com/office/drawing/2014/main" val="4230302865"/>
                    </a:ext>
                  </a:extLst>
                </a:gridCol>
                <a:gridCol w="745159">
                  <a:extLst>
                    <a:ext uri="{9D8B030D-6E8A-4147-A177-3AD203B41FA5}">
                      <a16:colId xmlns:a16="http://schemas.microsoft.com/office/drawing/2014/main" val="1755358205"/>
                    </a:ext>
                  </a:extLst>
                </a:gridCol>
                <a:gridCol w="1245244">
                  <a:extLst>
                    <a:ext uri="{9D8B030D-6E8A-4147-A177-3AD203B41FA5}">
                      <a16:colId xmlns:a16="http://schemas.microsoft.com/office/drawing/2014/main" val="3015232977"/>
                    </a:ext>
                  </a:extLst>
                </a:gridCol>
                <a:gridCol w="1245244">
                  <a:extLst>
                    <a:ext uri="{9D8B030D-6E8A-4147-A177-3AD203B41FA5}">
                      <a16:colId xmlns:a16="http://schemas.microsoft.com/office/drawing/2014/main" val="1180890250"/>
                    </a:ext>
                  </a:extLst>
                </a:gridCol>
                <a:gridCol w="1245244">
                  <a:extLst>
                    <a:ext uri="{9D8B030D-6E8A-4147-A177-3AD203B41FA5}">
                      <a16:colId xmlns:a16="http://schemas.microsoft.com/office/drawing/2014/main" val="1625116760"/>
                    </a:ext>
                  </a:extLst>
                </a:gridCol>
                <a:gridCol w="1245244">
                  <a:extLst>
                    <a:ext uri="{9D8B030D-6E8A-4147-A177-3AD203B41FA5}">
                      <a16:colId xmlns:a16="http://schemas.microsoft.com/office/drawing/2014/main" val="564961379"/>
                    </a:ext>
                  </a:extLst>
                </a:gridCol>
                <a:gridCol w="1298233">
                  <a:extLst>
                    <a:ext uri="{9D8B030D-6E8A-4147-A177-3AD203B41FA5}">
                      <a16:colId xmlns:a16="http://schemas.microsoft.com/office/drawing/2014/main" val="764110552"/>
                    </a:ext>
                  </a:extLst>
                </a:gridCol>
                <a:gridCol w="1298233">
                  <a:extLst>
                    <a:ext uri="{9D8B030D-6E8A-4147-A177-3AD203B41FA5}">
                      <a16:colId xmlns:a16="http://schemas.microsoft.com/office/drawing/2014/main" val="2996191649"/>
                    </a:ext>
                  </a:extLst>
                </a:gridCol>
                <a:gridCol w="1298233">
                  <a:extLst>
                    <a:ext uri="{9D8B030D-6E8A-4147-A177-3AD203B41FA5}">
                      <a16:colId xmlns:a16="http://schemas.microsoft.com/office/drawing/2014/main" val="2060035638"/>
                    </a:ext>
                  </a:extLst>
                </a:gridCol>
                <a:gridCol w="1245244">
                  <a:extLst>
                    <a:ext uri="{9D8B030D-6E8A-4147-A177-3AD203B41FA5}">
                      <a16:colId xmlns:a16="http://schemas.microsoft.com/office/drawing/2014/main" val="2998953611"/>
                    </a:ext>
                  </a:extLst>
                </a:gridCol>
              </a:tblGrid>
              <a:tr h="2706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m_1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m_2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m_3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m_4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m_5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m_6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`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extLst>
                  <a:ext uri="{0D108BD9-81ED-4DB2-BD59-A6C34878D82A}">
                    <a16:rowId xmlns:a16="http://schemas.microsoft.com/office/drawing/2014/main" val="1571252342"/>
                  </a:ext>
                </a:extLst>
              </a:tr>
              <a:tr h="3819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k0_1.jpg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Original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0.178030323523331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0.000000001107096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0.000000019301763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0.000000209335600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0.000000000000005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-0.000000000005030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-0.000000000000012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0.025432936180393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extLst>
                  <a:ext uri="{0D108BD9-81ED-4DB2-BD59-A6C34878D82A}">
                    <a16:rowId xmlns:a16="http://schemas.microsoft.com/office/drawing/2014/main" val="3287887937"/>
                  </a:ext>
                </a:extLst>
              </a:tr>
              <a:tr h="3819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k0_1.jpg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Half sized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0.178602034294433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0.000000000941471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0.000000022772286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0.000000232638322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0.000000000000006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-0.000000000007127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-0.000000000000016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0.025514612948482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extLst>
                  <a:ext uri="{0D108BD9-81ED-4DB2-BD59-A6C34878D82A}">
                    <a16:rowId xmlns:a16="http://schemas.microsoft.com/office/drawing/2014/main" val="4085640541"/>
                  </a:ext>
                </a:extLst>
              </a:tr>
              <a:tr h="3819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k0_1.jpg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90 degree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0.178030323523331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0.000000001107096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0.000000019301763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0.000000209335600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0.000000000000005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-0.000000000005030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-0.000000000000012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0.025432936180393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extLst>
                  <a:ext uri="{0D108BD9-81ED-4DB2-BD59-A6C34878D82A}">
                    <a16:rowId xmlns:a16="http://schemas.microsoft.com/office/drawing/2014/main" val="2000047896"/>
                  </a:ext>
                </a:extLst>
              </a:tr>
              <a:tr h="38193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k0_1.jpg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180 degree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0.178030323523331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0.000000001107096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0.000000019301763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0.000000209335600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0.000000000000005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-0.000000000005030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-0.000000000000012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0.025468251054796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extLst>
                  <a:ext uri="{0D108BD9-81ED-4DB2-BD59-A6C34878D82A}">
                    <a16:rowId xmlns:a16="http://schemas.microsoft.com/office/drawing/2014/main" val="3537070613"/>
                  </a:ext>
                </a:extLst>
              </a:tr>
              <a:tr h="3252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k0_1.jpg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0.025462184091016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extLst>
                  <a:ext uri="{0D108BD9-81ED-4DB2-BD59-A6C34878D82A}">
                    <a16:rowId xmlns:a16="http://schemas.microsoft.com/office/drawing/2014/main" val="178888932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96267"/>
              </p:ext>
            </p:extLst>
          </p:nvPr>
        </p:nvGraphicFramePr>
        <p:xfrm>
          <a:off x="369864" y="4368800"/>
          <a:ext cx="11421341" cy="20148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609">
                  <a:extLst>
                    <a:ext uri="{9D8B030D-6E8A-4147-A177-3AD203B41FA5}">
                      <a16:colId xmlns:a16="http://schemas.microsoft.com/office/drawing/2014/main" val="827247752"/>
                    </a:ext>
                  </a:extLst>
                </a:gridCol>
                <a:gridCol w="743146">
                  <a:extLst>
                    <a:ext uri="{9D8B030D-6E8A-4147-A177-3AD203B41FA5}">
                      <a16:colId xmlns:a16="http://schemas.microsoft.com/office/drawing/2014/main" val="335300796"/>
                    </a:ext>
                  </a:extLst>
                </a:gridCol>
                <a:gridCol w="1241881">
                  <a:extLst>
                    <a:ext uri="{9D8B030D-6E8A-4147-A177-3AD203B41FA5}">
                      <a16:colId xmlns:a16="http://schemas.microsoft.com/office/drawing/2014/main" val="778170245"/>
                    </a:ext>
                  </a:extLst>
                </a:gridCol>
                <a:gridCol w="1241881">
                  <a:extLst>
                    <a:ext uri="{9D8B030D-6E8A-4147-A177-3AD203B41FA5}">
                      <a16:colId xmlns:a16="http://schemas.microsoft.com/office/drawing/2014/main" val="585678110"/>
                    </a:ext>
                  </a:extLst>
                </a:gridCol>
                <a:gridCol w="1241881">
                  <a:extLst>
                    <a:ext uri="{9D8B030D-6E8A-4147-A177-3AD203B41FA5}">
                      <a16:colId xmlns:a16="http://schemas.microsoft.com/office/drawing/2014/main" val="2713251826"/>
                    </a:ext>
                  </a:extLst>
                </a:gridCol>
                <a:gridCol w="1241881">
                  <a:extLst>
                    <a:ext uri="{9D8B030D-6E8A-4147-A177-3AD203B41FA5}">
                      <a16:colId xmlns:a16="http://schemas.microsoft.com/office/drawing/2014/main" val="3421957448"/>
                    </a:ext>
                  </a:extLst>
                </a:gridCol>
                <a:gridCol w="1294727">
                  <a:extLst>
                    <a:ext uri="{9D8B030D-6E8A-4147-A177-3AD203B41FA5}">
                      <a16:colId xmlns:a16="http://schemas.microsoft.com/office/drawing/2014/main" val="2910363766"/>
                    </a:ext>
                  </a:extLst>
                </a:gridCol>
                <a:gridCol w="1294727">
                  <a:extLst>
                    <a:ext uri="{9D8B030D-6E8A-4147-A177-3AD203B41FA5}">
                      <a16:colId xmlns:a16="http://schemas.microsoft.com/office/drawing/2014/main" val="2257988499"/>
                    </a:ext>
                  </a:extLst>
                </a:gridCol>
                <a:gridCol w="1294727">
                  <a:extLst>
                    <a:ext uri="{9D8B030D-6E8A-4147-A177-3AD203B41FA5}">
                      <a16:colId xmlns:a16="http://schemas.microsoft.com/office/drawing/2014/main" val="2339918334"/>
                    </a:ext>
                  </a:extLst>
                </a:gridCol>
                <a:gridCol w="1241881">
                  <a:extLst>
                    <a:ext uri="{9D8B030D-6E8A-4147-A177-3AD203B41FA5}">
                      <a16:colId xmlns:a16="http://schemas.microsoft.com/office/drawing/2014/main" val="4006775999"/>
                    </a:ext>
                  </a:extLst>
                </a:gridCol>
              </a:tblGrid>
              <a:tr h="428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o_11.jpg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Original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0.179474837000000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0.000002020050000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0.000000208653000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0.000004112840000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-0.000000000003056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-0.000000005498120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0.000000000002275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0.025640167577728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extLst>
                  <a:ext uri="{0D108BD9-81ED-4DB2-BD59-A6C34878D82A}">
                    <a16:rowId xmlns:a16="http://schemas.microsoft.com/office/drawing/2014/main" val="947195984"/>
                  </a:ext>
                </a:extLst>
              </a:tr>
              <a:tr h="428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o_11.jpg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Half sized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0.180298673000000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0.000002486760000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0.000000230878000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0.000004884560000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-0.000000000004081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-0.000000007228240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0.000000000003202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0.025758038281269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extLst>
                  <a:ext uri="{0D108BD9-81ED-4DB2-BD59-A6C34878D82A}">
                    <a16:rowId xmlns:a16="http://schemas.microsoft.com/office/drawing/2014/main" val="3938282063"/>
                  </a:ext>
                </a:extLst>
              </a:tr>
              <a:tr h="428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o_11.jpg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90 degree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0.179474837000000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0.000002020050000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0.000000208653000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0.000004112840000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-0.000000000003056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-0.000000005498120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0.000000000002275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0.025640167577728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extLst>
                  <a:ext uri="{0D108BD9-81ED-4DB2-BD59-A6C34878D82A}">
                    <a16:rowId xmlns:a16="http://schemas.microsoft.com/office/drawing/2014/main" val="3812467477"/>
                  </a:ext>
                </a:extLst>
              </a:tr>
              <a:tr h="4288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o_11.jpg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180 degree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0.179474837000000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0.000002020050000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0.000000208653000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0.000004112840000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-0.000000000003056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-0.000000005498120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0.000000000002275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0.025640167577728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extLst>
                  <a:ext uri="{0D108BD9-81ED-4DB2-BD59-A6C34878D82A}">
                    <a16:rowId xmlns:a16="http://schemas.microsoft.com/office/drawing/2014/main" val="2117497361"/>
                  </a:ext>
                </a:extLst>
              </a:tr>
              <a:tr h="2995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o_11.jpg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0.025669635253614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49" marR="9149" marT="9149" marB="43917" anchor="b"/>
                </a:tc>
                <a:extLst>
                  <a:ext uri="{0D108BD9-81ED-4DB2-BD59-A6C34878D82A}">
                    <a16:rowId xmlns:a16="http://schemas.microsoft.com/office/drawing/2014/main" val="412746558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02200" y="406400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02199" y="638330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 2</a:t>
            </a:r>
          </a:p>
        </p:txBody>
      </p:sp>
    </p:spTree>
    <p:extLst>
      <p:ext uri="{BB962C8B-B14F-4D97-AF65-F5344CB8AC3E}">
        <p14:creationId xmlns:p14="http://schemas.microsoft.com/office/powerpoint/2010/main" val="3766880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n-IN" sz="1800" dirty="0"/>
              <a:t>২ টা ভিন্ন অক্ষরের ছবি আমরা নিলাম। যেমনঃ “ক” এবং “অ”।</a:t>
            </a:r>
          </a:p>
          <a:p>
            <a:r>
              <a:rPr lang="bn-IN" sz="1800" dirty="0"/>
              <a:t> প্রতিটা ইমেজের মধ্যে সেভেন মোমেন্ট এর ভেল্যু গুলো খুব কাছাকছি। যেমন: উপরের চার্ট-১ এ </a:t>
            </a:r>
            <a:r>
              <a:rPr lang="en-US" sz="1800" dirty="0"/>
              <a:t>m_1 </a:t>
            </a:r>
            <a:r>
              <a:rPr lang="bn-IN" sz="1800" dirty="0"/>
              <a:t>এর ভ্যালু গুলো খুবি কাছাকাছি। ০.১৭৮ পর্যন্ত প্রতিটা ভেলু মিল। আবার </a:t>
            </a:r>
            <a:r>
              <a:rPr lang="en-US" sz="1800" dirty="0"/>
              <a:t>m_2 </a:t>
            </a:r>
            <a:r>
              <a:rPr lang="bn-IN" sz="1800" dirty="0"/>
              <a:t>এর ভেলুগুলোও খুব কাছা কাছি। </a:t>
            </a:r>
            <a:br>
              <a:rPr lang="bn-IN" sz="1800" dirty="0"/>
            </a:br>
            <a:r>
              <a:rPr lang="bn-IN" sz="1800" dirty="0"/>
              <a:t>কিন্তু </a:t>
            </a:r>
            <a:r>
              <a:rPr lang="en-US" sz="1800" dirty="0"/>
              <a:t>chart_2 </a:t>
            </a:r>
            <a:r>
              <a:rPr lang="bn-IN" sz="1800" dirty="0"/>
              <a:t>তে দেখতে পাচ্ছি, সেই পার্টিকুলার চার্টের </a:t>
            </a:r>
            <a:r>
              <a:rPr lang="en-US" sz="1800" dirty="0"/>
              <a:t>m_1 column </a:t>
            </a:r>
            <a:r>
              <a:rPr lang="bn-IN" sz="1800" dirty="0"/>
              <a:t> এর ভেলু গুলো খুব কাছাকাছি।</a:t>
            </a:r>
            <a:r>
              <a:rPr lang="en-US" sz="1800" dirty="0"/>
              <a:t> </a:t>
            </a:r>
            <a:endParaRPr lang="bn-IN" sz="1800" dirty="0"/>
          </a:p>
          <a:p>
            <a:r>
              <a:rPr lang="bn-IN" sz="1800" dirty="0"/>
              <a:t>২ চার্টের এভারেজ লক্ষ করলে দেখা যায়, প্রথম চার্টের এভারেজঃ		  দিত্বীয় চার্টের এভারেজ </a:t>
            </a:r>
            <a:br>
              <a:rPr lang="bn-IN" sz="1800" dirty="0"/>
            </a:br>
            <a:r>
              <a:rPr lang="bn-IN" sz="1800" dirty="0"/>
              <a:t>যেগুলা দশমিকের পরে প্রায় ৩ ঘর পর্যন্ত একই। </a:t>
            </a:r>
          </a:p>
          <a:p>
            <a:r>
              <a:rPr lang="bn-IN" sz="1800" dirty="0"/>
              <a:t>২টা ভিন্ন অক্ষরের সেভেন মোমেন্ট ইনভেরিয়েন্টের মাধ্যমে ক্লাসিফিকেশান অনেকটাই কষ্টসাধ্য হবে। কারনঃ</a:t>
            </a:r>
          </a:p>
          <a:p>
            <a:pPr lvl="1"/>
            <a:r>
              <a:rPr lang="bn-IN" sz="1400" dirty="0"/>
              <a:t>সেভেন মোমেন্ট ইনভেরিয়েন্ট পার্টিকুলার ইমেজের বিভিন্ন ট্রানজিসানেও ঐ ইমেজের সিমিলার ভেলু দিচ্ছে। কিন্তু একই কেরেকটারের ভিন্ন ভিন্ন ডাটা সেটের ভেলু সে কাছাকাছি দিলেও ভিন্ন ভিন্ন কেরেকটারের ভিন্ন ভিন্ন ইমেজের ভালু্‌ও সে প্রায় একই দিচ্ছে। </a:t>
            </a:r>
          </a:p>
          <a:p>
            <a:pPr lvl="1"/>
            <a:r>
              <a:rPr lang="bn-IN" sz="1400" dirty="0"/>
              <a:t>আমরা যদি ভেলু গুলোর এভারেজ বের করি তাহলেও দেখতে পাচ্ছি যে ২ টা ভিন্ন কেরেকটারের ভিন্ন ইমেজের মেমেন্ত এভারেজ দশমিকের পরে প্রায় ৩ ঘর পর্যন্ত একই।</a:t>
            </a:r>
          </a:p>
          <a:p>
            <a:pPr lvl="1"/>
            <a:r>
              <a:rPr lang="bn-IN" sz="1400" dirty="0"/>
              <a:t>সেভেন মোমেন্ট আমাদের যে ভেলু দিচ্ছে সেগুলো দশমিক এর পরে অনেক ছোট ফ্রেকশান। এর ফলে আমাদের ক্লাসিফিকেশানা করা অনেকটা অসম্ভব। </a:t>
            </a:r>
            <a:endParaRPr lang="en-US" sz="1400" dirty="0"/>
          </a:p>
          <a:p>
            <a:endParaRPr lang="en-US" sz="18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94315"/>
              </p:ext>
            </p:extLst>
          </p:nvPr>
        </p:nvGraphicFramePr>
        <p:xfrm>
          <a:off x="7073900" y="3118427"/>
          <a:ext cx="1227282" cy="263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7282">
                  <a:extLst>
                    <a:ext uri="{9D8B030D-6E8A-4147-A177-3AD203B41FA5}">
                      <a16:colId xmlns:a16="http://schemas.microsoft.com/office/drawing/2014/main" val="683184372"/>
                    </a:ext>
                  </a:extLst>
                </a:gridCol>
              </a:tblGrid>
              <a:tr h="26323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0.025462184091016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2181467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580435"/>
              </p:ext>
            </p:extLst>
          </p:nvPr>
        </p:nvGraphicFramePr>
        <p:xfrm>
          <a:off x="10528300" y="3118427"/>
          <a:ext cx="1192646" cy="39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2646">
                  <a:extLst>
                    <a:ext uri="{9D8B030D-6E8A-4147-A177-3AD203B41FA5}">
                      <a16:colId xmlns:a16="http://schemas.microsoft.com/office/drawing/2014/main" val="2871409462"/>
                    </a:ext>
                  </a:extLst>
                </a:gridCol>
              </a:tblGrid>
              <a:tr h="23018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0.025669635253614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25909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86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of ‘</a:t>
            </a:r>
            <a:r>
              <a:rPr lang="en-US" dirty="0" err="1"/>
              <a:t>ko</a:t>
            </a:r>
            <a:r>
              <a:rPr lang="en-US" dirty="0"/>
              <a:t>’ and ‘o’ moment.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DE0766-0331-434B-BF63-C02CF41E54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610680"/>
              </p:ext>
            </p:extLst>
          </p:nvPr>
        </p:nvGraphicFramePr>
        <p:xfrm>
          <a:off x="838200" y="1825625"/>
          <a:ext cx="10515600" cy="4866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94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Images: 	‘ko_1.jpg’ and ‘o_1.jpg’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531679" cy="4351338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79" y="1690688"/>
            <a:ext cx="53250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8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275"/>
          </a:xfrm>
        </p:spPr>
        <p:txBody>
          <a:bodyPr>
            <a:normAutofit/>
          </a:bodyPr>
          <a:lstStyle/>
          <a:p>
            <a:r>
              <a:rPr lang="en-US" dirty="0"/>
              <a:t>linear transformations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3219"/>
            <a:ext cx="2447925" cy="26479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937" y="1623219"/>
            <a:ext cx="20669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674" y="1623219"/>
            <a:ext cx="2428875" cy="26765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523" y="1623219"/>
            <a:ext cx="2428875" cy="26765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3979862"/>
            <a:ext cx="2428875" cy="2657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099" y="3979862"/>
            <a:ext cx="1752600" cy="21240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673" y="4033043"/>
            <a:ext cx="2457450" cy="26479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097" y="4033043"/>
            <a:ext cx="24288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1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moment values for ‘ko_1.jpg’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718894"/>
              </p:ext>
            </p:extLst>
          </p:nvPr>
        </p:nvGraphicFramePr>
        <p:xfrm>
          <a:off x="1" y="1690689"/>
          <a:ext cx="12192002" cy="4266767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703842">
                  <a:extLst>
                    <a:ext uri="{9D8B030D-6E8A-4147-A177-3AD203B41FA5}">
                      <a16:colId xmlns:a16="http://schemas.microsoft.com/office/drawing/2014/main" val="2860230236"/>
                    </a:ext>
                  </a:extLst>
                </a:gridCol>
                <a:gridCol w="894717">
                  <a:extLst>
                    <a:ext uri="{9D8B030D-6E8A-4147-A177-3AD203B41FA5}">
                      <a16:colId xmlns:a16="http://schemas.microsoft.com/office/drawing/2014/main" val="3437351458"/>
                    </a:ext>
                  </a:extLst>
                </a:gridCol>
                <a:gridCol w="1513349">
                  <a:extLst>
                    <a:ext uri="{9D8B030D-6E8A-4147-A177-3AD203B41FA5}">
                      <a16:colId xmlns:a16="http://schemas.microsoft.com/office/drawing/2014/main" val="3976098456"/>
                    </a:ext>
                  </a:extLst>
                </a:gridCol>
                <a:gridCol w="1513349">
                  <a:extLst>
                    <a:ext uri="{9D8B030D-6E8A-4147-A177-3AD203B41FA5}">
                      <a16:colId xmlns:a16="http://schemas.microsoft.com/office/drawing/2014/main" val="2878098348"/>
                    </a:ext>
                  </a:extLst>
                </a:gridCol>
                <a:gridCol w="1513349">
                  <a:extLst>
                    <a:ext uri="{9D8B030D-6E8A-4147-A177-3AD203B41FA5}">
                      <a16:colId xmlns:a16="http://schemas.microsoft.com/office/drawing/2014/main" val="815442408"/>
                    </a:ext>
                  </a:extLst>
                </a:gridCol>
                <a:gridCol w="1513349">
                  <a:extLst>
                    <a:ext uri="{9D8B030D-6E8A-4147-A177-3AD203B41FA5}">
                      <a16:colId xmlns:a16="http://schemas.microsoft.com/office/drawing/2014/main" val="4038396173"/>
                    </a:ext>
                  </a:extLst>
                </a:gridCol>
                <a:gridCol w="1513349">
                  <a:extLst>
                    <a:ext uri="{9D8B030D-6E8A-4147-A177-3AD203B41FA5}">
                      <a16:colId xmlns:a16="http://schemas.microsoft.com/office/drawing/2014/main" val="2771523627"/>
                    </a:ext>
                  </a:extLst>
                </a:gridCol>
                <a:gridCol w="1513349">
                  <a:extLst>
                    <a:ext uri="{9D8B030D-6E8A-4147-A177-3AD203B41FA5}">
                      <a16:colId xmlns:a16="http://schemas.microsoft.com/office/drawing/2014/main" val="1747433251"/>
                    </a:ext>
                  </a:extLst>
                </a:gridCol>
                <a:gridCol w="1513349">
                  <a:extLst>
                    <a:ext uri="{9D8B030D-6E8A-4147-A177-3AD203B41FA5}">
                      <a16:colId xmlns:a16="http://schemas.microsoft.com/office/drawing/2014/main" val="1334004456"/>
                    </a:ext>
                  </a:extLst>
                </a:gridCol>
              </a:tblGrid>
              <a:tr h="53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m_1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m_2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m_3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m_4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m_5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m_6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m_7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43171177"/>
                  </a:ext>
                </a:extLst>
              </a:tr>
              <a:tr h="933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ko_1.jpg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Original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0.178030323523331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0.000000001107096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0.000000019301763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0.000000209335600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0.000000000000005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-0.000000000005030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-0.000000000000012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65261662"/>
                  </a:ext>
                </a:extLst>
              </a:tr>
              <a:tr h="933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ko_1.jpg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Half sized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0.178602034294433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0.000000000941471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0.000000022772286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0.000000232638322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0.000000000000006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-0.000000000007127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-0.000000000000016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72126287"/>
                  </a:ext>
                </a:extLst>
              </a:tr>
              <a:tr h="933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ko_1.jpg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90 degree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0.178030323523331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0.000000001107096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0.000000019301763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0.000000209335600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0.000000000000005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-0.000000000005030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-0.000000000000012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20918533"/>
                  </a:ext>
                </a:extLst>
              </a:tr>
              <a:tr h="933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ko_1.jpg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180 degree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0.178030323523331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0.000000001107096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0.000000019301763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0.000000209335600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0.000000000000005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-0.000000000005030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-0.000000000000012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3449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67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moment values for ‘ko_2.jpg’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274349"/>
              </p:ext>
            </p:extLst>
          </p:nvPr>
        </p:nvGraphicFramePr>
        <p:xfrm>
          <a:off x="1" y="1690689"/>
          <a:ext cx="12192002" cy="4266767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703842">
                  <a:extLst>
                    <a:ext uri="{9D8B030D-6E8A-4147-A177-3AD203B41FA5}">
                      <a16:colId xmlns:a16="http://schemas.microsoft.com/office/drawing/2014/main" val="2860230236"/>
                    </a:ext>
                  </a:extLst>
                </a:gridCol>
                <a:gridCol w="894717">
                  <a:extLst>
                    <a:ext uri="{9D8B030D-6E8A-4147-A177-3AD203B41FA5}">
                      <a16:colId xmlns:a16="http://schemas.microsoft.com/office/drawing/2014/main" val="3437351458"/>
                    </a:ext>
                  </a:extLst>
                </a:gridCol>
                <a:gridCol w="1513349">
                  <a:extLst>
                    <a:ext uri="{9D8B030D-6E8A-4147-A177-3AD203B41FA5}">
                      <a16:colId xmlns:a16="http://schemas.microsoft.com/office/drawing/2014/main" val="3976098456"/>
                    </a:ext>
                  </a:extLst>
                </a:gridCol>
                <a:gridCol w="1513349">
                  <a:extLst>
                    <a:ext uri="{9D8B030D-6E8A-4147-A177-3AD203B41FA5}">
                      <a16:colId xmlns:a16="http://schemas.microsoft.com/office/drawing/2014/main" val="2878098348"/>
                    </a:ext>
                  </a:extLst>
                </a:gridCol>
                <a:gridCol w="1513349">
                  <a:extLst>
                    <a:ext uri="{9D8B030D-6E8A-4147-A177-3AD203B41FA5}">
                      <a16:colId xmlns:a16="http://schemas.microsoft.com/office/drawing/2014/main" val="815442408"/>
                    </a:ext>
                  </a:extLst>
                </a:gridCol>
                <a:gridCol w="1513349">
                  <a:extLst>
                    <a:ext uri="{9D8B030D-6E8A-4147-A177-3AD203B41FA5}">
                      <a16:colId xmlns:a16="http://schemas.microsoft.com/office/drawing/2014/main" val="4038396173"/>
                    </a:ext>
                  </a:extLst>
                </a:gridCol>
                <a:gridCol w="1513349">
                  <a:extLst>
                    <a:ext uri="{9D8B030D-6E8A-4147-A177-3AD203B41FA5}">
                      <a16:colId xmlns:a16="http://schemas.microsoft.com/office/drawing/2014/main" val="2771523627"/>
                    </a:ext>
                  </a:extLst>
                </a:gridCol>
                <a:gridCol w="1513349">
                  <a:extLst>
                    <a:ext uri="{9D8B030D-6E8A-4147-A177-3AD203B41FA5}">
                      <a16:colId xmlns:a16="http://schemas.microsoft.com/office/drawing/2014/main" val="1747433251"/>
                    </a:ext>
                  </a:extLst>
                </a:gridCol>
                <a:gridCol w="1513349">
                  <a:extLst>
                    <a:ext uri="{9D8B030D-6E8A-4147-A177-3AD203B41FA5}">
                      <a16:colId xmlns:a16="http://schemas.microsoft.com/office/drawing/2014/main" val="1334004456"/>
                    </a:ext>
                  </a:extLst>
                </a:gridCol>
              </a:tblGrid>
              <a:tr h="53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m_1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m_2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m_3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m_4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m_5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m_6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m_7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43171177"/>
                  </a:ext>
                </a:extLst>
              </a:tr>
              <a:tr h="933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ko_1.jpg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Original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0.178277430000000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0.000000145090000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0.000000040630700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0.000000141609000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0.000000000000011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0.000000000053862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-0.000000000000001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65261662"/>
                  </a:ext>
                </a:extLst>
              </a:tr>
              <a:tr h="933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ko_1.jpg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Half sized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0.178805948000000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0.000000136806000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0.000000037410700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0.000000187749000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0.000000000000015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0.000000000069441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-0.000000000000003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72126287"/>
                  </a:ext>
                </a:extLst>
              </a:tr>
              <a:tr h="933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ko_1.jpg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90 degree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0.178277430000000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0.000000145090000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0.000000040630700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0.000000141609000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0.000000000000011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0.000000000053862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-0.000000000000001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20918533"/>
                  </a:ext>
                </a:extLst>
              </a:tr>
              <a:tr h="933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ko_1.jpg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180 degree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0.178277430000000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0.000000145090000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0.000000040630700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0.000000141609000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0.000000000000011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0.000000000053862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-0.000000000000001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3449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21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moment values for ‘o_1.jpg’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340922"/>
              </p:ext>
            </p:extLst>
          </p:nvPr>
        </p:nvGraphicFramePr>
        <p:xfrm>
          <a:off x="1" y="1690689"/>
          <a:ext cx="12192002" cy="4266767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703842">
                  <a:extLst>
                    <a:ext uri="{9D8B030D-6E8A-4147-A177-3AD203B41FA5}">
                      <a16:colId xmlns:a16="http://schemas.microsoft.com/office/drawing/2014/main" val="2860230236"/>
                    </a:ext>
                  </a:extLst>
                </a:gridCol>
                <a:gridCol w="894717">
                  <a:extLst>
                    <a:ext uri="{9D8B030D-6E8A-4147-A177-3AD203B41FA5}">
                      <a16:colId xmlns:a16="http://schemas.microsoft.com/office/drawing/2014/main" val="3437351458"/>
                    </a:ext>
                  </a:extLst>
                </a:gridCol>
                <a:gridCol w="1513349">
                  <a:extLst>
                    <a:ext uri="{9D8B030D-6E8A-4147-A177-3AD203B41FA5}">
                      <a16:colId xmlns:a16="http://schemas.microsoft.com/office/drawing/2014/main" val="3976098456"/>
                    </a:ext>
                  </a:extLst>
                </a:gridCol>
                <a:gridCol w="1513349">
                  <a:extLst>
                    <a:ext uri="{9D8B030D-6E8A-4147-A177-3AD203B41FA5}">
                      <a16:colId xmlns:a16="http://schemas.microsoft.com/office/drawing/2014/main" val="2878098348"/>
                    </a:ext>
                  </a:extLst>
                </a:gridCol>
                <a:gridCol w="1513349">
                  <a:extLst>
                    <a:ext uri="{9D8B030D-6E8A-4147-A177-3AD203B41FA5}">
                      <a16:colId xmlns:a16="http://schemas.microsoft.com/office/drawing/2014/main" val="815442408"/>
                    </a:ext>
                  </a:extLst>
                </a:gridCol>
                <a:gridCol w="1513349">
                  <a:extLst>
                    <a:ext uri="{9D8B030D-6E8A-4147-A177-3AD203B41FA5}">
                      <a16:colId xmlns:a16="http://schemas.microsoft.com/office/drawing/2014/main" val="4038396173"/>
                    </a:ext>
                  </a:extLst>
                </a:gridCol>
                <a:gridCol w="1513349">
                  <a:extLst>
                    <a:ext uri="{9D8B030D-6E8A-4147-A177-3AD203B41FA5}">
                      <a16:colId xmlns:a16="http://schemas.microsoft.com/office/drawing/2014/main" val="2771523627"/>
                    </a:ext>
                  </a:extLst>
                </a:gridCol>
                <a:gridCol w="1513349">
                  <a:extLst>
                    <a:ext uri="{9D8B030D-6E8A-4147-A177-3AD203B41FA5}">
                      <a16:colId xmlns:a16="http://schemas.microsoft.com/office/drawing/2014/main" val="1747433251"/>
                    </a:ext>
                  </a:extLst>
                </a:gridCol>
                <a:gridCol w="1513349">
                  <a:extLst>
                    <a:ext uri="{9D8B030D-6E8A-4147-A177-3AD203B41FA5}">
                      <a16:colId xmlns:a16="http://schemas.microsoft.com/office/drawing/2014/main" val="1334004456"/>
                    </a:ext>
                  </a:extLst>
                </a:gridCol>
              </a:tblGrid>
              <a:tr h="5327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m_1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m_2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m_3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m_4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m_5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m_6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m_7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43171177"/>
                  </a:ext>
                </a:extLst>
              </a:tr>
              <a:tr h="933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o_1.jpg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Original</a:t>
                      </a:r>
                    </a:p>
                  </a:txBody>
                  <a:tcPr marL="9525" marR="9525" marT="9525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0.175463523159531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0.000000086527314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0.000000019946386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0.000000225376840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-0.000000000000014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-0.000000000040403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0.000000000000005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65261662"/>
                  </a:ext>
                </a:extLst>
              </a:tr>
              <a:tr h="933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o_1.jpg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Half sized</a:t>
                      </a:r>
                    </a:p>
                  </a:txBody>
                  <a:tcPr marL="9525" marR="9525" marT="9525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0.176431291331627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0.000000092750605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0.000000025599511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0.000000280154273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-0.000000000000010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-0.000000000024202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0.000000000000022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472126287"/>
                  </a:ext>
                </a:extLst>
              </a:tr>
              <a:tr h="933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o_1.jpg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degree</a:t>
                      </a:r>
                    </a:p>
                  </a:txBody>
                  <a:tcPr marL="9525" marR="9525" marT="9525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0.175463523159531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0.000000086527314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0.000000019946386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0.000000225376840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-0.000000000000014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-0.000000000040403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0.000000000000005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20918533"/>
                  </a:ext>
                </a:extLst>
              </a:tr>
              <a:tr h="9334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o_1.jpg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 degree</a:t>
                      </a:r>
                    </a:p>
                  </a:txBody>
                  <a:tcPr marL="9525" marR="9525" marT="9525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0.175463523159531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0.000000086527314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0.000000019946386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0.000000225376840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-0.000000000000014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-0.000000000040403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0.000000000000005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3449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76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of m1 for ‘ko-1,ko-2,o-1,o-2’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6E3894B-9350-4ADE-B704-44C52C7A8D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164509"/>
              </p:ext>
            </p:extLst>
          </p:nvPr>
        </p:nvGraphicFramePr>
        <p:xfrm>
          <a:off x="838200" y="1776410"/>
          <a:ext cx="10515599" cy="4887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990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m2,m3,m4 for ‘o-11.jpg’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1358251-2FA9-4842-864E-A179619E1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482009"/>
              </p:ext>
            </p:extLst>
          </p:nvPr>
        </p:nvGraphicFramePr>
        <p:xfrm>
          <a:off x="838200" y="1825624"/>
          <a:ext cx="10515600" cy="4769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966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of m2 for image o-11 and o-12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03AB6B-AF06-4B4D-9D7B-D7586E9AF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77869"/>
              </p:ext>
            </p:extLst>
          </p:nvPr>
        </p:nvGraphicFramePr>
        <p:xfrm>
          <a:off x="838200" y="1825625"/>
          <a:ext cx="10515600" cy="4852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382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568</Words>
  <Application>Microsoft Office PowerPoint</Application>
  <PresentationFormat>Widescreen</PresentationFormat>
  <Paragraphs>254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Vrinda</vt:lpstr>
      <vt:lpstr>Office Theme</vt:lpstr>
      <vt:lpstr>Thesis-10</vt:lpstr>
      <vt:lpstr>Input Images:  ‘ko_1.jpg’ and ‘o_1.jpg’</vt:lpstr>
      <vt:lpstr>linear transformations </vt:lpstr>
      <vt:lpstr>Seven moment values for ‘ko_1.jpg’</vt:lpstr>
      <vt:lpstr>Seven moment values for ‘ko_2.jpg’</vt:lpstr>
      <vt:lpstr>Seven moment values for ‘o_1.jpg’</vt:lpstr>
      <vt:lpstr>Chart of m1 for ‘ko-1,ko-2,o-1,o-2’</vt:lpstr>
      <vt:lpstr>m2,m3,m4 for ‘o-11.jpg’</vt:lpstr>
      <vt:lpstr>Chart of m2 for image o-11 and o-12</vt:lpstr>
      <vt:lpstr>PowerPoint Presentation</vt:lpstr>
      <vt:lpstr>PowerPoint Presentation</vt:lpstr>
      <vt:lpstr>Average of ‘ko’ and ‘o’ moment.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Thesis-10</dc:title>
  <dc:creator>N A Z M U L</dc:creator>
  <cp:lastModifiedBy>N A Z M U L</cp:lastModifiedBy>
  <cp:revision>24</cp:revision>
  <dcterms:created xsi:type="dcterms:W3CDTF">2017-05-06T08:44:55Z</dcterms:created>
  <dcterms:modified xsi:type="dcterms:W3CDTF">2017-05-10T12:29:20Z</dcterms:modified>
</cp:coreProperties>
</file>