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2" r:id="rId9"/>
    <p:sldId id="264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04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SevenMoment\hell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SevenMoment\hell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SevenMoment\sevenMoment_o_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SevenMoment\sevenMoment_kho_1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Chart of Avg of ko_2 &amp; o_1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 of ko_2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Sheet2!$G$2:$G$8</c:f>
              <c:numCache>
                <c:formatCode>General</c:formatCode>
                <c:ptCount val="7"/>
                <c:pt idx="0">
                  <c:v>0.17827742999999999</c:v>
                </c:pt>
                <c:pt idx="1">
                  <c:v>1.4509000000000001E-7</c:v>
                </c:pt>
                <c:pt idx="2">
                  <c:v>4.0630699999999999E-8</c:v>
                </c:pt>
                <c:pt idx="3">
                  <c:v>1.4160900000000001E-7</c:v>
                </c:pt>
                <c:pt idx="4">
                  <c:v>1.1E-14</c:v>
                </c:pt>
                <c:pt idx="5">
                  <c:v>5.3862E-11</c:v>
                </c:pt>
                <c:pt idx="6">
                  <c:v>-1.0000000000000001E-15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1-46CB-BFA1-A683F41FF132}"/>
            </c:ext>
          </c:extLst>
        </c:ser>
        <c:ser>
          <c:idx val="1"/>
          <c:order val="1"/>
          <c:tx>
            <c:v>avg of o_1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Sheet2!$N$2:$N$8</c:f>
              <c:numCache>
                <c:formatCode>General</c:formatCode>
                <c:ptCount val="7"/>
                <c:pt idx="0">
                  <c:v>0.17546352300000001</c:v>
                </c:pt>
                <c:pt idx="1">
                  <c:v>8.6527299999999994E-8</c:v>
                </c:pt>
                <c:pt idx="2">
                  <c:v>1.9946400000000001E-8</c:v>
                </c:pt>
                <c:pt idx="3">
                  <c:v>2.2537699999999999E-7</c:v>
                </c:pt>
                <c:pt idx="4">
                  <c:v>-1.4E-14</c:v>
                </c:pt>
                <c:pt idx="5">
                  <c:v>-4.0402999999999997E-11</c:v>
                </c:pt>
                <c:pt idx="6">
                  <c:v>5E-15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81-46CB-BFA1-A683F41FF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0964464"/>
        <c:axId val="491626696"/>
      </c:barChart>
      <c:catAx>
        <c:axId val="360964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626696"/>
        <c:crosses val="autoZero"/>
        <c:auto val="1"/>
        <c:lblAlgn val="ctr"/>
        <c:lblOffset val="100"/>
        <c:noMultiLvlLbl val="0"/>
      </c:catAx>
      <c:valAx>
        <c:axId val="49162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96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Chart of Avg of ko_2 &amp; o_1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 avg of ko_2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Sheet2!$G$2:$G$8</c:f>
              <c:numCache>
                <c:formatCode>General</c:formatCode>
                <c:ptCount val="7"/>
                <c:pt idx="0">
                  <c:v>0.17827742999999999</c:v>
                </c:pt>
                <c:pt idx="1">
                  <c:v>1.4509000000000001E-7</c:v>
                </c:pt>
                <c:pt idx="2">
                  <c:v>4.0630699999999999E-8</c:v>
                </c:pt>
                <c:pt idx="3">
                  <c:v>1.4160900000000001E-7</c:v>
                </c:pt>
                <c:pt idx="4">
                  <c:v>1.1E-14</c:v>
                </c:pt>
                <c:pt idx="5">
                  <c:v>5.3862E-11</c:v>
                </c:pt>
                <c:pt idx="6">
                  <c:v>-1.0000000000000001E-15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69-4CF1-A3A4-97C79BCA0655}"/>
            </c:ext>
          </c:extLst>
        </c:ser>
        <c:ser>
          <c:idx val="1"/>
          <c:order val="1"/>
          <c:tx>
            <c:v>avg of o_1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Sheet2!$N$2:$N$8</c:f>
              <c:numCache>
                <c:formatCode>General</c:formatCode>
                <c:ptCount val="7"/>
                <c:pt idx="0">
                  <c:v>0.17546352300000001</c:v>
                </c:pt>
                <c:pt idx="1">
                  <c:v>8.6527299999999994E-8</c:v>
                </c:pt>
                <c:pt idx="2">
                  <c:v>1.9946400000000001E-8</c:v>
                </c:pt>
                <c:pt idx="3">
                  <c:v>2.2537699999999999E-7</c:v>
                </c:pt>
                <c:pt idx="4">
                  <c:v>-1.4E-14</c:v>
                </c:pt>
                <c:pt idx="5">
                  <c:v>-4.0402999999999997E-11</c:v>
                </c:pt>
                <c:pt idx="6">
                  <c:v>5E-15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69-4CF1-A3A4-97C79BCA0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7243776"/>
        <c:axId val="547240496"/>
      </c:lineChart>
      <c:catAx>
        <c:axId val="547243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40496"/>
        <c:crosses val="autoZero"/>
        <c:auto val="1"/>
        <c:lblAlgn val="ctr"/>
        <c:lblOffset val="100"/>
        <c:noMultiLvlLbl val="0"/>
      </c:catAx>
      <c:valAx>
        <c:axId val="54724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4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Sheet2!$F$3:$F$9</c:f>
              <c:numCache>
                <c:formatCode>General</c:formatCode>
                <c:ptCount val="7"/>
                <c:pt idx="0">
                  <c:v>0.17968079642431883</c:v>
                </c:pt>
                <c:pt idx="1">
                  <c:v>2.1367283599241869E-6</c:v>
                </c:pt>
                <c:pt idx="2">
                  <c:v>2.1420890459631109E-7</c:v>
                </c:pt>
                <c:pt idx="3">
                  <c:v>4.3057678273981646E-6</c:v>
                </c:pt>
                <c:pt idx="4">
                  <c:v>-3.3122506440518009E-12</c:v>
                </c:pt>
                <c:pt idx="5">
                  <c:v>-5.9306497159650576E-9</c:v>
                </c:pt>
                <c:pt idx="6">
                  <c:v>2.5069281305902322E-12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C-4B84-9750-BEB385667087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Sheet2!$K$3:$K$9</c:f>
              <c:numCache>
                <c:formatCode>General</c:formatCode>
                <c:ptCount val="7"/>
                <c:pt idx="0">
                  <c:v>0.17875831050000002</c:v>
                </c:pt>
                <c:pt idx="1">
                  <c:v>1.1156325000000001E-7</c:v>
                </c:pt>
                <c:pt idx="2">
                  <c:v>2.0953375E-8</c:v>
                </c:pt>
                <c:pt idx="3">
                  <c:v>1.1007950000000002E-6</c:v>
                </c:pt>
                <c:pt idx="4">
                  <c:v>3.5695574999999997E-14</c:v>
                </c:pt>
                <c:pt idx="5">
                  <c:v>-3.1910749999999998E-10</c:v>
                </c:pt>
                <c:pt idx="6">
                  <c:v>-1.6253925E-13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DC-4B84-9750-BEB385667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9660984"/>
        <c:axId val="404871848"/>
      </c:barChart>
      <c:catAx>
        <c:axId val="389660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871848"/>
        <c:crosses val="autoZero"/>
        <c:auto val="1"/>
        <c:lblAlgn val="ctr"/>
        <c:lblOffset val="100"/>
        <c:noMultiLvlLbl val="0"/>
      </c:catAx>
      <c:valAx>
        <c:axId val="40487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660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kho_11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Sheet2!$F$3:$F$9</c:f>
              <c:numCache>
                <c:formatCode>General</c:formatCode>
                <c:ptCount val="7"/>
                <c:pt idx="0">
                  <c:v>0.17380666552400847</c:v>
                </c:pt>
                <c:pt idx="1">
                  <c:v>1.3753680423453455E-8</c:v>
                </c:pt>
                <c:pt idx="2">
                  <c:v>3.8919444639751874E-9</c:v>
                </c:pt>
                <c:pt idx="3">
                  <c:v>4.8086445398787556E-8</c:v>
                </c:pt>
                <c:pt idx="4">
                  <c:v>-6.1314279198649674E-16</c:v>
                </c:pt>
                <c:pt idx="5">
                  <c:v>-1.1988046658937494E-12</c:v>
                </c:pt>
                <c:pt idx="6">
                  <c:v>-2.1192964766956642E-17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A4-4A43-9279-2DD7D7FBCAEE}"/>
            </c:ext>
          </c:extLst>
        </c:ser>
        <c:ser>
          <c:idx val="1"/>
          <c:order val="1"/>
          <c:tx>
            <c:v>kho_12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Sheet2!$K$3:$K$9</c:f>
              <c:numCache>
                <c:formatCode>General</c:formatCode>
                <c:ptCount val="7"/>
                <c:pt idx="0">
                  <c:v>0.17768728424999999</c:v>
                </c:pt>
                <c:pt idx="1">
                  <c:v>1.29150075E-7</c:v>
                </c:pt>
                <c:pt idx="2">
                  <c:v>6.4132325000000009E-8</c:v>
                </c:pt>
                <c:pt idx="3">
                  <c:v>1.3028375000000001E-6</c:v>
                </c:pt>
                <c:pt idx="4">
                  <c:v>3.5821899999999999E-13</c:v>
                </c:pt>
                <c:pt idx="5">
                  <c:v>3.4516675000000001E-10</c:v>
                </c:pt>
                <c:pt idx="6">
                  <c:v>1.1894724999999999E-13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A4-4A43-9279-2DD7D7FBC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865288"/>
        <c:axId val="404865616"/>
      </c:lineChart>
      <c:catAx>
        <c:axId val="404865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865616"/>
        <c:crosses val="autoZero"/>
        <c:auto val="1"/>
        <c:lblAlgn val="ctr"/>
        <c:lblOffset val="100"/>
        <c:noMultiLvlLbl val="0"/>
      </c:catAx>
      <c:valAx>
        <c:axId val="40486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865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3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9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7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E9C7-F43D-4131-8C70-E1A5BA98CC09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7042-68E7-434E-9C4E-9FC50D3B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Thesis-11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Seven moment invariant analysis-2</a:t>
            </a:r>
          </a:p>
        </p:txBody>
      </p:sp>
    </p:spTree>
    <p:extLst>
      <p:ext uri="{BB962C8B-B14F-4D97-AF65-F5344CB8AC3E}">
        <p14:creationId xmlns:p14="http://schemas.microsoft.com/office/powerpoint/2010/main" val="38450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/>
              <a:t>“</a:t>
            </a:r>
            <a:r>
              <a:rPr lang="en-US" dirty="0"/>
              <a:t>kho_11.jpg</a:t>
            </a:r>
            <a:r>
              <a:rPr lang="bn-IN" dirty="0"/>
              <a:t>” </a:t>
            </a:r>
            <a:r>
              <a:rPr lang="en-US" dirty="0"/>
              <a:t>in original form and result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26026"/>
            <a:ext cx="366712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29" y="1951264"/>
            <a:ext cx="533400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98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/>
              <a:t>“</a:t>
            </a:r>
            <a:r>
              <a:rPr lang="en-US" dirty="0"/>
              <a:t>kho_12.jpg</a:t>
            </a:r>
            <a:r>
              <a:rPr lang="bn-IN" dirty="0"/>
              <a:t>” </a:t>
            </a:r>
            <a:r>
              <a:rPr lang="en-US" dirty="0"/>
              <a:t>in original form and result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57" y="2746942"/>
            <a:ext cx="366712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43" y="1951264"/>
            <a:ext cx="533400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91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“Kho_11.jpg” and ”Kho_12.jpg”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143921"/>
              </p:ext>
            </p:extLst>
          </p:nvPr>
        </p:nvGraphicFramePr>
        <p:xfrm>
          <a:off x="838200" y="1800519"/>
          <a:ext cx="10515601" cy="4654852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854059">
                  <a:extLst>
                    <a:ext uri="{9D8B030D-6E8A-4147-A177-3AD203B41FA5}">
                      <a16:colId xmlns:a16="http://schemas.microsoft.com/office/drawing/2014/main" val="3652386899"/>
                    </a:ext>
                  </a:extLst>
                </a:gridCol>
                <a:gridCol w="854059">
                  <a:extLst>
                    <a:ext uri="{9D8B030D-6E8A-4147-A177-3AD203B41FA5}">
                      <a16:colId xmlns:a16="http://schemas.microsoft.com/office/drawing/2014/main" val="256259078"/>
                    </a:ext>
                  </a:extLst>
                </a:gridCol>
                <a:gridCol w="854059">
                  <a:extLst>
                    <a:ext uri="{9D8B030D-6E8A-4147-A177-3AD203B41FA5}">
                      <a16:colId xmlns:a16="http://schemas.microsoft.com/office/drawing/2014/main" val="936852826"/>
                    </a:ext>
                  </a:extLst>
                </a:gridCol>
                <a:gridCol w="854059">
                  <a:extLst>
                    <a:ext uri="{9D8B030D-6E8A-4147-A177-3AD203B41FA5}">
                      <a16:colId xmlns:a16="http://schemas.microsoft.com/office/drawing/2014/main" val="453540303"/>
                    </a:ext>
                  </a:extLst>
                </a:gridCol>
                <a:gridCol w="854059">
                  <a:extLst>
                    <a:ext uri="{9D8B030D-6E8A-4147-A177-3AD203B41FA5}">
                      <a16:colId xmlns:a16="http://schemas.microsoft.com/office/drawing/2014/main" val="1281570595"/>
                    </a:ext>
                  </a:extLst>
                </a:gridCol>
                <a:gridCol w="854059">
                  <a:extLst>
                    <a:ext uri="{9D8B030D-6E8A-4147-A177-3AD203B41FA5}">
                      <a16:colId xmlns:a16="http://schemas.microsoft.com/office/drawing/2014/main" val="3868884568"/>
                    </a:ext>
                  </a:extLst>
                </a:gridCol>
                <a:gridCol w="854059">
                  <a:extLst>
                    <a:ext uri="{9D8B030D-6E8A-4147-A177-3AD203B41FA5}">
                      <a16:colId xmlns:a16="http://schemas.microsoft.com/office/drawing/2014/main" val="1813611461"/>
                    </a:ext>
                  </a:extLst>
                </a:gridCol>
                <a:gridCol w="854059">
                  <a:extLst>
                    <a:ext uri="{9D8B030D-6E8A-4147-A177-3AD203B41FA5}">
                      <a16:colId xmlns:a16="http://schemas.microsoft.com/office/drawing/2014/main" val="2063356897"/>
                    </a:ext>
                  </a:extLst>
                </a:gridCol>
                <a:gridCol w="854059">
                  <a:extLst>
                    <a:ext uri="{9D8B030D-6E8A-4147-A177-3AD203B41FA5}">
                      <a16:colId xmlns:a16="http://schemas.microsoft.com/office/drawing/2014/main" val="3562064919"/>
                    </a:ext>
                  </a:extLst>
                </a:gridCol>
                <a:gridCol w="1120952">
                  <a:extLst>
                    <a:ext uri="{9D8B030D-6E8A-4147-A177-3AD203B41FA5}">
                      <a16:colId xmlns:a16="http://schemas.microsoft.com/office/drawing/2014/main" val="2662801931"/>
                    </a:ext>
                  </a:extLst>
                </a:gridCol>
                <a:gridCol w="854059">
                  <a:extLst>
                    <a:ext uri="{9D8B030D-6E8A-4147-A177-3AD203B41FA5}">
                      <a16:colId xmlns:a16="http://schemas.microsoft.com/office/drawing/2014/main" val="1679921535"/>
                    </a:ext>
                  </a:extLst>
                </a:gridCol>
                <a:gridCol w="854059">
                  <a:extLst>
                    <a:ext uri="{9D8B030D-6E8A-4147-A177-3AD203B41FA5}">
                      <a16:colId xmlns:a16="http://schemas.microsoft.com/office/drawing/2014/main" val="539888202"/>
                    </a:ext>
                  </a:extLst>
                </a:gridCol>
              </a:tblGrid>
              <a:tr h="29456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kho_11.jpg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kho_12.jpg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20514"/>
                  </a:ext>
                </a:extLst>
              </a:tr>
              <a:tr h="46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Original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Half sized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 degree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180 degree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Original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Half sized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 degree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180 degree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321744"/>
                  </a:ext>
                </a:extLst>
              </a:tr>
              <a:tr h="46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m_1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0.173645423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0.174290392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0.173645423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0.173645423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0.173806666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0.177479183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0.178311588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0.177479183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0.177479183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0.177687284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0.003880619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30738"/>
                  </a:ext>
                </a:extLst>
              </a:tr>
              <a:tr h="46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m_2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1.10118E-08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2.19793E-08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1.10118E-08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1.10118E-08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1.37537E-08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1.49E-07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6.99E-08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1.49E-07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1.49E-07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1.2915E-07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1.15396E-07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15427"/>
                  </a:ext>
                </a:extLst>
              </a:tr>
              <a:tr h="46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m_3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3.60089E-09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4.7651E-09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3.60089E-09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3.60089E-09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3.89194E-09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6.36E-08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6.57E-08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6.36E-08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6.36E-08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6.41323E-08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6.02404E-08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02857"/>
                  </a:ext>
                </a:extLst>
              </a:tr>
              <a:tr h="46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m_4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4.47103E-08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5.82148E-08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4.47103E-08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4.47103E-08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4.80864E-08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1.25E-06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1.46E-06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1.25E-06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1.25E-06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1.30284E-06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1.25475E-06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15732"/>
                  </a:ext>
                </a:extLst>
              </a:tr>
              <a:tr h="662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m_5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-5.35752E-16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-8.45315E-16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-5.35752E-16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-5.35752E-16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-6.13143E-16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3.33E-13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4.34E-13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3.33E-13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3.33E-13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3.58219E-13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3.58832E-13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70129"/>
                  </a:ext>
                </a:extLst>
              </a:tr>
              <a:tr h="662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m_6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-2.63517E-13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-4.00467E-12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-2.63517E-13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-2.63517E-13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-1.1988E-12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3.71E-10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2.69E-10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3.71E-10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3.71E-10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3.45167E-10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3.46366E-10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896762"/>
                  </a:ext>
                </a:extLst>
              </a:tr>
              <a:tr h="662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m_7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-1.86561E-16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4.7491E-16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-1.86561E-16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-1.86561E-16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-2.1193E-17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1.16E-13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1.16E-13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1.16E-13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1.18947E-13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1.18968E-13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9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42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of moments of “kho_11.jpg” and “kho_12.jpg”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19F500-7B14-4739-9D51-860CCC7CD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2215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79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we calculate the moment of two </a:t>
            </a:r>
            <a:r>
              <a:rPr lang="en-US" b="1" dirty="0"/>
              <a:t>same characters</a:t>
            </a:r>
            <a:r>
              <a:rPr lang="en-US" dirty="0"/>
              <a:t>, we found small difference between the average of their moment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single image of a character we found almost similar average values which define whether we translated the image the seven moment invariant does not change the values a lot and they are similar in almost 3 digits after decimal 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If we calculate the moment of two </a:t>
            </a:r>
            <a:r>
              <a:rPr lang="en-US" b="1" dirty="0"/>
              <a:t>different characters</a:t>
            </a:r>
            <a:r>
              <a:rPr lang="en-US" dirty="0"/>
              <a:t>, we found small difference between the average of their moment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moment values are so small fraction. As a result it is so difficult to classify two different characters using seven moment invariants.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Experimented images (Ko_2.jpg, O_1.jpg)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73" y="1973108"/>
            <a:ext cx="4704889" cy="407373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63" y="1973108"/>
            <a:ext cx="4601344" cy="40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6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seven moment for “Ko_2.jpg”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702693"/>
              </p:ext>
            </p:extLst>
          </p:nvPr>
        </p:nvGraphicFramePr>
        <p:xfrm>
          <a:off x="838200" y="1690688"/>
          <a:ext cx="10515603" cy="4223413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5253888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5771981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22165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9928531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064188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477628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802680"/>
                    </a:ext>
                  </a:extLst>
                </a:gridCol>
              </a:tblGrid>
              <a:tr h="501006">
                <a:tc rowSpan="8"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ko_2.jpg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Moments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Original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Half sized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90 degree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180 degree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441681"/>
                  </a:ext>
                </a:extLst>
              </a:tr>
              <a:tr h="544079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0.17827743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0.17827743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0.17827743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0.17827743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0.17827743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98441"/>
                  </a:ext>
                </a:extLst>
              </a:tr>
              <a:tr h="544079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m_2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1.4509E-07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1.4509E-07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1.4509E-07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1.4509E-07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1.4509E-07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425831"/>
                  </a:ext>
                </a:extLst>
              </a:tr>
              <a:tr h="544079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4.06307E-08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4.06307E-08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4.06307E-08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4.06307E-08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4.06307E-08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47607"/>
                  </a:ext>
                </a:extLst>
              </a:tr>
              <a:tr h="544079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1.41609E-07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1.41609E-07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1.41609E-07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1.41609E-07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1.41609E-07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65760"/>
                  </a:ext>
                </a:extLst>
              </a:tr>
              <a:tr h="501006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1.1E-14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1.1E-14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1.1E-14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1.1E-14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1.1E-14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61799"/>
                  </a:ext>
                </a:extLst>
              </a:tr>
              <a:tr h="544079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5.3862E-11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5.3862E-11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5.3862E-11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5.3862E-11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5.3862E-11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71174"/>
                  </a:ext>
                </a:extLst>
              </a:tr>
              <a:tr h="501006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-1E-15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-1E-15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-1E-15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-1E-15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-1E-15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88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seven moment for “o_1.jpg”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06629"/>
              </p:ext>
            </p:extLst>
          </p:nvPr>
        </p:nvGraphicFramePr>
        <p:xfrm>
          <a:off x="838200" y="1690688"/>
          <a:ext cx="10515603" cy="4223413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5253888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5771981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22165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9928531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064188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477628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802680"/>
                    </a:ext>
                  </a:extLst>
                </a:gridCol>
              </a:tblGrid>
              <a:tr h="501006">
                <a:tc rowSpan="8"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O_1.jpg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Moments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Original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Half sized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90 degree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180 degree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441681"/>
                  </a:ext>
                </a:extLst>
              </a:tr>
              <a:tr h="544079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m_1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0.175463523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0.175463523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0.175463523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0.175463523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0.175463523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98441"/>
                  </a:ext>
                </a:extLst>
              </a:tr>
              <a:tr h="544079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m_2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8.65273E-08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8.65273E-08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8.65273E-08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8.65273E-08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8.65273E-08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425831"/>
                  </a:ext>
                </a:extLst>
              </a:tr>
              <a:tr h="544079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1.99464E-08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1.99464E-08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1.99464E-08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1.99464E-08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1.99464E-08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47607"/>
                  </a:ext>
                </a:extLst>
              </a:tr>
              <a:tr h="544079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2.25377E-07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2.25377E-07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2.25377E-07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2.25377E-07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2.25377E-07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65760"/>
                  </a:ext>
                </a:extLst>
              </a:tr>
              <a:tr h="501006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-1.4E-14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-1.4E-14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-1.4E-14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-1.4E-14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-1.4E-14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61799"/>
                  </a:ext>
                </a:extLst>
              </a:tr>
              <a:tr h="544079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-4.0403E-11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-4.0403E-11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-4.0403E-11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-4.0403E-11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-4.0403E-11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71174"/>
                  </a:ext>
                </a:extLst>
              </a:tr>
              <a:tr h="501006"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m_7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5E-15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5E-15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5E-15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5E-15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5E-15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88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31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of “ko_2.jpg” and “o_1.jpg”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84BE69E-C94C-4391-A01D-7E66E1960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135805"/>
              </p:ext>
            </p:extLst>
          </p:nvPr>
        </p:nvGraphicFramePr>
        <p:xfrm>
          <a:off x="5621596" y="1950066"/>
          <a:ext cx="5732204" cy="381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33D4EA3-2751-4A52-8249-DCDF9E6C23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412528"/>
              </p:ext>
            </p:extLst>
          </p:nvPr>
        </p:nvGraphicFramePr>
        <p:xfrm>
          <a:off x="725714" y="1950067"/>
          <a:ext cx="4895881" cy="3816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373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“O_11.jpg” and “O_12.jpg”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6460"/>
            <a:ext cx="5056008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6460"/>
            <a:ext cx="5029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5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“o_11.jpg” and “o_12.jpg”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0636"/>
            <a:ext cx="5069114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6" y="1820636"/>
            <a:ext cx="4793343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311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moments of “o_11.jpg” and “o_12.jpg”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367097"/>
              </p:ext>
            </p:extLst>
          </p:nvPr>
        </p:nvGraphicFramePr>
        <p:xfrm>
          <a:off x="551543" y="1690688"/>
          <a:ext cx="11408232" cy="4829580"/>
        </p:xfrm>
        <a:graphic>
          <a:graphicData uri="http://schemas.openxmlformats.org/drawingml/2006/table">
            <a:tbl>
              <a:tblPr firstRow="1" firstCol="1" bandCol="1">
                <a:tableStyleId>{F5AB1C69-6EDB-4FF4-983F-18BD219EF322}</a:tableStyleId>
              </a:tblPr>
              <a:tblGrid>
                <a:gridCol w="1037112">
                  <a:extLst>
                    <a:ext uri="{9D8B030D-6E8A-4147-A177-3AD203B41FA5}">
                      <a16:colId xmlns:a16="http://schemas.microsoft.com/office/drawing/2014/main" val="1613240840"/>
                    </a:ext>
                  </a:extLst>
                </a:gridCol>
                <a:gridCol w="1037112">
                  <a:extLst>
                    <a:ext uri="{9D8B030D-6E8A-4147-A177-3AD203B41FA5}">
                      <a16:colId xmlns:a16="http://schemas.microsoft.com/office/drawing/2014/main" val="4224459443"/>
                    </a:ext>
                  </a:extLst>
                </a:gridCol>
                <a:gridCol w="1037112">
                  <a:extLst>
                    <a:ext uri="{9D8B030D-6E8A-4147-A177-3AD203B41FA5}">
                      <a16:colId xmlns:a16="http://schemas.microsoft.com/office/drawing/2014/main" val="1666075995"/>
                    </a:ext>
                  </a:extLst>
                </a:gridCol>
                <a:gridCol w="1037112">
                  <a:extLst>
                    <a:ext uri="{9D8B030D-6E8A-4147-A177-3AD203B41FA5}">
                      <a16:colId xmlns:a16="http://schemas.microsoft.com/office/drawing/2014/main" val="558330075"/>
                    </a:ext>
                  </a:extLst>
                </a:gridCol>
                <a:gridCol w="1037112">
                  <a:extLst>
                    <a:ext uri="{9D8B030D-6E8A-4147-A177-3AD203B41FA5}">
                      <a16:colId xmlns:a16="http://schemas.microsoft.com/office/drawing/2014/main" val="524140772"/>
                    </a:ext>
                  </a:extLst>
                </a:gridCol>
                <a:gridCol w="1037112">
                  <a:extLst>
                    <a:ext uri="{9D8B030D-6E8A-4147-A177-3AD203B41FA5}">
                      <a16:colId xmlns:a16="http://schemas.microsoft.com/office/drawing/2014/main" val="518093641"/>
                    </a:ext>
                  </a:extLst>
                </a:gridCol>
                <a:gridCol w="1037112">
                  <a:extLst>
                    <a:ext uri="{9D8B030D-6E8A-4147-A177-3AD203B41FA5}">
                      <a16:colId xmlns:a16="http://schemas.microsoft.com/office/drawing/2014/main" val="2501346215"/>
                    </a:ext>
                  </a:extLst>
                </a:gridCol>
                <a:gridCol w="1037112">
                  <a:extLst>
                    <a:ext uri="{9D8B030D-6E8A-4147-A177-3AD203B41FA5}">
                      <a16:colId xmlns:a16="http://schemas.microsoft.com/office/drawing/2014/main" val="2056655341"/>
                    </a:ext>
                  </a:extLst>
                </a:gridCol>
                <a:gridCol w="1037112">
                  <a:extLst>
                    <a:ext uri="{9D8B030D-6E8A-4147-A177-3AD203B41FA5}">
                      <a16:colId xmlns:a16="http://schemas.microsoft.com/office/drawing/2014/main" val="2816305913"/>
                    </a:ext>
                  </a:extLst>
                </a:gridCol>
                <a:gridCol w="1037112">
                  <a:extLst>
                    <a:ext uri="{9D8B030D-6E8A-4147-A177-3AD203B41FA5}">
                      <a16:colId xmlns:a16="http://schemas.microsoft.com/office/drawing/2014/main" val="736599330"/>
                    </a:ext>
                  </a:extLst>
                </a:gridCol>
                <a:gridCol w="1037112">
                  <a:extLst>
                    <a:ext uri="{9D8B030D-6E8A-4147-A177-3AD203B41FA5}">
                      <a16:colId xmlns:a16="http://schemas.microsoft.com/office/drawing/2014/main" val="2779130378"/>
                    </a:ext>
                  </a:extLst>
                </a:gridCol>
              </a:tblGrid>
              <a:tr h="28713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o_11.jpg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o_12.jpg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7206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Actions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Original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Half sized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90 degree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180 degree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Avg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Original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Half sized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90 degree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180 degree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Avg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97607"/>
                  </a:ext>
                </a:extLst>
              </a:tr>
              <a:tr h="555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m_1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0.179474837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0.180298673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0.179474837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0.179474837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0.179680796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0.178649775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0.179083917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0.178649775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0.178649775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0.178758311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11977"/>
                  </a:ext>
                </a:extLst>
              </a:tr>
              <a:tr h="555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m_2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2.02005E-06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2.48676E-06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2.02005E-06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2.02005E-06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2.13673E-06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1.12E-07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1.10E-07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1.12E-07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1.12E-07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1.11563E-07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87773"/>
                  </a:ext>
                </a:extLst>
              </a:tr>
              <a:tr h="555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m_3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2.08653E-07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2.30878E-07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2.08653E-07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2.08653E-07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2.14209E-07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2.19E-08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1.80E-08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2.19E-08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2.19E-08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2.09534E-08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434420"/>
                  </a:ext>
                </a:extLst>
              </a:tr>
              <a:tr h="555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m_4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4.11284E-06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4.88456E-06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4.11284E-06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4.11284E-06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4.30577E-06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1.06E-06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1.23E-06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1.06E-06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1.06E-06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1.1008E-06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83220"/>
                  </a:ext>
                </a:extLst>
              </a:tr>
              <a:tr h="63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m_5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-3.05605E-12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-4.08087E-12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-3.05605E-12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-3.05605E-12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-3.31225E-12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3.90E-14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2.57E-14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3.90E-14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3.90E-14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3.56956E-14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57898"/>
                  </a:ext>
                </a:extLst>
              </a:tr>
              <a:tr h="63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m_6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-5.49812E-09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-7.22824E-09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-5.49812E-09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-5.49812E-09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-5.93065E-09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-3.05E-10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-3.62E-10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-3.05E-10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-3.05E-10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-3.19108E-10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62566"/>
                  </a:ext>
                </a:extLst>
              </a:tr>
              <a:tr h="63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m_7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2.27522E-12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3.20205E-12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2.27522E-12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2.27522E-12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2.50693E-12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-1.56E-13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-1.82E-13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-1.56E-13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-1.56E-13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-1.62539E-13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56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51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Avg</a:t>
            </a:r>
            <a:r>
              <a:rPr lang="en-US" b="1" dirty="0"/>
              <a:t> moments of o_1 &amp; o_2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D58B1D-B521-426C-9DC4-008E1B88A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173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652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749</Words>
  <Application>Microsoft Office PowerPoint</Application>
  <PresentationFormat>Widescreen</PresentationFormat>
  <Paragraphs>307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Vrinda</vt:lpstr>
      <vt:lpstr>Office Theme</vt:lpstr>
      <vt:lpstr>Thesis-11</vt:lpstr>
      <vt:lpstr>Experimented images (Ko_2.jpg, O_1.jpg)</vt:lpstr>
      <vt:lpstr>Values of seven moment for “Ko_2.jpg”</vt:lpstr>
      <vt:lpstr>Values of seven moment for “o_1.jpg”</vt:lpstr>
      <vt:lpstr>Charts of “ko_2.jpg” and “o_1.jpg”</vt:lpstr>
      <vt:lpstr>“O_11.jpg” and “O_12.jpg” </vt:lpstr>
      <vt:lpstr>Results of “o_11.jpg” and “o_12.jpg”</vt:lpstr>
      <vt:lpstr>Seven moments of “o_11.jpg” and “o_12.jpg”</vt:lpstr>
      <vt:lpstr>Avg moments of o_1 &amp; o_2</vt:lpstr>
      <vt:lpstr>“kho_11.jpg” in original form and result</vt:lpstr>
      <vt:lpstr>“kho_12.jpg” in original form and result</vt:lpstr>
      <vt:lpstr>Values of “Kho_11.jpg” and ”Kho_12.jpg”</vt:lpstr>
      <vt:lpstr>Chart of moments of “kho_11.jpg” and “kho_12.jpg”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Thesis-10</dc:title>
  <dc:creator>N A Z M U L</dc:creator>
  <cp:lastModifiedBy>N A Z M U L</cp:lastModifiedBy>
  <cp:revision>17</cp:revision>
  <dcterms:created xsi:type="dcterms:W3CDTF">2017-05-09T07:17:05Z</dcterms:created>
  <dcterms:modified xsi:type="dcterms:W3CDTF">2017-05-10T13:03:59Z</dcterms:modified>
</cp:coreProperties>
</file>