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2" r:id="rId6"/>
    <p:sldId id="275" r:id="rId7"/>
    <p:sldId id="274" r:id="rId8"/>
    <p:sldId id="276" r:id="rId9"/>
    <p:sldId id="280" r:id="rId10"/>
    <p:sldId id="277" r:id="rId11"/>
    <p:sldId id="279" r:id="rId12"/>
    <p:sldId id="26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4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8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1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6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0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67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B148BA-5495-458E-8AFD-379E934CFF0C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0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ref/adaptthresh.html#inputarg_I" TargetMode="External"/><Relationship Id="rId2" Type="http://schemas.openxmlformats.org/officeDocument/2006/relationships/hyperlink" Target="https://www.mathworks.com/help/images/ref/adaptthresh.html#outputarg_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Nazmul</a:t>
            </a:r>
            <a:r>
              <a:rPr lang="en-US" dirty="0"/>
              <a:t> </a:t>
            </a:r>
            <a:r>
              <a:rPr lang="en-US" dirty="0" err="1"/>
              <a:t>Arefin</a:t>
            </a:r>
            <a:endParaRPr lang="en-US" dirty="0"/>
          </a:p>
          <a:p>
            <a:r>
              <a:rPr lang="en-US" dirty="0" err="1"/>
              <a:t>Tapon</a:t>
            </a:r>
            <a:r>
              <a:rPr lang="en-US" dirty="0"/>
              <a:t> Hassan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0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29184"/>
            <a:ext cx="9720072" cy="1499616"/>
          </a:xfrm>
        </p:spPr>
        <p:txBody>
          <a:bodyPr/>
          <a:lstStyle/>
          <a:p>
            <a:r>
              <a:rPr lang="en-US" dirty="0"/>
              <a:t>Morphological 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4126" y="1575582"/>
            <a:ext cx="9720073" cy="32215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Dilation: </a:t>
            </a:r>
            <a:br>
              <a:rPr lang="en-US" sz="2000" dirty="0"/>
            </a:br>
            <a:r>
              <a:rPr lang="en-US" dirty="0"/>
              <a:t>The basic effect of the operator on a binary image is to gradually enlarge the boundaries of regions of foreground pixels (</a:t>
            </a:r>
            <a:r>
              <a:rPr lang="en-US" i="1" dirty="0"/>
              <a:t>i.e.</a:t>
            </a:r>
            <a:r>
              <a:rPr lang="en-US" dirty="0"/>
              <a:t> white pixels, typically). Thus areas of foreground pixels grow in size while holes within those regions become smaller.</a:t>
            </a:r>
          </a:p>
          <a:p>
            <a:pPr marL="0" indent="0">
              <a:buNone/>
            </a:pPr>
            <a:r>
              <a:rPr lang="en-US" dirty="0"/>
              <a:t>As an example of binary dilation, suppose that the structuring element is a 3×3 square, with the origin at its center, as shown in Figure 1. Note that in this and subsequent diagrams, foreground pixels are represented by 1's and background pixels by 0's.</a:t>
            </a:r>
          </a:p>
          <a:p>
            <a:pPr marL="0" indent="0">
              <a:buNone/>
            </a:pPr>
            <a:r>
              <a:rPr lang="en-US" dirty="0"/>
              <a:t>The structuring element may have to be supplied as a small binary image. In this latter case, a 3×3 square structuring element is normally assumed which gives the expansion effect. The effect of a dilation using this structuring element on a binary image is shown in Figure 2.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59" y="4791458"/>
            <a:ext cx="1958226" cy="2044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04" y="4791458"/>
            <a:ext cx="5889381" cy="20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14" y="2082018"/>
            <a:ext cx="7126785" cy="4065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2402"/>
            <a:ext cx="9720072" cy="1499616"/>
          </a:xfrm>
        </p:spPr>
        <p:txBody>
          <a:bodyPr/>
          <a:lstStyle/>
          <a:p>
            <a:r>
              <a:rPr lang="en-US" dirty="0"/>
              <a:t>Morphological 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4126" y="2082018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Dilation: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se1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',4,10);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BW2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imdilate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(erodedI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,se1);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31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11" y="1973141"/>
            <a:ext cx="9011089" cy="4624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detected by </a:t>
            </a:r>
            <a:r>
              <a:rPr lang="en-US" dirty="0" err="1"/>
              <a:t>sobel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edge(IM, 'Sobel');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bwareaopen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imfill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'holes'),5);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8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73" y="1719921"/>
            <a:ext cx="8298667" cy="4258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detected by Canny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BW3 = edge(BW2,'Canny');</a:t>
            </a:r>
          </a:p>
        </p:txBody>
      </p:sp>
    </p:spTree>
    <p:extLst>
      <p:ext uri="{BB962C8B-B14F-4D97-AF65-F5344CB8AC3E}">
        <p14:creationId xmlns:p14="http://schemas.microsoft.com/office/powerpoint/2010/main" val="16290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09" y="2084832"/>
            <a:ext cx="5675709" cy="4034862"/>
          </a:xfrm>
        </p:spPr>
      </p:pic>
    </p:spTree>
    <p:extLst>
      <p:ext uri="{BB962C8B-B14F-4D97-AF65-F5344CB8AC3E}">
        <p14:creationId xmlns:p14="http://schemas.microsoft.com/office/powerpoint/2010/main" val="233425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Resized (255x255)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19" y="2678112"/>
            <a:ext cx="3238500" cy="3238500"/>
          </a:xfrm>
        </p:spPr>
      </p:pic>
    </p:spTree>
    <p:extLst>
      <p:ext uri="{BB962C8B-B14F-4D97-AF65-F5344CB8AC3E}">
        <p14:creationId xmlns:p14="http://schemas.microsoft.com/office/powerpoint/2010/main" val="326687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to GRAYSCAL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2" y="2658794"/>
            <a:ext cx="3238500" cy="3238500"/>
          </a:xfrm>
        </p:spPr>
      </p:pic>
      <p:sp>
        <p:nvSpPr>
          <p:cNvPr id="5" name="TextBox 4"/>
          <p:cNvSpPr txBox="1"/>
          <p:nvPr/>
        </p:nvSpPr>
        <p:spPr>
          <a:xfrm>
            <a:off x="2255521" y="2658794"/>
            <a:ext cx="2739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im</a:t>
            </a:r>
            <a:r>
              <a:rPr lang="en-US" sz="2000" dirty="0"/>
              <a:t> = </a:t>
            </a:r>
            <a:r>
              <a:rPr lang="en-US" sz="2000" dirty="0" err="1"/>
              <a:t>imread</a:t>
            </a:r>
            <a:r>
              <a:rPr lang="en-US" sz="2000" dirty="0"/>
              <a:t>('name.jpg');</a:t>
            </a:r>
          </a:p>
          <a:p>
            <a:r>
              <a:rPr lang="en-US" sz="2000" dirty="0"/>
              <a:t>IM = rgb2gray(</a:t>
            </a:r>
            <a:r>
              <a:rPr lang="en-US" sz="2000" dirty="0" err="1"/>
              <a:t>im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967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thresholding &amp; Binarizing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844" y="2084833"/>
            <a:ext cx="1029755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name.jpg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 = rgb2gray(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adaptthresh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(IM, 0.7);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%used </a:t>
            </a:r>
            <a:r>
              <a:rPr lang="en-US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adaptthresh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determine threshold to use in binarization operation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BW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imbinarize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(IM,T);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%Convert image to binary image, specifying the threshold value.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imshowpair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(IM, BW, '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64566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 &amp; Binarized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2025" y="2084831"/>
            <a:ext cx="9492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4B8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T</a:t>
            </a:r>
            <a:r>
              <a:rPr lang="en-US" altLang="en-US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= </a:t>
            </a:r>
            <a:r>
              <a:rPr lang="en-US" altLang="en-US" sz="2400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adaptthresh</a:t>
            </a:r>
            <a:r>
              <a:rPr lang="en-US" altLang="en-US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400" dirty="0">
                <a:solidFill>
                  <a:srgbClr val="004B8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</a:t>
            </a:r>
            <a:r>
              <a:rPr lang="en-US" altLang="en-US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 computes a locally adaptive threshold that can be used with the </a:t>
            </a:r>
            <a:r>
              <a:rPr lang="en-US" altLang="en-US" sz="2400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imbinarize</a:t>
            </a:r>
            <a:r>
              <a:rPr lang="en-US" altLang="en-US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function to convert an intensity image to a binary image. The result, T, is a matrix the same size as I containing normalized intensity values in the range [0, 1]. </a:t>
            </a:r>
            <a:r>
              <a:rPr lang="en-US" altLang="en-US" sz="2400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adaptthresh</a:t>
            </a:r>
            <a:r>
              <a:rPr lang="en-US" altLang="en-US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chooses the threshold based on the local mean intensity (first-order statistics) in the neighborhood of each pixel.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T= </a:t>
            </a:r>
            <a:r>
              <a:rPr lang="en-US" altLang="en-US" sz="2400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adaptthresh</a:t>
            </a:r>
            <a:r>
              <a:rPr lang="en-US" altLang="en-US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I,sensitivity</a:t>
            </a:r>
            <a:r>
              <a:rPr lang="en-US" altLang="en-US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computes a locally adaptive threshold with sensitivity factor specified by sensitivity. Sensitivity is a scalar in the rang [0 1] that indicates sensitivity toward thresholding more pixels as foreground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 &amp; Binarized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34062"/>
            <a:ext cx="90868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2402"/>
            <a:ext cx="9720072" cy="1499616"/>
          </a:xfrm>
        </p:spPr>
        <p:txBody>
          <a:bodyPr/>
          <a:lstStyle/>
          <a:p>
            <a:r>
              <a:rPr lang="en-US" dirty="0"/>
              <a:t>Morphological 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4126" y="18288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Erosion: </a:t>
            </a:r>
            <a:r>
              <a:rPr lang="en-US" sz="2000" dirty="0"/>
              <a:t>The erosion operator takes two pieces of data as inputs. The first is the image which is to be eroded. The second is a (usually small) set of coordinate points known as a structuring element(also known as a </a:t>
            </a:r>
            <a:r>
              <a:rPr lang="en-US" sz="2000" i="1" dirty="0"/>
              <a:t>kernel</a:t>
            </a:r>
            <a:r>
              <a:rPr lang="en-US" sz="2000" dirty="0"/>
              <a:t>). </a:t>
            </a:r>
            <a:br>
              <a:rPr lang="en-US" sz="2000" dirty="0"/>
            </a:br>
            <a:r>
              <a:rPr lang="en-US" sz="2000" dirty="0"/>
              <a:t>As an example of binary erosion, suppose that the structuring element is a 3×3 square, with the origin at its center as shown in Figure 1</a:t>
            </a:r>
            <a:br>
              <a:rPr lang="en-US" sz="2000" dirty="0"/>
            </a:br>
            <a:r>
              <a:rPr lang="en-US" sz="2000" dirty="0"/>
              <a:t>The structuring element may have to be supplied as a small binary image. In this latter case, a 3×3 square structuring element is normally assumed which gives the shrinking effect. The effect of an erosion using this structuring element on a binary image is shown in Figure 2.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4315498"/>
            <a:ext cx="5739325" cy="2542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9" y="4576761"/>
            <a:ext cx="21526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5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2402"/>
            <a:ext cx="9720072" cy="1499616"/>
          </a:xfrm>
        </p:spPr>
        <p:txBody>
          <a:bodyPr/>
          <a:lstStyle/>
          <a:p>
            <a:r>
              <a:rPr lang="en-US" dirty="0"/>
              <a:t>Morphological 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4126" y="1955409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Erosion: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',4,10);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erodedI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imerode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BW,se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91" y="1955409"/>
            <a:ext cx="6734908" cy="37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114</TotalTime>
  <Words>228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Tw Cen MT</vt:lpstr>
      <vt:lpstr>Tw Cen MT Condensed</vt:lpstr>
      <vt:lpstr>Wingdings 3</vt:lpstr>
      <vt:lpstr>Integral</vt:lpstr>
      <vt:lpstr>Thesis</vt:lpstr>
      <vt:lpstr>Original Image</vt:lpstr>
      <vt:lpstr>Resized (255x255)</vt:lpstr>
      <vt:lpstr>RGB to GRAYSCAL</vt:lpstr>
      <vt:lpstr>Adaptive thresholding &amp; Binarizing</vt:lpstr>
      <vt:lpstr>Adaptive threshold &amp; Binarized</vt:lpstr>
      <vt:lpstr>Adaptive threshold &amp; Binarized</vt:lpstr>
      <vt:lpstr>Morphological operation</vt:lpstr>
      <vt:lpstr>Morphological operation</vt:lpstr>
      <vt:lpstr>Morphological operation</vt:lpstr>
      <vt:lpstr>Morphological operation</vt:lpstr>
      <vt:lpstr>Edge detected by sobel </vt:lpstr>
      <vt:lpstr>Edge detected by Canny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N A Z M U L</dc:creator>
  <cp:lastModifiedBy>N A Z M U L</cp:lastModifiedBy>
  <cp:revision>12</cp:revision>
  <dcterms:created xsi:type="dcterms:W3CDTF">2016-12-06T06:33:34Z</dcterms:created>
  <dcterms:modified xsi:type="dcterms:W3CDTF">2017-01-08T18:37:27Z</dcterms:modified>
</cp:coreProperties>
</file>