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74C8B87-50A5-4CB9-9236-880F79944BE2}">
  <a:tblStyle styleId="{374C8B87-50A5-4CB9-9236-880F79944B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911f599e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911f599e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911f599e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911f599e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911f599e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911f599e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911f599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911f599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911f59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911f59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11f599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11f599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911f599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911f599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911f599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911f599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911f599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911f599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11f599e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11f599e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911f599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911f599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911f599e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911f599e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Study Session - Yuji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Memoized Solution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3628975" y="12981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fib(5)</a:t>
            </a:r>
            <a:endParaRPr b="1" sz="1700"/>
          </a:p>
        </p:txBody>
      </p:sp>
      <p:sp>
        <p:nvSpPr>
          <p:cNvPr id="178" name="Google Shape;178;p22"/>
          <p:cNvSpPr txBox="1"/>
          <p:nvPr/>
        </p:nvSpPr>
        <p:spPr>
          <a:xfrm>
            <a:off x="2694725" y="204092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fib(4)</a:t>
            </a:r>
            <a:endParaRPr b="1" sz="1700"/>
          </a:p>
        </p:txBody>
      </p:sp>
      <p:sp>
        <p:nvSpPr>
          <p:cNvPr id="179" name="Google Shape;179;p22"/>
          <p:cNvSpPr txBox="1"/>
          <p:nvPr/>
        </p:nvSpPr>
        <p:spPr>
          <a:xfrm>
            <a:off x="4572000" y="1976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80" name="Google Shape;180;p22"/>
          <p:cNvSpPr txBox="1"/>
          <p:nvPr/>
        </p:nvSpPr>
        <p:spPr>
          <a:xfrm>
            <a:off x="18883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81" name="Google Shape;181;p22"/>
          <p:cNvSpPr txBox="1"/>
          <p:nvPr/>
        </p:nvSpPr>
        <p:spPr>
          <a:xfrm>
            <a:off x="3196100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82" name="Google Shape;182;p22"/>
          <p:cNvSpPr txBox="1"/>
          <p:nvPr/>
        </p:nvSpPr>
        <p:spPr>
          <a:xfrm>
            <a:off x="112590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83" name="Google Shape;183;p22"/>
          <p:cNvSpPr txBox="1"/>
          <p:nvPr/>
        </p:nvSpPr>
        <p:spPr>
          <a:xfrm>
            <a:off x="251745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sp>
        <p:nvSpPr>
          <p:cNvPr id="184" name="Google Shape;184;p22"/>
          <p:cNvSpPr txBox="1"/>
          <p:nvPr/>
        </p:nvSpPr>
        <p:spPr>
          <a:xfrm>
            <a:off x="43075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85" name="Google Shape;185;p22"/>
          <p:cNvSpPr txBox="1"/>
          <p:nvPr/>
        </p:nvSpPr>
        <p:spPr>
          <a:xfrm>
            <a:off x="552677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cxnSp>
        <p:nvCxnSpPr>
          <p:cNvPr id="186" name="Google Shape;186;p22"/>
          <p:cNvCxnSpPr>
            <a:endCxn id="178" idx="0"/>
          </p:cNvCxnSpPr>
          <p:nvPr/>
        </p:nvCxnSpPr>
        <p:spPr>
          <a:xfrm flipH="1">
            <a:off x="3097925" y="1701325"/>
            <a:ext cx="668700" cy="33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>
            <a:off x="4228875" y="1730900"/>
            <a:ext cx="452400" cy="2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2"/>
          <p:cNvCxnSpPr>
            <a:endCxn id="180" idx="0"/>
          </p:cNvCxnSpPr>
          <p:nvPr/>
        </p:nvCxnSpPr>
        <p:spPr>
          <a:xfrm flipH="1">
            <a:off x="2291525" y="2488275"/>
            <a:ext cx="540900" cy="26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2"/>
          <p:cNvCxnSpPr>
            <a:endCxn id="181" idx="0"/>
          </p:cNvCxnSpPr>
          <p:nvPr/>
        </p:nvCxnSpPr>
        <p:spPr>
          <a:xfrm>
            <a:off x="3314300" y="2507775"/>
            <a:ext cx="285000" cy="2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>
            <a:endCxn id="182" idx="0"/>
          </p:cNvCxnSpPr>
          <p:nvPr/>
        </p:nvCxnSpPr>
        <p:spPr>
          <a:xfrm flipH="1">
            <a:off x="1529100" y="3176550"/>
            <a:ext cx="486900" cy="49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>
            <a:endCxn id="183" idx="0"/>
          </p:cNvCxnSpPr>
          <p:nvPr/>
        </p:nvCxnSpPr>
        <p:spPr>
          <a:xfrm>
            <a:off x="2547150" y="3186450"/>
            <a:ext cx="37350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>
            <a:endCxn id="184" idx="0"/>
          </p:cNvCxnSpPr>
          <p:nvPr/>
        </p:nvCxnSpPr>
        <p:spPr>
          <a:xfrm flipH="1">
            <a:off x="4710725" y="2409375"/>
            <a:ext cx="59100" cy="33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2"/>
          <p:cNvCxnSpPr>
            <a:endCxn id="185" idx="0"/>
          </p:cNvCxnSpPr>
          <p:nvPr/>
        </p:nvCxnSpPr>
        <p:spPr>
          <a:xfrm>
            <a:off x="5271475" y="2399775"/>
            <a:ext cx="6585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2"/>
          <p:cNvSpPr/>
          <p:nvPr/>
        </p:nvSpPr>
        <p:spPr>
          <a:xfrm>
            <a:off x="1101300" y="3505950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863725" y="2606338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458700" y="3526425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670125" y="1873825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525725" y="1131075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199" name="Google Shape;199;p22"/>
          <p:cNvGraphicFramePr/>
          <p:nvPr/>
        </p:nvGraphicFramePr>
        <p:xfrm>
          <a:off x="4769825" y="36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{374C8B87-50A5-4CB9-9236-880F79944BE2}</a:tableStyleId>
              </a:tblPr>
              <a:tblGrid>
                <a:gridCol w="689375"/>
                <a:gridCol w="689375"/>
                <a:gridCol w="689375"/>
                <a:gridCol w="689375"/>
                <a:gridCol w="689375"/>
              </a:tblGrid>
              <a:tr h="58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1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2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3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5</a:t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22"/>
          <p:cNvSpPr txBox="1"/>
          <p:nvPr/>
        </p:nvSpPr>
        <p:spPr>
          <a:xfrm>
            <a:off x="50139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6678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63415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70152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7737975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42950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Code for Memoized Solution</a:t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1625"/>
            <a:ext cx="67418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Bottom-Up Approach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memoized array is built from left to right recursively, why not just </a:t>
            </a:r>
            <a:r>
              <a:rPr lang="en">
                <a:solidFill>
                  <a:srgbClr val="000000"/>
                </a:solidFill>
              </a:rPr>
              <a:t>explicitly</a:t>
            </a:r>
            <a:r>
              <a:rPr lang="en">
                <a:solidFill>
                  <a:srgbClr val="000000"/>
                </a:solidFill>
              </a:rPr>
              <a:t> build it from left to right.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3849"/>
            <a:ext cx="8269824" cy="28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subsets of numbers that add up to a number (no negative or duplicates in array).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Input: Array -&gt; [2, 4, 6, 10], Int -&gt; 16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Output: 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{2, 4, 10} and {6, 10} are the 2 subsets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dynamic programming?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method for solving a complex problem by breaking it down into a collection of simpler subproblems, solving each of those subproblems just once, and storing their solutions using a memory-based data structure (array, map,etc)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Works really well for problems with a lot of repetitive computations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way to optimize the performance of recursive problems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Recursion isn’t optimal for larger iterations, and also cause recursion errors.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Typically 3 steps in dynamic programming process: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Recursion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Storing (Memoization)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Bottom-up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Fibonacci Sequence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1, 1, 2, 3, 5, 8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83997"/>
            <a:ext cx="6498501" cy="26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Fibonacci Sequence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628975" y="12981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fib(5)</a:t>
            </a:r>
            <a:endParaRPr b="1" sz="1700"/>
          </a:p>
        </p:txBody>
      </p:sp>
      <p:sp>
        <p:nvSpPr>
          <p:cNvPr id="81" name="Google Shape;81;p17"/>
          <p:cNvSpPr txBox="1"/>
          <p:nvPr/>
        </p:nvSpPr>
        <p:spPr>
          <a:xfrm>
            <a:off x="2694725" y="204092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fib(4)</a:t>
            </a:r>
            <a:endParaRPr b="1" sz="1700"/>
          </a:p>
        </p:txBody>
      </p:sp>
      <p:sp>
        <p:nvSpPr>
          <p:cNvPr id="82" name="Google Shape;82;p17"/>
          <p:cNvSpPr txBox="1"/>
          <p:nvPr/>
        </p:nvSpPr>
        <p:spPr>
          <a:xfrm>
            <a:off x="4572000" y="1976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83" name="Google Shape;83;p17"/>
          <p:cNvSpPr txBox="1"/>
          <p:nvPr/>
        </p:nvSpPr>
        <p:spPr>
          <a:xfrm>
            <a:off x="18883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84" name="Google Shape;84;p17"/>
          <p:cNvSpPr txBox="1"/>
          <p:nvPr/>
        </p:nvSpPr>
        <p:spPr>
          <a:xfrm>
            <a:off x="3196100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85" name="Google Shape;85;p17"/>
          <p:cNvSpPr txBox="1"/>
          <p:nvPr/>
        </p:nvSpPr>
        <p:spPr>
          <a:xfrm>
            <a:off x="112590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86" name="Google Shape;86;p17"/>
          <p:cNvSpPr txBox="1"/>
          <p:nvPr/>
        </p:nvSpPr>
        <p:spPr>
          <a:xfrm>
            <a:off x="251745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sp>
        <p:nvSpPr>
          <p:cNvPr id="87" name="Google Shape;87;p17"/>
          <p:cNvSpPr txBox="1"/>
          <p:nvPr/>
        </p:nvSpPr>
        <p:spPr>
          <a:xfrm>
            <a:off x="43075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88" name="Google Shape;88;p17"/>
          <p:cNvSpPr txBox="1"/>
          <p:nvPr/>
        </p:nvSpPr>
        <p:spPr>
          <a:xfrm>
            <a:off x="552677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cxnSp>
        <p:nvCxnSpPr>
          <p:cNvPr id="89" name="Google Shape;89;p17"/>
          <p:cNvCxnSpPr>
            <a:endCxn id="81" idx="0"/>
          </p:cNvCxnSpPr>
          <p:nvPr/>
        </p:nvCxnSpPr>
        <p:spPr>
          <a:xfrm flipH="1">
            <a:off x="3097925" y="1701325"/>
            <a:ext cx="668700" cy="33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7"/>
          <p:cNvCxnSpPr/>
          <p:nvPr/>
        </p:nvCxnSpPr>
        <p:spPr>
          <a:xfrm>
            <a:off x="4228875" y="1730900"/>
            <a:ext cx="452400" cy="2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>
            <a:endCxn id="83" idx="0"/>
          </p:cNvCxnSpPr>
          <p:nvPr/>
        </p:nvCxnSpPr>
        <p:spPr>
          <a:xfrm flipH="1">
            <a:off x="2291525" y="2488275"/>
            <a:ext cx="540900" cy="26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>
            <a:endCxn id="84" idx="0"/>
          </p:cNvCxnSpPr>
          <p:nvPr/>
        </p:nvCxnSpPr>
        <p:spPr>
          <a:xfrm>
            <a:off x="3314300" y="2507775"/>
            <a:ext cx="285000" cy="2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>
            <a:endCxn id="85" idx="0"/>
          </p:cNvCxnSpPr>
          <p:nvPr/>
        </p:nvCxnSpPr>
        <p:spPr>
          <a:xfrm flipH="1">
            <a:off x="1529100" y="3176550"/>
            <a:ext cx="486900" cy="49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>
            <a:endCxn id="86" idx="0"/>
          </p:cNvCxnSpPr>
          <p:nvPr/>
        </p:nvCxnSpPr>
        <p:spPr>
          <a:xfrm>
            <a:off x="2547150" y="3186450"/>
            <a:ext cx="37350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>
            <a:endCxn id="87" idx="0"/>
          </p:cNvCxnSpPr>
          <p:nvPr/>
        </p:nvCxnSpPr>
        <p:spPr>
          <a:xfrm flipH="1">
            <a:off x="4710725" y="2409375"/>
            <a:ext cx="59100" cy="33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>
            <a:endCxn id="88" idx="0"/>
          </p:cNvCxnSpPr>
          <p:nvPr/>
        </p:nvCxnSpPr>
        <p:spPr>
          <a:xfrm>
            <a:off x="5271475" y="2399775"/>
            <a:ext cx="6585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 Fibonacci Sequence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628975" y="12981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fib(5)</a:t>
            </a:r>
            <a:endParaRPr b="1" sz="1700"/>
          </a:p>
        </p:txBody>
      </p:sp>
      <p:sp>
        <p:nvSpPr>
          <p:cNvPr id="103" name="Google Shape;103;p18"/>
          <p:cNvSpPr txBox="1"/>
          <p:nvPr/>
        </p:nvSpPr>
        <p:spPr>
          <a:xfrm>
            <a:off x="2694725" y="204092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fib(4)</a:t>
            </a:r>
            <a:endParaRPr b="1" sz="1700"/>
          </a:p>
        </p:txBody>
      </p:sp>
      <p:sp>
        <p:nvSpPr>
          <p:cNvPr id="104" name="Google Shape;104;p18"/>
          <p:cNvSpPr txBox="1"/>
          <p:nvPr/>
        </p:nvSpPr>
        <p:spPr>
          <a:xfrm>
            <a:off x="4572000" y="1976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05" name="Google Shape;105;p18"/>
          <p:cNvSpPr txBox="1"/>
          <p:nvPr/>
        </p:nvSpPr>
        <p:spPr>
          <a:xfrm>
            <a:off x="18883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06" name="Google Shape;106;p18"/>
          <p:cNvSpPr txBox="1"/>
          <p:nvPr/>
        </p:nvSpPr>
        <p:spPr>
          <a:xfrm>
            <a:off x="3196100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07" name="Google Shape;107;p18"/>
          <p:cNvSpPr txBox="1"/>
          <p:nvPr/>
        </p:nvSpPr>
        <p:spPr>
          <a:xfrm>
            <a:off x="112590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08" name="Google Shape;108;p18"/>
          <p:cNvSpPr txBox="1"/>
          <p:nvPr/>
        </p:nvSpPr>
        <p:spPr>
          <a:xfrm>
            <a:off x="251745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sp>
        <p:nvSpPr>
          <p:cNvPr id="109" name="Google Shape;109;p18"/>
          <p:cNvSpPr txBox="1"/>
          <p:nvPr/>
        </p:nvSpPr>
        <p:spPr>
          <a:xfrm>
            <a:off x="43075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10" name="Google Shape;110;p18"/>
          <p:cNvSpPr txBox="1"/>
          <p:nvPr/>
        </p:nvSpPr>
        <p:spPr>
          <a:xfrm>
            <a:off x="552677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cxnSp>
        <p:nvCxnSpPr>
          <p:cNvPr id="111" name="Google Shape;111;p18"/>
          <p:cNvCxnSpPr>
            <a:endCxn id="103" idx="0"/>
          </p:cNvCxnSpPr>
          <p:nvPr/>
        </p:nvCxnSpPr>
        <p:spPr>
          <a:xfrm flipH="1">
            <a:off x="3097925" y="1701325"/>
            <a:ext cx="668700" cy="33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4228875" y="1730900"/>
            <a:ext cx="452400" cy="2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8"/>
          <p:cNvCxnSpPr>
            <a:endCxn id="105" idx="0"/>
          </p:cNvCxnSpPr>
          <p:nvPr/>
        </p:nvCxnSpPr>
        <p:spPr>
          <a:xfrm flipH="1">
            <a:off x="2291525" y="2488275"/>
            <a:ext cx="540900" cy="26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8"/>
          <p:cNvCxnSpPr>
            <a:endCxn id="106" idx="0"/>
          </p:cNvCxnSpPr>
          <p:nvPr/>
        </p:nvCxnSpPr>
        <p:spPr>
          <a:xfrm>
            <a:off x="3314300" y="2507775"/>
            <a:ext cx="285000" cy="2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>
            <a:endCxn id="107" idx="0"/>
          </p:cNvCxnSpPr>
          <p:nvPr/>
        </p:nvCxnSpPr>
        <p:spPr>
          <a:xfrm flipH="1">
            <a:off x="1529100" y="3176550"/>
            <a:ext cx="486900" cy="49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>
            <a:endCxn id="108" idx="0"/>
          </p:cNvCxnSpPr>
          <p:nvPr/>
        </p:nvCxnSpPr>
        <p:spPr>
          <a:xfrm>
            <a:off x="2547150" y="3186450"/>
            <a:ext cx="37350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8"/>
          <p:cNvCxnSpPr>
            <a:endCxn id="109" idx="0"/>
          </p:cNvCxnSpPr>
          <p:nvPr/>
        </p:nvCxnSpPr>
        <p:spPr>
          <a:xfrm flipH="1">
            <a:off x="4710725" y="2409375"/>
            <a:ext cx="59100" cy="33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8"/>
          <p:cNvCxnSpPr>
            <a:endCxn id="110" idx="0"/>
          </p:cNvCxnSpPr>
          <p:nvPr/>
        </p:nvCxnSpPr>
        <p:spPr>
          <a:xfrm>
            <a:off x="5271475" y="2399775"/>
            <a:ext cx="6585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8"/>
          <p:cNvSpPr/>
          <p:nvPr/>
        </p:nvSpPr>
        <p:spPr>
          <a:xfrm>
            <a:off x="1101300" y="3505950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3142175" y="2581575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277950" y="2581575"/>
            <a:ext cx="855600" cy="796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5389375" y="3933850"/>
            <a:ext cx="31470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00FF"/>
                </a:solidFill>
              </a:rPr>
              <a:t>T(n) = O(2**n)</a:t>
            </a:r>
            <a:endParaRPr sz="2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Memoized Solution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Store each fibonacci value into an array (memo) throughout the problem.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emo = [1, 1, 2, 3, 5, 8...]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12000"/>
            <a:ext cx="5909476" cy="287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Memoized Solution Time Complexity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Original time complexity: T(n) = O(n**2)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Memoized: </a:t>
            </a:r>
            <a:r>
              <a:rPr lang="en" sz="1300">
                <a:solidFill>
                  <a:schemeClr val="dk1"/>
                </a:solidFill>
              </a:rPr>
              <a:t>T(n) = number of calls * time for each call</a:t>
            </a:r>
            <a:endParaRPr sz="13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750" y="2933976"/>
            <a:ext cx="3973174" cy="11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678600" y="3240575"/>
            <a:ext cx="72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O(2n)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73725" y="4228875"/>
            <a:ext cx="7503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</a:rPr>
              <a:t>2n + 1 * O(1) = O(2n + 1) = O(n)</a:t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6750" y="2115475"/>
            <a:ext cx="3973176" cy="456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772000" y="2115475"/>
            <a:ext cx="6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O(1)</a:t>
            </a:r>
            <a:endParaRPr/>
          </a:p>
        </p:txBody>
      </p:sp>
      <p:cxnSp>
        <p:nvCxnSpPr>
          <p:cNvPr id="141" name="Google Shape;141;p20"/>
          <p:cNvCxnSpPr>
            <a:stCxn id="140" idx="3"/>
          </p:cNvCxnSpPr>
          <p:nvPr/>
        </p:nvCxnSpPr>
        <p:spPr>
          <a:xfrm flipH="1" rot="10800000">
            <a:off x="1401400" y="2399725"/>
            <a:ext cx="339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0"/>
          <p:cNvCxnSpPr/>
          <p:nvPr/>
        </p:nvCxnSpPr>
        <p:spPr>
          <a:xfrm flipH="1" rot="10800000">
            <a:off x="1401400" y="3457475"/>
            <a:ext cx="3393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Memoized Solution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3628975" y="12981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fib(5)</a:t>
            </a:r>
            <a:endParaRPr b="1" sz="1700"/>
          </a:p>
        </p:txBody>
      </p:sp>
      <p:sp>
        <p:nvSpPr>
          <p:cNvPr id="149" name="Google Shape;149;p21"/>
          <p:cNvSpPr txBox="1"/>
          <p:nvPr/>
        </p:nvSpPr>
        <p:spPr>
          <a:xfrm>
            <a:off x="2694725" y="204092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fib(4)</a:t>
            </a:r>
            <a:endParaRPr b="1" sz="1700"/>
          </a:p>
        </p:txBody>
      </p:sp>
      <p:sp>
        <p:nvSpPr>
          <p:cNvPr id="150" name="Google Shape;150;p21"/>
          <p:cNvSpPr txBox="1"/>
          <p:nvPr/>
        </p:nvSpPr>
        <p:spPr>
          <a:xfrm>
            <a:off x="4572000" y="1976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51" name="Google Shape;151;p21"/>
          <p:cNvSpPr txBox="1"/>
          <p:nvPr/>
        </p:nvSpPr>
        <p:spPr>
          <a:xfrm>
            <a:off x="18883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fib(3)</a:t>
            </a:r>
            <a:endParaRPr b="1" sz="1700"/>
          </a:p>
        </p:txBody>
      </p:sp>
      <p:sp>
        <p:nvSpPr>
          <p:cNvPr id="152" name="Google Shape;152;p21"/>
          <p:cNvSpPr txBox="1"/>
          <p:nvPr/>
        </p:nvSpPr>
        <p:spPr>
          <a:xfrm>
            <a:off x="3196100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53" name="Google Shape;153;p21"/>
          <p:cNvSpPr txBox="1"/>
          <p:nvPr/>
        </p:nvSpPr>
        <p:spPr>
          <a:xfrm>
            <a:off x="112590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54" name="Google Shape;154;p21"/>
          <p:cNvSpPr txBox="1"/>
          <p:nvPr/>
        </p:nvSpPr>
        <p:spPr>
          <a:xfrm>
            <a:off x="2517450" y="3673050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sp>
        <p:nvSpPr>
          <p:cNvPr id="155" name="Google Shape;155;p21"/>
          <p:cNvSpPr txBox="1"/>
          <p:nvPr/>
        </p:nvSpPr>
        <p:spPr>
          <a:xfrm>
            <a:off x="430752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fib(2)</a:t>
            </a:r>
            <a:endParaRPr b="1" sz="1700"/>
          </a:p>
        </p:txBody>
      </p:sp>
      <p:sp>
        <p:nvSpPr>
          <p:cNvPr id="156" name="Google Shape;156;p21"/>
          <p:cNvSpPr txBox="1"/>
          <p:nvPr/>
        </p:nvSpPr>
        <p:spPr>
          <a:xfrm>
            <a:off x="5526775" y="2748675"/>
            <a:ext cx="8064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fib(1)</a:t>
            </a:r>
            <a:endParaRPr b="1" sz="1700"/>
          </a:p>
        </p:txBody>
      </p:sp>
      <p:cxnSp>
        <p:nvCxnSpPr>
          <p:cNvPr id="157" name="Google Shape;157;p21"/>
          <p:cNvCxnSpPr>
            <a:endCxn id="149" idx="0"/>
          </p:cNvCxnSpPr>
          <p:nvPr/>
        </p:nvCxnSpPr>
        <p:spPr>
          <a:xfrm flipH="1">
            <a:off x="3097925" y="1701325"/>
            <a:ext cx="668700" cy="33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4228875" y="1730900"/>
            <a:ext cx="452400" cy="28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>
            <a:endCxn id="151" idx="0"/>
          </p:cNvCxnSpPr>
          <p:nvPr/>
        </p:nvCxnSpPr>
        <p:spPr>
          <a:xfrm flipH="1">
            <a:off x="2291525" y="2488275"/>
            <a:ext cx="540900" cy="260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>
            <a:endCxn id="152" idx="0"/>
          </p:cNvCxnSpPr>
          <p:nvPr/>
        </p:nvCxnSpPr>
        <p:spPr>
          <a:xfrm>
            <a:off x="3314300" y="2507775"/>
            <a:ext cx="285000" cy="24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1"/>
          <p:cNvCxnSpPr>
            <a:endCxn id="153" idx="0"/>
          </p:cNvCxnSpPr>
          <p:nvPr/>
        </p:nvCxnSpPr>
        <p:spPr>
          <a:xfrm flipH="1">
            <a:off x="1529100" y="3176550"/>
            <a:ext cx="486900" cy="496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1"/>
          <p:cNvCxnSpPr>
            <a:endCxn id="154" idx="0"/>
          </p:cNvCxnSpPr>
          <p:nvPr/>
        </p:nvCxnSpPr>
        <p:spPr>
          <a:xfrm>
            <a:off x="2547150" y="3186450"/>
            <a:ext cx="373500" cy="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1"/>
          <p:cNvCxnSpPr>
            <a:endCxn id="155" idx="0"/>
          </p:cNvCxnSpPr>
          <p:nvPr/>
        </p:nvCxnSpPr>
        <p:spPr>
          <a:xfrm flipH="1">
            <a:off x="4710725" y="2409375"/>
            <a:ext cx="59100" cy="33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1"/>
          <p:cNvCxnSpPr>
            <a:endCxn id="156" idx="0"/>
          </p:cNvCxnSpPr>
          <p:nvPr/>
        </p:nvCxnSpPr>
        <p:spPr>
          <a:xfrm>
            <a:off x="5271475" y="2399775"/>
            <a:ext cx="658500" cy="34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" name="Google Shape;165;p21"/>
          <p:cNvGraphicFramePr/>
          <p:nvPr/>
        </p:nvGraphicFramePr>
        <p:xfrm>
          <a:off x="4769825" y="36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{374C8B87-50A5-4CB9-9236-880F79944BE2}</a:tableStyleId>
              </a:tblPr>
              <a:tblGrid>
                <a:gridCol w="689375"/>
                <a:gridCol w="689375"/>
                <a:gridCol w="689375"/>
                <a:gridCol w="689375"/>
                <a:gridCol w="689375"/>
              </a:tblGrid>
              <a:tr h="58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1"/>
          <p:cNvSpPr txBox="1"/>
          <p:nvPr/>
        </p:nvSpPr>
        <p:spPr>
          <a:xfrm>
            <a:off x="50139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6678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63415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01525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737975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4429500" y="4302450"/>
            <a:ext cx="28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