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6" r:id="rId5"/>
    <p:sldId id="276" r:id="rId6"/>
    <p:sldId id="290" r:id="rId7"/>
    <p:sldId id="283" r:id="rId8"/>
    <p:sldId id="293" r:id="rId9"/>
    <p:sldId id="295" r:id="rId10"/>
    <p:sldId id="296" r:id="rId11"/>
    <p:sldId id="297" r:id="rId12"/>
    <p:sldId id="298" r:id="rId13"/>
    <p:sldId id="299" r:id="rId14"/>
    <p:sldId id="300" r:id="rId15"/>
    <p:sldId id="302" r:id="rId16"/>
    <p:sldId id="303" r:id="rId17"/>
    <p:sldId id="304" r:id="rId18"/>
    <p:sldId id="306"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8A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68" d="100"/>
          <a:sy n="68" d="100"/>
        </p:scale>
        <p:origin x="90" y="18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7/26/2019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splash.com/@austindiste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unsplash.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nsplash.com/@austindiste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unsplash.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unsplash.com/@austindiste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unsplash.com/"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unsplash.com/@austindiste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unsplash.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unsplash.com/@austindiste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unsplash.co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unsplash.com/@austindiste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unsplash.co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unsplash.com/@austindiste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unsplash.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splash.com/@austindiste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unsplash.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austindiste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unsplash.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nsplash.com/@austindiste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unsplash.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u="none" strike="noStrike" kern="1200" dirty="0">
                <a:solidFill>
                  <a:schemeClr val="tx1"/>
                </a:solidFill>
                <a:effectLst/>
                <a:latin typeface="+mn-lt"/>
                <a:ea typeface="+mn-ea"/>
                <a:cs typeface="+mn-cs"/>
                <a:hlinkClick r:id="rId3"/>
              </a:rPr>
              <a:t>@</a:t>
            </a:r>
            <a:r>
              <a:rPr lang="en-US" sz="1200" u="none" strike="noStrike" kern="1200" dirty="0" err="1">
                <a:solidFill>
                  <a:schemeClr val="tx1"/>
                </a:solidFill>
                <a:effectLst/>
                <a:latin typeface="+mn-lt"/>
                <a:ea typeface="+mn-ea"/>
                <a:cs typeface="+mn-cs"/>
                <a:hlinkClick r:id="rId3"/>
              </a:rPr>
              <a:t>austindistel</a:t>
            </a:r>
            <a:r>
              <a:rPr lang="en-US" sz="1200" b="0" i="0" u="none" strike="noStrike" kern="1200" dirty="0">
                <a:solidFill>
                  <a:schemeClr val="tx1"/>
                </a:solidFill>
                <a:effectLst/>
                <a:latin typeface="+mn-lt"/>
                <a:ea typeface="+mn-ea"/>
                <a:cs typeface="+mn-cs"/>
              </a:rPr>
              <a:t> </a:t>
            </a:r>
            <a:r>
              <a:rPr lang="en-US" dirty="0"/>
              <a:t>on</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ADEC116-1ADF-4E02-A614-44481FA29628}" type="slidenum">
              <a:rPr lang="en-US" smtClean="0"/>
              <a:t>10</a:t>
            </a:fld>
            <a:endParaRPr lang="en-US"/>
          </a:p>
        </p:txBody>
      </p:sp>
    </p:spTree>
    <p:extLst>
      <p:ext uri="{BB962C8B-B14F-4D97-AF65-F5344CB8AC3E}">
        <p14:creationId xmlns:p14="http://schemas.microsoft.com/office/powerpoint/2010/main" val="405082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u="none" strike="noStrike" kern="1200" dirty="0">
                <a:solidFill>
                  <a:schemeClr val="tx1"/>
                </a:solidFill>
                <a:effectLst/>
                <a:latin typeface="+mn-lt"/>
                <a:ea typeface="+mn-ea"/>
                <a:cs typeface="+mn-cs"/>
                <a:hlinkClick r:id="rId3"/>
              </a:rPr>
              <a:t>@</a:t>
            </a:r>
            <a:r>
              <a:rPr lang="en-US" sz="1200" u="none" strike="noStrike" kern="1200" dirty="0" err="1">
                <a:solidFill>
                  <a:schemeClr val="tx1"/>
                </a:solidFill>
                <a:effectLst/>
                <a:latin typeface="+mn-lt"/>
                <a:ea typeface="+mn-ea"/>
                <a:cs typeface="+mn-cs"/>
                <a:hlinkClick r:id="rId3"/>
              </a:rPr>
              <a:t>austindistel</a:t>
            </a:r>
            <a:r>
              <a:rPr lang="en-US" sz="1200" b="0" i="0" u="none" strike="noStrike" kern="1200" dirty="0">
                <a:solidFill>
                  <a:schemeClr val="tx1"/>
                </a:solidFill>
                <a:effectLst/>
                <a:latin typeface="+mn-lt"/>
                <a:ea typeface="+mn-ea"/>
                <a:cs typeface="+mn-cs"/>
              </a:rPr>
              <a:t> </a:t>
            </a:r>
            <a:r>
              <a:rPr lang="en-US" dirty="0"/>
              <a:t>on</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ADEC116-1ADF-4E02-A614-44481FA29628}" type="slidenum">
              <a:rPr lang="en-US" smtClean="0"/>
              <a:t>11</a:t>
            </a:fld>
            <a:endParaRPr lang="en-US"/>
          </a:p>
        </p:txBody>
      </p:sp>
    </p:spTree>
    <p:extLst>
      <p:ext uri="{BB962C8B-B14F-4D97-AF65-F5344CB8AC3E}">
        <p14:creationId xmlns:p14="http://schemas.microsoft.com/office/powerpoint/2010/main" val="790565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u="none" strike="noStrike" kern="1200" dirty="0">
                <a:solidFill>
                  <a:schemeClr val="tx1"/>
                </a:solidFill>
                <a:effectLst/>
                <a:latin typeface="+mn-lt"/>
                <a:ea typeface="+mn-ea"/>
                <a:cs typeface="+mn-cs"/>
                <a:hlinkClick r:id="rId3"/>
              </a:rPr>
              <a:t>@</a:t>
            </a:r>
            <a:r>
              <a:rPr lang="en-US" sz="1200" u="none" strike="noStrike" kern="1200" dirty="0" err="1">
                <a:solidFill>
                  <a:schemeClr val="tx1"/>
                </a:solidFill>
                <a:effectLst/>
                <a:latin typeface="+mn-lt"/>
                <a:ea typeface="+mn-ea"/>
                <a:cs typeface="+mn-cs"/>
                <a:hlinkClick r:id="rId3"/>
              </a:rPr>
              <a:t>austindistel</a:t>
            </a:r>
            <a:r>
              <a:rPr lang="en-US" sz="1200" b="0" i="0" u="none" strike="noStrike" kern="1200" dirty="0">
                <a:solidFill>
                  <a:schemeClr val="tx1"/>
                </a:solidFill>
                <a:effectLst/>
                <a:latin typeface="+mn-lt"/>
                <a:ea typeface="+mn-ea"/>
                <a:cs typeface="+mn-cs"/>
              </a:rPr>
              <a:t> </a:t>
            </a:r>
            <a:r>
              <a:rPr lang="en-US" dirty="0"/>
              <a:t>on</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ADEC116-1ADF-4E02-A614-44481FA29628}" type="slidenum">
              <a:rPr lang="en-US" smtClean="0"/>
              <a:t>12</a:t>
            </a:fld>
            <a:endParaRPr lang="en-US"/>
          </a:p>
        </p:txBody>
      </p:sp>
    </p:spTree>
    <p:extLst>
      <p:ext uri="{BB962C8B-B14F-4D97-AF65-F5344CB8AC3E}">
        <p14:creationId xmlns:p14="http://schemas.microsoft.com/office/powerpoint/2010/main" val="1527664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u="none" strike="noStrike" kern="1200" dirty="0">
                <a:solidFill>
                  <a:schemeClr val="tx1"/>
                </a:solidFill>
                <a:effectLst/>
                <a:latin typeface="+mn-lt"/>
                <a:ea typeface="+mn-ea"/>
                <a:cs typeface="+mn-cs"/>
                <a:hlinkClick r:id="rId3"/>
              </a:rPr>
              <a:t>@</a:t>
            </a:r>
            <a:r>
              <a:rPr lang="en-US" sz="1200" u="none" strike="noStrike" kern="1200" dirty="0" err="1">
                <a:solidFill>
                  <a:schemeClr val="tx1"/>
                </a:solidFill>
                <a:effectLst/>
                <a:latin typeface="+mn-lt"/>
                <a:ea typeface="+mn-ea"/>
                <a:cs typeface="+mn-cs"/>
                <a:hlinkClick r:id="rId3"/>
              </a:rPr>
              <a:t>austindistel</a:t>
            </a:r>
            <a:r>
              <a:rPr lang="en-US" sz="1200" b="0" i="0" u="none" strike="noStrike" kern="1200" dirty="0">
                <a:solidFill>
                  <a:schemeClr val="tx1"/>
                </a:solidFill>
                <a:effectLst/>
                <a:latin typeface="+mn-lt"/>
                <a:ea typeface="+mn-ea"/>
                <a:cs typeface="+mn-cs"/>
              </a:rPr>
              <a:t> </a:t>
            </a:r>
            <a:r>
              <a:rPr lang="en-US" dirty="0"/>
              <a:t>on</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ADEC116-1ADF-4E02-A614-44481FA29628}" type="slidenum">
              <a:rPr lang="en-US" smtClean="0"/>
              <a:t>13</a:t>
            </a:fld>
            <a:endParaRPr lang="en-US"/>
          </a:p>
        </p:txBody>
      </p:sp>
    </p:spTree>
    <p:extLst>
      <p:ext uri="{BB962C8B-B14F-4D97-AF65-F5344CB8AC3E}">
        <p14:creationId xmlns:p14="http://schemas.microsoft.com/office/powerpoint/2010/main" val="4000925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u="none" strike="noStrike" kern="1200" dirty="0">
                <a:solidFill>
                  <a:schemeClr val="tx1"/>
                </a:solidFill>
                <a:effectLst/>
                <a:latin typeface="+mn-lt"/>
                <a:ea typeface="+mn-ea"/>
                <a:cs typeface="+mn-cs"/>
                <a:hlinkClick r:id="rId3"/>
              </a:rPr>
              <a:t>@</a:t>
            </a:r>
            <a:r>
              <a:rPr lang="en-US" sz="1200" u="none" strike="noStrike" kern="1200" dirty="0" err="1">
                <a:solidFill>
                  <a:schemeClr val="tx1"/>
                </a:solidFill>
                <a:effectLst/>
                <a:latin typeface="+mn-lt"/>
                <a:ea typeface="+mn-ea"/>
                <a:cs typeface="+mn-cs"/>
                <a:hlinkClick r:id="rId3"/>
              </a:rPr>
              <a:t>austindistel</a:t>
            </a:r>
            <a:r>
              <a:rPr lang="en-US" sz="1200" b="0" i="0" u="none" strike="noStrike" kern="1200" dirty="0">
                <a:solidFill>
                  <a:schemeClr val="tx1"/>
                </a:solidFill>
                <a:effectLst/>
                <a:latin typeface="+mn-lt"/>
                <a:ea typeface="+mn-ea"/>
                <a:cs typeface="+mn-cs"/>
              </a:rPr>
              <a:t> </a:t>
            </a:r>
            <a:r>
              <a:rPr lang="en-US" dirty="0"/>
              <a:t>on</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ADEC116-1ADF-4E02-A614-44481FA29628}" type="slidenum">
              <a:rPr lang="en-US" smtClean="0"/>
              <a:t>14</a:t>
            </a:fld>
            <a:endParaRPr lang="en-US"/>
          </a:p>
        </p:txBody>
      </p:sp>
    </p:spTree>
    <p:extLst>
      <p:ext uri="{BB962C8B-B14F-4D97-AF65-F5344CB8AC3E}">
        <p14:creationId xmlns:p14="http://schemas.microsoft.com/office/powerpoint/2010/main" val="2348489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u="none" strike="noStrike" kern="1200" dirty="0">
                <a:solidFill>
                  <a:schemeClr val="tx1"/>
                </a:solidFill>
                <a:effectLst/>
                <a:latin typeface="+mn-lt"/>
                <a:ea typeface="+mn-ea"/>
                <a:cs typeface="+mn-cs"/>
                <a:hlinkClick r:id="rId3"/>
              </a:rPr>
              <a:t>@</a:t>
            </a:r>
            <a:r>
              <a:rPr lang="en-US" sz="1200" u="none" strike="noStrike" kern="1200" dirty="0" err="1">
                <a:solidFill>
                  <a:schemeClr val="tx1"/>
                </a:solidFill>
                <a:effectLst/>
                <a:latin typeface="+mn-lt"/>
                <a:ea typeface="+mn-ea"/>
                <a:cs typeface="+mn-cs"/>
                <a:hlinkClick r:id="rId3"/>
              </a:rPr>
              <a:t>austindistel</a:t>
            </a:r>
            <a:r>
              <a:rPr lang="en-US" sz="1200" b="0" i="0" u="none" strike="noStrike" kern="1200" dirty="0">
                <a:solidFill>
                  <a:schemeClr val="tx1"/>
                </a:solidFill>
                <a:effectLst/>
                <a:latin typeface="+mn-lt"/>
                <a:ea typeface="+mn-ea"/>
                <a:cs typeface="+mn-cs"/>
              </a:rPr>
              <a:t> </a:t>
            </a:r>
            <a:r>
              <a:rPr lang="en-US" dirty="0"/>
              <a:t>on</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ADEC116-1ADF-4E02-A614-44481FA29628}" type="slidenum">
              <a:rPr lang="en-US" smtClean="0"/>
              <a:t>15</a:t>
            </a:fld>
            <a:endParaRPr lang="en-US"/>
          </a:p>
        </p:txBody>
      </p:sp>
    </p:spTree>
    <p:extLst>
      <p:ext uri="{BB962C8B-B14F-4D97-AF65-F5344CB8AC3E}">
        <p14:creationId xmlns:p14="http://schemas.microsoft.com/office/powerpoint/2010/main" val="2648810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3884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34609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u="none" strike="noStrike" kern="1200" dirty="0">
                <a:solidFill>
                  <a:schemeClr val="tx1"/>
                </a:solidFill>
                <a:effectLst/>
                <a:latin typeface="+mn-lt"/>
                <a:ea typeface="+mn-ea"/>
                <a:cs typeface="+mn-cs"/>
                <a:hlinkClick r:id="rId3"/>
              </a:rPr>
              <a:t>@</a:t>
            </a:r>
            <a:r>
              <a:rPr lang="en-US" sz="1200" u="none" strike="noStrike" kern="1200" dirty="0" err="1">
                <a:solidFill>
                  <a:schemeClr val="tx1"/>
                </a:solidFill>
                <a:effectLst/>
                <a:latin typeface="+mn-lt"/>
                <a:ea typeface="+mn-ea"/>
                <a:cs typeface="+mn-cs"/>
                <a:hlinkClick r:id="rId3"/>
              </a:rPr>
              <a:t>austindistel</a:t>
            </a:r>
            <a:r>
              <a:rPr lang="en-US" sz="1200" b="0" i="0" u="none" strike="noStrike" kern="1200" dirty="0">
                <a:solidFill>
                  <a:schemeClr val="tx1"/>
                </a:solidFill>
                <a:effectLst/>
                <a:latin typeface="+mn-lt"/>
                <a:ea typeface="+mn-ea"/>
                <a:cs typeface="+mn-cs"/>
              </a:rPr>
              <a:t> </a:t>
            </a:r>
            <a:r>
              <a:rPr lang="en-US" dirty="0"/>
              <a:t>on</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ADEC116-1ADF-4E02-A614-44481FA29628}" type="slidenum">
              <a:rPr lang="en-US" smtClean="0"/>
              <a:t>6</a:t>
            </a:fld>
            <a:endParaRPr lang="en-US"/>
          </a:p>
        </p:txBody>
      </p:sp>
    </p:spTree>
    <p:extLst>
      <p:ext uri="{BB962C8B-B14F-4D97-AF65-F5344CB8AC3E}">
        <p14:creationId xmlns:p14="http://schemas.microsoft.com/office/powerpoint/2010/main" val="3947995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u="none" strike="noStrike" kern="1200" dirty="0">
                <a:solidFill>
                  <a:schemeClr val="tx1"/>
                </a:solidFill>
                <a:effectLst/>
                <a:latin typeface="+mn-lt"/>
                <a:ea typeface="+mn-ea"/>
                <a:cs typeface="+mn-cs"/>
                <a:hlinkClick r:id="rId3"/>
              </a:rPr>
              <a:t>@</a:t>
            </a:r>
            <a:r>
              <a:rPr lang="en-US" sz="1200" u="none" strike="noStrike" kern="1200" dirty="0" err="1">
                <a:solidFill>
                  <a:schemeClr val="tx1"/>
                </a:solidFill>
                <a:effectLst/>
                <a:latin typeface="+mn-lt"/>
                <a:ea typeface="+mn-ea"/>
                <a:cs typeface="+mn-cs"/>
                <a:hlinkClick r:id="rId3"/>
              </a:rPr>
              <a:t>austindistel</a:t>
            </a:r>
            <a:r>
              <a:rPr lang="en-US" sz="1200" b="0" i="0" u="none" strike="noStrike" kern="1200" dirty="0">
                <a:solidFill>
                  <a:schemeClr val="tx1"/>
                </a:solidFill>
                <a:effectLst/>
                <a:latin typeface="+mn-lt"/>
                <a:ea typeface="+mn-ea"/>
                <a:cs typeface="+mn-cs"/>
              </a:rPr>
              <a:t> </a:t>
            </a:r>
            <a:r>
              <a:rPr lang="en-US" dirty="0"/>
              <a:t>on</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ADEC116-1ADF-4E02-A614-44481FA29628}" type="slidenum">
              <a:rPr lang="en-US" smtClean="0"/>
              <a:t>7</a:t>
            </a:fld>
            <a:endParaRPr lang="en-US"/>
          </a:p>
        </p:txBody>
      </p:sp>
    </p:spTree>
    <p:extLst>
      <p:ext uri="{BB962C8B-B14F-4D97-AF65-F5344CB8AC3E}">
        <p14:creationId xmlns:p14="http://schemas.microsoft.com/office/powerpoint/2010/main" val="750764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u="none" strike="noStrike" kern="1200" dirty="0">
                <a:solidFill>
                  <a:schemeClr val="tx1"/>
                </a:solidFill>
                <a:effectLst/>
                <a:latin typeface="+mn-lt"/>
                <a:ea typeface="+mn-ea"/>
                <a:cs typeface="+mn-cs"/>
                <a:hlinkClick r:id="rId3"/>
              </a:rPr>
              <a:t>@</a:t>
            </a:r>
            <a:r>
              <a:rPr lang="en-US" sz="1200" u="none" strike="noStrike" kern="1200" dirty="0" err="1">
                <a:solidFill>
                  <a:schemeClr val="tx1"/>
                </a:solidFill>
                <a:effectLst/>
                <a:latin typeface="+mn-lt"/>
                <a:ea typeface="+mn-ea"/>
                <a:cs typeface="+mn-cs"/>
                <a:hlinkClick r:id="rId3"/>
              </a:rPr>
              <a:t>austindistel</a:t>
            </a:r>
            <a:r>
              <a:rPr lang="en-US" sz="1200" b="0" i="0" u="none" strike="noStrike" kern="1200" dirty="0">
                <a:solidFill>
                  <a:schemeClr val="tx1"/>
                </a:solidFill>
                <a:effectLst/>
                <a:latin typeface="+mn-lt"/>
                <a:ea typeface="+mn-ea"/>
                <a:cs typeface="+mn-cs"/>
              </a:rPr>
              <a:t> </a:t>
            </a:r>
            <a:r>
              <a:rPr lang="en-US" dirty="0"/>
              <a:t>on</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ADEC116-1ADF-4E02-A614-44481FA29628}" type="slidenum">
              <a:rPr lang="en-US" smtClean="0"/>
              <a:t>8</a:t>
            </a:fld>
            <a:endParaRPr lang="en-US"/>
          </a:p>
        </p:txBody>
      </p:sp>
    </p:spTree>
    <p:extLst>
      <p:ext uri="{BB962C8B-B14F-4D97-AF65-F5344CB8AC3E}">
        <p14:creationId xmlns:p14="http://schemas.microsoft.com/office/powerpoint/2010/main" val="2033727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u="none" strike="noStrike" kern="1200" dirty="0">
                <a:solidFill>
                  <a:schemeClr val="tx1"/>
                </a:solidFill>
                <a:effectLst/>
                <a:latin typeface="+mn-lt"/>
                <a:ea typeface="+mn-ea"/>
                <a:cs typeface="+mn-cs"/>
                <a:hlinkClick r:id="rId3"/>
              </a:rPr>
              <a:t>@</a:t>
            </a:r>
            <a:r>
              <a:rPr lang="en-US" sz="1200" u="none" strike="noStrike" kern="1200" dirty="0" err="1">
                <a:solidFill>
                  <a:schemeClr val="tx1"/>
                </a:solidFill>
                <a:effectLst/>
                <a:latin typeface="+mn-lt"/>
                <a:ea typeface="+mn-ea"/>
                <a:cs typeface="+mn-cs"/>
                <a:hlinkClick r:id="rId3"/>
              </a:rPr>
              <a:t>austindistel</a:t>
            </a:r>
            <a:r>
              <a:rPr lang="en-US" sz="1200" b="0" i="0" u="none" strike="noStrike" kern="1200" dirty="0">
                <a:solidFill>
                  <a:schemeClr val="tx1"/>
                </a:solidFill>
                <a:effectLst/>
                <a:latin typeface="+mn-lt"/>
                <a:ea typeface="+mn-ea"/>
                <a:cs typeface="+mn-cs"/>
              </a:rPr>
              <a:t> </a:t>
            </a:r>
            <a:r>
              <a:rPr lang="en-US" dirty="0"/>
              <a:t>on</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4"/>
              </a:rPr>
              <a:t>Unsplash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ADEC116-1ADF-4E02-A614-44481FA29628}" type="slidenum">
              <a:rPr lang="en-US" smtClean="0"/>
              <a:t>9</a:t>
            </a:fld>
            <a:endParaRPr lang="en-US"/>
          </a:p>
        </p:txBody>
      </p:sp>
    </p:spTree>
    <p:extLst>
      <p:ext uri="{BB962C8B-B14F-4D97-AF65-F5344CB8AC3E}">
        <p14:creationId xmlns:p14="http://schemas.microsoft.com/office/powerpoint/2010/main" val="191090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7/26/2019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7/26/2019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6" name="TextBox 5"/>
          <p:cNvSpPr txBox="1"/>
          <p:nvPr/>
        </p:nvSpPr>
        <p:spPr>
          <a:xfrm>
            <a:off x="1181685" y="-970670"/>
            <a:ext cx="9777046" cy="6001643"/>
          </a:xfrm>
          <a:prstGeom prst="rect">
            <a:avLst/>
          </a:prstGeom>
          <a:noFill/>
        </p:spPr>
        <p:txBody>
          <a:bodyPr wrap="square" rtlCol="0">
            <a:spAutoFit/>
          </a:bodyPr>
          <a:lstStyle/>
          <a:p>
            <a:pPr algn="ctr"/>
            <a:endParaRPr lang="en-US" sz="6600" b="1" dirty="0" smtClean="0">
              <a:solidFill>
                <a:schemeClr val="bg1"/>
              </a:solidFill>
            </a:endParaRPr>
          </a:p>
          <a:p>
            <a:pPr algn="ctr"/>
            <a:endParaRPr lang="en-US" sz="6600" b="1" dirty="0" smtClean="0">
              <a:solidFill>
                <a:schemeClr val="bg1"/>
              </a:solidFill>
            </a:endParaRPr>
          </a:p>
          <a:p>
            <a:pPr algn="ctr"/>
            <a:r>
              <a:rPr lang="en-US" sz="6600" b="1" dirty="0" smtClean="0">
                <a:solidFill>
                  <a:schemeClr val="bg1"/>
                </a:solidFill>
              </a:rPr>
              <a:t>Digital Sylhet City Idea Hackathon 2019</a:t>
            </a:r>
          </a:p>
          <a:p>
            <a:pPr algn="ctr"/>
            <a:endParaRPr lang="en-US" sz="4000" b="1" dirty="0" smtClean="0">
              <a:solidFill>
                <a:schemeClr val="bg1"/>
              </a:solidFill>
            </a:endParaRPr>
          </a:p>
          <a:p>
            <a:pPr algn="ctr"/>
            <a:r>
              <a:rPr lang="en-US" sz="4000" b="1" dirty="0" smtClean="0">
                <a:solidFill>
                  <a:schemeClr val="bg1"/>
                </a:solidFill>
              </a:rPr>
              <a:t>Team – SIU_Metaphysical </a:t>
            </a:r>
          </a:p>
          <a:p>
            <a:pPr algn="ctr"/>
            <a:endParaRPr lang="en-US" sz="4000" b="1" dirty="0">
              <a:solidFill>
                <a:schemeClr val="bg1"/>
              </a:solidFill>
            </a:endParaRPr>
          </a:p>
        </p:txBody>
      </p:sp>
      <p:cxnSp>
        <p:nvCxnSpPr>
          <p:cNvPr id="15" name="Straight Connector 14">
            <a:extLst>
              <a:ext uri="{FF2B5EF4-FFF2-40B4-BE49-F238E27FC236}">
                <a16:creationId xmlns:a16="http://schemas.microsoft.com/office/drawing/2014/main" id="{D8C9DA3B-8AC7-4F3D-ACD2-C0EE9B721C55}"/>
              </a:ext>
            </a:extLst>
          </p:cNvPr>
          <p:cNvCxnSpPr/>
          <p:nvPr/>
        </p:nvCxnSpPr>
        <p:spPr>
          <a:xfrm>
            <a:off x="1016465" y="3284775"/>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7296A73-A7DA-4050-8469-50565D0C41D2}"/>
              </a:ext>
            </a:extLst>
          </p:cNvPr>
          <p:cNvGrpSpPr/>
          <p:nvPr/>
        </p:nvGrpSpPr>
        <p:grpSpPr>
          <a:xfrm>
            <a:off x="623158" y="2299275"/>
            <a:ext cx="11390651" cy="994618"/>
            <a:chOff x="4635499" y="914400"/>
            <a:chExt cx="11390651" cy="941248"/>
          </a:xfrm>
        </p:grpSpPr>
        <p:sp>
          <p:nvSpPr>
            <p:cNvPr id="7" name="Rectangle 6">
              <a:extLst>
                <a:ext uri="{FF2B5EF4-FFF2-40B4-BE49-F238E27FC236}">
                  <a16:creationId xmlns:a16="http://schemas.microsoft.com/office/drawing/2014/main" id="{B1FE91B1-9CED-4650-A308-A2E21C89983C}"/>
                </a:ext>
              </a:extLst>
            </p:cNvPr>
            <p:cNvSpPr/>
            <p:nvPr/>
          </p:nvSpPr>
          <p:spPr>
            <a:xfrm>
              <a:off x="5610714" y="1331377"/>
              <a:ext cx="10415436" cy="524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dirty="0" smtClean="0">
                  <a:solidFill>
                    <a:schemeClr val="tx1"/>
                  </a:solidFill>
                </a:rPr>
                <a:t>This </a:t>
              </a:r>
              <a:r>
                <a:rPr lang="en-US" dirty="0">
                  <a:solidFill>
                    <a:schemeClr val="tx1"/>
                  </a:solidFill>
                </a:rPr>
                <a:t>module will alert the patient when to visit the doctor again and when their reports are delivered by the diagnostic centers the alert will be a direct SMS to the patient phone number. </a:t>
              </a:r>
            </a:p>
          </p:txBody>
        </p:sp>
        <p:sp>
          <p:nvSpPr>
            <p:cNvPr id="8" name="Freeform: Shape 7">
              <a:extLst>
                <a:ext uri="{FF2B5EF4-FFF2-40B4-BE49-F238E27FC236}">
                  <a16:creationId xmlns:a16="http://schemas.microsoft.com/office/drawing/2014/main" id="{A9640659-32FA-4329-A479-BF609D37C69A}"/>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9" name="Freeform 26">
              <a:extLst>
                <a:ext uri="{FF2B5EF4-FFF2-40B4-BE49-F238E27FC236}">
                  <a16:creationId xmlns:a16="http://schemas.microsoft.com/office/drawing/2014/main" id="{70F88F67-824C-4E10-BB45-6B4892410210}"/>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10" name="Rectangle 9">
              <a:extLst>
                <a:ext uri="{FF2B5EF4-FFF2-40B4-BE49-F238E27FC236}">
                  <a16:creationId xmlns:a16="http://schemas.microsoft.com/office/drawing/2014/main" id="{78A536C9-985F-42F8-8FF1-2ACAF6E977FE}"/>
                </a:ext>
              </a:extLst>
            </p:cNvPr>
            <p:cNvSpPr/>
            <p:nvPr/>
          </p:nvSpPr>
          <p:spPr>
            <a:xfrm>
              <a:off x="5610714" y="985225"/>
              <a:ext cx="1234762" cy="262136"/>
            </a:xfrm>
            <a:prstGeom prst="rect">
              <a:avLst/>
            </a:prstGeom>
          </p:spPr>
          <p:txBody>
            <a:bodyPr wrap="none" lIns="0" tIns="0" rIns="0" bIns="0">
              <a:spAutoFit/>
            </a:bodyPr>
            <a:lstStyle/>
            <a:p>
              <a:pPr lvl="0"/>
              <a:r>
                <a:rPr lang="en-US" b="1" dirty="0"/>
                <a:t>Alert Patient:</a:t>
              </a:r>
              <a:endParaRPr lang="en-US" sz="2000" b="1" spc="300" dirty="0">
                <a:latin typeface="Avenir Black" panose="020B0803020203020204" pitchFamily="34" charset="0"/>
              </a:endParaRPr>
            </a:p>
          </p:txBody>
        </p:sp>
      </p:grpSp>
      <p:sp>
        <p:nvSpPr>
          <p:cNvPr id="4" name="Slide Number Placeholder 3">
            <a:extLst>
              <a:ext uri="{FF2B5EF4-FFF2-40B4-BE49-F238E27FC236}">
                <a16:creationId xmlns:a16="http://schemas.microsoft.com/office/drawing/2014/main" id="{16CA8AF1-D366-46E1-96B0-B5F60461AC65}"/>
              </a:ext>
            </a:extLst>
          </p:cNvPr>
          <p:cNvSpPr>
            <a:spLocks noGrp="1"/>
          </p:cNvSpPr>
          <p:nvPr>
            <p:ph type="sldNum" sz="quarter" idx="12"/>
          </p:nvPr>
        </p:nvSpPr>
        <p:spPr/>
        <p:txBody>
          <a:bodyPr/>
          <a:lstStyle/>
          <a:p>
            <a:fld id="{AA76D5C5-C8E3-4B2C-A235-173635650F0D}" type="slidenum">
              <a:rPr lang="en-US" smtClean="0"/>
              <a:t>10</a:t>
            </a:fld>
            <a:endParaRPr lang="en-US"/>
          </a:p>
        </p:txBody>
      </p:sp>
      <p:cxnSp>
        <p:nvCxnSpPr>
          <p:cNvPr id="39" name="Straight Connector 3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8714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398596" y="522898"/>
            <a:ext cx="37934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C9DA3B-8AC7-4F3D-ACD2-C0EE9B721C55}"/>
              </a:ext>
            </a:extLst>
          </p:cNvPr>
          <p:cNvCxnSpPr/>
          <p:nvPr/>
        </p:nvCxnSpPr>
        <p:spPr>
          <a:xfrm>
            <a:off x="1100871" y="3650535"/>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35190" y="61738"/>
            <a:ext cx="4199646" cy="1569660"/>
          </a:xfrm>
          <a:prstGeom prst="rect">
            <a:avLst/>
          </a:prstGeom>
          <a:noFill/>
        </p:spPr>
        <p:txBody>
          <a:bodyPr wrap="square" rtlCol="0">
            <a:spAutoFit/>
          </a:bodyPr>
          <a:lstStyle/>
          <a:p>
            <a:pPr algn="ctr"/>
            <a:r>
              <a:rPr lang="en-US" sz="3200" b="1" dirty="0" smtClean="0"/>
              <a:t>System </a:t>
            </a:r>
            <a:r>
              <a:rPr lang="en-US" sz="3200" b="1" dirty="0"/>
              <a:t>Features and Requirements</a:t>
            </a:r>
            <a:endParaRPr lang="en-US" sz="3200" dirty="0"/>
          </a:p>
          <a:p>
            <a:pPr algn="ctr"/>
            <a:endParaRPr lang="en-US" sz="3200" dirty="0"/>
          </a:p>
        </p:txBody>
      </p:sp>
      <p:sp>
        <p:nvSpPr>
          <p:cNvPr id="46" name="TextBox 45"/>
          <p:cNvSpPr txBox="1"/>
          <p:nvPr/>
        </p:nvSpPr>
        <p:spPr>
          <a:xfrm>
            <a:off x="634177" y="1181686"/>
            <a:ext cx="4542734"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Functional </a:t>
            </a:r>
            <a:r>
              <a:rPr lang="en-US" sz="2400" b="1" dirty="0" smtClean="0"/>
              <a:t>Requirements:</a:t>
            </a:r>
            <a:endParaRPr lang="en-US" sz="2400" dirty="0"/>
          </a:p>
        </p:txBody>
      </p:sp>
    </p:spTree>
    <p:extLst>
      <p:ext uri="{BB962C8B-B14F-4D97-AF65-F5344CB8AC3E}">
        <p14:creationId xmlns:p14="http://schemas.microsoft.com/office/powerpoint/2010/main" val="30926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7296A73-A7DA-4050-8469-50565D0C41D2}"/>
              </a:ext>
            </a:extLst>
          </p:cNvPr>
          <p:cNvGrpSpPr/>
          <p:nvPr/>
        </p:nvGrpSpPr>
        <p:grpSpPr>
          <a:xfrm>
            <a:off x="634176" y="1949150"/>
            <a:ext cx="11390651" cy="994618"/>
            <a:chOff x="4635499" y="914400"/>
            <a:chExt cx="11390651" cy="941248"/>
          </a:xfrm>
        </p:grpSpPr>
        <p:sp>
          <p:nvSpPr>
            <p:cNvPr id="7" name="Rectangle 6">
              <a:extLst>
                <a:ext uri="{FF2B5EF4-FFF2-40B4-BE49-F238E27FC236}">
                  <a16:creationId xmlns:a16="http://schemas.microsoft.com/office/drawing/2014/main" id="{B1FE91B1-9CED-4650-A308-A2E21C89983C}"/>
                </a:ext>
              </a:extLst>
            </p:cNvPr>
            <p:cNvSpPr/>
            <p:nvPr/>
          </p:nvSpPr>
          <p:spPr>
            <a:xfrm>
              <a:off x="5610714" y="1331377"/>
              <a:ext cx="10415436" cy="524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dirty="0" smtClean="0">
                  <a:solidFill>
                    <a:schemeClr val="tx1"/>
                  </a:solidFill>
                </a:rPr>
                <a:t>The </a:t>
              </a:r>
              <a:r>
                <a:rPr lang="en-US" dirty="0">
                  <a:solidFill>
                    <a:schemeClr val="tx1"/>
                  </a:solidFill>
                </a:rPr>
                <a:t>database may get crushed at any certain time due to virus or operating system failure. Therefore it is required to take the database backup.</a:t>
              </a:r>
            </a:p>
          </p:txBody>
        </p:sp>
        <p:sp>
          <p:nvSpPr>
            <p:cNvPr id="8" name="Freeform: Shape 7">
              <a:extLst>
                <a:ext uri="{FF2B5EF4-FFF2-40B4-BE49-F238E27FC236}">
                  <a16:creationId xmlns:a16="http://schemas.microsoft.com/office/drawing/2014/main" id="{A9640659-32FA-4329-A479-BF609D37C69A}"/>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9" name="Freeform 26">
              <a:extLst>
                <a:ext uri="{FF2B5EF4-FFF2-40B4-BE49-F238E27FC236}">
                  <a16:creationId xmlns:a16="http://schemas.microsoft.com/office/drawing/2014/main" id="{70F88F67-824C-4E10-BB45-6B4892410210}"/>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10" name="Rectangle 9">
              <a:extLst>
                <a:ext uri="{FF2B5EF4-FFF2-40B4-BE49-F238E27FC236}">
                  <a16:creationId xmlns:a16="http://schemas.microsoft.com/office/drawing/2014/main" id="{78A536C9-985F-42F8-8FF1-2ACAF6E977FE}"/>
                </a:ext>
              </a:extLst>
            </p:cNvPr>
            <p:cNvSpPr/>
            <p:nvPr/>
          </p:nvSpPr>
          <p:spPr>
            <a:xfrm>
              <a:off x="5610714" y="985225"/>
              <a:ext cx="2023183" cy="262136"/>
            </a:xfrm>
            <a:prstGeom prst="rect">
              <a:avLst/>
            </a:prstGeom>
          </p:spPr>
          <p:txBody>
            <a:bodyPr wrap="none" lIns="0" tIns="0" rIns="0" bIns="0">
              <a:spAutoFit/>
            </a:bodyPr>
            <a:lstStyle/>
            <a:p>
              <a:r>
                <a:rPr lang="en-US" b="1" dirty="0"/>
                <a:t>Safety Requirements:</a:t>
              </a:r>
              <a:endParaRPr lang="en-US" dirty="0"/>
            </a:p>
          </p:txBody>
        </p:sp>
      </p:grpSp>
      <p:sp>
        <p:nvSpPr>
          <p:cNvPr id="4" name="Slide Number Placeholder 3">
            <a:extLst>
              <a:ext uri="{FF2B5EF4-FFF2-40B4-BE49-F238E27FC236}">
                <a16:creationId xmlns:a16="http://schemas.microsoft.com/office/drawing/2014/main" id="{16CA8AF1-D366-46E1-96B0-B5F60461AC65}"/>
              </a:ext>
            </a:extLst>
          </p:cNvPr>
          <p:cNvSpPr>
            <a:spLocks noGrp="1"/>
          </p:cNvSpPr>
          <p:nvPr>
            <p:ph type="sldNum" sz="quarter" idx="12"/>
          </p:nvPr>
        </p:nvSpPr>
        <p:spPr/>
        <p:txBody>
          <a:bodyPr/>
          <a:lstStyle/>
          <a:p>
            <a:fld id="{AA76D5C5-C8E3-4B2C-A235-173635650F0D}" type="slidenum">
              <a:rPr lang="en-US" smtClean="0"/>
              <a:t>11</a:t>
            </a:fld>
            <a:endParaRPr lang="en-US"/>
          </a:p>
        </p:txBody>
      </p:sp>
      <p:grpSp>
        <p:nvGrpSpPr>
          <p:cNvPr id="16" name="Group 15">
            <a:extLst>
              <a:ext uri="{FF2B5EF4-FFF2-40B4-BE49-F238E27FC236}">
                <a16:creationId xmlns:a16="http://schemas.microsoft.com/office/drawing/2014/main" id="{5765D575-125A-4CC6-AB1A-2FA3D9A5E893}"/>
              </a:ext>
            </a:extLst>
          </p:cNvPr>
          <p:cNvGrpSpPr/>
          <p:nvPr/>
        </p:nvGrpSpPr>
        <p:grpSpPr>
          <a:xfrm>
            <a:off x="608957" y="3491480"/>
            <a:ext cx="11379631" cy="970975"/>
            <a:chOff x="4635499" y="914400"/>
            <a:chExt cx="11379631" cy="970975"/>
          </a:xfrm>
        </p:grpSpPr>
        <p:sp>
          <p:nvSpPr>
            <p:cNvPr id="17" name="Rectangle 16">
              <a:extLst>
                <a:ext uri="{FF2B5EF4-FFF2-40B4-BE49-F238E27FC236}">
                  <a16:creationId xmlns:a16="http://schemas.microsoft.com/office/drawing/2014/main" id="{7B311C01-A953-4FB2-91D3-01323EA1B169}"/>
                </a:ext>
              </a:extLst>
            </p:cNvPr>
            <p:cNvSpPr/>
            <p:nvPr/>
          </p:nvSpPr>
          <p:spPr>
            <a:xfrm>
              <a:off x="5610714" y="1331377"/>
              <a:ext cx="10404416"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dirty="0" smtClean="0">
                  <a:solidFill>
                    <a:schemeClr val="tx1"/>
                  </a:solidFill>
                </a:rPr>
                <a:t>Authentication </a:t>
              </a:r>
              <a:r>
                <a:rPr lang="en-US" dirty="0">
                  <a:solidFill>
                    <a:schemeClr val="tx1"/>
                  </a:solidFill>
                </a:rPr>
                <a:t>will be needed to access the sensitive part  or profile of the users. And the system will use two-factor authentication for ensuring security is maintained.</a:t>
              </a:r>
            </a:p>
          </p:txBody>
        </p:sp>
        <p:sp>
          <p:nvSpPr>
            <p:cNvPr id="18" name="Freeform: Shape 17">
              <a:extLst>
                <a:ext uri="{FF2B5EF4-FFF2-40B4-BE49-F238E27FC236}">
                  <a16:creationId xmlns:a16="http://schemas.microsoft.com/office/drawing/2014/main" id="{E9DCE9D7-9DCD-4588-BA40-90687A3AD698}"/>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19" name="Freeform 26">
              <a:extLst>
                <a:ext uri="{FF2B5EF4-FFF2-40B4-BE49-F238E27FC236}">
                  <a16:creationId xmlns:a16="http://schemas.microsoft.com/office/drawing/2014/main" id="{D8E8C55E-B6E1-45A5-A712-CE6DC0D2E8B1}"/>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0" name="Rectangle 19">
              <a:extLst>
                <a:ext uri="{FF2B5EF4-FFF2-40B4-BE49-F238E27FC236}">
                  <a16:creationId xmlns:a16="http://schemas.microsoft.com/office/drawing/2014/main" id="{52894BD0-E077-4CE4-9CFF-2E1512399D18}"/>
                </a:ext>
              </a:extLst>
            </p:cNvPr>
            <p:cNvSpPr/>
            <p:nvPr/>
          </p:nvSpPr>
          <p:spPr>
            <a:xfrm>
              <a:off x="5610714" y="985225"/>
              <a:ext cx="2196307" cy="276999"/>
            </a:xfrm>
            <a:prstGeom prst="rect">
              <a:avLst/>
            </a:prstGeom>
          </p:spPr>
          <p:txBody>
            <a:bodyPr wrap="none" lIns="0" tIns="0" rIns="0" bIns="0">
              <a:spAutoFit/>
            </a:bodyPr>
            <a:lstStyle/>
            <a:p>
              <a:r>
                <a:rPr lang="en-US" b="1" dirty="0"/>
                <a:t>Security Requirements:</a:t>
              </a:r>
              <a:endParaRPr lang="en-US" dirty="0"/>
            </a:p>
          </p:txBody>
        </p:sp>
      </p:grpSp>
      <p:grpSp>
        <p:nvGrpSpPr>
          <p:cNvPr id="21" name="Group 20">
            <a:extLst>
              <a:ext uri="{FF2B5EF4-FFF2-40B4-BE49-F238E27FC236}">
                <a16:creationId xmlns:a16="http://schemas.microsoft.com/office/drawing/2014/main" id="{A0D356F3-DA5E-452B-96A4-D9EA75B23829}"/>
              </a:ext>
            </a:extLst>
          </p:cNvPr>
          <p:cNvGrpSpPr/>
          <p:nvPr/>
        </p:nvGrpSpPr>
        <p:grpSpPr>
          <a:xfrm>
            <a:off x="634176" y="4882030"/>
            <a:ext cx="11390651" cy="970975"/>
            <a:chOff x="4635499" y="914400"/>
            <a:chExt cx="11390651" cy="970975"/>
          </a:xfrm>
        </p:grpSpPr>
        <p:sp>
          <p:nvSpPr>
            <p:cNvPr id="22" name="Rectangle 21">
              <a:extLst>
                <a:ext uri="{FF2B5EF4-FFF2-40B4-BE49-F238E27FC236}">
                  <a16:creationId xmlns:a16="http://schemas.microsoft.com/office/drawing/2014/main" id="{33C1377E-1742-4721-877B-975E6FD97CAB}"/>
                </a:ext>
              </a:extLst>
            </p:cNvPr>
            <p:cNvSpPr/>
            <p:nvPr/>
          </p:nvSpPr>
          <p:spPr>
            <a:xfrm>
              <a:off x="5610714" y="1331377"/>
              <a:ext cx="10415436"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342900" lvl="0" indent="-342900">
                <a:buAutoNum type="arabicParenR"/>
              </a:pPr>
              <a:r>
                <a:rPr lang="en-US" b="1" dirty="0" smtClean="0">
                  <a:solidFill>
                    <a:schemeClr val="tx1"/>
                  </a:solidFill>
                </a:rPr>
                <a:t>Server.</a:t>
              </a:r>
            </a:p>
            <a:p>
              <a:pPr lvl="0"/>
              <a:endParaRPr lang="en-US" b="1" dirty="0" smtClean="0">
                <a:solidFill>
                  <a:schemeClr val="tx1"/>
                </a:solidFill>
              </a:endParaRPr>
            </a:p>
          </p:txBody>
        </p:sp>
        <p:sp>
          <p:nvSpPr>
            <p:cNvPr id="23" name="Freeform: Shape 22">
              <a:extLst>
                <a:ext uri="{FF2B5EF4-FFF2-40B4-BE49-F238E27FC236}">
                  <a16:creationId xmlns:a16="http://schemas.microsoft.com/office/drawing/2014/main" id="{64BBA7BF-6F60-433F-9D97-39862518D6F2}"/>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24" name="Freeform 26">
              <a:extLst>
                <a:ext uri="{FF2B5EF4-FFF2-40B4-BE49-F238E27FC236}">
                  <a16:creationId xmlns:a16="http://schemas.microsoft.com/office/drawing/2014/main" id="{5835D255-3433-4E5C-A96F-2FFB7531D883}"/>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5" name="Rectangle 24">
              <a:extLst>
                <a:ext uri="{FF2B5EF4-FFF2-40B4-BE49-F238E27FC236}">
                  <a16:creationId xmlns:a16="http://schemas.microsoft.com/office/drawing/2014/main" id="{1FF64665-C97C-40A5-9CE1-2A307AA5A938}"/>
                </a:ext>
              </a:extLst>
            </p:cNvPr>
            <p:cNvSpPr/>
            <p:nvPr/>
          </p:nvSpPr>
          <p:spPr>
            <a:xfrm>
              <a:off x="5610714" y="985225"/>
              <a:ext cx="2321726" cy="276999"/>
            </a:xfrm>
            <a:prstGeom prst="rect">
              <a:avLst/>
            </a:prstGeom>
          </p:spPr>
          <p:txBody>
            <a:bodyPr wrap="none" lIns="0" tIns="0" rIns="0" bIns="0">
              <a:spAutoFit/>
            </a:bodyPr>
            <a:lstStyle/>
            <a:p>
              <a:pPr lvl="0"/>
              <a:r>
                <a:rPr lang="en-US" b="1" dirty="0"/>
                <a:t>Hardware Requirements</a:t>
              </a:r>
              <a:endParaRPr lang="en-US" sz="2000" b="1" spc="300" dirty="0">
                <a:latin typeface="Avenir Black" panose="020B0803020203020204" pitchFamily="34" charset="0"/>
              </a:endParaRPr>
            </a:p>
          </p:txBody>
        </p:sp>
      </p:grpSp>
      <p:cxnSp>
        <p:nvCxnSpPr>
          <p:cNvPr id="28" name="Straight Connector 27">
            <a:extLst>
              <a:ext uri="{FF2B5EF4-FFF2-40B4-BE49-F238E27FC236}">
                <a16:creationId xmlns:a16="http://schemas.microsoft.com/office/drawing/2014/main" id="{D8C9DA3B-8AC7-4F3D-ACD2-C0EE9B721C55}"/>
              </a:ext>
            </a:extLst>
          </p:cNvPr>
          <p:cNvCxnSpPr/>
          <p:nvPr/>
        </p:nvCxnSpPr>
        <p:spPr>
          <a:xfrm>
            <a:off x="1105118" y="4774515"/>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8714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398596" y="522898"/>
            <a:ext cx="37934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C9DA3B-8AC7-4F3D-ACD2-C0EE9B721C55}"/>
              </a:ext>
            </a:extLst>
          </p:cNvPr>
          <p:cNvCxnSpPr/>
          <p:nvPr/>
        </p:nvCxnSpPr>
        <p:spPr>
          <a:xfrm>
            <a:off x="1151043" y="3200369"/>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35190" y="61738"/>
            <a:ext cx="4199646" cy="1569660"/>
          </a:xfrm>
          <a:prstGeom prst="rect">
            <a:avLst/>
          </a:prstGeom>
          <a:noFill/>
        </p:spPr>
        <p:txBody>
          <a:bodyPr wrap="square" rtlCol="0">
            <a:spAutoFit/>
          </a:bodyPr>
          <a:lstStyle/>
          <a:p>
            <a:pPr algn="ctr"/>
            <a:r>
              <a:rPr lang="en-US" sz="3200" b="1" dirty="0" smtClean="0"/>
              <a:t>System </a:t>
            </a:r>
            <a:r>
              <a:rPr lang="en-US" sz="3200" b="1" dirty="0"/>
              <a:t>Features and Requirements</a:t>
            </a:r>
            <a:endParaRPr lang="en-US" sz="3200" dirty="0"/>
          </a:p>
          <a:p>
            <a:pPr algn="ctr"/>
            <a:endParaRPr lang="en-US" sz="3200" dirty="0"/>
          </a:p>
        </p:txBody>
      </p:sp>
      <p:sp>
        <p:nvSpPr>
          <p:cNvPr id="46" name="TextBox 45"/>
          <p:cNvSpPr txBox="1"/>
          <p:nvPr/>
        </p:nvSpPr>
        <p:spPr>
          <a:xfrm>
            <a:off x="634176" y="1181686"/>
            <a:ext cx="5203915"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smtClean="0"/>
              <a:t>Non - Functional Requirements:</a:t>
            </a:r>
            <a:endParaRPr lang="en-US" sz="2400" dirty="0"/>
          </a:p>
        </p:txBody>
      </p:sp>
    </p:spTree>
    <p:extLst>
      <p:ext uri="{BB962C8B-B14F-4D97-AF65-F5344CB8AC3E}">
        <p14:creationId xmlns:p14="http://schemas.microsoft.com/office/powerpoint/2010/main" val="405177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CA8AF1-D366-46E1-96B0-B5F60461AC65}"/>
              </a:ext>
            </a:extLst>
          </p:cNvPr>
          <p:cNvSpPr>
            <a:spLocks noGrp="1"/>
          </p:cNvSpPr>
          <p:nvPr>
            <p:ph type="sldNum" sz="quarter" idx="12"/>
          </p:nvPr>
        </p:nvSpPr>
        <p:spPr/>
        <p:txBody>
          <a:bodyPr/>
          <a:lstStyle/>
          <a:p>
            <a:fld id="{AA76D5C5-C8E3-4B2C-A235-173635650F0D}" type="slidenum">
              <a:rPr lang="en-US" smtClean="0"/>
              <a:t>12</a:t>
            </a:fld>
            <a:endParaRPr lang="en-US"/>
          </a:p>
        </p:txBody>
      </p:sp>
      <p:grpSp>
        <p:nvGrpSpPr>
          <p:cNvPr id="21" name="Group 20">
            <a:extLst>
              <a:ext uri="{FF2B5EF4-FFF2-40B4-BE49-F238E27FC236}">
                <a16:creationId xmlns:a16="http://schemas.microsoft.com/office/drawing/2014/main" id="{A0D356F3-DA5E-452B-96A4-D9EA75B23829}"/>
              </a:ext>
            </a:extLst>
          </p:cNvPr>
          <p:cNvGrpSpPr/>
          <p:nvPr/>
        </p:nvGrpSpPr>
        <p:grpSpPr>
          <a:xfrm>
            <a:off x="705644" y="1955234"/>
            <a:ext cx="11390651" cy="4017963"/>
            <a:chOff x="4635499" y="914400"/>
            <a:chExt cx="11390651" cy="4017963"/>
          </a:xfrm>
        </p:grpSpPr>
        <p:sp>
          <p:nvSpPr>
            <p:cNvPr id="22" name="Rectangle 21">
              <a:extLst>
                <a:ext uri="{FF2B5EF4-FFF2-40B4-BE49-F238E27FC236}">
                  <a16:creationId xmlns:a16="http://schemas.microsoft.com/office/drawing/2014/main" id="{33C1377E-1742-4721-877B-975E6FD97CAB}"/>
                </a:ext>
              </a:extLst>
            </p:cNvPr>
            <p:cNvSpPr/>
            <p:nvPr/>
          </p:nvSpPr>
          <p:spPr>
            <a:xfrm>
              <a:off x="5610714" y="1331377"/>
              <a:ext cx="10415436" cy="3600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342900" lvl="0" indent="-342900">
                <a:buAutoNum type="arabicParenR"/>
              </a:pPr>
              <a:r>
                <a:rPr lang="en-US" b="1" dirty="0" smtClean="0">
                  <a:solidFill>
                    <a:schemeClr val="tx1"/>
                  </a:solidFill>
                </a:rPr>
                <a:t>Server.</a:t>
              </a:r>
            </a:p>
            <a:p>
              <a:pPr lvl="0"/>
              <a:endParaRPr lang="en-US" b="1" dirty="0" smtClean="0">
                <a:solidFill>
                  <a:schemeClr val="tx1"/>
                </a:solidFill>
              </a:endParaRPr>
            </a:p>
            <a:p>
              <a:pPr marL="400050" indent="-400050">
                <a:buFont typeface="+mj-lt"/>
                <a:buAutoNum type="romanUcPeriod"/>
              </a:pPr>
              <a:r>
                <a:rPr lang="en-US" dirty="0" err="1" smtClean="0">
                  <a:solidFill>
                    <a:schemeClr val="tx1"/>
                  </a:solidFill>
                </a:rPr>
                <a:t>Octa</a:t>
              </a:r>
              <a:r>
                <a:rPr lang="en-US" dirty="0" smtClean="0">
                  <a:solidFill>
                    <a:schemeClr val="tx1"/>
                  </a:solidFill>
                </a:rPr>
                <a:t>-core CPU's or greater that have Hyper-Threading enabled. If you can estimate your computing workload, consider using a more powerful CPU.</a:t>
              </a:r>
            </a:p>
            <a:p>
              <a:pPr marL="400050" indent="-400050">
                <a:buFont typeface="+mj-lt"/>
                <a:buAutoNum type="romanUcPeriod"/>
              </a:pPr>
              <a:endParaRPr lang="en-US" dirty="0" smtClean="0">
                <a:solidFill>
                  <a:schemeClr val="tx1"/>
                </a:solidFill>
              </a:endParaRPr>
            </a:p>
            <a:p>
              <a:pPr marL="400050" indent="-400050">
                <a:buFont typeface="+mj-lt"/>
                <a:buAutoNum type="romanUcPeriod"/>
              </a:pPr>
              <a:r>
                <a:rPr lang="en-US" dirty="0">
                  <a:solidFill>
                    <a:schemeClr val="tx1"/>
                  </a:solidFill>
                </a:rPr>
                <a:t>Use High Availability (HA) and dual power supplies for the master  host </a:t>
              </a:r>
              <a:r>
                <a:rPr lang="en-US" dirty="0" smtClean="0">
                  <a:solidFill>
                    <a:schemeClr val="tx1"/>
                  </a:solidFill>
                </a:rPr>
                <a:t>machine</a:t>
              </a:r>
            </a:p>
            <a:p>
              <a:pPr marL="400050" indent="-400050">
                <a:buFont typeface="+mj-lt"/>
                <a:buAutoNum type="romanUcPeriod"/>
              </a:pPr>
              <a:endParaRPr lang="en-US" dirty="0" smtClean="0">
                <a:solidFill>
                  <a:schemeClr val="tx1"/>
                </a:solidFill>
              </a:endParaRPr>
            </a:p>
            <a:p>
              <a:pPr marL="400050" indent="-400050">
                <a:buFont typeface="+mj-lt"/>
                <a:buAutoNum type="romanUcPeriod"/>
              </a:pPr>
              <a:r>
                <a:rPr lang="en-US" dirty="0">
                  <a:solidFill>
                    <a:schemeClr val="tx1"/>
                  </a:solidFill>
                </a:rPr>
                <a:t>4-8 GB's of memory per processor core</a:t>
              </a:r>
              <a:r>
                <a:rPr lang="en-US" dirty="0" smtClean="0">
                  <a:solidFill>
                    <a:schemeClr val="tx1"/>
                  </a:solidFill>
                </a:rPr>
                <a:t>.</a:t>
              </a:r>
            </a:p>
            <a:p>
              <a:pPr marL="400050" indent="-400050">
                <a:buFont typeface="+mj-lt"/>
                <a:buAutoNum type="romanUcPeriod"/>
              </a:pPr>
              <a:endParaRPr lang="en-US" dirty="0">
                <a:solidFill>
                  <a:schemeClr val="tx1"/>
                </a:solidFill>
              </a:endParaRPr>
            </a:p>
            <a:p>
              <a:pPr marL="400050" indent="-400050">
                <a:buFont typeface="+mj-lt"/>
                <a:buAutoNum type="romanUcPeriod"/>
              </a:pPr>
              <a:r>
                <a:rPr lang="en-US" dirty="0">
                  <a:solidFill>
                    <a:schemeClr val="tx1"/>
                  </a:solidFill>
                </a:rPr>
                <a:t>Use a 1 Gigabyte Ethernet interface or greater to provide adequate network bandwidth</a:t>
              </a:r>
            </a:p>
            <a:p>
              <a:pPr marL="400050" indent="-400050">
                <a:buFont typeface="+mj-lt"/>
                <a:buAutoNum type="romanUcPeriod"/>
              </a:pPr>
              <a:endParaRPr lang="en-US" dirty="0">
                <a:solidFill>
                  <a:schemeClr val="tx1"/>
                </a:solidFill>
              </a:endParaRPr>
            </a:p>
            <a:p>
              <a:pPr marL="400050" indent="-400050">
                <a:buFont typeface="+mj-lt"/>
                <a:buAutoNum type="romanUcPeriod"/>
              </a:pPr>
              <a:endParaRPr lang="en-US" dirty="0" smtClean="0">
                <a:solidFill>
                  <a:schemeClr val="tx1"/>
                </a:solidFill>
              </a:endParaRPr>
            </a:p>
            <a:p>
              <a:pPr lvl="0"/>
              <a:endParaRPr lang="en-US" b="1" dirty="0">
                <a:solidFill>
                  <a:schemeClr val="tx1"/>
                </a:solidFill>
              </a:endParaRPr>
            </a:p>
          </p:txBody>
        </p:sp>
        <p:sp>
          <p:nvSpPr>
            <p:cNvPr id="23" name="Freeform: Shape 22">
              <a:extLst>
                <a:ext uri="{FF2B5EF4-FFF2-40B4-BE49-F238E27FC236}">
                  <a16:creationId xmlns:a16="http://schemas.microsoft.com/office/drawing/2014/main" id="{64BBA7BF-6F60-433F-9D97-39862518D6F2}"/>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24" name="Freeform 26">
              <a:extLst>
                <a:ext uri="{FF2B5EF4-FFF2-40B4-BE49-F238E27FC236}">
                  <a16:creationId xmlns:a16="http://schemas.microsoft.com/office/drawing/2014/main" id="{5835D255-3433-4E5C-A96F-2FFB7531D883}"/>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5" name="Rectangle 24">
              <a:extLst>
                <a:ext uri="{FF2B5EF4-FFF2-40B4-BE49-F238E27FC236}">
                  <a16:creationId xmlns:a16="http://schemas.microsoft.com/office/drawing/2014/main" id="{1FF64665-C97C-40A5-9CE1-2A307AA5A938}"/>
                </a:ext>
              </a:extLst>
            </p:cNvPr>
            <p:cNvSpPr/>
            <p:nvPr/>
          </p:nvSpPr>
          <p:spPr>
            <a:xfrm>
              <a:off x="5610714" y="985225"/>
              <a:ext cx="2321726" cy="276999"/>
            </a:xfrm>
            <a:prstGeom prst="rect">
              <a:avLst/>
            </a:prstGeom>
          </p:spPr>
          <p:txBody>
            <a:bodyPr wrap="none" lIns="0" tIns="0" rIns="0" bIns="0">
              <a:spAutoFit/>
            </a:bodyPr>
            <a:lstStyle/>
            <a:p>
              <a:pPr lvl="0"/>
              <a:r>
                <a:rPr lang="en-US" b="1" dirty="0"/>
                <a:t>Hardware Requirements</a:t>
              </a:r>
              <a:endParaRPr lang="en-US" sz="2000" b="1" spc="300" dirty="0">
                <a:latin typeface="Avenir Black" panose="020B0803020203020204" pitchFamily="34" charset="0"/>
              </a:endParaRPr>
            </a:p>
          </p:txBody>
        </p:sp>
      </p:grpSp>
      <p:cxnSp>
        <p:nvCxnSpPr>
          <p:cNvPr id="28" name="Straight Connector 27">
            <a:extLst>
              <a:ext uri="{FF2B5EF4-FFF2-40B4-BE49-F238E27FC236}">
                <a16:creationId xmlns:a16="http://schemas.microsoft.com/office/drawing/2014/main" id="{D8C9DA3B-8AC7-4F3D-ACD2-C0EE9B721C55}"/>
              </a:ext>
            </a:extLst>
          </p:cNvPr>
          <p:cNvCxnSpPr/>
          <p:nvPr/>
        </p:nvCxnSpPr>
        <p:spPr>
          <a:xfrm>
            <a:off x="1415780" y="5787389"/>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8714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398596" y="522898"/>
            <a:ext cx="37934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35190" y="61738"/>
            <a:ext cx="4199646" cy="1569660"/>
          </a:xfrm>
          <a:prstGeom prst="rect">
            <a:avLst/>
          </a:prstGeom>
          <a:noFill/>
        </p:spPr>
        <p:txBody>
          <a:bodyPr wrap="square" rtlCol="0">
            <a:spAutoFit/>
          </a:bodyPr>
          <a:lstStyle/>
          <a:p>
            <a:pPr algn="ctr"/>
            <a:r>
              <a:rPr lang="en-US" sz="3200" b="1" dirty="0" smtClean="0"/>
              <a:t>System </a:t>
            </a:r>
            <a:r>
              <a:rPr lang="en-US" sz="3200" b="1" dirty="0"/>
              <a:t>Features and Requirements</a:t>
            </a:r>
            <a:endParaRPr lang="en-US" sz="3200" dirty="0"/>
          </a:p>
          <a:p>
            <a:pPr algn="ctr"/>
            <a:endParaRPr lang="en-US" sz="3200" dirty="0"/>
          </a:p>
        </p:txBody>
      </p:sp>
      <p:sp>
        <p:nvSpPr>
          <p:cNvPr id="46" name="TextBox 45"/>
          <p:cNvSpPr txBox="1"/>
          <p:nvPr/>
        </p:nvSpPr>
        <p:spPr>
          <a:xfrm>
            <a:off x="634176" y="1181686"/>
            <a:ext cx="5203915"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smtClean="0"/>
              <a:t>Non - Functional Requirements:</a:t>
            </a:r>
            <a:endParaRPr lang="en-US" sz="2400" dirty="0"/>
          </a:p>
        </p:txBody>
      </p:sp>
    </p:spTree>
    <p:extLst>
      <p:ext uri="{BB962C8B-B14F-4D97-AF65-F5344CB8AC3E}">
        <p14:creationId xmlns:p14="http://schemas.microsoft.com/office/powerpoint/2010/main" val="12218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CA8AF1-D366-46E1-96B0-B5F60461AC65}"/>
              </a:ext>
            </a:extLst>
          </p:cNvPr>
          <p:cNvSpPr>
            <a:spLocks noGrp="1"/>
          </p:cNvSpPr>
          <p:nvPr>
            <p:ph type="sldNum" sz="quarter" idx="12"/>
          </p:nvPr>
        </p:nvSpPr>
        <p:spPr/>
        <p:txBody>
          <a:bodyPr/>
          <a:lstStyle/>
          <a:p>
            <a:fld id="{AA76D5C5-C8E3-4B2C-A235-173635650F0D}" type="slidenum">
              <a:rPr lang="en-US" smtClean="0"/>
              <a:t>13</a:t>
            </a:fld>
            <a:endParaRPr lang="en-US"/>
          </a:p>
        </p:txBody>
      </p:sp>
      <p:grpSp>
        <p:nvGrpSpPr>
          <p:cNvPr id="21" name="Group 20">
            <a:extLst>
              <a:ext uri="{FF2B5EF4-FFF2-40B4-BE49-F238E27FC236}">
                <a16:creationId xmlns:a16="http://schemas.microsoft.com/office/drawing/2014/main" id="{A0D356F3-DA5E-452B-96A4-D9EA75B23829}"/>
              </a:ext>
            </a:extLst>
          </p:cNvPr>
          <p:cNvGrpSpPr/>
          <p:nvPr/>
        </p:nvGrpSpPr>
        <p:grpSpPr>
          <a:xfrm>
            <a:off x="1680859" y="2026059"/>
            <a:ext cx="10415436" cy="1384995"/>
            <a:chOff x="5610714" y="985225"/>
            <a:chExt cx="10415436" cy="1384995"/>
          </a:xfrm>
        </p:grpSpPr>
        <p:sp>
          <p:nvSpPr>
            <p:cNvPr id="22" name="Rectangle 21">
              <a:extLst>
                <a:ext uri="{FF2B5EF4-FFF2-40B4-BE49-F238E27FC236}">
                  <a16:creationId xmlns:a16="http://schemas.microsoft.com/office/drawing/2014/main" id="{33C1377E-1742-4721-877B-975E6FD97CAB}"/>
                </a:ext>
              </a:extLst>
            </p:cNvPr>
            <p:cNvSpPr/>
            <p:nvPr/>
          </p:nvSpPr>
          <p:spPr>
            <a:xfrm>
              <a:off x="5610714" y="1331377"/>
              <a:ext cx="10415436"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400050" indent="-400050">
                <a:buFont typeface="+mj-lt"/>
                <a:buAutoNum type="romanUcPeriod"/>
              </a:pPr>
              <a:endParaRPr lang="en-US" dirty="0">
                <a:solidFill>
                  <a:schemeClr val="tx1"/>
                </a:solidFill>
              </a:endParaRPr>
            </a:p>
            <a:p>
              <a:pPr marL="400050" indent="-400050">
                <a:buFont typeface="+mj-lt"/>
                <a:buAutoNum type="romanUcPeriod"/>
              </a:pPr>
              <a:endParaRPr lang="en-US" dirty="0" smtClean="0">
                <a:solidFill>
                  <a:schemeClr val="tx1"/>
                </a:solidFill>
              </a:endParaRPr>
            </a:p>
            <a:p>
              <a:pPr lvl="0"/>
              <a:endParaRPr lang="en-US" b="1" dirty="0">
                <a:solidFill>
                  <a:schemeClr val="tx1"/>
                </a:solidFill>
              </a:endParaRPr>
            </a:p>
          </p:txBody>
        </p:sp>
        <p:sp>
          <p:nvSpPr>
            <p:cNvPr id="25" name="Rectangle 24">
              <a:extLst>
                <a:ext uri="{FF2B5EF4-FFF2-40B4-BE49-F238E27FC236}">
                  <a16:creationId xmlns:a16="http://schemas.microsoft.com/office/drawing/2014/main" id="{1FF64665-C97C-40A5-9CE1-2A307AA5A938}"/>
                </a:ext>
              </a:extLst>
            </p:cNvPr>
            <p:cNvSpPr/>
            <p:nvPr/>
          </p:nvSpPr>
          <p:spPr>
            <a:xfrm>
              <a:off x="5610714" y="985225"/>
              <a:ext cx="8126455" cy="1384995"/>
            </a:xfrm>
            <a:prstGeom prst="rect">
              <a:avLst/>
            </a:prstGeom>
          </p:spPr>
          <p:txBody>
            <a:bodyPr wrap="none" lIns="0" tIns="0" rIns="0" bIns="0">
              <a:spAutoFit/>
            </a:bodyPr>
            <a:lstStyle/>
            <a:p>
              <a:pPr lvl="0"/>
              <a:r>
                <a:rPr lang="en-US" b="1" dirty="0" smtClean="0"/>
                <a:t>2) </a:t>
              </a:r>
              <a:r>
                <a:rPr lang="en-US" dirty="0" smtClean="0"/>
                <a:t> QR-code/Bar-code </a:t>
              </a:r>
              <a:r>
                <a:rPr lang="en-US" dirty="0"/>
                <a:t>scanner is a must for </a:t>
              </a:r>
              <a:r>
                <a:rPr lang="en-US" dirty="0" smtClean="0"/>
                <a:t>doctor, diagnostic </a:t>
              </a:r>
              <a:r>
                <a:rPr lang="en-US" dirty="0"/>
                <a:t>centers and hospitals</a:t>
              </a:r>
              <a:r>
                <a:rPr lang="en-US" dirty="0" smtClean="0"/>
                <a:t>.</a:t>
              </a:r>
            </a:p>
            <a:p>
              <a:pPr lvl="0"/>
              <a:endParaRPr lang="en-US" dirty="0"/>
            </a:p>
            <a:p>
              <a:pPr lvl="0"/>
              <a:endParaRPr lang="en-US" dirty="0" smtClean="0"/>
            </a:p>
            <a:p>
              <a:r>
                <a:rPr lang="en-US" b="1" dirty="0" smtClean="0"/>
                <a:t>3) </a:t>
              </a:r>
              <a:r>
                <a:rPr lang="en-US" dirty="0" smtClean="0"/>
                <a:t> PC </a:t>
              </a:r>
              <a:r>
                <a:rPr lang="en-US" dirty="0"/>
                <a:t>/ Smartphone  and Internet connection is required for System actors .</a:t>
              </a:r>
            </a:p>
            <a:p>
              <a:pPr lvl="0"/>
              <a:endParaRPr lang="en-US" dirty="0"/>
            </a:p>
          </p:txBody>
        </p:sp>
      </p:grpSp>
      <p:cxnSp>
        <p:nvCxnSpPr>
          <p:cNvPr id="28" name="Straight Connector 27">
            <a:extLst>
              <a:ext uri="{FF2B5EF4-FFF2-40B4-BE49-F238E27FC236}">
                <a16:creationId xmlns:a16="http://schemas.microsoft.com/office/drawing/2014/main" id="{D8C9DA3B-8AC7-4F3D-ACD2-C0EE9B721C55}"/>
              </a:ext>
            </a:extLst>
          </p:cNvPr>
          <p:cNvCxnSpPr/>
          <p:nvPr/>
        </p:nvCxnSpPr>
        <p:spPr>
          <a:xfrm>
            <a:off x="1378502" y="3536558"/>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8714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398596" y="522898"/>
            <a:ext cx="37934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35190" y="61738"/>
            <a:ext cx="4199646" cy="1569660"/>
          </a:xfrm>
          <a:prstGeom prst="rect">
            <a:avLst/>
          </a:prstGeom>
          <a:noFill/>
        </p:spPr>
        <p:txBody>
          <a:bodyPr wrap="square" rtlCol="0">
            <a:spAutoFit/>
          </a:bodyPr>
          <a:lstStyle/>
          <a:p>
            <a:pPr algn="ctr"/>
            <a:r>
              <a:rPr lang="en-US" sz="3200" b="1" dirty="0" smtClean="0"/>
              <a:t>System </a:t>
            </a:r>
            <a:r>
              <a:rPr lang="en-US" sz="3200" b="1" dirty="0"/>
              <a:t>Features and Requirements</a:t>
            </a:r>
            <a:endParaRPr lang="en-US" sz="3200" dirty="0"/>
          </a:p>
          <a:p>
            <a:pPr algn="ctr"/>
            <a:endParaRPr lang="en-US" sz="3200" dirty="0"/>
          </a:p>
        </p:txBody>
      </p:sp>
      <p:sp>
        <p:nvSpPr>
          <p:cNvPr id="46" name="TextBox 45"/>
          <p:cNvSpPr txBox="1"/>
          <p:nvPr/>
        </p:nvSpPr>
        <p:spPr>
          <a:xfrm>
            <a:off x="634176" y="1181686"/>
            <a:ext cx="5203915"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smtClean="0"/>
              <a:t>Non - Functional Requirements:</a:t>
            </a:r>
            <a:endParaRPr lang="en-US" sz="2400" dirty="0"/>
          </a:p>
        </p:txBody>
      </p:sp>
      <p:grpSp>
        <p:nvGrpSpPr>
          <p:cNvPr id="18" name="Group 17">
            <a:extLst>
              <a:ext uri="{FF2B5EF4-FFF2-40B4-BE49-F238E27FC236}">
                <a16:creationId xmlns:a16="http://schemas.microsoft.com/office/drawing/2014/main" id="{A7296A73-A7DA-4050-8469-50565D0C41D2}"/>
              </a:ext>
            </a:extLst>
          </p:cNvPr>
          <p:cNvGrpSpPr/>
          <p:nvPr/>
        </p:nvGrpSpPr>
        <p:grpSpPr>
          <a:xfrm>
            <a:off x="678681" y="3807205"/>
            <a:ext cx="11390651" cy="895939"/>
            <a:chOff x="4635499" y="914400"/>
            <a:chExt cx="11390651" cy="847864"/>
          </a:xfrm>
        </p:grpSpPr>
        <p:sp>
          <p:nvSpPr>
            <p:cNvPr id="19" name="Rectangle 18">
              <a:extLst>
                <a:ext uri="{FF2B5EF4-FFF2-40B4-BE49-F238E27FC236}">
                  <a16:creationId xmlns:a16="http://schemas.microsoft.com/office/drawing/2014/main" id="{B1FE91B1-9CED-4650-A308-A2E21C89983C}"/>
                </a:ext>
              </a:extLst>
            </p:cNvPr>
            <p:cNvSpPr/>
            <p:nvPr/>
          </p:nvSpPr>
          <p:spPr>
            <a:xfrm>
              <a:off x="5610714" y="1331377"/>
              <a:ext cx="10415436" cy="262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dirty="0">
                  <a:solidFill>
                    <a:schemeClr val="tx1"/>
                  </a:solidFill>
                </a:rPr>
                <a:t>Database : Neo4j – Graph Database</a:t>
              </a:r>
            </a:p>
          </p:txBody>
        </p:sp>
        <p:sp>
          <p:nvSpPr>
            <p:cNvPr id="20" name="Freeform: Shape 7">
              <a:extLst>
                <a:ext uri="{FF2B5EF4-FFF2-40B4-BE49-F238E27FC236}">
                  <a16:creationId xmlns:a16="http://schemas.microsoft.com/office/drawing/2014/main" id="{A9640659-32FA-4329-A479-BF609D37C69A}"/>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26" name="Freeform 26">
              <a:extLst>
                <a:ext uri="{FF2B5EF4-FFF2-40B4-BE49-F238E27FC236}">
                  <a16:creationId xmlns:a16="http://schemas.microsoft.com/office/drawing/2014/main" id="{70F88F67-824C-4E10-BB45-6B4892410210}"/>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7" name="Rectangle 26">
              <a:extLst>
                <a:ext uri="{FF2B5EF4-FFF2-40B4-BE49-F238E27FC236}">
                  <a16:creationId xmlns:a16="http://schemas.microsoft.com/office/drawing/2014/main" id="{78A536C9-985F-42F8-8FF1-2ACAF6E977FE}"/>
                </a:ext>
              </a:extLst>
            </p:cNvPr>
            <p:cNvSpPr/>
            <p:nvPr/>
          </p:nvSpPr>
          <p:spPr>
            <a:xfrm>
              <a:off x="5610714" y="985225"/>
              <a:ext cx="1746119" cy="262136"/>
            </a:xfrm>
            <a:prstGeom prst="rect">
              <a:avLst/>
            </a:prstGeom>
          </p:spPr>
          <p:txBody>
            <a:bodyPr wrap="none" lIns="0" tIns="0" rIns="0" bIns="0">
              <a:spAutoFit/>
            </a:bodyPr>
            <a:lstStyle/>
            <a:p>
              <a:r>
                <a:rPr lang="en-US" b="1" dirty="0"/>
                <a:t>Software Interface</a:t>
              </a:r>
              <a:endParaRPr lang="en-US" dirty="0"/>
            </a:p>
          </p:txBody>
        </p:sp>
      </p:grpSp>
    </p:spTree>
    <p:extLst>
      <p:ext uri="{BB962C8B-B14F-4D97-AF65-F5344CB8AC3E}">
        <p14:creationId xmlns:p14="http://schemas.microsoft.com/office/powerpoint/2010/main" val="242045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CA8AF1-D366-46E1-96B0-B5F60461AC65}"/>
              </a:ext>
            </a:extLst>
          </p:cNvPr>
          <p:cNvSpPr>
            <a:spLocks noGrp="1"/>
          </p:cNvSpPr>
          <p:nvPr>
            <p:ph type="sldNum" sz="quarter" idx="12"/>
          </p:nvPr>
        </p:nvSpPr>
        <p:spPr/>
        <p:txBody>
          <a:bodyPr/>
          <a:lstStyle/>
          <a:p>
            <a:fld id="{AA76D5C5-C8E3-4B2C-A235-173635650F0D}" type="slidenum">
              <a:rPr lang="en-US" smtClean="0"/>
              <a:t>14</a:t>
            </a:fld>
            <a:endParaRPr lang="en-US"/>
          </a:p>
        </p:txBody>
      </p:sp>
      <p:cxnSp>
        <p:nvCxnSpPr>
          <p:cNvPr id="39" name="Straight Connector 3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8714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398596" y="522898"/>
            <a:ext cx="37934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35190" y="168955"/>
            <a:ext cx="4199646" cy="707886"/>
          </a:xfrm>
          <a:prstGeom prst="rect">
            <a:avLst/>
          </a:prstGeom>
          <a:noFill/>
        </p:spPr>
        <p:txBody>
          <a:bodyPr wrap="square" rtlCol="0">
            <a:spAutoFit/>
          </a:bodyPr>
          <a:lstStyle/>
          <a:p>
            <a:pPr algn="ctr"/>
            <a:r>
              <a:rPr lang="en-US" sz="4000" b="1" dirty="0"/>
              <a:t>Business Plan</a:t>
            </a:r>
            <a:endParaRPr lang="en-US" sz="4000" dirty="0"/>
          </a:p>
        </p:txBody>
      </p:sp>
      <p:sp>
        <p:nvSpPr>
          <p:cNvPr id="3" name="TextBox 2"/>
          <p:cNvSpPr txBox="1"/>
          <p:nvPr/>
        </p:nvSpPr>
        <p:spPr>
          <a:xfrm>
            <a:off x="1136975" y="996831"/>
            <a:ext cx="10708022" cy="5724644"/>
          </a:xfrm>
          <a:prstGeom prst="rect">
            <a:avLst/>
          </a:prstGeom>
          <a:noFill/>
        </p:spPr>
        <p:txBody>
          <a:bodyPr wrap="square" rtlCol="0">
            <a:spAutoFit/>
          </a:bodyPr>
          <a:lstStyle/>
          <a:p>
            <a:r>
              <a:rPr lang="en-US" b="1" dirty="0"/>
              <a:t>Call center:</a:t>
            </a:r>
            <a:r>
              <a:rPr lang="en-US" sz="2000" b="1" dirty="0"/>
              <a:t> </a:t>
            </a:r>
            <a:endParaRPr lang="en-US" sz="2000" b="1" dirty="0" smtClean="0"/>
          </a:p>
          <a:p>
            <a:endParaRPr lang="en-US" sz="2000" b="1" dirty="0"/>
          </a:p>
          <a:p>
            <a:r>
              <a:rPr lang="en-US" sz="2000" dirty="0" smtClean="0"/>
              <a:t>A </a:t>
            </a:r>
            <a:r>
              <a:rPr lang="en-US" sz="2000" dirty="0"/>
              <a:t>call center will be placed in Sylhet city. So that people who aren’t able to go through the digital process will have a manual calling system for having health care service easily</a:t>
            </a:r>
            <a:r>
              <a:rPr lang="en-US" sz="2000" dirty="0" smtClean="0"/>
              <a:t>.</a:t>
            </a:r>
          </a:p>
          <a:p>
            <a:endParaRPr lang="en-US" dirty="0"/>
          </a:p>
          <a:p>
            <a:endParaRPr lang="en-US" dirty="0" smtClean="0"/>
          </a:p>
          <a:p>
            <a:r>
              <a:rPr lang="en-US" b="1" dirty="0" smtClean="0"/>
              <a:t>Earning:</a:t>
            </a:r>
          </a:p>
          <a:p>
            <a:endParaRPr lang="en-US" b="1" dirty="0"/>
          </a:p>
          <a:p>
            <a:pPr marL="342900" indent="-342900">
              <a:buFont typeface="+mj-lt"/>
              <a:buAutoNum type="arabicPeriod"/>
            </a:pPr>
            <a:r>
              <a:rPr lang="en-US" sz="2000" dirty="0" smtClean="0"/>
              <a:t>Private </a:t>
            </a:r>
            <a:r>
              <a:rPr lang="en-US" sz="2000" dirty="0"/>
              <a:t>hospitals and doctors chamber can be put under monthly subscription fee or pay a percentage of the payment per patient</a:t>
            </a:r>
            <a:r>
              <a:rPr lang="en-US" sz="2000" dirty="0" smtClean="0"/>
              <a:t>.</a:t>
            </a:r>
            <a:endParaRPr lang="en-US" sz="2000" dirty="0"/>
          </a:p>
          <a:p>
            <a:pPr marL="342900" indent="-342900">
              <a:buFont typeface="+mj-lt"/>
              <a:buAutoNum type="arabicPeriod"/>
            </a:pPr>
            <a:endParaRPr lang="en-US" sz="2000" dirty="0" smtClean="0"/>
          </a:p>
          <a:p>
            <a:pPr marL="342900" indent="-342900">
              <a:buFont typeface="+mj-lt"/>
              <a:buAutoNum type="arabicPeriod"/>
            </a:pPr>
            <a:r>
              <a:rPr lang="en-US" sz="2000" dirty="0"/>
              <a:t>Diagnostic centers can be put under monthly subscription fee or pay a percentage  per test cost amount</a:t>
            </a:r>
            <a:r>
              <a:rPr lang="en-US" sz="2000" dirty="0" smtClean="0"/>
              <a:t>.</a:t>
            </a:r>
          </a:p>
          <a:p>
            <a:pPr marL="342900" indent="-342900">
              <a:buFont typeface="+mj-lt"/>
              <a:buAutoNum type="arabicPeriod"/>
            </a:pPr>
            <a:endParaRPr lang="en-US" sz="2000" dirty="0"/>
          </a:p>
          <a:p>
            <a:pPr marL="342900" indent="-342900">
              <a:buFont typeface="+mj-lt"/>
              <a:buAutoNum type="arabicPeriod"/>
            </a:pPr>
            <a:r>
              <a:rPr lang="en-US" sz="2000" dirty="0"/>
              <a:t>Private Ambulance service can be put under monthly subscription fee or pay a percentage per order.</a:t>
            </a:r>
          </a:p>
          <a:p>
            <a:pPr marL="342900" indent="-342900">
              <a:buFont typeface="+mj-lt"/>
              <a:buAutoNum type="arabicPeriod"/>
            </a:pPr>
            <a:endParaRPr lang="en-US" dirty="0"/>
          </a:p>
          <a:p>
            <a:endParaRPr lang="en-US" b="1" dirty="0" smtClean="0"/>
          </a:p>
          <a:p>
            <a:endParaRPr lang="en-US" b="1" dirty="0"/>
          </a:p>
        </p:txBody>
      </p:sp>
    </p:spTree>
    <p:extLst>
      <p:ext uri="{BB962C8B-B14F-4D97-AF65-F5344CB8AC3E}">
        <p14:creationId xmlns:p14="http://schemas.microsoft.com/office/powerpoint/2010/main" val="4283101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7296A73-A7DA-4050-8469-50565D0C41D2}"/>
              </a:ext>
            </a:extLst>
          </p:cNvPr>
          <p:cNvGrpSpPr/>
          <p:nvPr/>
        </p:nvGrpSpPr>
        <p:grpSpPr>
          <a:xfrm>
            <a:off x="608957" y="1080386"/>
            <a:ext cx="11245511" cy="895939"/>
            <a:chOff x="4635499" y="914400"/>
            <a:chExt cx="11245511" cy="847864"/>
          </a:xfrm>
        </p:grpSpPr>
        <p:sp>
          <p:nvSpPr>
            <p:cNvPr id="7" name="Rectangle 6">
              <a:extLst>
                <a:ext uri="{FF2B5EF4-FFF2-40B4-BE49-F238E27FC236}">
                  <a16:creationId xmlns:a16="http://schemas.microsoft.com/office/drawing/2014/main" id="{B1FE91B1-9CED-4650-A308-A2E21C89983C}"/>
                </a:ext>
              </a:extLst>
            </p:cNvPr>
            <p:cNvSpPr/>
            <p:nvPr/>
          </p:nvSpPr>
          <p:spPr>
            <a:xfrm>
              <a:off x="5465574" y="1053623"/>
              <a:ext cx="10415436" cy="524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b="1" dirty="0" smtClean="0">
                  <a:solidFill>
                    <a:schemeClr val="tx1"/>
                  </a:solidFill>
                </a:rPr>
                <a:t>1) </a:t>
              </a:r>
              <a:r>
                <a:rPr lang="en-US" dirty="0" smtClean="0">
                  <a:solidFill>
                    <a:schemeClr val="tx1"/>
                  </a:solidFill>
                </a:rPr>
                <a:t>After </a:t>
              </a:r>
              <a:r>
                <a:rPr lang="en-US" dirty="0">
                  <a:solidFill>
                    <a:schemeClr val="tx1"/>
                  </a:solidFill>
                </a:rPr>
                <a:t>running the automation software for some years we will have real data of thousands of people so </a:t>
              </a:r>
              <a:r>
                <a:rPr lang="en-US" dirty="0" smtClean="0">
                  <a:solidFill>
                    <a:schemeClr val="tx1"/>
                  </a:solidFill>
                </a:rPr>
                <a:t>  we </a:t>
              </a:r>
              <a:r>
                <a:rPr lang="en-US" dirty="0">
                  <a:solidFill>
                    <a:schemeClr val="tx1"/>
                  </a:solidFill>
                </a:rPr>
                <a:t>will be able to conduct supervised machine learning with the data from our centralized database</a:t>
              </a:r>
              <a:r>
                <a:rPr lang="en-US" dirty="0" smtClean="0">
                  <a:solidFill>
                    <a:schemeClr val="tx1"/>
                  </a:solidFill>
                </a:rPr>
                <a:t>.</a:t>
              </a:r>
              <a:endParaRPr lang="en-US" dirty="0">
                <a:solidFill>
                  <a:schemeClr val="tx1"/>
                </a:solidFill>
              </a:endParaRPr>
            </a:p>
          </p:txBody>
        </p:sp>
        <p:sp>
          <p:nvSpPr>
            <p:cNvPr id="8" name="Freeform: Shape 7">
              <a:extLst>
                <a:ext uri="{FF2B5EF4-FFF2-40B4-BE49-F238E27FC236}">
                  <a16:creationId xmlns:a16="http://schemas.microsoft.com/office/drawing/2014/main" id="{A9640659-32FA-4329-A479-BF609D37C69A}"/>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9" name="Freeform 26">
              <a:extLst>
                <a:ext uri="{FF2B5EF4-FFF2-40B4-BE49-F238E27FC236}">
                  <a16:creationId xmlns:a16="http://schemas.microsoft.com/office/drawing/2014/main" id="{70F88F67-824C-4E10-BB45-6B4892410210}"/>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grpSp>
      <p:sp>
        <p:nvSpPr>
          <p:cNvPr id="4" name="Slide Number Placeholder 3">
            <a:extLst>
              <a:ext uri="{FF2B5EF4-FFF2-40B4-BE49-F238E27FC236}">
                <a16:creationId xmlns:a16="http://schemas.microsoft.com/office/drawing/2014/main" id="{16CA8AF1-D366-46E1-96B0-B5F60461AC65}"/>
              </a:ext>
            </a:extLst>
          </p:cNvPr>
          <p:cNvSpPr>
            <a:spLocks noGrp="1"/>
          </p:cNvSpPr>
          <p:nvPr>
            <p:ph type="sldNum" sz="quarter" idx="12"/>
          </p:nvPr>
        </p:nvSpPr>
        <p:spPr/>
        <p:txBody>
          <a:bodyPr/>
          <a:lstStyle/>
          <a:p>
            <a:fld id="{AA76D5C5-C8E3-4B2C-A235-173635650F0D}" type="slidenum">
              <a:rPr lang="en-US" smtClean="0"/>
              <a:t>15</a:t>
            </a:fld>
            <a:endParaRPr lang="en-US"/>
          </a:p>
        </p:txBody>
      </p:sp>
      <p:grpSp>
        <p:nvGrpSpPr>
          <p:cNvPr id="16" name="Group 15">
            <a:extLst>
              <a:ext uri="{FF2B5EF4-FFF2-40B4-BE49-F238E27FC236}">
                <a16:creationId xmlns:a16="http://schemas.microsoft.com/office/drawing/2014/main" id="{5765D575-125A-4CC6-AB1A-2FA3D9A5E893}"/>
              </a:ext>
            </a:extLst>
          </p:cNvPr>
          <p:cNvGrpSpPr/>
          <p:nvPr/>
        </p:nvGrpSpPr>
        <p:grpSpPr>
          <a:xfrm>
            <a:off x="607694" y="2227591"/>
            <a:ext cx="11333555" cy="847864"/>
            <a:chOff x="4635499" y="914400"/>
            <a:chExt cx="11333555" cy="847864"/>
          </a:xfrm>
        </p:grpSpPr>
        <p:sp>
          <p:nvSpPr>
            <p:cNvPr id="17" name="Rectangle 16">
              <a:extLst>
                <a:ext uri="{FF2B5EF4-FFF2-40B4-BE49-F238E27FC236}">
                  <a16:creationId xmlns:a16="http://schemas.microsoft.com/office/drawing/2014/main" id="{7B311C01-A953-4FB2-91D3-01323EA1B169}"/>
                </a:ext>
              </a:extLst>
            </p:cNvPr>
            <p:cNvSpPr/>
            <p:nvPr/>
          </p:nvSpPr>
          <p:spPr>
            <a:xfrm>
              <a:off x="5564638" y="1049458"/>
              <a:ext cx="10404416"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b="1" dirty="0" smtClean="0">
                  <a:solidFill>
                    <a:schemeClr val="tx1"/>
                  </a:solidFill>
                </a:rPr>
                <a:t>2)</a:t>
              </a:r>
              <a:r>
                <a:rPr lang="en-US" dirty="0" smtClean="0">
                  <a:solidFill>
                    <a:schemeClr val="tx1"/>
                  </a:solidFill>
                </a:rPr>
                <a:t> Machine </a:t>
              </a:r>
              <a:r>
                <a:rPr lang="en-US" dirty="0">
                  <a:solidFill>
                    <a:schemeClr val="tx1"/>
                  </a:solidFill>
                </a:rPr>
                <a:t>Learning will help us recognize the disease the patient is suffering from by processing the symptom of the patient. </a:t>
              </a:r>
            </a:p>
          </p:txBody>
        </p:sp>
        <p:sp>
          <p:nvSpPr>
            <p:cNvPr id="18" name="Freeform: Shape 17">
              <a:extLst>
                <a:ext uri="{FF2B5EF4-FFF2-40B4-BE49-F238E27FC236}">
                  <a16:creationId xmlns:a16="http://schemas.microsoft.com/office/drawing/2014/main" id="{E9DCE9D7-9DCD-4588-BA40-90687A3AD698}"/>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19" name="Freeform 26">
              <a:extLst>
                <a:ext uri="{FF2B5EF4-FFF2-40B4-BE49-F238E27FC236}">
                  <a16:creationId xmlns:a16="http://schemas.microsoft.com/office/drawing/2014/main" id="{D8E8C55E-B6E1-45A5-A712-CE6DC0D2E8B1}"/>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grpSp>
      <p:grpSp>
        <p:nvGrpSpPr>
          <p:cNvPr id="21" name="Group 20">
            <a:extLst>
              <a:ext uri="{FF2B5EF4-FFF2-40B4-BE49-F238E27FC236}">
                <a16:creationId xmlns:a16="http://schemas.microsoft.com/office/drawing/2014/main" id="{A0D356F3-DA5E-452B-96A4-D9EA75B23829}"/>
              </a:ext>
            </a:extLst>
          </p:cNvPr>
          <p:cNvGrpSpPr/>
          <p:nvPr/>
        </p:nvGrpSpPr>
        <p:grpSpPr>
          <a:xfrm>
            <a:off x="607694" y="3324346"/>
            <a:ext cx="11387082" cy="847864"/>
            <a:chOff x="4635499" y="914400"/>
            <a:chExt cx="11387082" cy="847864"/>
          </a:xfrm>
        </p:grpSpPr>
        <p:sp>
          <p:nvSpPr>
            <p:cNvPr id="22" name="Rectangle 21">
              <a:extLst>
                <a:ext uri="{FF2B5EF4-FFF2-40B4-BE49-F238E27FC236}">
                  <a16:creationId xmlns:a16="http://schemas.microsoft.com/office/drawing/2014/main" id="{33C1377E-1742-4721-877B-975E6FD97CAB}"/>
                </a:ext>
              </a:extLst>
            </p:cNvPr>
            <p:cNvSpPr/>
            <p:nvPr/>
          </p:nvSpPr>
          <p:spPr>
            <a:xfrm>
              <a:off x="5607145" y="1173060"/>
              <a:ext cx="10415436"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b="1" dirty="0" smtClean="0">
                  <a:solidFill>
                    <a:schemeClr val="tx1"/>
                  </a:solidFill>
                </a:rPr>
                <a:t>3)</a:t>
              </a:r>
              <a:r>
                <a:rPr lang="en-US" dirty="0" smtClean="0">
                  <a:solidFill>
                    <a:schemeClr val="tx1"/>
                  </a:solidFill>
                </a:rPr>
                <a:t> Diagnostic </a:t>
              </a:r>
              <a:r>
                <a:rPr lang="en-US" dirty="0">
                  <a:solidFill>
                    <a:schemeClr val="tx1"/>
                  </a:solidFill>
                </a:rPr>
                <a:t>test required for the patients will be generated by processing the symptom of the patient. </a:t>
              </a:r>
            </a:p>
          </p:txBody>
        </p:sp>
        <p:sp>
          <p:nvSpPr>
            <p:cNvPr id="23" name="Freeform: Shape 22">
              <a:extLst>
                <a:ext uri="{FF2B5EF4-FFF2-40B4-BE49-F238E27FC236}">
                  <a16:creationId xmlns:a16="http://schemas.microsoft.com/office/drawing/2014/main" id="{64BBA7BF-6F60-433F-9D97-39862518D6F2}"/>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24" name="Freeform 26">
              <a:extLst>
                <a:ext uri="{FF2B5EF4-FFF2-40B4-BE49-F238E27FC236}">
                  <a16:creationId xmlns:a16="http://schemas.microsoft.com/office/drawing/2014/main" id="{5835D255-3433-4E5C-A96F-2FFB7531D883}"/>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grpSp>
      <p:cxnSp>
        <p:nvCxnSpPr>
          <p:cNvPr id="28" name="Straight Connector 27">
            <a:extLst>
              <a:ext uri="{FF2B5EF4-FFF2-40B4-BE49-F238E27FC236}">
                <a16:creationId xmlns:a16="http://schemas.microsoft.com/office/drawing/2014/main" id="{D8C9DA3B-8AC7-4F3D-ACD2-C0EE9B721C55}"/>
              </a:ext>
            </a:extLst>
          </p:cNvPr>
          <p:cNvCxnSpPr/>
          <p:nvPr/>
        </p:nvCxnSpPr>
        <p:spPr>
          <a:xfrm>
            <a:off x="1103855" y="4175190"/>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8714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398596" y="522898"/>
            <a:ext cx="37934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C9DA3B-8AC7-4F3D-ACD2-C0EE9B721C55}"/>
              </a:ext>
            </a:extLst>
          </p:cNvPr>
          <p:cNvCxnSpPr/>
          <p:nvPr/>
        </p:nvCxnSpPr>
        <p:spPr>
          <a:xfrm>
            <a:off x="1103855" y="3335173"/>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35190" y="168955"/>
            <a:ext cx="4199646" cy="707886"/>
          </a:xfrm>
          <a:prstGeom prst="rect">
            <a:avLst/>
          </a:prstGeom>
          <a:noFill/>
        </p:spPr>
        <p:txBody>
          <a:bodyPr wrap="square" rtlCol="0">
            <a:spAutoFit/>
          </a:bodyPr>
          <a:lstStyle/>
          <a:p>
            <a:pPr algn="ctr"/>
            <a:r>
              <a:rPr lang="en-US" sz="4000" b="1" dirty="0" smtClean="0"/>
              <a:t>Future Scopes</a:t>
            </a:r>
            <a:endParaRPr lang="en-US" sz="4000" b="1" dirty="0"/>
          </a:p>
        </p:txBody>
      </p:sp>
      <p:cxnSp>
        <p:nvCxnSpPr>
          <p:cNvPr id="29" name="Straight Connector 28">
            <a:extLst>
              <a:ext uri="{FF2B5EF4-FFF2-40B4-BE49-F238E27FC236}">
                <a16:creationId xmlns:a16="http://schemas.microsoft.com/office/drawing/2014/main" id="{D8C9DA3B-8AC7-4F3D-ACD2-C0EE9B721C55}"/>
              </a:ext>
            </a:extLst>
          </p:cNvPr>
          <p:cNvCxnSpPr/>
          <p:nvPr/>
        </p:nvCxnSpPr>
        <p:spPr>
          <a:xfrm>
            <a:off x="1103855" y="1991524"/>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A0D356F3-DA5E-452B-96A4-D9EA75B23829}"/>
              </a:ext>
            </a:extLst>
          </p:cNvPr>
          <p:cNvGrpSpPr/>
          <p:nvPr/>
        </p:nvGrpSpPr>
        <p:grpSpPr>
          <a:xfrm>
            <a:off x="607694" y="4591275"/>
            <a:ext cx="11387082" cy="847864"/>
            <a:chOff x="4635499" y="914400"/>
            <a:chExt cx="11387082" cy="847864"/>
          </a:xfrm>
        </p:grpSpPr>
        <p:sp>
          <p:nvSpPr>
            <p:cNvPr id="31" name="Rectangle 30">
              <a:extLst>
                <a:ext uri="{FF2B5EF4-FFF2-40B4-BE49-F238E27FC236}">
                  <a16:creationId xmlns:a16="http://schemas.microsoft.com/office/drawing/2014/main" id="{33C1377E-1742-4721-877B-975E6FD97CAB}"/>
                </a:ext>
              </a:extLst>
            </p:cNvPr>
            <p:cNvSpPr/>
            <p:nvPr/>
          </p:nvSpPr>
          <p:spPr>
            <a:xfrm>
              <a:off x="5607145" y="1173060"/>
              <a:ext cx="10415436"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b="1" dirty="0" smtClean="0">
                  <a:solidFill>
                    <a:schemeClr val="tx1"/>
                  </a:solidFill>
                </a:rPr>
                <a:t>4)</a:t>
              </a:r>
              <a:r>
                <a:rPr lang="en-US" dirty="0" smtClean="0">
                  <a:solidFill>
                    <a:schemeClr val="tx1"/>
                  </a:solidFill>
                </a:rPr>
                <a:t> By </a:t>
              </a:r>
              <a:r>
                <a:rPr lang="en-US" dirty="0">
                  <a:solidFill>
                    <a:schemeClr val="tx1"/>
                  </a:solidFill>
                </a:rPr>
                <a:t>the help of AI the system will be able to predict area wise diseases before they even pop up.</a:t>
              </a:r>
            </a:p>
          </p:txBody>
        </p:sp>
        <p:sp>
          <p:nvSpPr>
            <p:cNvPr id="32" name="Freeform: Shape 22">
              <a:extLst>
                <a:ext uri="{FF2B5EF4-FFF2-40B4-BE49-F238E27FC236}">
                  <a16:creationId xmlns:a16="http://schemas.microsoft.com/office/drawing/2014/main" id="{64BBA7BF-6F60-433F-9D97-39862518D6F2}"/>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33" name="Freeform 26">
              <a:extLst>
                <a:ext uri="{FF2B5EF4-FFF2-40B4-BE49-F238E27FC236}">
                  <a16:creationId xmlns:a16="http://schemas.microsoft.com/office/drawing/2014/main" id="{5835D255-3433-4E5C-A96F-2FFB7531D883}"/>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grpSp>
      <p:grpSp>
        <p:nvGrpSpPr>
          <p:cNvPr id="34" name="Group 33">
            <a:extLst>
              <a:ext uri="{FF2B5EF4-FFF2-40B4-BE49-F238E27FC236}">
                <a16:creationId xmlns:a16="http://schemas.microsoft.com/office/drawing/2014/main" id="{A0D356F3-DA5E-452B-96A4-D9EA75B23829}"/>
              </a:ext>
            </a:extLst>
          </p:cNvPr>
          <p:cNvGrpSpPr/>
          <p:nvPr/>
        </p:nvGrpSpPr>
        <p:grpSpPr>
          <a:xfrm>
            <a:off x="607694" y="5634836"/>
            <a:ext cx="11387082" cy="847864"/>
            <a:chOff x="4635499" y="914400"/>
            <a:chExt cx="11387082" cy="847864"/>
          </a:xfrm>
        </p:grpSpPr>
        <p:sp>
          <p:nvSpPr>
            <p:cNvPr id="35" name="Rectangle 34">
              <a:extLst>
                <a:ext uri="{FF2B5EF4-FFF2-40B4-BE49-F238E27FC236}">
                  <a16:creationId xmlns:a16="http://schemas.microsoft.com/office/drawing/2014/main" id="{33C1377E-1742-4721-877B-975E6FD97CAB}"/>
                </a:ext>
              </a:extLst>
            </p:cNvPr>
            <p:cNvSpPr/>
            <p:nvPr/>
          </p:nvSpPr>
          <p:spPr>
            <a:xfrm>
              <a:off x="5607145" y="1173060"/>
              <a:ext cx="10415436"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b="1" dirty="0" smtClean="0">
                  <a:solidFill>
                    <a:schemeClr val="tx1"/>
                  </a:solidFill>
                </a:rPr>
                <a:t>5)</a:t>
              </a:r>
              <a:r>
                <a:rPr lang="en-US" dirty="0" smtClean="0">
                  <a:solidFill>
                    <a:schemeClr val="tx1"/>
                  </a:solidFill>
                </a:rPr>
                <a:t> After </a:t>
              </a:r>
              <a:r>
                <a:rPr lang="en-US" dirty="0">
                  <a:solidFill>
                    <a:schemeClr val="tx1"/>
                  </a:solidFill>
                </a:rPr>
                <a:t>having 5-6 years of data of patients we will be able to build an Artificial Intelligence robot doctor who will be able to handle patient like a human doctor can. </a:t>
              </a:r>
            </a:p>
          </p:txBody>
        </p:sp>
        <p:sp>
          <p:nvSpPr>
            <p:cNvPr id="36" name="Freeform: Shape 22">
              <a:extLst>
                <a:ext uri="{FF2B5EF4-FFF2-40B4-BE49-F238E27FC236}">
                  <a16:creationId xmlns:a16="http://schemas.microsoft.com/office/drawing/2014/main" id="{64BBA7BF-6F60-433F-9D97-39862518D6F2}"/>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37" name="Freeform 26">
              <a:extLst>
                <a:ext uri="{FF2B5EF4-FFF2-40B4-BE49-F238E27FC236}">
                  <a16:creationId xmlns:a16="http://schemas.microsoft.com/office/drawing/2014/main" id="{5835D255-3433-4E5C-A96F-2FFB7531D883}"/>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grpSp>
      <p:cxnSp>
        <p:nvCxnSpPr>
          <p:cNvPr id="38" name="Straight Connector 37">
            <a:extLst>
              <a:ext uri="{FF2B5EF4-FFF2-40B4-BE49-F238E27FC236}">
                <a16:creationId xmlns:a16="http://schemas.microsoft.com/office/drawing/2014/main" id="{D8C9DA3B-8AC7-4F3D-ACD2-C0EE9B721C55}"/>
              </a:ext>
            </a:extLst>
          </p:cNvPr>
          <p:cNvCxnSpPr/>
          <p:nvPr/>
        </p:nvCxnSpPr>
        <p:spPr>
          <a:xfrm>
            <a:off x="1103855" y="5439139"/>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13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4378107"/>
            <a:chOff x="4325258" y="1229517"/>
            <a:chExt cx="3541486" cy="4378107"/>
          </a:xfrm>
        </p:grpSpPr>
        <p:sp>
          <p:nvSpPr>
            <p:cNvPr id="12" name="Diamond 11">
              <a:extLst>
                <a:ext uri="{FF2B5EF4-FFF2-40B4-BE49-F238E27FC236}">
                  <a16:creationId xmlns:a16="http://schemas.microsoft.com/office/drawing/2014/main" id="{7DC8B409-5FAC-4539-B25A-26BE925A48AF}"/>
                </a:ext>
              </a:extLst>
            </p:cNvPr>
            <p:cNvSpPr/>
            <p:nvPr/>
          </p:nvSpPr>
          <p:spPr>
            <a:xfrm>
              <a:off x="4792318" y="3000260"/>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752114" y="522898"/>
            <a:ext cx="341448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33102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898740" y="1912109"/>
            <a:ext cx="3840878" cy="740997"/>
          </a:xfrm>
          <a:prstGeom prst="roundRect">
            <a:avLst>
              <a:gd name="adj" fmla="val 50000"/>
            </a:avLst>
          </a:prstGeom>
          <a:solidFill>
            <a:srgbClr val="3C8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Purpose</a:t>
            </a:r>
            <a:endParaRPr lang="en-US" sz="2400" b="1" dirty="0"/>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1561513" y="1726134"/>
            <a:ext cx="1126931" cy="109619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nvSpPr>
        <p:spPr>
          <a:xfrm>
            <a:off x="3559629" y="338232"/>
            <a:ext cx="5760720" cy="369332"/>
          </a:xfrm>
          <a:prstGeom prst="rect">
            <a:avLst/>
          </a:prstGeom>
          <a:noFill/>
        </p:spPr>
        <p:txBody>
          <a:bodyPr wrap="square" rtlCol="0">
            <a:spAutoFit/>
          </a:bodyPr>
          <a:lstStyle/>
          <a:p>
            <a:r>
              <a:rPr lang="en-US" b="1" dirty="0" smtClean="0">
                <a:solidFill>
                  <a:schemeClr val="accent6"/>
                </a:solidFill>
              </a:rPr>
              <a:t>Health Information Management and Automation</a:t>
            </a:r>
            <a:endParaRPr lang="en-US" b="1" dirty="0">
              <a:solidFill>
                <a:schemeClr val="accent6"/>
              </a:solidFill>
            </a:endParaRPr>
          </a:p>
        </p:txBody>
      </p:sp>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773962" y="1938508"/>
            <a:ext cx="702032" cy="702032"/>
          </a:xfrm>
          <a:prstGeom prst="rect">
            <a:avLst/>
          </a:prstGeom>
        </p:spPr>
      </p:pic>
      <p:sp>
        <p:nvSpPr>
          <p:cNvPr id="12" name="TextBox 11"/>
          <p:cNvSpPr txBox="1"/>
          <p:nvPr/>
        </p:nvSpPr>
        <p:spPr>
          <a:xfrm>
            <a:off x="1899854" y="2991556"/>
            <a:ext cx="8237568" cy="2677656"/>
          </a:xfrm>
          <a:prstGeom prst="rect">
            <a:avLst/>
          </a:prstGeom>
          <a:noFill/>
        </p:spPr>
        <p:txBody>
          <a:bodyPr wrap="square" rtlCol="0">
            <a:spAutoFit/>
          </a:bodyPr>
          <a:lstStyle/>
          <a:p>
            <a:r>
              <a:rPr lang="en-US" sz="2800" dirty="0"/>
              <a:t>This initiative is taken by the govt. of People’s Republic of Bangladesh to Automate the Health Information Management process so that citizens can have their health care in quick time and the hospitals and doctors can put their full quality treatment being able to view patient’s previous health data.</a:t>
            </a:r>
            <a:endParaRPr lang="en-US" sz="2800" dirty="0"/>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3753739" y="1672047"/>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752114" y="522898"/>
            <a:ext cx="341448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33102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4890388" y="2808697"/>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mj-lt"/>
              </a:rPr>
              <a:t>HIMA</a:t>
            </a:r>
            <a:endParaRPr lang="en-US" sz="2800" b="1" dirty="0">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585838" y="166425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Doctors</a:t>
            </a:r>
            <a:endParaRPr lang="en-US" sz="28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6474713" y="156485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335138" y="3274635"/>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      Diagnostic Center</a:t>
            </a:r>
            <a:endParaRPr lang="en-US" sz="2800"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132377" y="31865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229613" y="1565074"/>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Patients</a:t>
            </a:r>
            <a:endParaRPr lang="en-US" sz="2800"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061713" y="146544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480313" y="327463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Hospitals</a:t>
            </a:r>
            <a:endParaRPr lang="en-US" sz="2800"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3312413" y="318652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3997745" y="5026290"/>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800" dirty="0" smtClean="0"/>
              <a:t>  Ambulance </a:t>
            </a:r>
            <a:r>
              <a:rPr lang="en-US" sz="2800" dirty="0"/>
              <a:t>Service</a:t>
            </a:r>
          </a:p>
        </p:txBody>
      </p:sp>
      <p:sp>
        <p:nvSpPr>
          <p:cNvPr id="2" name="TextBox 1"/>
          <p:cNvSpPr txBox="1"/>
          <p:nvPr/>
        </p:nvSpPr>
        <p:spPr>
          <a:xfrm>
            <a:off x="2881891" y="230510"/>
            <a:ext cx="5870223" cy="584775"/>
          </a:xfrm>
          <a:prstGeom prst="rect">
            <a:avLst/>
          </a:prstGeom>
          <a:noFill/>
        </p:spPr>
        <p:txBody>
          <a:bodyPr wrap="square" rtlCol="0">
            <a:spAutoFit/>
          </a:bodyPr>
          <a:lstStyle/>
          <a:p>
            <a:pPr algn="ctr"/>
            <a:r>
              <a:rPr lang="en-US" sz="3200" b="1" dirty="0"/>
              <a:t>Intended Audience</a:t>
            </a:r>
            <a:endParaRPr lang="en-US" sz="3200" b="1" dirty="0"/>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flipH="1">
            <a:off x="4247610" y="1626721"/>
            <a:ext cx="541675" cy="541675"/>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flipH="1">
            <a:off x="3509729" y="3401125"/>
            <a:ext cx="488016" cy="488016"/>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710400" y="1740478"/>
            <a:ext cx="500999" cy="500999"/>
          </a:xfrm>
          <a:prstGeom prst="rect">
            <a:avLst/>
          </a:prstGeom>
        </p:spPr>
      </p:pic>
      <p:pic>
        <p:nvPicPr>
          <p:cNvPr id="9" name="Picture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355307" y="3401125"/>
            <a:ext cx="493939" cy="493939"/>
          </a:xfrm>
          <a:prstGeom prst="rect">
            <a:avLst/>
          </a:prstGeom>
        </p:spPr>
      </p:pic>
    </p:spTree>
    <p:extLst>
      <p:ext uri="{BB962C8B-B14F-4D97-AF65-F5344CB8AC3E}">
        <p14:creationId xmlns:p14="http://schemas.microsoft.com/office/powerpoint/2010/main" val="3269997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tx1">
                    <a:lumMod val="75000"/>
                    <a:lumOff val="25000"/>
                  </a:schemeClr>
                </a:solidFill>
              </a:rPr>
              <a:t>Scope</a:t>
            </a:r>
            <a:endParaRPr lang="en-US" sz="4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Existing </a:t>
            </a:r>
            <a:r>
              <a:rPr lang="en-US" b="1" dirty="0" smtClean="0"/>
              <a:t>System</a:t>
            </a:r>
            <a:endParaRPr lang="en-US" b="1" dirty="0">
              <a:latin typeface="+mj-lt"/>
            </a:endParaRP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Proposed System</a:t>
            </a:r>
            <a:endParaRPr lang="en-US" b="1" dirty="0">
              <a:latin typeface="+mj-lt"/>
            </a:endParaRP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xmlns="" val="1"/>
              </a:ext>
            </a:extLst>
          </p:cNvPr>
          <p:cNvCxnSpPr>
            <a:cxnSpLocks/>
          </p:cNvCxnSpPr>
          <p:nvPr/>
        </p:nvCxnSpPr>
        <p:spPr>
          <a:xfrm>
            <a:off x="6292752" y="2321281"/>
            <a:ext cx="20964" cy="36799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513688" y="2338715"/>
            <a:ext cx="4365219" cy="3754874"/>
          </a:xfrm>
          <a:prstGeom prst="rect">
            <a:avLst/>
          </a:prstGeom>
        </p:spPr>
        <p:txBody>
          <a:bodyPr wrap="square" lIns="0" tIns="0" rIns="0" bIns="0" anchor="t">
            <a:spAutoFit/>
          </a:bodyPr>
          <a:lstStyle/>
          <a:p>
            <a:pPr marL="285750" indent="-285750">
              <a:spcBef>
                <a:spcPts val="1200"/>
              </a:spcBef>
              <a:buClr>
                <a:schemeClr val="tx2"/>
              </a:buClr>
              <a:buFont typeface="Wingdings" panose="05000000000000000000" pitchFamily="2" charset="2"/>
              <a:buChar char="v"/>
            </a:pPr>
            <a:r>
              <a:rPr lang="en-US" dirty="0"/>
              <a:t>All patients information will be in a centralized database.</a:t>
            </a:r>
          </a:p>
          <a:p>
            <a:pPr marL="285750" indent="-285750">
              <a:spcBef>
                <a:spcPts val="1200"/>
              </a:spcBef>
              <a:buClr>
                <a:schemeClr val="tx2"/>
              </a:buClr>
              <a:buFont typeface="Wingdings" panose="05000000000000000000" pitchFamily="2" charset="2"/>
              <a:buChar char="v"/>
            </a:pPr>
            <a:r>
              <a:rPr lang="en-US" dirty="0"/>
              <a:t>All hospitals information will be in a centralized database.</a:t>
            </a:r>
          </a:p>
          <a:p>
            <a:pPr marL="285750" indent="-285750">
              <a:spcBef>
                <a:spcPts val="1200"/>
              </a:spcBef>
              <a:buClr>
                <a:schemeClr val="tx2"/>
              </a:buClr>
              <a:buFont typeface="Wingdings" panose="05000000000000000000" pitchFamily="2" charset="2"/>
              <a:buChar char="v"/>
            </a:pPr>
            <a:r>
              <a:rPr lang="en-US" dirty="0"/>
              <a:t>All diagnostic centers information will be in a centralized database. </a:t>
            </a:r>
            <a:endParaRPr lang="en-US" dirty="0" smtClean="0"/>
          </a:p>
          <a:p>
            <a:pPr marL="285750" indent="-285750">
              <a:spcBef>
                <a:spcPts val="1200"/>
              </a:spcBef>
              <a:buClr>
                <a:schemeClr val="tx2"/>
              </a:buClr>
              <a:buFont typeface="Wingdings" panose="05000000000000000000" pitchFamily="2" charset="2"/>
              <a:buChar char="v"/>
            </a:pPr>
            <a:r>
              <a:rPr lang="en-US" dirty="0"/>
              <a:t>All doctors’ information will be in a centralized database.</a:t>
            </a:r>
          </a:p>
          <a:p>
            <a:pPr marL="285750" indent="-285750">
              <a:spcBef>
                <a:spcPts val="1200"/>
              </a:spcBef>
              <a:buClr>
                <a:schemeClr val="tx2"/>
              </a:buClr>
              <a:buFont typeface="Wingdings" panose="05000000000000000000" pitchFamily="2" charset="2"/>
              <a:buChar char="v"/>
            </a:pPr>
            <a:r>
              <a:rPr lang="en-US" dirty="0"/>
              <a:t>Automate the process of hospital entry or private doctor visit entry for </a:t>
            </a:r>
            <a:r>
              <a:rPr lang="en-US" dirty="0" smtClean="0"/>
              <a:t>patient.</a:t>
            </a:r>
            <a:endParaRPr lang="en-US" dirty="0"/>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230086" y="2338715"/>
            <a:ext cx="4565183" cy="4308872"/>
          </a:xfrm>
          <a:prstGeom prst="rect">
            <a:avLst/>
          </a:prstGeom>
        </p:spPr>
        <p:txBody>
          <a:bodyPr wrap="square" lIns="0" tIns="0" rIns="0" bIns="0" anchor="t">
            <a:spAutoFit/>
          </a:bodyPr>
          <a:lstStyle/>
          <a:p>
            <a:pPr marL="285750" indent="-285750">
              <a:spcBef>
                <a:spcPts val="1200"/>
              </a:spcBef>
              <a:buClr>
                <a:schemeClr val="tx2"/>
              </a:buClr>
              <a:buFont typeface="Wingdings" panose="05000000000000000000" pitchFamily="2" charset="2"/>
              <a:buChar char="v"/>
            </a:pPr>
            <a:r>
              <a:rPr lang="en-US" dirty="0"/>
              <a:t>All patients information are not stored in centralized database. These are now delivered to the patient</a:t>
            </a:r>
            <a:r>
              <a:rPr lang="en-US" dirty="0" smtClean="0"/>
              <a:t>.</a:t>
            </a:r>
          </a:p>
          <a:p>
            <a:pPr marL="285750" indent="-285750">
              <a:spcBef>
                <a:spcPts val="1200"/>
              </a:spcBef>
              <a:buClr>
                <a:schemeClr val="tx2"/>
              </a:buClr>
              <a:buFont typeface="Wingdings" panose="05000000000000000000" pitchFamily="2" charset="2"/>
              <a:buChar char="v"/>
            </a:pPr>
            <a:r>
              <a:rPr lang="en-US" dirty="0"/>
              <a:t>All hospitals information not stored in centralized database. These are some time hand written. Some hospitals use their own automation software but they only have access to the software </a:t>
            </a:r>
            <a:r>
              <a:rPr lang="en-US" dirty="0" smtClean="0"/>
              <a:t>data</a:t>
            </a:r>
          </a:p>
          <a:p>
            <a:pPr marL="285750" indent="-285750">
              <a:spcBef>
                <a:spcPts val="1200"/>
              </a:spcBef>
              <a:buClr>
                <a:schemeClr val="tx2"/>
              </a:buClr>
              <a:buFont typeface="Wingdings" panose="05000000000000000000" pitchFamily="2" charset="2"/>
              <a:buChar char="v"/>
            </a:pPr>
            <a:r>
              <a:rPr lang="en-US" dirty="0"/>
              <a:t>All diagnostic centers information are not stored in centralized database. These are delivered to the patient and only the diagnostic center has the access oh their local software data.</a:t>
            </a:r>
          </a:p>
          <a:p>
            <a:pPr marL="285750" indent="-285750">
              <a:spcBef>
                <a:spcPts val="1200"/>
              </a:spcBef>
              <a:buClr>
                <a:schemeClr val="tx2"/>
              </a:buClr>
              <a:buFont typeface="Wingdings" panose="05000000000000000000" pitchFamily="2" charset="2"/>
              <a:buChar char="v"/>
            </a:pPr>
            <a:endParaRPr lang="en-US" sz="1600" dirty="0"/>
          </a:p>
        </p:txBody>
      </p:sp>
    </p:spTree>
    <p:extLst>
      <p:ext uri="{BB962C8B-B14F-4D97-AF65-F5344CB8AC3E}">
        <p14:creationId xmlns:p14="http://schemas.microsoft.com/office/powerpoint/2010/main" val="72736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Scope</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Existing </a:t>
            </a:r>
            <a:r>
              <a:rPr lang="en-US" b="1" dirty="0" smtClean="0"/>
              <a:t>System</a:t>
            </a:r>
            <a:endParaRPr lang="en-US" b="1" dirty="0">
              <a:latin typeface="+mj-lt"/>
            </a:endParaRP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Proposed System</a:t>
            </a:r>
            <a:endParaRPr lang="en-US" b="1" dirty="0">
              <a:latin typeface="+mj-lt"/>
            </a:endParaRP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xmlns="" val="1"/>
              </a:ext>
            </a:extLst>
          </p:cNvPr>
          <p:cNvCxnSpPr>
            <a:cxnSpLocks/>
          </p:cNvCxnSpPr>
          <p:nvPr/>
        </p:nvCxnSpPr>
        <p:spPr>
          <a:xfrm>
            <a:off x="6292752" y="2321281"/>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716038" y="2338715"/>
            <a:ext cx="4162870" cy="2246769"/>
          </a:xfrm>
          <a:prstGeom prst="rect">
            <a:avLst/>
          </a:prstGeom>
        </p:spPr>
        <p:txBody>
          <a:bodyPr wrap="square" lIns="0" tIns="0" rIns="0" bIns="0" anchor="t">
            <a:spAutoFit/>
          </a:bodyPr>
          <a:lstStyle/>
          <a:p>
            <a:pPr marL="285750" indent="-285750">
              <a:spcBef>
                <a:spcPts val="1200"/>
              </a:spcBef>
              <a:buClr>
                <a:schemeClr val="tx2"/>
              </a:buClr>
              <a:buFont typeface="Wingdings" panose="05000000000000000000" pitchFamily="2" charset="2"/>
              <a:buChar char="v"/>
            </a:pPr>
            <a:r>
              <a:rPr lang="en-US" dirty="0"/>
              <a:t>Automate diagnostic centers report delivery</a:t>
            </a:r>
            <a:r>
              <a:rPr lang="en-US" dirty="0" smtClean="0"/>
              <a:t>.</a:t>
            </a:r>
            <a:endParaRPr lang="en-US" dirty="0"/>
          </a:p>
          <a:p>
            <a:pPr marL="285750" indent="-285750">
              <a:spcBef>
                <a:spcPts val="1200"/>
              </a:spcBef>
              <a:buClr>
                <a:schemeClr val="tx2"/>
              </a:buClr>
              <a:buFont typeface="Wingdings" panose="05000000000000000000" pitchFamily="2" charset="2"/>
              <a:buChar char="v"/>
            </a:pPr>
            <a:r>
              <a:rPr lang="en-US" dirty="0"/>
              <a:t>Public/Private ambulance service data will be in centralized database.</a:t>
            </a:r>
          </a:p>
          <a:p>
            <a:pPr marL="285750" indent="-285750">
              <a:spcBef>
                <a:spcPts val="1200"/>
              </a:spcBef>
              <a:buClr>
                <a:schemeClr val="tx2"/>
              </a:buClr>
              <a:buFont typeface="Wingdings" panose="05000000000000000000" pitchFamily="2" charset="2"/>
              <a:buChar char="v"/>
            </a:pPr>
            <a:r>
              <a:rPr lang="en-US" dirty="0"/>
              <a:t>Blood bank will be connected and their data will be stored in centralized database</a:t>
            </a:r>
            <a:r>
              <a:rPr lang="en-US" dirty="0" smtClean="0"/>
              <a:t>.</a:t>
            </a:r>
            <a:endParaRPr lang="en-US" dirty="0"/>
          </a:p>
        </p:txBody>
      </p:sp>
      <p:sp>
        <p:nvSpPr>
          <p:cNvPr id="12" name="Rectangle 11">
            <a:extLst>
              <a:ext uri="{FF2B5EF4-FFF2-40B4-BE49-F238E27FC236}">
                <a16:creationId xmlns:a16="http://schemas.microsoft.com/office/drawing/2014/main" id="{5842CE6B-862D-4B18-B10B-3436A7D24058}"/>
              </a:ext>
            </a:extLst>
          </p:cNvPr>
          <p:cNvSpPr/>
          <p:nvPr/>
        </p:nvSpPr>
        <p:spPr>
          <a:xfrm>
            <a:off x="1404615" y="2321281"/>
            <a:ext cx="4162870" cy="3939540"/>
          </a:xfrm>
          <a:prstGeom prst="rect">
            <a:avLst/>
          </a:prstGeom>
        </p:spPr>
        <p:txBody>
          <a:bodyPr wrap="square" lIns="0" tIns="0" rIns="0" bIns="0" anchor="t">
            <a:spAutoFit/>
          </a:bodyPr>
          <a:lstStyle/>
          <a:p>
            <a:pPr marL="285750" indent="-285750">
              <a:spcBef>
                <a:spcPts val="1200"/>
              </a:spcBef>
              <a:buClr>
                <a:schemeClr val="tx2"/>
              </a:buClr>
              <a:buFont typeface="Wingdings" panose="05000000000000000000" pitchFamily="2" charset="2"/>
              <a:buChar char="v"/>
            </a:pPr>
            <a:r>
              <a:rPr lang="en-US" dirty="0"/>
              <a:t>All doctors’ information are not in a centralized database.</a:t>
            </a:r>
          </a:p>
          <a:p>
            <a:pPr marL="285750" indent="-285750">
              <a:spcBef>
                <a:spcPts val="1200"/>
              </a:spcBef>
              <a:buClr>
                <a:schemeClr val="tx2"/>
              </a:buClr>
              <a:buFont typeface="Wingdings" panose="05000000000000000000" pitchFamily="2" charset="2"/>
              <a:buChar char="v"/>
            </a:pPr>
            <a:r>
              <a:rPr lang="en-US" dirty="0"/>
              <a:t>The process of hospital entry or private doctor visit entry for patient is not automated.</a:t>
            </a:r>
          </a:p>
          <a:p>
            <a:pPr marL="285750" indent="-285750">
              <a:spcBef>
                <a:spcPts val="1200"/>
              </a:spcBef>
              <a:buClr>
                <a:schemeClr val="tx2"/>
              </a:buClr>
              <a:buFont typeface="Wingdings" panose="05000000000000000000" pitchFamily="2" charset="2"/>
              <a:buChar char="v"/>
            </a:pPr>
            <a:r>
              <a:rPr lang="en-US" dirty="0"/>
              <a:t>Diagnostic centers report delivery isn’t automated.</a:t>
            </a:r>
          </a:p>
          <a:p>
            <a:pPr marL="285750" indent="-285750">
              <a:spcBef>
                <a:spcPts val="1200"/>
              </a:spcBef>
              <a:buClr>
                <a:schemeClr val="tx2"/>
              </a:buClr>
              <a:buFont typeface="Wingdings" panose="05000000000000000000" pitchFamily="2" charset="2"/>
              <a:buChar char="v"/>
            </a:pPr>
            <a:r>
              <a:rPr lang="en-US" dirty="0"/>
              <a:t>Public/Private ambulance service data are not in centralized database.</a:t>
            </a:r>
          </a:p>
          <a:p>
            <a:pPr marL="285750" indent="-285750">
              <a:spcBef>
                <a:spcPts val="1200"/>
              </a:spcBef>
              <a:buClr>
                <a:schemeClr val="tx2"/>
              </a:buClr>
              <a:buFont typeface="Wingdings" panose="05000000000000000000" pitchFamily="2" charset="2"/>
              <a:buChar char="v"/>
            </a:pPr>
            <a:r>
              <a:rPr lang="en-US" dirty="0"/>
              <a:t>Blood bank aren’t connected and their data aren’t stored in centralized database</a:t>
            </a:r>
            <a:r>
              <a:rPr lang="en-US" dirty="0" smtClean="0"/>
              <a:t>.</a:t>
            </a:r>
            <a:endParaRPr lang="en-US" dirty="0"/>
          </a:p>
        </p:txBody>
      </p:sp>
    </p:spTree>
    <p:extLst>
      <p:ext uri="{BB962C8B-B14F-4D97-AF65-F5344CB8AC3E}">
        <p14:creationId xmlns:p14="http://schemas.microsoft.com/office/powerpoint/2010/main" val="96095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A32A822-54CE-499F-8A87-FAEBF36A59E0}"/>
              </a:ext>
            </a:extLst>
          </p:cNvPr>
          <p:cNvSpPr/>
          <p:nvPr/>
        </p:nvSpPr>
        <p:spPr>
          <a:xfrm rot="5400000">
            <a:off x="11382375" y="6519420"/>
            <a:ext cx="228600" cy="448561"/>
          </a:xfrm>
          <a:custGeom>
            <a:avLst/>
            <a:gdLst>
              <a:gd name="connsiteX0" fmla="*/ 3214688 w 3276600"/>
              <a:gd name="connsiteY0" fmla="*/ 0 h 6429376"/>
              <a:gd name="connsiteX1" fmla="*/ 3276600 w 3276600"/>
              <a:gd name="connsiteY1" fmla="*/ 1566 h 6429376"/>
              <a:gd name="connsiteX2" fmla="*/ 3276600 w 3276600"/>
              <a:gd name="connsiteY2" fmla="*/ 6427811 h 6429376"/>
              <a:gd name="connsiteX3" fmla="*/ 3214688 w 3276600"/>
              <a:gd name="connsiteY3" fmla="*/ 6429376 h 6429376"/>
              <a:gd name="connsiteX4" fmla="*/ 0 w 3276600"/>
              <a:gd name="connsiteY4" fmla="*/ 3214688 h 6429376"/>
              <a:gd name="connsiteX5" fmla="*/ 3214688 w 3276600"/>
              <a:gd name="connsiteY5" fmla="*/ 0 h 642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6600" h="6429376">
                <a:moveTo>
                  <a:pt x="3214688" y="0"/>
                </a:moveTo>
                <a:lnTo>
                  <a:pt x="3276600" y="1566"/>
                </a:lnTo>
                <a:lnTo>
                  <a:pt x="3276600" y="6427811"/>
                </a:lnTo>
                <a:lnTo>
                  <a:pt x="3214688" y="6429376"/>
                </a:lnTo>
                <a:cubicBezTo>
                  <a:pt x="1439265" y="6429376"/>
                  <a:pt x="0" y="4990111"/>
                  <a:pt x="0" y="3214688"/>
                </a:cubicBezTo>
                <a:cubicBezTo>
                  <a:pt x="0" y="1439265"/>
                  <a:pt x="1439265" y="0"/>
                  <a:pt x="3214688" y="0"/>
                </a:cubicBezTo>
                <a:close/>
              </a:path>
            </a:pathLst>
          </a:custGeom>
          <a:gradFill flip="none" rotWithShape="1">
            <a:gsLst>
              <a:gs pos="0">
                <a:schemeClr val="accent2"/>
              </a:gs>
              <a:gs pos="100000">
                <a:schemeClr val="accent1"/>
              </a:gs>
            </a:gsLst>
            <a:lin ang="16200000" scaled="1"/>
            <a:tileRect/>
          </a:gradFill>
          <a:ln>
            <a:noFill/>
          </a:ln>
          <a:effectLst>
            <a:innerShdw blurRad="50800" dist="25400" dir="108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7296A73-A7DA-4050-8469-50565D0C41D2}"/>
              </a:ext>
            </a:extLst>
          </p:cNvPr>
          <p:cNvGrpSpPr/>
          <p:nvPr/>
        </p:nvGrpSpPr>
        <p:grpSpPr>
          <a:xfrm>
            <a:off x="623158" y="2299275"/>
            <a:ext cx="9632190" cy="994618"/>
            <a:chOff x="4635499" y="914400"/>
            <a:chExt cx="9632190" cy="941247"/>
          </a:xfrm>
        </p:grpSpPr>
        <p:sp>
          <p:nvSpPr>
            <p:cNvPr id="7" name="Rectangle 6">
              <a:extLst>
                <a:ext uri="{FF2B5EF4-FFF2-40B4-BE49-F238E27FC236}">
                  <a16:creationId xmlns:a16="http://schemas.microsoft.com/office/drawing/2014/main" id="{B1FE91B1-9CED-4650-A308-A2E21C89983C}"/>
                </a:ext>
              </a:extLst>
            </p:cNvPr>
            <p:cNvSpPr/>
            <p:nvPr/>
          </p:nvSpPr>
          <p:spPr>
            <a:xfrm>
              <a:off x="5610714" y="1331377"/>
              <a:ext cx="8656975" cy="524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Aft>
                  <a:spcPts val="600"/>
                </a:spcAft>
                <a:buClr>
                  <a:srgbClr val="0BC58A"/>
                </a:buClr>
              </a:pPr>
              <a:r>
                <a:rPr lang="en-US" dirty="0">
                  <a:solidFill>
                    <a:schemeClr val="tx1"/>
                  </a:solidFill>
                </a:rPr>
                <a:t>This module we will be able to add new hospital in our centralized database and a Login credentials for the hospital will be auto-generated.</a:t>
              </a:r>
              <a:endParaRPr lang="en-US" sz="1400" dirty="0">
                <a:solidFill>
                  <a:schemeClr val="tx1"/>
                </a:solidFill>
                <a:latin typeface="Avenir" panose="020B0503020203020204" pitchFamily="34" charset="0"/>
                <a:ea typeface="Roboto" pitchFamily="2" charset="0"/>
              </a:endParaRPr>
            </a:p>
          </p:txBody>
        </p:sp>
        <p:sp>
          <p:nvSpPr>
            <p:cNvPr id="8" name="Freeform: Shape 7">
              <a:extLst>
                <a:ext uri="{FF2B5EF4-FFF2-40B4-BE49-F238E27FC236}">
                  <a16:creationId xmlns:a16="http://schemas.microsoft.com/office/drawing/2014/main" id="{A9640659-32FA-4329-A479-BF609D37C69A}"/>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9" name="Freeform 26">
              <a:extLst>
                <a:ext uri="{FF2B5EF4-FFF2-40B4-BE49-F238E27FC236}">
                  <a16:creationId xmlns:a16="http://schemas.microsoft.com/office/drawing/2014/main" id="{70F88F67-824C-4E10-BB45-6B4892410210}"/>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10" name="Rectangle 9">
              <a:extLst>
                <a:ext uri="{FF2B5EF4-FFF2-40B4-BE49-F238E27FC236}">
                  <a16:creationId xmlns:a16="http://schemas.microsoft.com/office/drawing/2014/main" id="{78A536C9-985F-42F8-8FF1-2ACAF6E977FE}"/>
                </a:ext>
              </a:extLst>
            </p:cNvPr>
            <p:cNvSpPr/>
            <p:nvPr/>
          </p:nvSpPr>
          <p:spPr>
            <a:xfrm>
              <a:off x="5610714" y="985225"/>
              <a:ext cx="1309654" cy="262135"/>
            </a:xfrm>
            <a:prstGeom prst="rect">
              <a:avLst/>
            </a:prstGeom>
          </p:spPr>
          <p:txBody>
            <a:bodyPr wrap="none" lIns="0" tIns="0" rIns="0" bIns="0">
              <a:spAutoFit/>
            </a:bodyPr>
            <a:lstStyle/>
            <a:p>
              <a:pPr lvl="0"/>
              <a:r>
                <a:rPr lang="en-US" b="1" dirty="0" smtClean="0"/>
                <a:t>Add hospitals</a:t>
              </a:r>
              <a:endParaRPr lang="en-US" sz="2000" b="1" spc="300" dirty="0">
                <a:latin typeface="Avenir Black" panose="020B0803020203020204" pitchFamily="34" charset="0"/>
              </a:endParaRPr>
            </a:p>
          </p:txBody>
        </p:sp>
      </p:grpSp>
      <p:sp>
        <p:nvSpPr>
          <p:cNvPr id="4" name="Slide Number Placeholder 3">
            <a:extLst>
              <a:ext uri="{FF2B5EF4-FFF2-40B4-BE49-F238E27FC236}">
                <a16:creationId xmlns:a16="http://schemas.microsoft.com/office/drawing/2014/main" id="{16CA8AF1-D366-46E1-96B0-B5F60461AC65}"/>
              </a:ext>
            </a:extLst>
          </p:cNvPr>
          <p:cNvSpPr>
            <a:spLocks noGrp="1"/>
          </p:cNvSpPr>
          <p:nvPr>
            <p:ph type="sldNum" sz="quarter" idx="12"/>
          </p:nvPr>
        </p:nvSpPr>
        <p:spPr/>
        <p:txBody>
          <a:bodyPr/>
          <a:lstStyle/>
          <a:p>
            <a:fld id="{AA76D5C5-C8E3-4B2C-A235-173635650F0D}" type="slidenum">
              <a:rPr lang="en-US" smtClean="0"/>
              <a:t>6</a:t>
            </a:fld>
            <a:endParaRPr lang="en-US"/>
          </a:p>
        </p:txBody>
      </p:sp>
      <p:grpSp>
        <p:nvGrpSpPr>
          <p:cNvPr id="16" name="Group 15">
            <a:extLst>
              <a:ext uri="{FF2B5EF4-FFF2-40B4-BE49-F238E27FC236}">
                <a16:creationId xmlns:a16="http://schemas.microsoft.com/office/drawing/2014/main" id="{5765D575-125A-4CC6-AB1A-2FA3D9A5E893}"/>
              </a:ext>
            </a:extLst>
          </p:cNvPr>
          <p:cNvGrpSpPr/>
          <p:nvPr/>
        </p:nvGrpSpPr>
        <p:grpSpPr>
          <a:xfrm>
            <a:off x="634178" y="3998628"/>
            <a:ext cx="10254216" cy="970975"/>
            <a:chOff x="4635499" y="914400"/>
            <a:chExt cx="10254216" cy="970975"/>
          </a:xfrm>
        </p:grpSpPr>
        <p:sp>
          <p:nvSpPr>
            <p:cNvPr id="17" name="Rectangle 16">
              <a:extLst>
                <a:ext uri="{FF2B5EF4-FFF2-40B4-BE49-F238E27FC236}">
                  <a16:creationId xmlns:a16="http://schemas.microsoft.com/office/drawing/2014/main" id="{7B311C01-A953-4FB2-91D3-01323EA1B169}"/>
                </a:ext>
              </a:extLst>
            </p:cNvPr>
            <p:cNvSpPr/>
            <p:nvPr/>
          </p:nvSpPr>
          <p:spPr>
            <a:xfrm>
              <a:off x="5610714" y="1331377"/>
              <a:ext cx="9279001"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Aft>
                  <a:spcPts val="600"/>
                </a:spcAft>
                <a:buClr>
                  <a:srgbClr val="0BC58A"/>
                </a:buClr>
              </a:pPr>
              <a:r>
                <a:rPr lang="en-US" dirty="0">
                  <a:solidFill>
                    <a:schemeClr val="tx1"/>
                  </a:solidFill>
                </a:rPr>
                <a:t> In this module we will be able to add new hospital in our centralized database and a Login credentials for the diagnostic center will be auto-generated.</a:t>
              </a:r>
              <a:endParaRPr lang="en-US" sz="1400" dirty="0">
                <a:solidFill>
                  <a:schemeClr val="tx1"/>
                </a:solidFill>
                <a:latin typeface="Avenir" panose="020B0503020203020204" pitchFamily="34" charset="0"/>
                <a:ea typeface="Roboto" pitchFamily="2" charset="0"/>
              </a:endParaRPr>
            </a:p>
          </p:txBody>
        </p:sp>
        <p:sp>
          <p:nvSpPr>
            <p:cNvPr id="18" name="Freeform: Shape 17">
              <a:extLst>
                <a:ext uri="{FF2B5EF4-FFF2-40B4-BE49-F238E27FC236}">
                  <a16:creationId xmlns:a16="http://schemas.microsoft.com/office/drawing/2014/main" id="{E9DCE9D7-9DCD-4588-BA40-90687A3AD698}"/>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19" name="Freeform 26">
              <a:extLst>
                <a:ext uri="{FF2B5EF4-FFF2-40B4-BE49-F238E27FC236}">
                  <a16:creationId xmlns:a16="http://schemas.microsoft.com/office/drawing/2014/main" id="{D8E8C55E-B6E1-45A5-A712-CE6DC0D2E8B1}"/>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0" name="Rectangle 19">
              <a:extLst>
                <a:ext uri="{FF2B5EF4-FFF2-40B4-BE49-F238E27FC236}">
                  <a16:creationId xmlns:a16="http://schemas.microsoft.com/office/drawing/2014/main" id="{52894BD0-E077-4CE4-9CFF-2E1512399D18}"/>
                </a:ext>
              </a:extLst>
            </p:cNvPr>
            <p:cNvSpPr/>
            <p:nvPr/>
          </p:nvSpPr>
          <p:spPr>
            <a:xfrm>
              <a:off x="5610714" y="985225"/>
              <a:ext cx="2186496" cy="276999"/>
            </a:xfrm>
            <a:prstGeom prst="rect">
              <a:avLst/>
            </a:prstGeom>
          </p:spPr>
          <p:txBody>
            <a:bodyPr wrap="none" lIns="0" tIns="0" rIns="0" bIns="0">
              <a:spAutoFit/>
            </a:bodyPr>
            <a:lstStyle/>
            <a:p>
              <a:pPr lvl="0"/>
              <a:r>
                <a:rPr lang="en-US" b="1" dirty="0"/>
                <a:t>Add Diagnostic Center</a:t>
              </a:r>
              <a:endParaRPr lang="en-US" sz="2000" b="1" spc="300" dirty="0">
                <a:solidFill>
                  <a:schemeClr val="accent1"/>
                </a:solidFill>
                <a:latin typeface="Avenir Black" panose="020B0803020203020204" pitchFamily="34" charset="0"/>
              </a:endParaRPr>
            </a:p>
          </p:txBody>
        </p:sp>
      </p:grpSp>
      <p:grpSp>
        <p:nvGrpSpPr>
          <p:cNvPr id="21" name="Group 20">
            <a:extLst>
              <a:ext uri="{FF2B5EF4-FFF2-40B4-BE49-F238E27FC236}">
                <a16:creationId xmlns:a16="http://schemas.microsoft.com/office/drawing/2014/main" id="{A0D356F3-DA5E-452B-96A4-D9EA75B23829}"/>
              </a:ext>
            </a:extLst>
          </p:cNvPr>
          <p:cNvGrpSpPr/>
          <p:nvPr/>
        </p:nvGrpSpPr>
        <p:grpSpPr>
          <a:xfrm>
            <a:off x="623158" y="5426912"/>
            <a:ext cx="8689654" cy="970975"/>
            <a:chOff x="4635499" y="914400"/>
            <a:chExt cx="8689654" cy="970975"/>
          </a:xfrm>
        </p:grpSpPr>
        <p:sp>
          <p:nvSpPr>
            <p:cNvPr id="22" name="Rectangle 21">
              <a:extLst>
                <a:ext uri="{FF2B5EF4-FFF2-40B4-BE49-F238E27FC236}">
                  <a16:creationId xmlns:a16="http://schemas.microsoft.com/office/drawing/2014/main" id="{33C1377E-1742-4721-877B-975E6FD97CAB}"/>
                </a:ext>
              </a:extLst>
            </p:cNvPr>
            <p:cNvSpPr/>
            <p:nvPr/>
          </p:nvSpPr>
          <p:spPr>
            <a:xfrm>
              <a:off x="5610714" y="1331377"/>
              <a:ext cx="7714439"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Aft>
                  <a:spcPts val="600"/>
                </a:spcAft>
                <a:buClr>
                  <a:srgbClr val="0BC58A"/>
                </a:buClr>
              </a:pPr>
              <a:r>
                <a:rPr lang="en-US" dirty="0">
                  <a:solidFill>
                    <a:schemeClr val="tx1"/>
                  </a:solidFill>
                </a:rPr>
                <a:t>In this module we will be able to add new ambulance service provider in our centralized database.</a:t>
              </a:r>
              <a:endParaRPr lang="en-US" sz="1400" dirty="0">
                <a:solidFill>
                  <a:schemeClr val="tx1"/>
                </a:solidFill>
                <a:latin typeface="Avenir" panose="020B0503020203020204" pitchFamily="34" charset="0"/>
                <a:ea typeface="Roboto" pitchFamily="2" charset="0"/>
              </a:endParaRPr>
            </a:p>
          </p:txBody>
        </p:sp>
        <p:sp>
          <p:nvSpPr>
            <p:cNvPr id="23" name="Freeform: Shape 22">
              <a:extLst>
                <a:ext uri="{FF2B5EF4-FFF2-40B4-BE49-F238E27FC236}">
                  <a16:creationId xmlns:a16="http://schemas.microsoft.com/office/drawing/2014/main" id="{64BBA7BF-6F60-433F-9D97-39862518D6F2}"/>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24" name="Freeform 26">
              <a:extLst>
                <a:ext uri="{FF2B5EF4-FFF2-40B4-BE49-F238E27FC236}">
                  <a16:creationId xmlns:a16="http://schemas.microsoft.com/office/drawing/2014/main" id="{5835D255-3433-4E5C-A96F-2FFB7531D883}"/>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5" name="Rectangle 24">
              <a:extLst>
                <a:ext uri="{FF2B5EF4-FFF2-40B4-BE49-F238E27FC236}">
                  <a16:creationId xmlns:a16="http://schemas.microsoft.com/office/drawing/2014/main" id="{1FF64665-C97C-40A5-9CE1-2A307AA5A938}"/>
                </a:ext>
              </a:extLst>
            </p:cNvPr>
            <p:cNvSpPr/>
            <p:nvPr/>
          </p:nvSpPr>
          <p:spPr>
            <a:xfrm>
              <a:off x="5610714" y="985225"/>
              <a:ext cx="3290837" cy="276999"/>
            </a:xfrm>
            <a:prstGeom prst="rect">
              <a:avLst/>
            </a:prstGeom>
          </p:spPr>
          <p:txBody>
            <a:bodyPr wrap="none" lIns="0" tIns="0" rIns="0" bIns="0">
              <a:spAutoFit/>
            </a:bodyPr>
            <a:lstStyle/>
            <a:p>
              <a:pPr lvl="0"/>
              <a:r>
                <a:rPr lang="en-US" b="1" dirty="0"/>
                <a:t>Add Ambulance Service </a:t>
              </a:r>
              <a:r>
                <a:rPr lang="en-US" b="1" dirty="0" smtClean="0"/>
                <a:t>provider</a:t>
              </a:r>
              <a:endParaRPr lang="en-US" sz="2000" b="1" spc="300" dirty="0">
                <a:solidFill>
                  <a:schemeClr val="accent1"/>
                </a:solidFill>
                <a:latin typeface="Avenir Black" panose="020B0803020203020204" pitchFamily="34" charset="0"/>
              </a:endParaRPr>
            </a:p>
          </p:txBody>
        </p:sp>
      </p:grpSp>
      <p:cxnSp>
        <p:nvCxnSpPr>
          <p:cNvPr id="28" name="Straight Connector 27">
            <a:extLst>
              <a:ext uri="{FF2B5EF4-FFF2-40B4-BE49-F238E27FC236}">
                <a16:creationId xmlns:a16="http://schemas.microsoft.com/office/drawing/2014/main" id="{D8C9DA3B-8AC7-4F3D-ACD2-C0EE9B721C55}"/>
              </a:ext>
            </a:extLst>
          </p:cNvPr>
          <p:cNvCxnSpPr/>
          <p:nvPr/>
        </p:nvCxnSpPr>
        <p:spPr>
          <a:xfrm>
            <a:off x="1100871" y="5295019"/>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8714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398596" y="522898"/>
            <a:ext cx="37934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C9DA3B-8AC7-4F3D-ACD2-C0EE9B721C55}"/>
              </a:ext>
            </a:extLst>
          </p:cNvPr>
          <p:cNvCxnSpPr/>
          <p:nvPr/>
        </p:nvCxnSpPr>
        <p:spPr>
          <a:xfrm>
            <a:off x="1100871" y="3650535"/>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35190" y="61738"/>
            <a:ext cx="4199646" cy="1569660"/>
          </a:xfrm>
          <a:prstGeom prst="rect">
            <a:avLst/>
          </a:prstGeom>
          <a:noFill/>
        </p:spPr>
        <p:txBody>
          <a:bodyPr wrap="square" rtlCol="0">
            <a:spAutoFit/>
          </a:bodyPr>
          <a:lstStyle/>
          <a:p>
            <a:pPr algn="ctr"/>
            <a:r>
              <a:rPr lang="en-US" sz="3200" b="1" dirty="0" smtClean="0"/>
              <a:t>System </a:t>
            </a:r>
            <a:r>
              <a:rPr lang="en-US" sz="3200" b="1" dirty="0"/>
              <a:t>Features and Requirements</a:t>
            </a:r>
            <a:endParaRPr lang="en-US" sz="3200" dirty="0"/>
          </a:p>
          <a:p>
            <a:pPr algn="ctr"/>
            <a:endParaRPr lang="en-US" sz="3200" dirty="0"/>
          </a:p>
        </p:txBody>
      </p:sp>
      <p:sp>
        <p:nvSpPr>
          <p:cNvPr id="46" name="TextBox 45"/>
          <p:cNvSpPr txBox="1"/>
          <p:nvPr/>
        </p:nvSpPr>
        <p:spPr>
          <a:xfrm>
            <a:off x="634177" y="1181686"/>
            <a:ext cx="4542734"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Functional </a:t>
            </a:r>
            <a:r>
              <a:rPr lang="en-US" sz="2400" b="1" dirty="0" smtClean="0"/>
              <a:t>Requirements:</a:t>
            </a:r>
            <a:endParaRPr lang="en-US" sz="2400" dirty="0"/>
          </a:p>
        </p:txBody>
      </p:sp>
    </p:spTree>
    <p:extLst>
      <p:ext uri="{BB962C8B-B14F-4D97-AF65-F5344CB8AC3E}">
        <p14:creationId xmlns:p14="http://schemas.microsoft.com/office/powerpoint/2010/main" val="266244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7296A73-A7DA-4050-8469-50565D0C41D2}"/>
              </a:ext>
            </a:extLst>
          </p:cNvPr>
          <p:cNvGrpSpPr/>
          <p:nvPr/>
        </p:nvGrpSpPr>
        <p:grpSpPr>
          <a:xfrm>
            <a:off x="623158" y="2299275"/>
            <a:ext cx="9632190" cy="994619"/>
            <a:chOff x="4635499" y="914400"/>
            <a:chExt cx="9632190" cy="941248"/>
          </a:xfrm>
        </p:grpSpPr>
        <p:sp>
          <p:nvSpPr>
            <p:cNvPr id="7" name="Rectangle 6">
              <a:extLst>
                <a:ext uri="{FF2B5EF4-FFF2-40B4-BE49-F238E27FC236}">
                  <a16:creationId xmlns:a16="http://schemas.microsoft.com/office/drawing/2014/main" id="{B1FE91B1-9CED-4650-A308-A2E21C89983C}"/>
                </a:ext>
              </a:extLst>
            </p:cNvPr>
            <p:cNvSpPr/>
            <p:nvPr/>
          </p:nvSpPr>
          <p:spPr>
            <a:xfrm>
              <a:off x="5610714" y="1331377"/>
              <a:ext cx="8656975" cy="524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Aft>
                  <a:spcPts val="600"/>
                </a:spcAft>
                <a:buClr>
                  <a:srgbClr val="0BC58A"/>
                </a:buClr>
              </a:pPr>
              <a:r>
                <a:rPr lang="en-US" dirty="0">
                  <a:solidFill>
                    <a:schemeClr val="tx1"/>
                  </a:solidFill>
                </a:rPr>
                <a:t>In this module we will be able to store new patient data (if not exists) to the centralized database [</a:t>
              </a:r>
              <a:r>
                <a:rPr lang="en-US" dirty="0" err="1">
                  <a:solidFill>
                    <a:schemeClr val="tx1"/>
                  </a:solidFill>
                </a:rPr>
                <a:t>unique_id</a:t>
              </a:r>
              <a:r>
                <a:rPr lang="en-US" dirty="0">
                  <a:solidFill>
                    <a:schemeClr val="tx1"/>
                  </a:solidFill>
                </a:rPr>
                <a:t>, </a:t>
              </a:r>
              <a:r>
                <a:rPr lang="en-US" dirty="0" smtClean="0">
                  <a:solidFill>
                    <a:schemeClr val="tx1"/>
                  </a:solidFill>
                </a:rPr>
                <a:t>phone number, name, national </a:t>
              </a:r>
              <a:r>
                <a:rPr lang="en-US" dirty="0">
                  <a:solidFill>
                    <a:schemeClr val="tx1"/>
                  </a:solidFill>
                </a:rPr>
                <a:t>id number(if exist), age </a:t>
              </a:r>
              <a:r>
                <a:rPr lang="en-US" dirty="0" err="1">
                  <a:solidFill>
                    <a:schemeClr val="tx1"/>
                  </a:solidFill>
                </a:rPr>
                <a:t>etc</a:t>
              </a:r>
              <a:r>
                <a:rPr lang="en-US" dirty="0">
                  <a:solidFill>
                    <a:schemeClr val="tx1"/>
                  </a:solidFill>
                </a:rPr>
                <a:t>].</a:t>
              </a:r>
              <a:endParaRPr lang="en-US" sz="1400" dirty="0">
                <a:solidFill>
                  <a:schemeClr val="tx1"/>
                </a:solidFill>
                <a:latin typeface="Avenir" panose="020B0503020203020204" pitchFamily="34" charset="0"/>
                <a:ea typeface="Roboto" pitchFamily="2" charset="0"/>
              </a:endParaRPr>
            </a:p>
          </p:txBody>
        </p:sp>
        <p:sp>
          <p:nvSpPr>
            <p:cNvPr id="8" name="Freeform: Shape 7">
              <a:extLst>
                <a:ext uri="{FF2B5EF4-FFF2-40B4-BE49-F238E27FC236}">
                  <a16:creationId xmlns:a16="http://schemas.microsoft.com/office/drawing/2014/main" id="{A9640659-32FA-4329-A479-BF609D37C69A}"/>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9" name="Freeform 26">
              <a:extLst>
                <a:ext uri="{FF2B5EF4-FFF2-40B4-BE49-F238E27FC236}">
                  <a16:creationId xmlns:a16="http://schemas.microsoft.com/office/drawing/2014/main" id="{70F88F67-824C-4E10-BB45-6B4892410210}"/>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10" name="Rectangle 9">
              <a:extLst>
                <a:ext uri="{FF2B5EF4-FFF2-40B4-BE49-F238E27FC236}">
                  <a16:creationId xmlns:a16="http://schemas.microsoft.com/office/drawing/2014/main" id="{78A536C9-985F-42F8-8FF1-2ACAF6E977FE}"/>
                </a:ext>
              </a:extLst>
            </p:cNvPr>
            <p:cNvSpPr/>
            <p:nvPr/>
          </p:nvSpPr>
          <p:spPr>
            <a:xfrm>
              <a:off x="5610714" y="985225"/>
              <a:ext cx="1122038" cy="262135"/>
            </a:xfrm>
            <a:prstGeom prst="rect">
              <a:avLst/>
            </a:prstGeom>
          </p:spPr>
          <p:txBody>
            <a:bodyPr wrap="none" lIns="0" tIns="0" rIns="0" bIns="0">
              <a:spAutoFit/>
            </a:bodyPr>
            <a:lstStyle/>
            <a:p>
              <a:pPr lvl="0"/>
              <a:r>
                <a:rPr lang="en-US" b="1" dirty="0"/>
                <a:t>Add Patient</a:t>
              </a:r>
              <a:endParaRPr lang="en-US" sz="2000" b="1" spc="300" dirty="0">
                <a:latin typeface="Avenir Black" panose="020B0803020203020204" pitchFamily="34" charset="0"/>
              </a:endParaRPr>
            </a:p>
          </p:txBody>
        </p:sp>
      </p:grpSp>
      <p:sp>
        <p:nvSpPr>
          <p:cNvPr id="4" name="Slide Number Placeholder 3">
            <a:extLst>
              <a:ext uri="{FF2B5EF4-FFF2-40B4-BE49-F238E27FC236}">
                <a16:creationId xmlns:a16="http://schemas.microsoft.com/office/drawing/2014/main" id="{16CA8AF1-D366-46E1-96B0-B5F60461AC65}"/>
              </a:ext>
            </a:extLst>
          </p:cNvPr>
          <p:cNvSpPr>
            <a:spLocks noGrp="1"/>
          </p:cNvSpPr>
          <p:nvPr>
            <p:ph type="sldNum" sz="quarter" idx="12"/>
          </p:nvPr>
        </p:nvSpPr>
        <p:spPr/>
        <p:txBody>
          <a:bodyPr/>
          <a:lstStyle/>
          <a:p>
            <a:fld id="{AA76D5C5-C8E3-4B2C-A235-173635650F0D}" type="slidenum">
              <a:rPr lang="en-US" smtClean="0"/>
              <a:t>7</a:t>
            </a:fld>
            <a:endParaRPr lang="en-US"/>
          </a:p>
        </p:txBody>
      </p:sp>
      <p:grpSp>
        <p:nvGrpSpPr>
          <p:cNvPr id="16" name="Group 15">
            <a:extLst>
              <a:ext uri="{FF2B5EF4-FFF2-40B4-BE49-F238E27FC236}">
                <a16:creationId xmlns:a16="http://schemas.microsoft.com/office/drawing/2014/main" id="{5765D575-125A-4CC6-AB1A-2FA3D9A5E893}"/>
              </a:ext>
            </a:extLst>
          </p:cNvPr>
          <p:cNvGrpSpPr/>
          <p:nvPr/>
        </p:nvGrpSpPr>
        <p:grpSpPr>
          <a:xfrm>
            <a:off x="634178" y="3998628"/>
            <a:ext cx="10254216" cy="970975"/>
            <a:chOff x="4635499" y="914400"/>
            <a:chExt cx="10254216" cy="970975"/>
          </a:xfrm>
        </p:grpSpPr>
        <p:sp>
          <p:nvSpPr>
            <p:cNvPr id="17" name="Rectangle 16">
              <a:extLst>
                <a:ext uri="{FF2B5EF4-FFF2-40B4-BE49-F238E27FC236}">
                  <a16:creationId xmlns:a16="http://schemas.microsoft.com/office/drawing/2014/main" id="{7B311C01-A953-4FB2-91D3-01323EA1B169}"/>
                </a:ext>
              </a:extLst>
            </p:cNvPr>
            <p:cNvSpPr/>
            <p:nvPr/>
          </p:nvSpPr>
          <p:spPr>
            <a:xfrm>
              <a:off x="5610714" y="1331377"/>
              <a:ext cx="9279001"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dirty="0" smtClean="0">
                  <a:solidFill>
                    <a:schemeClr val="tx1"/>
                  </a:solidFill>
                </a:rPr>
                <a:t>In </a:t>
              </a:r>
              <a:r>
                <a:rPr lang="en-US" dirty="0">
                  <a:solidFill>
                    <a:schemeClr val="tx1"/>
                  </a:solidFill>
                </a:rPr>
                <a:t>this module we will be able to add new doctor information’s </a:t>
              </a:r>
              <a:r>
                <a:rPr lang="en-US" dirty="0" smtClean="0">
                  <a:solidFill>
                    <a:schemeClr val="tx1"/>
                  </a:solidFill>
                </a:rPr>
                <a:t>( hospital, chamber, consultancy time, fee, </a:t>
              </a:r>
              <a:r>
                <a:rPr lang="en-US" dirty="0">
                  <a:solidFill>
                    <a:schemeClr val="tx1"/>
                  </a:solidFill>
                </a:rPr>
                <a:t>prepaid/postpaid) and a Login credentials for the doctor will be auto-generated.</a:t>
              </a:r>
            </a:p>
          </p:txBody>
        </p:sp>
        <p:sp>
          <p:nvSpPr>
            <p:cNvPr id="18" name="Freeform: Shape 17">
              <a:extLst>
                <a:ext uri="{FF2B5EF4-FFF2-40B4-BE49-F238E27FC236}">
                  <a16:creationId xmlns:a16="http://schemas.microsoft.com/office/drawing/2014/main" id="{E9DCE9D7-9DCD-4588-BA40-90687A3AD698}"/>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19" name="Freeform 26">
              <a:extLst>
                <a:ext uri="{FF2B5EF4-FFF2-40B4-BE49-F238E27FC236}">
                  <a16:creationId xmlns:a16="http://schemas.microsoft.com/office/drawing/2014/main" id="{D8E8C55E-B6E1-45A5-A712-CE6DC0D2E8B1}"/>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0" name="Rectangle 19">
              <a:extLst>
                <a:ext uri="{FF2B5EF4-FFF2-40B4-BE49-F238E27FC236}">
                  <a16:creationId xmlns:a16="http://schemas.microsoft.com/office/drawing/2014/main" id="{52894BD0-E077-4CE4-9CFF-2E1512399D18}"/>
                </a:ext>
              </a:extLst>
            </p:cNvPr>
            <p:cNvSpPr/>
            <p:nvPr/>
          </p:nvSpPr>
          <p:spPr>
            <a:xfrm>
              <a:off x="5610714" y="985225"/>
              <a:ext cx="1198085" cy="276999"/>
            </a:xfrm>
            <a:prstGeom prst="rect">
              <a:avLst/>
            </a:prstGeom>
          </p:spPr>
          <p:txBody>
            <a:bodyPr wrap="none" lIns="0" tIns="0" rIns="0" bIns="0">
              <a:spAutoFit/>
            </a:bodyPr>
            <a:lstStyle/>
            <a:p>
              <a:pPr lvl="0"/>
              <a:r>
                <a:rPr lang="en-US" b="1" dirty="0"/>
                <a:t>Add </a:t>
              </a:r>
              <a:r>
                <a:rPr lang="en-US" b="1" dirty="0" smtClean="0"/>
                <a:t>doctors</a:t>
              </a:r>
              <a:endParaRPr lang="en-US" sz="2000" b="1" spc="300" dirty="0">
                <a:solidFill>
                  <a:schemeClr val="accent1"/>
                </a:solidFill>
                <a:latin typeface="Avenir Black" panose="020B0803020203020204" pitchFamily="34" charset="0"/>
              </a:endParaRPr>
            </a:p>
          </p:txBody>
        </p:sp>
      </p:grpSp>
      <p:grpSp>
        <p:nvGrpSpPr>
          <p:cNvPr id="21" name="Group 20">
            <a:extLst>
              <a:ext uri="{FF2B5EF4-FFF2-40B4-BE49-F238E27FC236}">
                <a16:creationId xmlns:a16="http://schemas.microsoft.com/office/drawing/2014/main" id="{A0D356F3-DA5E-452B-96A4-D9EA75B23829}"/>
              </a:ext>
            </a:extLst>
          </p:cNvPr>
          <p:cNvGrpSpPr/>
          <p:nvPr/>
        </p:nvGrpSpPr>
        <p:grpSpPr>
          <a:xfrm>
            <a:off x="623158" y="5426912"/>
            <a:ext cx="8689654" cy="970975"/>
            <a:chOff x="4635499" y="914400"/>
            <a:chExt cx="8689654" cy="970975"/>
          </a:xfrm>
        </p:grpSpPr>
        <p:sp>
          <p:nvSpPr>
            <p:cNvPr id="22" name="Rectangle 21">
              <a:extLst>
                <a:ext uri="{FF2B5EF4-FFF2-40B4-BE49-F238E27FC236}">
                  <a16:creationId xmlns:a16="http://schemas.microsoft.com/office/drawing/2014/main" id="{33C1377E-1742-4721-877B-975E6FD97CAB}"/>
                </a:ext>
              </a:extLst>
            </p:cNvPr>
            <p:cNvSpPr/>
            <p:nvPr/>
          </p:nvSpPr>
          <p:spPr>
            <a:xfrm>
              <a:off x="5610714" y="1331377"/>
              <a:ext cx="7714439"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dirty="0" smtClean="0">
                  <a:solidFill>
                    <a:schemeClr val="tx1"/>
                  </a:solidFill>
                </a:rPr>
                <a:t>In </a:t>
              </a:r>
              <a:r>
                <a:rPr lang="en-US" dirty="0">
                  <a:solidFill>
                    <a:schemeClr val="tx1"/>
                  </a:solidFill>
                </a:rPr>
                <a:t>this module we will be able to add new Blood Bank information’s and a Login credentials for the blood bank will be auto-generated.</a:t>
              </a:r>
            </a:p>
          </p:txBody>
        </p:sp>
        <p:sp>
          <p:nvSpPr>
            <p:cNvPr id="23" name="Freeform: Shape 22">
              <a:extLst>
                <a:ext uri="{FF2B5EF4-FFF2-40B4-BE49-F238E27FC236}">
                  <a16:creationId xmlns:a16="http://schemas.microsoft.com/office/drawing/2014/main" id="{64BBA7BF-6F60-433F-9D97-39862518D6F2}"/>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24" name="Freeform 26">
              <a:extLst>
                <a:ext uri="{FF2B5EF4-FFF2-40B4-BE49-F238E27FC236}">
                  <a16:creationId xmlns:a16="http://schemas.microsoft.com/office/drawing/2014/main" id="{5835D255-3433-4E5C-A96F-2FFB7531D883}"/>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5" name="Rectangle 24">
              <a:extLst>
                <a:ext uri="{FF2B5EF4-FFF2-40B4-BE49-F238E27FC236}">
                  <a16:creationId xmlns:a16="http://schemas.microsoft.com/office/drawing/2014/main" id="{1FF64665-C97C-40A5-9CE1-2A307AA5A938}"/>
                </a:ext>
              </a:extLst>
            </p:cNvPr>
            <p:cNvSpPr/>
            <p:nvPr/>
          </p:nvSpPr>
          <p:spPr>
            <a:xfrm>
              <a:off x="5610714" y="985225"/>
              <a:ext cx="1609415" cy="276999"/>
            </a:xfrm>
            <a:prstGeom prst="rect">
              <a:avLst/>
            </a:prstGeom>
          </p:spPr>
          <p:txBody>
            <a:bodyPr wrap="none" lIns="0" tIns="0" rIns="0" bIns="0">
              <a:spAutoFit/>
            </a:bodyPr>
            <a:lstStyle/>
            <a:p>
              <a:pPr lvl="0"/>
              <a:r>
                <a:rPr lang="en-US" b="1" dirty="0"/>
                <a:t>Add Blood </a:t>
              </a:r>
              <a:r>
                <a:rPr lang="en-US" b="1" dirty="0" smtClean="0"/>
                <a:t>Bank</a:t>
              </a:r>
              <a:endParaRPr lang="en-US" sz="2000" b="1" spc="300" dirty="0">
                <a:latin typeface="Avenir Black" panose="020B0803020203020204" pitchFamily="34" charset="0"/>
              </a:endParaRPr>
            </a:p>
          </p:txBody>
        </p:sp>
      </p:grpSp>
      <p:cxnSp>
        <p:nvCxnSpPr>
          <p:cNvPr id="28" name="Straight Connector 27">
            <a:extLst>
              <a:ext uri="{FF2B5EF4-FFF2-40B4-BE49-F238E27FC236}">
                <a16:creationId xmlns:a16="http://schemas.microsoft.com/office/drawing/2014/main" id="{D8C9DA3B-8AC7-4F3D-ACD2-C0EE9B721C55}"/>
              </a:ext>
            </a:extLst>
          </p:cNvPr>
          <p:cNvCxnSpPr/>
          <p:nvPr/>
        </p:nvCxnSpPr>
        <p:spPr>
          <a:xfrm>
            <a:off x="1100871" y="5295019"/>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8714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398596" y="522898"/>
            <a:ext cx="37934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C9DA3B-8AC7-4F3D-ACD2-C0EE9B721C55}"/>
              </a:ext>
            </a:extLst>
          </p:cNvPr>
          <p:cNvCxnSpPr/>
          <p:nvPr/>
        </p:nvCxnSpPr>
        <p:spPr>
          <a:xfrm>
            <a:off x="1100871" y="3650535"/>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35190" y="61738"/>
            <a:ext cx="4199646" cy="1569660"/>
          </a:xfrm>
          <a:prstGeom prst="rect">
            <a:avLst/>
          </a:prstGeom>
          <a:noFill/>
        </p:spPr>
        <p:txBody>
          <a:bodyPr wrap="square" rtlCol="0">
            <a:spAutoFit/>
          </a:bodyPr>
          <a:lstStyle/>
          <a:p>
            <a:pPr algn="ctr"/>
            <a:r>
              <a:rPr lang="en-US" sz="3200" b="1" dirty="0" smtClean="0"/>
              <a:t>System </a:t>
            </a:r>
            <a:r>
              <a:rPr lang="en-US" sz="3200" b="1" dirty="0"/>
              <a:t>Features and Requirements</a:t>
            </a:r>
            <a:endParaRPr lang="en-US" sz="3200" dirty="0"/>
          </a:p>
          <a:p>
            <a:pPr algn="ctr"/>
            <a:endParaRPr lang="en-US" sz="3200" dirty="0"/>
          </a:p>
        </p:txBody>
      </p:sp>
      <p:sp>
        <p:nvSpPr>
          <p:cNvPr id="46" name="TextBox 45"/>
          <p:cNvSpPr txBox="1"/>
          <p:nvPr/>
        </p:nvSpPr>
        <p:spPr>
          <a:xfrm>
            <a:off x="634177" y="1181686"/>
            <a:ext cx="4542734"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Functional </a:t>
            </a:r>
            <a:r>
              <a:rPr lang="en-US" sz="2400" b="1" dirty="0" smtClean="0"/>
              <a:t>Requirements:</a:t>
            </a:r>
            <a:endParaRPr lang="en-US" sz="2400" dirty="0"/>
          </a:p>
        </p:txBody>
      </p:sp>
    </p:spTree>
    <p:extLst>
      <p:ext uri="{BB962C8B-B14F-4D97-AF65-F5344CB8AC3E}">
        <p14:creationId xmlns:p14="http://schemas.microsoft.com/office/powerpoint/2010/main" val="37882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7296A73-A7DA-4050-8469-50565D0C41D2}"/>
              </a:ext>
            </a:extLst>
          </p:cNvPr>
          <p:cNvGrpSpPr/>
          <p:nvPr/>
        </p:nvGrpSpPr>
        <p:grpSpPr>
          <a:xfrm>
            <a:off x="623158" y="2299275"/>
            <a:ext cx="9632190" cy="994618"/>
            <a:chOff x="4635499" y="914400"/>
            <a:chExt cx="9632190" cy="941247"/>
          </a:xfrm>
        </p:grpSpPr>
        <p:sp>
          <p:nvSpPr>
            <p:cNvPr id="7" name="Rectangle 6">
              <a:extLst>
                <a:ext uri="{FF2B5EF4-FFF2-40B4-BE49-F238E27FC236}">
                  <a16:creationId xmlns:a16="http://schemas.microsoft.com/office/drawing/2014/main" id="{B1FE91B1-9CED-4650-A308-A2E21C89983C}"/>
                </a:ext>
              </a:extLst>
            </p:cNvPr>
            <p:cNvSpPr/>
            <p:nvPr/>
          </p:nvSpPr>
          <p:spPr>
            <a:xfrm>
              <a:off x="5610714" y="1331377"/>
              <a:ext cx="8656975" cy="524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dirty="0" smtClean="0">
                  <a:solidFill>
                    <a:schemeClr val="tx1"/>
                  </a:solidFill>
                </a:rPr>
                <a:t>In </a:t>
              </a:r>
              <a:r>
                <a:rPr lang="en-US" dirty="0">
                  <a:solidFill>
                    <a:schemeClr val="tx1"/>
                  </a:solidFill>
                </a:rPr>
                <a:t>this module patient will be able to see the number of vacant seats in the specialized department of the hospital where the patient intended to admit.</a:t>
              </a:r>
            </a:p>
          </p:txBody>
        </p:sp>
        <p:sp>
          <p:nvSpPr>
            <p:cNvPr id="8" name="Freeform: Shape 7">
              <a:extLst>
                <a:ext uri="{FF2B5EF4-FFF2-40B4-BE49-F238E27FC236}">
                  <a16:creationId xmlns:a16="http://schemas.microsoft.com/office/drawing/2014/main" id="{A9640659-32FA-4329-A479-BF609D37C69A}"/>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9" name="Freeform 26">
              <a:extLst>
                <a:ext uri="{FF2B5EF4-FFF2-40B4-BE49-F238E27FC236}">
                  <a16:creationId xmlns:a16="http://schemas.microsoft.com/office/drawing/2014/main" id="{70F88F67-824C-4E10-BB45-6B4892410210}"/>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10" name="Rectangle 9">
              <a:extLst>
                <a:ext uri="{FF2B5EF4-FFF2-40B4-BE49-F238E27FC236}">
                  <a16:creationId xmlns:a16="http://schemas.microsoft.com/office/drawing/2014/main" id="{78A536C9-985F-42F8-8FF1-2ACAF6E977FE}"/>
                </a:ext>
              </a:extLst>
            </p:cNvPr>
            <p:cNvSpPr/>
            <p:nvPr/>
          </p:nvSpPr>
          <p:spPr>
            <a:xfrm>
              <a:off x="5610714" y="985225"/>
              <a:ext cx="3210687" cy="262135"/>
            </a:xfrm>
            <a:prstGeom prst="rect">
              <a:avLst/>
            </a:prstGeom>
          </p:spPr>
          <p:txBody>
            <a:bodyPr wrap="none" lIns="0" tIns="0" rIns="0" bIns="0">
              <a:spAutoFit/>
            </a:bodyPr>
            <a:lstStyle/>
            <a:p>
              <a:pPr lvl="0"/>
              <a:r>
                <a:rPr lang="en-US" b="1" dirty="0"/>
                <a:t>Hospital entry process for patient</a:t>
              </a:r>
              <a:endParaRPr lang="en-US" sz="2000" b="1" spc="300" dirty="0">
                <a:latin typeface="Avenir Black" panose="020B0803020203020204" pitchFamily="34" charset="0"/>
              </a:endParaRPr>
            </a:p>
          </p:txBody>
        </p:sp>
      </p:grpSp>
      <p:sp>
        <p:nvSpPr>
          <p:cNvPr id="4" name="Slide Number Placeholder 3">
            <a:extLst>
              <a:ext uri="{FF2B5EF4-FFF2-40B4-BE49-F238E27FC236}">
                <a16:creationId xmlns:a16="http://schemas.microsoft.com/office/drawing/2014/main" id="{16CA8AF1-D366-46E1-96B0-B5F60461AC65}"/>
              </a:ext>
            </a:extLst>
          </p:cNvPr>
          <p:cNvSpPr>
            <a:spLocks noGrp="1"/>
          </p:cNvSpPr>
          <p:nvPr>
            <p:ph type="sldNum" sz="quarter" idx="12"/>
          </p:nvPr>
        </p:nvSpPr>
        <p:spPr/>
        <p:txBody>
          <a:bodyPr/>
          <a:lstStyle/>
          <a:p>
            <a:fld id="{AA76D5C5-C8E3-4B2C-A235-173635650F0D}" type="slidenum">
              <a:rPr lang="en-US" smtClean="0"/>
              <a:t>8</a:t>
            </a:fld>
            <a:endParaRPr lang="en-US"/>
          </a:p>
        </p:txBody>
      </p:sp>
      <p:grpSp>
        <p:nvGrpSpPr>
          <p:cNvPr id="16" name="Group 15">
            <a:extLst>
              <a:ext uri="{FF2B5EF4-FFF2-40B4-BE49-F238E27FC236}">
                <a16:creationId xmlns:a16="http://schemas.microsoft.com/office/drawing/2014/main" id="{5765D575-125A-4CC6-AB1A-2FA3D9A5E893}"/>
              </a:ext>
            </a:extLst>
          </p:cNvPr>
          <p:cNvGrpSpPr/>
          <p:nvPr/>
        </p:nvGrpSpPr>
        <p:grpSpPr>
          <a:xfrm>
            <a:off x="634178" y="3998628"/>
            <a:ext cx="10254216" cy="970975"/>
            <a:chOff x="4635499" y="914400"/>
            <a:chExt cx="10254216" cy="970975"/>
          </a:xfrm>
        </p:grpSpPr>
        <p:sp>
          <p:nvSpPr>
            <p:cNvPr id="17" name="Rectangle 16">
              <a:extLst>
                <a:ext uri="{FF2B5EF4-FFF2-40B4-BE49-F238E27FC236}">
                  <a16:creationId xmlns:a16="http://schemas.microsoft.com/office/drawing/2014/main" id="{7B311C01-A953-4FB2-91D3-01323EA1B169}"/>
                </a:ext>
              </a:extLst>
            </p:cNvPr>
            <p:cNvSpPr/>
            <p:nvPr/>
          </p:nvSpPr>
          <p:spPr>
            <a:xfrm>
              <a:off x="5610714" y="1331377"/>
              <a:ext cx="9279001"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dirty="0" smtClean="0">
                  <a:solidFill>
                    <a:schemeClr val="tx1"/>
                  </a:solidFill>
                </a:rPr>
                <a:t>In </a:t>
              </a:r>
              <a:r>
                <a:rPr lang="en-US" dirty="0">
                  <a:solidFill>
                    <a:schemeClr val="tx1"/>
                  </a:solidFill>
                </a:rPr>
                <a:t>this module patient will be able to book a serial of a doctor he wants with prepaid or postpaid method that the doctor specified when registering.</a:t>
              </a:r>
            </a:p>
          </p:txBody>
        </p:sp>
        <p:sp>
          <p:nvSpPr>
            <p:cNvPr id="18" name="Freeform: Shape 17">
              <a:extLst>
                <a:ext uri="{FF2B5EF4-FFF2-40B4-BE49-F238E27FC236}">
                  <a16:creationId xmlns:a16="http://schemas.microsoft.com/office/drawing/2014/main" id="{E9DCE9D7-9DCD-4588-BA40-90687A3AD698}"/>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19" name="Freeform 26">
              <a:extLst>
                <a:ext uri="{FF2B5EF4-FFF2-40B4-BE49-F238E27FC236}">
                  <a16:creationId xmlns:a16="http://schemas.microsoft.com/office/drawing/2014/main" id="{D8E8C55E-B6E1-45A5-A712-CE6DC0D2E8B1}"/>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0" name="Rectangle 19">
              <a:extLst>
                <a:ext uri="{FF2B5EF4-FFF2-40B4-BE49-F238E27FC236}">
                  <a16:creationId xmlns:a16="http://schemas.microsoft.com/office/drawing/2014/main" id="{52894BD0-E077-4CE4-9CFF-2E1512399D18}"/>
                </a:ext>
              </a:extLst>
            </p:cNvPr>
            <p:cNvSpPr/>
            <p:nvPr/>
          </p:nvSpPr>
          <p:spPr>
            <a:xfrm>
              <a:off x="5610714" y="985225"/>
              <a:ext cx="3976601" cy="276999"/>
            </a:xfrm>
            <a:prstGeom prst="rect">
              <a:avLst/>
            </a:prstGeom>
          </p:spPr>
          <p:txBody>
            <a:bodyPr wrap="none" lIns="0" tIns="0" rIns="0" bIns="0">
              <a:spAutoFit/>
            </a:bodyPr>
            <a:lstStyle/>
            <a:p>
              <a:pPr lvl="0"/>
              <a:r>
                <a:rPr lang="en-US" b="1" dirty="0"/>
                <a:t>Doctors personal chamber entry process:</a:t>
              </a:r>
              <a:endParaRPr lang="en-US" sz="2000" b="1" spc="300" dirty="0">
                <a:solidFill>
                  <a:schemeClr val="accent1"/>
                </a:solidFill>
                <a:latin typeface="Avenir Black" panose="020B0803020203020204" pitchFamily="34" charset="0"/>
              </a:endParaRPr>
            </a:p>
          </p:txBody>
        </p:sp>
      </p:grpSp>
      <p:grpSp>
        <p:nvGrpSpPr>
          <p:cNvPr id="21" name="Group 20">
            <a:extLst>
              <a:ext uri="{FF2B5EF4-FFF2-40B4-BE49-F238E27FC236}">
                <a16:creationId xmlns:a16="http://schemas.microsoft.com/office/drawing/2014/main" id="{A0D356F3-DA5E-452B-96A4-D9EA75B23829}"/>
              </a:ext>
            </a:extLst>
          </p:cNvPr>
          <p:cNvGrpSpPr/>
          <p:nvPr/>
        </p:nvGrpSpPr>
        <p:grpSpPr>
          <a:xfrm>
            <a:off x="623158" y="5426912"/>
            <a:ext cx="8689654" cy="847864"/>
            <a:chOff x="4635499" y="914400"/>
            <a:chExt cx="8689654" cy="847864"/>
          </a:xfrm>
        </p:grpSpPr>
        <p:sp>
          <p:nvSpPr>
            <p:cNvPr id="22" name="Rectangle 21">
              <a:extLst>
                <a:ext uri="{FF2B5EF4-FFF2-40B4-BE49-F238E27FC236}">
                  <a16:creationId xmlns:a16="http://schemas.microsoft.com/office/drawing/2014/main" id="{33C1377E-1742-4721-877B-975E6FD97CAB}"/>
                </a:ext>
              </a:extLst>
            </p:cNvPr>
            <p:cNvSpPr/>
            <p:nvPr/>
          </p:nvSpPr>
          <p:spPr>
            <a:xfrm>
              <a:off x="5610714" y="1331377"/>
              <a:ext cx="7714439"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dirty="0" smtClean="0">
                  <a:solidFill>
                    <a:schemeClr val="tx1"/>
                  </a:solidFill>
                </a:rPr>
                <a:t>Use </a:t>
              </a:r>
              <a:r>
                <a:rPr lang="en-US" dirty="0">
                  <a:solidFill>
                    <a:schemeClr val="tx1"/>
                  </a:solidFill>
                </a:rPr>
                <a:t>external drug API (Available drugs list in Bangladesh).</a:t>
              </a:r>
            </a:p>
          </p:txBody>
        </p:sp>
        <p:sp>
          <p:nvSpPr>
            <p:cNvPr id="23" name="Freeform: Shape 22">
              <a:extLst>
                <a:ext uri="{FF2B5EF4-FFF2-40B4-BE49-F238E27FC236}">
                  <a16:creationId xmlns:a16="http://schemas.microsoft.com/office/drawing/2014/main" id="{64BBA7BF-6F60-433F-9D97-39862518D6F2}"/>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24" name="Freeform 26">
              <a:extLst>
                <a:ext uri="{FF2B5EF4-FFF2-40B4-BE49-F238E27FC236}">
                  <a16:creationId xmlns:a16="http://schemas.microsoft.com/office/drawing/2014/main" id="{5835D255-3433-4E5C-A96F-2FFB7531D883}"/>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5" name="Rectangle 24">
              <a:extLst>
                <a:ext uri="{FF2B5EF4-FFF2-40B4-BE49-F238E27FC236}">
                  <a16:creationId xmlns:a16="http://schemas.microsoft.com/office/drawing/2014/main" id="{1FF64665-C97C-40A5-9CE1-2A307AA5A938}"/>
                </a:ext>
              </a:extLst>
            </p:cNvPr>
            <p:cNvSpPr/>
            <p:nvPr/>
          </p:nvSpPr>
          <p:spPr>
            <a:xfrm>
              <a:off x="5610714" y="985225"/>
              <a:ext cx="1155766" cy="276999"/>
            </a:xfrm>
            <a:prstGeom prst="rect">
              <a:avLst/>
            </a:prstGeom>
          </p:spPr>
          <p:txBody>
            <a:bodyPr wrap="none" lIns="0" tIns="0" rIns="0" bIns="0">
              <a:spAutoFit/>
            </a:bodyPr>
            <a:lstStyle/>
            <a:p>
              <a:pPr lvl="0"/>
              <a:r>
                <a:rPr lang="en-US" b="1" dirty="0"/>
                <a:t>Drug listing:</a:t>
              </a:r>
              <a:endParaRPr lang="en-US" sz="2000" b="1" spc="300" dirty="0">
                <a:latin typeface="Avenir Black" panose="020B0803020203020204" pitchFamily="34" charset="0"/>
              </a:endParaRPr>
            </a:p>
          </p:txBody>
        </p:sp>
      </p:grpSp>
      <p:cxnSp>
        <p:nvCxnSpPr>
          <p:cNvPr id="28" name="Straight Connector 27">
            <a:extLst>
              <a:ext uri="{FF2B5EF4-FFF2-40B4-BE49-F238E27FC236}">
                <a16:creationId xmlns:a16="http://schemas.microsoft.com/office/drawing/2014/main" id="{D8C9DA3B-8AC7-4F3D-ACD2-C0EE9B721C55}"/>
              </a:ext>
            </a:extLst>
          </p:cNvPr>
          <p:cNvCxnSpPr/>
          <p:nvPr/>
        </p:nvCxnSpPr>
        <p:spPr>
          <a:xfrm>
            <a:off x="1100871" y="5295019"/>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8714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398596" y="522898"/>
            <a:ext cx="37934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C9DA3B-8AC7-4F3D-ACD2-C0EE9B721C55}"/>
              </a:ext>
            </a:extLst>
          </p:cNvPr>
          <p:cNvCxnSpPr/>
          <p:nvPr/>
        </p:nvCxnSpPr>
        <p:spPr>
          <a:xfrm>
            <a:off x="1100871" y="3650535"/>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35190" y="61738"/>
            <a:ext cx="4199646" cy="1569660"/>
          </a:xfrm>
          <a:prstGeom prst="rect">
            <a:avLst/>
          </a:prstGeom>
          <a:noFill/>
        </p:spPr>
        <p:txBody>
          <a:bodyPr wrap="square" rtlCol="0">
            <a:spAutoFit/>
          </a:bodyPr>
          <a:lstStyle/>
          <a:p>
            <a:pPr algn="ctr"/>
            <a:r>
              <a:rPr lang="en-US" sz="3200" b="1" dirty="0" smtClean="0"/>
              <a:t>System </a:t>
            </a:r>
            <a:r>
              <a:rPr lang="en-US" sz="3200" b="1" dirty="0"/>
              <a:t>Features and Requirements</a:t>
            </a:r>
            <a:endParaRPr lang="en-US" sz="3200" dirty="0"/>
          </a:p>
          <a:p>
            <a:pPr algn="ctr"/>
            <a:endParaRPr lang="en-US" sz="3200" dirty="0"/>
          </a:p>
        </p:txBody>
      </p:sp>
      <p:sp>
        <p:nvSpPr>
          <p:cNvPr id="46" name="TextBox 45"/>
          <p:cNvSpPr txBox="1"/>
          <p:nvPr/>
        </p:nvSpPr>
        <p:spPr>
          <a:xfrm>
            <a:off x="634177" y="1181686"/>
            <a:ext cx="4542734"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Functional </a:t>
            </a:r>
            <a:r>
              <a:rPr lang="en-US" sz="2400" b="1" dirty="0" smtClean="0"/>
              <a:t>Requirements:</a:t>
            </a:r>
            <a:endParaRPr lang="en-US" sz="2400" dirty="0"/>
          </a:p>
        </p:txBody>
      </p:sp>
    </p:spTree>
    <p:extLst>
      <p:ext uri="{BB962C8B-B14F-4D97-AF65-F5344CB8AC3E}">
        <p14:creationId xmlns:p14="http://schemas.microsoft.com/office/powerpoint/2010/main" val="205607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7296A73-A7DA-4050-8469-50565D0C41D2}"/>
              </a:ext>
            </a:extLst>
          </p:cNvPr>
          <p:cNvGrpSpPr/>
          <p:nvPr/>
        </p:nvGrpSpPr>
        <p:grpSpPr>
          <a:xfrm>
            <a:off x="623158" y="2299275"/>
            <a:ext cx="11390651" cy="1271617"/>
            <a:chOff x="4635499" y="914400"/>
            <a:chExt cx="11390651" cy="1203383"/>
          </a:xfrm>
        </p:grpSpPr>
        <p:sp>
          <p:nvSpPr>
            <p:cNvPr id="7" name="Rectangle 6">
              <a:extLst>
                <a:ext uri="{FF2B5EF4-FFF2-40B4-BE49-F238E27FC236}">
                  <a16:creationId xmlns:a16="http://schemas.microsoft.com/office/drawing/2014/main" id="{B1FE91B1-9CED-4650-A308-A2E21C89983C}"/>
                </a:ext>
              </a:extLst>
            </p:cNvPr>
            <p:cNvSpPr/>
            <p:nvPr/>
          </p:nvSpPr>
          <p:spPr>
            <a:xfrm>
              <a:off x="5610714" y="1331377"/>
              <a:ext cx="10415436" cy="78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dirty="0" smtClean="0">
                  <a:solidFill>
                    <a:schemeClr val="tx1"/>
                  </a:solidFill>
                </a:rPr>
                <a:t>Doctor </a:t>
              </a:r>
              <a:r>
                <a:rPr lang="en-US" dirty="0">
                  <a:solidFill>
                    <a:schemeClr val="tx1"/>
                  </a:solidFill>
                </a:rPr>
                <a:t>will be able to prescribe a patient. If the patient is new the doctor will add a new patient  and then will be able to prescribe and a </a:t>
              </a:r>
              <a:r>
                <a:rPr lang="en-US" dirty="0" smtClean="0">
                  <a:solidFill>
                    <a:schemeClr val="tx1"/>
                  </a:solidFill>
                </a:rPr>
                <a:t>QR-code </a:t>
              </a:r>
              <a:r>
                <a:rPr lang="en-US" dirty="0">
                  <a:solidFill>
                    <a:schemeClr val="tx1"/>
                  </a:solidFill>
                </a:rPr>
                <a:t>/ Bar code will be added in the prescription with the hidden unique id of the patient. If the patient has previous records then doctor will follow the Medical History module.</a:t>
              </a:r>
            </a:p>
          </p:txBody>
        </p:sp>
        <p:sp>
          <p:nvSpPr>
            <p:cNvPr id="8" name="Freeform: Shape 7">
              <a:extLst>
                <a:ext uri="{FF2B5EF4-FFF2-40B4-BE49-F238E27FC236}">
                  <a16:creationId xmlns:a16="http://schemas.microsoft.com/office/drawing/2014/main" id="{A9640659-32FA-4329-A479-BF609D37C69A}"/>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9" name="Freeform 26">
              <a:extLst>
                <a:ext uri="{FF2B5EF4-FFF2-40B4-BE49-F238E27FC236}">
                  <a16:creationId xmlns:a16="http://schemas.microsoft.com/office/drawing/2014/main" id="{70F88F67-824C-4E10-BB45-6B4892410210}"/>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10" name="Rectangle 9">
              <a:extLst>
                <a:ext uri="{FF2B5EF4-FFF2-40B4-BE49-F238E27FC236}">
                  <a16:creationId xmlns:a16="http://schemas.microsoft.com/office/drawing/2014/main" id="{78A536C9-985F-42F8-8FF1-2ACAF6E977FE}"/>
                </a:ext>
              </a:extLst>
            </p:cNvPr>
            <p:cNvSpPr/>
            <p:nvPr/>
          </p:nvSpPr>
          <p:spPr>
            <a:xfrm>
              <a:off x="5610714" y="985225"/>
              <a:ext cx="929935" cy="262135"/>
            </a:xfrm>
            <a:prstGeom prst="rect">
              <a:avLst/>
            </a:prstGeom>
          </p:spPr>
          <p:txBody>
            <a:bodyPr wrap="none" lIns="0" tIns="0" rIns="0" bIns="0">
              <a:spAutoFit/>
            </a:bodyPr>
            <a:lstStyle/>
            <a:p>
              <a:pPr lvl="0"/>
              <a:r>
                <a:rPr lang="en-US" b="1" dirty="0"/>
                <a:t>Prescribe:</a:t>
              </a:r>
              <a:endParaRPr lang="en-US" sz="2000" b="1" spc="300" dirty="0">
                <a:latin typeface="Avenir Black" panose="020B0803020203020204" pitchFamily="34" charset="0"/>
              </a:endParaRPr>
            </a:p>
          </p:txBody>
        </p:sp>
      </p:grpSp>
      <p:sp>
        <p:nvSpPr>
          <p:cNvPr id="4" name="Slide Number Placeholder 3">
            <a:extLst>
              <a:ext uri="{FF2B5EF4-FFF2-40B4-BE49-F238E27FC236}">
                <a16:creationId xmlns:a16="http://schemas.microsoft.com/office/drawing/2014/main" id="{16CA8AF1-D366-46E1-96B0-B5F60461AC65}"/>
              </a:ext>
            </a:extLst>
          </p:cNvPr>
          <p:cNvSpPr>
            <a:spLocks noGrp="1"/>
          </p:cNvSpPr>
          <p:nvPr>
            <p:ph type="sldNum" sz="quarter" idx="12"/>
          </p:nvPr>
        </p:nvSpPr>
        <p:spPr/>
        <p:txBody>
          <a:bodyPr/>
          <a:lstStyle/>
          <a:p>
            <a:fld id="{AA76D5C5-C8E3-4B2C-A235-173635650F0D}" type="slidenum">
              <a:rPr lang="en-US" smtClean="0"/>
              <a:t>9</a:t>
            </a:fld>
            <a:endParaRPr lang="en-US"/>
          </a:p>
        </p:txBody>
      </p:sp>
      <p:grpSp>
        <p:nvGrpSpPr>
          <p:cNvPr id="16" name="Group 15">
            <a:extLst>
              <a:ext uri="{FF2B5EF4-FFF2-40B4-BE49-F238E27FC236}">
                <a16:creationId xmlns:a16="http://schemas.microsoft.com/office/drawing/2014/main" id="{5765D575-125A-4CC6-AB1A-2FA3D9A5E893}"/>
              </a:ext>
            </a:extLst>
          </p:cNvPr>
          <p:cNvGrpSpPr/>
          <p:nvPr/>
        </p:nvGrpSpPr>
        <p:grpSpPr>
          <a:xfrm>
            <a:off x="634178" y="3998628"/>
            <a:ext cx="11379631" cy="1247974"/>
            <a:chOff x="4635499" y="914400"/>
            <a:chExt cx="11379631" cy="1247974"/>
          </a:xfrm>
        </p:grpSpPr>
        <p:sp>
          <p:nvSpPr>
            <p:cNvPr id="17" name="Rectangle 16">
              <a:extLst>
                <a:ext uri="{FF2B5EF4-FFF2-40B4-BE49-F238E27FC236}">
                  <a16:creationId xmlns:a16="http://schemas.microsoft.com/office/drawing/2014/main" id="{7B311C01-A953-4FB2-91D3-01323EA1B169}"/>
                </a:ext>
              </a:extLst>
            </p:cNvPr>
            <p:cNvSpPr/>
            <p:nvPr/>
          </p:nvSpPr>
          <p:spPr>
            <a:xfrm>
              <a:off x="5610714" y="1331377"/>
              <a:ext cx="10404416"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dirty="0" smtClean="0">
                  <a:solidFill>
                    <a:schemeClr val="tx1"/>
                  </a:solidFill>
                </a:rPr>
                <a:t>In </a:t>
              </a:r>
              <a:r>
                <a:rPr lang="en-US" dirty="0">
                  <a:solidFill>
                    <a:schemeClr val="tx1"/>
                  </a:solidFill>
                </a:rPr>
                <a:t>this module the system will collect the medical history of the patient by scanning a </a:t>
              </a:r>
              <a:r>
                <a:rPr lang="en-US" dirty="0" err="1">
                  <a:solidFill>
                    <a:schemeClr val="tx1"/>
                  </a:solidFill>
                </a:rPr>
                <a:t>Qr</a:t>
              </a:r>
              <a:r>
                <a:rPr lang="en-US" dirty="0">
                  <a:solidFill>
                    <a:schemeClr val="tx1"/>
                  </a:solidFill>
                </a:rPr>
                <a:t>-code / Bar code that are attached with the patient’s previous prescriptions. Doctors will be able to view them and take necessary actions.</a:t>
              </a:r>
            </a:p>
          </p:txBody>
        </p:sp>
        <p:sp>
          <p:nvSpPr>
            <p:cNvPr id="18" name="Freeform: Shape 17">
              <a:extLst>
                <a:ext uri="{FF2B5EF4-FFF2-40B4-BE49-F238E27FC236}">
                  <a16:creationId xmlns:a16="http://schemas.microsoft.com/office/drawing/2014/main" id="{E9DCE9D7-9DCD-4588-BA40-90687A3AD698}"/>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19" name="Freeform 26">
              <a:extLst>
                <a:ext uri="{FF2B5EF4-FFF2-40B4-BE49-F238E27FC236}">
                  <a16:creationId xmlns:a16="http://schemas.microsoft.com/office/drawing/2014/main" id="{D8E8C55E-B6E1-45A5-A712-CE6DC0D2E8B1}"/>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0" name="Rectangle 19">
              <a:extLst>
                <a:ext uri="{FF2B5EF4-FFF2-40B4-BE49-F238E27FC236}">
                  <a16:creationId xmlns:a16="http://schemas.microsoft.com/office/drawing/2014/main" id="{52894BD0-E077-4CE4-9CFF-2E1512399D18}"/>
                </a:ext>
              </a:extLst>
            </p:cNvPr>
            <p:cNvSpPr/>
            <p:nvPr/>
          </p:nvSpPr>
          <p:spPr>
            <a:xfrm>
              <a:off x="5610714" y="985225"/>
              <a:ext cx="1552989" cy="276999"/>
            </a:xfrm>
            <a:prstGeom prst="rect">
              <a:avLst/>
            </a:prstGeom>
          </p:spPr>
          <p:txBody>
            <a:bodyPr wrap="none" lIns="0" tIns="0" rIns="0" bIns="0">
              <a:spAutoFit/>
            </a:bodyPr>
            <a:lstStyle/>
            <a:p>
              <a:pPr lvl="0"/>
              <a:r>
                <a:rPr lang="en-US" b="1" dirty="0"/>
                <a:t>Medical History:</a:t>
              </a:r>
              <a:endParaRPr lang="en-US" sz="2000" b="1" spc="300" dirty="0">
                <a:solidFill>
                  <a:schemeClr val="accent1"/>
                </a:solidFill>
                <a:latin typeface="Avenir Black" panose="020B0803020203020204" pitchFamily="34" charset="0"/>
              </a:endParaRPr>
            </a:p>
          </p:txBody>
        </p:sp>
      </p:grpSp>
      <p:grpSp>
        <p:nvGrpSpPr>
          <p:cNvPr id="21" name="Group 20">
            <a:extLst>
              <a:ext uri="{FF2B5EF4-FFF2-40B4-BE49-F238E27FC236}">
                <a16:creationId xmlns:a16="http://schemas.microsoft.com/office/drawing/2014/main" id="{A0D356F3-DA5E-452B-96A4-D9EA75B23829}"/>
              </a:ext>
            </a:extLst>
          </p:cNvPr>
          <p:cNvGrpSpPr/>
          <p:nvPr/>
        </p:nvGrpSpPr>
        <p:grpSpPr>
          <a:xfrm>
            <a:off x="623158" y="5426912"/>
            <a:ext cx="11390651" cy="970975"/>
            <a:chOff x="4635499" y="914400"/>
            <a:chExt cx="11390651" cy="970975"/>
          </a:xfrm>
        </p:grpSpPr>
        <p:sp>
          <p:nvSpPr>
            <p:cNvPr id="22" name="Rectangle 21">
              <a:extLst>
                <a:ext uri="{FF2B5EF4-FFF2-40B4-BE49-F238E27FC236}">
                  <a16:creationId xmlns:a16="http://schemas.microsoft.com/office/drawing/2014/main" id="{33C1377E-1742-4721-877B-975E6FD97CAB}"/>
                </a:ext>
              </a:extLst>
            </p:cNvPr>
            <p:cNvSpPr/>
            <p:nvPr/>
          </p:nvSpPr>
          <p:spPr>
            <a:xfrm>
              <a:off x="5610714" y="1331377"/>
              <a:ext cx="10415436"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r>
                <a:rPr lang="en-US" dirty="0" smtClean="0">
                  <a:solidFill>
                    <a:schemeClr val="tx1"/>
                  </a:solidFill>
                </a:rPr>
                <a:t>In </a:t>
              </a:r>
              <a:r>
                <a:rPr lang="en-US" dirty="0">
                  <a:solidFill>
                    <a:schemeClr val="tx1"/>
                  </a:solidFill>
                </a:rPr>
                <a:t>this module the diagnostic center which the patient used will be able to store the report in patient medical history and the doctor will be able to view them easily.</a:t>
              </a:r>
            </a:p>
          </p:txBody>
        </p:sp>
        <p:sp>
          <p:nvSpPr>
            <p:cNvPr id="23" name="Freeform: Shape 22">
              <a:extLst>
                <a:ext uri="{FF2B5EF4-FFF2-40B4-BE49-F238E27FC236}">
                  <a16:creationId xmlns:a16="http://schemas.microsoft.com/office/drawing/2014/main" id="{64BBA7BF-6F60-433F-9D97-39862518D6F2}"/>
                </a:ext>
              </a:extLst>
            </p:cNvPr>
            <p:cNvSpPr/>
            <p:nvPr/>
          </p:nvSpPr>
          <p:spPr>
            <a:xfrm rot="10800000">
              <a:off x="4635499" y="914400"/>
              <a:ext cx="496161" cy="847864"/>
            </a:xfrm>
            <a:custGeom>
              <a:avLst/>
              <a:gdLst>
                <a:gd name="connsiteX0" fmla="*/ 54172 w 372121"/>
                <a:gd name="connsiteY0" fmla="*/ 0 h 635898"/>
                <a:gd name="connsiteX1" fmla="*/ 372121 w 372121"/>
                <a:gd name="connsiteY1" fmla="*/ 317949 h 635898"/>
                <a:gd name="connsiteX2" fmla="*/ 54172 w 372121"/>
                <a:gd name="connsiteY2" fmla="*/ 635898 h 635898"/>
                <a:gd name="connsiteX3" fmla="*/ 0 w 372121"/>
                <a:gd name="connsiteY3" fmla="*/ 630437 h 635898"/>
                <a:gd name="connsiteX4" fmla="*/ 0 w 372121"/>
                <a:gd name="connsiteY4" fmla="*/ 5461 h 63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21" h="635898">
                  <a:moveTo>
                    <a:pt x="54172" y="0"/>
                  </a:moveTo>
                  <a:cubicBezTo>
                    <a:pt x="229770" y="0"/>
                    <a:pt x="372121" y="142351"/>
                    <a:pt x="372121" y="317949"/>
                  </a:cubicBezTo>
                  <a:cubicBezTo>
                    <a:pt x="372121" y="493547"/>
                    <a:pt x="229770" y="635898"/>
                    <a:pt x="54172" y="635898"/>
                  </a:cubicBezTo>
                  <a:lnTo>
                    <a:pt x="0" y="630437"/>
                  </a:lnTo>
                  <a:lnTo>
                    <a:pt x="0" y="5461"/>
                  </a:lnTo>
                  <a:close/>
                </a:path>
              </a:pathLst>
            </a:custGeom>
            <a:pattFill prst="dkDnDiag">
              <a:fgClr>
                <a:schemeClr val="accent4">
                  <a:lumMod val="60000"/>
                  <a:lumOff val="40000"/>
                </a:schemeClr>
              </a:fgClr>
              <a:bgClr>
                <a:schemeClr val="bg1"/>
              </a:bgClr>
            </a:pattFill>
            <a:ln>
              <a:noFill/>
            </a:ln>
            <a:effectLst>
              <a:innerShdw blurRad="63500" dist="508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Avenir Black" panose="020B0803020203020204" pitchFamily="34" charset="0"/>
              </a:endParaRPr>
            </a:p>
          </p:txBody>
        </p:sp>
        <p:sp>
          <p:nvSpPr>
            <p:cNvPr id="24" name="Freeform 26">
              <a:extLst>
                <a:ext uri="{FF2B5EF4-FFF2-40B4-BE49-F238E27FC236}">
                  <a16:creationId xmlns:a16="http://schemas.microsoft.com/office/drawing/2014/main" id="{5835D255-3433-4E5C-A96F-2FFB7531D883}"/>
                </a:ext>
              </a:extLst>
            </p:cNvPr>
            <p:cNvSpPr>
              <a:spLocks/>
            </p:cNvSpPr>
            <p:nvPr/>
          </p:nvSpPr>
          <p:spPr bwMode="auto">
            <a:xfrm>
              <a:off x="4969412" y="1117945"/>
              <a:ext cx="365908" cy="440775"/>
            </a:xfrm>
            <a:custGeom>
              <a:avLst/>
              <a:gdLst>
                <a:gd name="T0" fmla="*/ 83 w 84"/>
                <a:gd name="T1" fmla="*/ 47 h 96"/>
                <a:gd name="T2" fmla="*/ 38 w 84"/>
                <a:gd name="T3" fmla="*/ 1 h 96"/>
                <a:gd name="T4" fmla="*/ 37 w 84"/>
                <a:gd name="T5" fmla="*/ 0 h 96"/>
                <a:gd name="T6" fmla="*/ 2 w 84"/>
                <a:gd name="T7" fmla="*/ 0 h 96"/>
                <a:gd name="T8" fmla="*/ 0 w 84"/>
                <a:gd name="T9" fmla="*/ 1 h 96"/>
                <a:gd name="T10" fmla="*/ 1 w 84"/>
                <a:gd name="T11" fmla="*/ 3 h 96"/>
                <a:gd name="T12" fmla="*/ 45 w 84"/>
                <a:gd name="T13" fmla="*/ 48 h 96"/>
                <a:gd name="T14" fmla="*/ 1 w 84"/>
                <a:gd name="T15" fmla="*/ 93 h 96"/>
                <a:gd name="T16" fmla="*/ 0 w 84"/>
                <a:gd name="T17" fmla="*/ 95 h 96"/>
                <a:gd name="T18" fmla="*/ 2 w 84"/>
                <a:gd name="T19" fmla="*/ 96 h 96"/>
                <a:gd name="T20" fmla="*/ 37 w 84"/>
                <a:gd name="T21" fmla="*/ 96 h 96"/>
                <a:gd name="T22" fmla="*/ 38 w 84"/>
                <a:gd name="T23" fmla="*/ 95 h 96"/>
                <a:gd name="T24" fmla="*/ 83 w 84"/>
                <a:gd name="T25" fmla="*/ 49 h 96"/>
                <a:gd name="T26" fmla="*/ 83 w 84"/>
                <a:gd name="T27"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6">
                  <a:moveTo>
                    <a:pt x="83" y="47"/>
                  </a:moveTo>
                  <a:cubicBezTo>
                    <a:pt x="38" y="1"/>
                    <a:pt x="38" y="1"/>
                    <a:pt x="38" y="1"/>
                  </a:cubicBezTo>
                  <a:cubicBezTo>
                    <a:pt x="38" y="0"/>
                    <a:pt x="37" y="0"/>
                    <a:pt x="37" y="0"/>
                  </a:cubicBezTo>
                  <a:cubicBezTo>
                    <a:pt x="2" y="0"/>
                    <a:pt x="2" y="0"/>
                    <a:pt x="2" y="0"/>
                  </a:cubicBezTo>
                  <a:cubicBezTo>
                    <a:pt x="1" y="0"/>
                    <a:pt x="1" y="0"/>
                    <a:pt x="0" y="1"/>
                  </a:cubicBezTo>
                  <a:cubicBezTo>
                    <a:pt x="0" y="2"/>
                    <a:pt x="0" y="3"/>
                    <a:pt x="1" y="3"/>
                  </a:cubicBezTo>
                  <a:cubicBezTo>
                    <a:pt x="45" y="48"/>
                    <a:pt x="45" y="48"/>
                    <a:pt x="45" y="48"/>
                  </a:cubicBezTo>
                  <a:cubicBezTo>
                    <a:pt x="1" y="93"/>
                    <a:pt x="1" y="93"/>
                    <a:pt x="1" y="93"/>
                  </a:cubicBezTo>
                  <a:cubicBezTo>
                    <a:pt x="0" y="93"/>
                    <a:pt x="0" y="94"/>
                    <a:pt x="0" y="95"/>
                  </a:cubicBezTo>
                  <a:cubicBezTo>
                    <a:pt x="1" y="96"/>
                    <a:pt x="1" y="96"/>
                    <a:pt x="2" y="96"/>
                  </a:cubicBezTo>
                  <a:cubicBezTo>
                    <a:pt x="37" y="96"/>
                    <a:pt x="37" y="96"/>
                    <a:pt x="37" y="96"/>
                  </a:cubicBezTo>
                  <a:cubicBezTo>
                    <a:pt x="37" y="96"/>
                    <a:pt x="38" y="96"/>
                    <a:pt x="38" y="95"/>
                  </a:cubicBezTo>
                  <a:cubicBezTo>
                    <a:pt x="83" y="49"/>
                    <a:pt x="83" y="49"/>
                    <a:pt x="83" y="49"/>
                  </a:cubicBezTo>
                  <a:cubicBezTo>
                    <a:pt x="84" y="49"/>
                    <a:pt x="84" y="47"/>
                    <a:pt x="83" y="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sz="2800">
                <a:latin typeface="Avenir Black" panose="020B0803020203020204" pitchFamily="34" charset="0"/>
              </a:endParaRPr>
            </a:p>
          </p:txBody>
        </p:sp>
        <p:sp>
          <p:nvSpPr>
            <p:cNvPr id="25" name="Rectangle 24">
              <a:extLst>
                <a:ext uri="{FF2B5EF4-FFF2-40B4-BE49-F238E27FC236}">
                  <a16:creationId xmlns:a16="http://schemas.microsoft.com/office/drawing/2014/main" id="{1FF64665-C97C-40A5-9CE1-2A307AA5A938}"/>
                </a:ext>
              </a:extLst>
            </p:cNvPr>
            <p:cNvSpPr/>
            <p:nvPr/>
          </p:nvSpPr>
          <p:spPr>
            <a:xfrm>
              <a:off x="5610714" y="985225"/>
              <a:ext cx="3259290" cy="276999"/>
            </a:xfrm>
            <a:prstGeom prst="rect">
              <a:avLst/>
            </a:prstGeom>
          </p:spPr>
          <p:txBody>
            <a:bodyPr wrap="none" lIns="0" tIns="0" rIns="0" bIns="0">
              <a:spAutoFit/>
            </a:bodyPr>
            <a:lstStyle/>
            <a:p>
              <a:pPr lvl="0"/>
              <a:r>
                <a:rPr lang="en-US" b="1" dirty="0"/>
                <a:t>Diagnostic Center report delivery:</a:t>
              </a:r>
              <a:endParaRPr lang="en-US" sz="2000" b="1" spc="300" dirty="0">
                <a:latin typeface="Avenir Black" panose="020B0803020203020204" pitchFamily="34" charset="0"/>
              </a:endParaRPr>
            </a:p>
          </p:txBody>
        </p:sp>
      </p:grpSp>
      <p:cxnSp>
        <p:nvCxnSpPr>
          <p:cNvPr id="28" name="Straight Connector 27">
            <a:extLst>
              <a:ext uri="{FF2B5EF4-FFF2-40B4-BE49-F238E27FC236}">
                <a16:creationId xmlns:a16="http://schemas.microsoft.com/office/drawing/2014/main" id="{D8C9DA3B-8AC7-4F3D-ACD2-C0EE9B721C55}"/>
              </a:ext>
            </a:extLst>
          </p:cNvPr>
          <p:cNvCxnSpPr/>
          <p:nvPr/>
        </p:nvCxnSpPr>
        <p:spPr>
          <a:xfrm>
            <a:off x="1100871" y="5295019"/>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38714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398596" y="522898"/>
            <a:ext cx="379340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8C9DA3B-8AC7-4F3D-ACD2-C0EE9B721C55}"/>
              </a:ext>
            </a:extLst>
          </p:cNvPr>
          <p:cNvCxnSpPr/>
          <p:nvPr/>
        </p:nvCxnSpPr>
        <p:spPr>
          <a:xfrm>
            <a:off x="1100871" y="3650535"/>
            <a:ext cx="10395804"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35190" y="61738"/>
            <a:ext cx="4199646" cy="1569660"/>
          </a:xfrm>
          <a:prstGeom prst="rect">
            <a:avLst/>
          </a:prstGeom>
          <a:noFill/>
        </p:spPr>
        <p:txBody>
          <a:bodyPr wrap="square" rtlCol="0">
            <a:spAutoFit/>
          </a:bodyPr>
          <a:lstStyle/>
          <a:p>
            <a:pPr algn="ctr"/>
            <a:r>
              <a:rPr lang="en-US" sz="3200" b="1" dirty="0" smtClean="0"/>
              <a:t>System </a:t>
            </a:r>
            <a:r>
              <a:rPr lang="en-US" sz="3200" b="1" dirty="0"/>
              <a:t>Features and Requirements</a:t>
            </a:r>
            <a:endParaRPr lang="en-US" sz="3200" dirty="0"/>
          </a:p>
          <a:p>
            <a:pPr algn="ctr"/>
            <a:endParaRPr lang="en-US" sz="3200" dirty="0"/>
          </a:p>
        </p:txBody>
      </p:sp>
      <p:sp>
        <p:nvSpPr>
          <p:cNvPr id="46" name="TextBox 45"/>
          <p:cNvSpPr txBox="1"/>
          <p:nvPr/>
        </p:nvSpPr>
        <p:spPr>
          <a:xfrm>
            <a:off x="634177" y="1181686"/>
            <a:ext cx="4542734"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Functional </a:t>
            </a:r>
            <a:r>
              <a:rPr lang="en-US" sz="2400" b="1" dirty="0" smtClean="0"/>
              <a:t>Requirements:</a:t>
            </a:r>
            <a:endParaRPr lang="en-US" sz="2400" dirty="0"/>
          </a:p>
        </p:txBody>
      </p:sp>
    </p:spTree>
    <p:extLst>
      <p:ext uri="{BB962C8B-B14F-4D97-AF65-F5344CB8AC3E}">
        <p14:creationId xmlns:p14="http://schemas.microsoft.com/office/powerpoint/2010/main" val="415279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www.w3.org/XML/1998/namespace"/>
    <ds:schemaRef ds:uri="16c05727-aa75-4e4a-9b5f-8a80a1165891"/>
    <ds:schemaRef ds:uri="http://purl.org/dc/elements/1.1/"/>
    <ds:schemaRef ds:uri="http://schemas.openxmlformats.org/package/2006/metadata/core-properties"/>
    <ds:schemaRef ds:uri="http://schemas.microsoft.com/office/2006/metadata/properties"/>
    <ds:schemaRef ds:uri="71af3243-3dd4-4a8d-8c0d-dd76da1f02a5"/>
    <ds:schemaRef ds:uri="http://schemas.microsoft.com/office/infopath/2007/PartnerControls"/>
    <ds:schemaRef ds:uri="http://schemas.microsoft.com/office/2006/documentManagement/types"/>
    <ds:schemaRef ds:uri="http://purl.org/dc/dcmitype/"/>
    <ds:schemaRef ds:uri="http://purl.org/dc/terms/"/>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1293</Words>
  <Application>Microsoft Office PowerPoint</Application>
  <PresentationFormat>Widescreen</PresentationFormat>
  <Paragraphs>166</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Avenir</vt:lpstr>
      <vt:lpstr>Avenir Black</vt:lpstr>
      <vt:lpstr>Calibri</vt:lpstr>
      <vt:lpstr>Century Gothic</vt:lpstr>
      <vt:lpstr>Roboto</vt:lpstr>
      <vt:lpstr>Segoe UI</vt:lpstr>
      <vt:lpstr>Segoe UI Light</vt:lpstr>
      <vt:lpstr>Wingdings</vt:lpstr>
      <vt:lpstr>Office Theme</vt:lpstr>
      <vt:lpstr>PowerPoint Presentation</vt:lpstr>
      <vt:lpstr>Project analysis slide 2</vt:lpstr>
      <vt:lpstr>Project analysis slide 2</vt:lpstr>
      <vt:lpstr>Project analysis slide 8</vt:lpstr>
      <vt:lpstr>Project analysis slide 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2019-07-25T19:42:54Z</dcterms:created>
  <dcterms:modified xsi:type="dcterms:W3CDTF">2019-07-26T04:50:33Z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