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7" r:id="rId13"/>
    <p:sldId id="266"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88" r:id="rId35"/>
    <p:sldId id="291" r:id="rId36"/>
    <p:sldId id="289"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1A69BE-5E3D-4915-B651-105B26AC53E9}"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4BC71-4DE5-4A2E-ABA3-040FC7BFD644}" type="slidenum">
              <a:rPr lang="en-US" smtClean="0"/>
              <a:t>‹#›</a:t>
            </a:fld>
            <a:endParaRPr lang="en-US"/>
          </a:p>
        </p:txBody>
      </p:sp>
    </p:spTree>
    <p:extLst>
      <p:ext uri="{BB962C8B-B14F-4D97-AF65-F5344CB8AC3E}">
        <p14:creationId xmlns:p14="http://schemas.microsoft.com/office/powerpoint/2010/main" val="23552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1A69BE-5E3D-4915-B651-105B26AC53E9}"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4BC71-4DE5-4A2E-ABA3-040FC7BFD644}" type="slidenum">
              <a:rPr lang="en-US" smtClean="0"/>
              <a:t>‹#›</a:t>
            </a:fld>
            <a:endParaRPr lang="en-US"/>
          </a:p>
        </p:txBody>
      </p:sp>
    </p:spTree>
    <p:extLst>
      <p:ext uri="{BB962C8B-B14F-4D97-AF65-F5344CB8AC3E}">
        <p14:creationId xmlns:p14="http://schemas.microsoft.com/office/powerpoint/2010/main" val="188694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1A69BE-5E3D-4915-B651-105B26AC53E9}"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4BC71-4DE5-4A2E-ABA3-040FC7BFD644}" type="slidenum">
              <a:rPr lang="en-US" smtClean="0"/>
              <a:t>‹#›</a:t>
            </a:fld>
            <a:endParaRPr lang="en-US"/>
          </a:p>
        </p:txBody>
      </p:sp>
    </p:spTree>
    <p:extLst>
      <p:ext uri="{BB962C8B-B14F-4D97-AF65-F5344CB8AC3E}">
        <p14:creationId xmlns:p14="http://schemas.microsoft.com/office/powerpoint/2010/main" val="255724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1A69BE-5E3D-4915-B651-105B26AC53E9}"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4BC71-4DE5-4A2E-ABA3-040FC7BFD644}" type="slidenum">
              <a:rPr lang="en-US" smtClean="0"/>
              <a:t>‹#›</a:t>
            </a:fld>
            <a:endParaRPr lang="en-US"/>
          </a:p>
        </p:txBody>
      </p:sp>
    </p:spTree>
    <p:extLst>
      <p:ext uri="{BB962C8B-B14F-4D97-AF65-F5344CB8AC3E}">
        <p14:creationId xmlns:p14="http://schemas.microsoft.com/office/powerpoint/2010/main" val="317317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1A69BE-5E3D-4915-B651-105B26AC53E9}"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4BC71-4DE5-4A2E-ABA3-040FC7BFD644}" type="slidenum">
              <a:rPr lang="en-US" smtClean="0"/>
              <a:t>‹#›</a:t>
            </a:fld>
            <a:endParaRPr lang="en-US"/>
          </a:p>
        </p:txBody>
      </p:sp>
    </p:spTree>
    <p:extLst>
      <p:ext uri="{BB962C8B-B14F-4D97-AF65-F5344CB8AC3E}">
        <p14:creationId xmlns:p14="http://schemas.microsoft.com/office/powerpoint/2010/main" val="327011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1A69BE-5E3D-4915-B651-105B26AC53E9}"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4BC71-4DE5-4A2E-ABA3-040FC7BFD644}" type="slidenum">
              <a:rPr lang="en-US" smtClean="0"/>
              <a:t>‹#›</a:t>
            </a:fld>
            <a:endParaRPr lang="en-US"/>
          </a:p>
        </p:txBody>
      </p:sp>
    </p:spTree>
    <p:extLst>
      <p:ext uri="{BB962C8B-B14F-4D97-AF65-F5344CB8AC3E}">
        <p14:creationId xmlns:p14="http://schemas.microsoft.com/office/powerpoint/2010/main" val="2998890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1A69BE-5E3D-4915-B651-105B26AC53E9}"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4BC71-4DE5-4A2E-ABA3-040FC7BFD644}" type="slidenum">
              <a:rPr lang="en-US" smtClean="0"/>
              <a:t>‹#›</a:t>
            </a:fld>
            <a:endParaRPr lang="en-US"/>
          </a:p>
        </p:txBody>
      </p:sp>
    </p:spTree>
    <p:extLst>
      <p:ext uri="{BB962C8B-B14F-4D97-AF65-F5344CB8AC3E}">
        <p14:creationId xmlns:p14="http://schemas.microsoft.com/office/powerpoint/2010/main" val="15134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1A69BE-5E3D-4915-B651-105B26AC53E9}"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4BC71-4DE5-4A2E-ABA3-040FC7BFD644}" type="slidenum">
              <a:rPr lang="en-US" smtClean="0"/>
              <a:t>‹#›</a:t>
            </a:fld>
            <a:endParaRPr lang="en-US"/>
          </a:p>
        </p:txBody>
      </p:sp>
    </p:spTree>
    <p:extLst>
      <p:ext uri="{BB962C8B-B14F-4D97-AF65-F5344CB8AC3E}">
        <p14:creationId xmlns:p14="http://schemas.microsoft.com/office/powerpoint/2010/main" val="169037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A69BE-5E3D-4915-B651-105B26AC53E9}"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4BC71-4DE5-4A2E-ABA3-040FC7BFD644}" type="slidenum">
              <a:rPr lang="en-US" smtClean="0"/>
              <a:t>‹#›</a:t>
            </a:fld>
            <a:endParaRPr lang="en-US"/>
          </a:p>
        </p:txBody>
      </p:sp>
    </p:spTree>
    <p:extLst>
      <p:ext uri="{BB962C8B-B14F-4D97-AF65-F5344CB8AC3E}">
        <p14:creationId xmlns:p14="http://schemas.microsoft.com/office/powerpoint/2010/main" val="2528276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A69BE-5E3D-4915-B651-105B26AC53E9}"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4BC71-4DE5-4A2E-ABA3-040FC7BFD644}" type="slidenum">
              <a:rPr lang="en-US" smtClean="0"/>
              <a:t>‹#›</a:t>
            </a:fld>
            <a:endParaRPr lang="en-US"/>
          </a:p>
        </p:txBody>
      </p:sp>
    </p:spTree>
    <p:extLst>
      <p:ext uri="{BB962C8B-B14F-4D97-AF65-F5344CB8AC3E}">
        <p14:creationId xmlns:p14="http://schemas.microsoft.com/office/powerpoint/2010/main" val="27078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A69BE-5E3D-4915-B651-105B26AC53E9}"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4BC71-4DE5-4A2E-ABA3-040FC7BFD644}" type="slidenum">
              <a:rPr lang="en-US" smtClean="0"/>
              <a:t>‹#›</a:t>
            </a:fld>
            <a:endParaRPr lang="en-US"/>
          </a:p>
        </p:txBody>
      </p:sp>
    </p:spTree>
    <p:extLst>
      <p:ext uri="{BB962C8B-B14F-4D97-AF65-F5344CB8AC3E}">
        <p14:creationId xmlns:p14="http://schemas.microsoft.com/office/powerpoint/2010/main" val="3251475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A69BE-5E3D-4915-B651-105B26AC53E9}" type="datetimeFigureOut">
              <a:rPr lang="en-US" smtClean="0"/>
              <a:t>6/6/2022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4BC71-4DE5-4A2E-ABA3-040FC7BFD644}" type="slidenum">
              <a:rPr lang="en-US" smtClean="0"/>
              <a:t>‹#›</a:t>
            </a:fld>
            <a:endParaRPr lang="en-US"/>
          </a:p>
        </p:txBody>
      </p:sp>
    </p:spTree>
    <p:extLst>
      <p:ext uri="{BB962C8B-B14F-4D97-AF65-F5344CB8AC3E}">
        <p14:creationId xmlns:p14="http://schemas.microsoft.com/office/powerpoint/2010/main" val="29210442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A Tutorial on the </a:t>
            </a:r>
            <a:r>
              <a:rPr lang="en-US" sz="4800" dirty="0" smtClean="0"/>
              <a:t>conversion  </a:t>
            </a:r>
            <a:r>
              <a:rPr lang="en-US" sz="4800" dirty="0" smtClean="0"/>
              <a:t>of </a:t>
            </a:r>
            <a:r>
              <a:rPr lang="en-US" sz="4800" dirty="0" smtClean="0"/>
              <a:t>the bathymetry data to the scatter data of </a:t>
            </a:r>
            <a:r>
              <a:rPr lang="en-US" sz="4800" dirty="0" smtClean="0"/>
              <a:t>the area of interest</a:t>
            </a:r>
            <a:endParaRPr lang="en-US" sz="4800" dirty="0"/>
          </a:p>
        </p:txBody>
      </p:sp>
      <p:sp>
        <p:nvSpPr>
          <p:cNvPr id="3" name="Subtitle 2"/>
          <p:cNvSpPr>
            <a:spLocks noGrp="1"/>
          </p:cNvSpPr>
          <p:nvPr>
            <p:ph type="subTitle" idx="1"/>
          </p:nvPr>
        </p:nvSpPr>
        <p:spPr/>
        <p:txBody>
          <a:bodyPr>
            <a:normAutofit fontScale="77500" lnSpcReduction="20000"/>
          </a:bodyPr>
          <a:lstStyle/>
          <a:p>
            <a:r>
              <a:rPr lang="en-US" dirty="0" smtClean="0"/>
              <a:t>Author</a:t>
            </a:r>
          </a:p>
          <a:p>
            <a:r>
              <a:rPr lang="en-US" dirty="0" smtClean="0"/>
              <a:t>Md. </a:t>
            </a:r>
            <a:r>
              <a:rPr lang="en-US" dirty="0" err="1" smtClean="0"/>
              <a:t>Nazmus</a:t>
            </a:r>
            <a:r>
              <a:rPr lang="en-US" dirty="0" smtClean="0"/>
              <a:t> </a:t>
            </a:r>
            <a:r>
              <a:rPr lang="en-US" dirty="0" err="1" smtClean="0"/>
              <a:t>Sanib</a:t>
            </a:r>
            <a:r>
              <a:rPr lang="en-US" dirty="0" smtClean="0"/>
              <a:t> Chowdhury</a:t>
            </a:r>
          </a:p>
          <a:p>
            <a:r>
              <a:rPr lang="en-US" dirty="0" smtClean="0"/>
              <a:t>Scientific Officer </a:t>
            </a:r>
          </a:p>
          <a:p>
            <a:r>
              <a:rPr lang="en-US" dirty="0" smtClean="0"/>
              <a:t>Hydrography and Oceanography</a:t>
            </a:r>
          </a:p>
          <a:p>
            <a:r>
              <a:rPr lang="en-US" dirty="0" smtClean="0"/>
              <a:t>Celestial Tech Limited</a:t>
            </a:r>
          </a:p>
          <a:p>
            <a:endParaRPr lang="en-US" dirty="0"/>
          </a:p>
        </p:txBody>
      </p:sp>
    </p:spTree>
    <p:extLst>
      <p:ext uri="{BB962C8B-B14F-4D97-AF65-F5344CB8AC3E}">
        <p14:creationId xmlns:p14="http://schemas.microsoft.com/office/powerpoint/2010/main" val="3640862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4935" y="461727"/>
            <a:ext cx="10511073" cy="3970318"/>
          </a:xfrm>
          <a:prstGeom prst="rect">
            <a:avLst/>
          </a:prstGeom>
          <a:noFill/>
        </p:spPr>
        <p:txBody>
          <a:bodyPr wrap="square" rtlCol="0">
            <a:spAutoFit/>
          </a:bodyPr>
          <a:lstStyle/>
          <a:p>
            <a:pPr marL="285750" indent="-285750">
              <a:buFont typeface="Wingdings" panose="05000000000000000000" pitchFamily="2" charset="2"/>
              <a:buChar char="q"/>
            </a:pPr>
            <a:r>
              <a:rPr lang="en-US" sz="3600" dirty="0" smtClean="0"/>
              <a:t>Open “Bathymetry (.</a:t>
            </a:r>
            <a:r>
              <a:rPr lang="en-US" sz="3600" dirty="0" err="1" smtClean="0"/>
              <a:t>batsf</a:t>
            </a:r>
            <a:r>
              <a:rPr lang="en-US" sz="3600" dirty="0" smtClean="0"/>
              <a:t>)” </a:t>
            </a:r>
            <a:r>
              <a:rPr lang="en-US" sz="3600" dirty="0" err="1" smtClean="0"/>
              <a:t>submodule</a:t>
            </a:r>
            <a:r>
              <a:rPr lang="en-US" sz="3600" dirty="0" smtClean="0"/>
              <a:t> by selecting the icon of this </a:t>
            </a:r>
            <a:r>
              <a:rPr lang="en-US" sz="3600" dirty="0" err="1" smtClean="0"/>
              <a:t>submodule</a:t>
            </a:r>
            <a:r>
              <a:rPr lang="en-US" sz="3600" dirty="0" smtClean="0"/>
              <a:t> under the box of the “Documents” from the “New File” </a:t>
            </a:r>
            <a:r>
              <a:rPr lang="en-US" sz="3600" dirty="0"/>
              <a:t>d</a:t>
            </a:r>
            <a:r>
              <a:rPr lang="en-US" sz="3600" dirty="0" smtClean="0"/>
              <a:t>ialog box.</a:t>
            </a:r>
          </a:p>
          <a:p>
            <a:pPr marL="285750" indent="-285750">
              <a:buFont typeface="Wingdings" panose="05000000000000000000" pitchFamily="2" charset="2"/>
              <a:buChar char="q"/>
            </a:pPr>
            <a:r>
              <a:rPr lang="en-US" sz="3600" dirty="0"/>
              <a:t> </a:t>
            </a:r>
            <a:r>
              <a:rPr lang="en-US" sz="3600" dirty="0" smtClean="0"/>
              <a:t>After doing this press OK.</a:t>
            </a:r>
          </a:p>
          <a:p>
            <a:pPr marL="285750" indent="-285750">
              <a:buFont typeface="Wingdings" panose="05000000000000000000" pitchFamily="2" charset="2"/>
              <a:buChar char="q"/>
            </a:pPr>
            <a:r>
              <a:rPr lang="en-US" sz="3600" dirty="0" smtClean="0"/>
              <a:t>Make sure that, the “MIKE Zero” module is selected in the tree view of module list under the “Product Types:”.</a:t>
            </a:r>
            <a:endParaRPr lang="en-US" sz="3600" dirty="0"/>
          </a:p>
        </p:txBody>
      </p:sp>
    </p:spTree>
    <p:extLst>
      <p:ext uri="{BB962C8B-B14F-4D97-AF65-F5344CB8AC3E}">
        <p14:creationId xmlns:p14="http://schemas.microsoft.com/office/powerpoint/2010/main" val="369939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906" y="1390258"/>
            <a:ext cx="7421880" cy="4602480"/>
          </a:xfrm>
          <a:noFill/>
        </p:spPr>
      </p:pic>
      <p:sp>
        <p:nvSpPr>
          <p:cNvPr id="6" name="Rectangle 5"/>
          <p:cNvSpPr/>
          <p:nvPr/>
        </p:nvSpPr>
        <p:spPr>
          <a:xfrm>
            <a:off x="6372846" y="2783393"/>
            <a:ext cx="882064" cy="7636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028633" y="5596932"/>
            <a:ext cx="1075174" cy="3617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125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9367" y="1339667"/>
            <a:ext cx="4419600" cy="5238750"/>
          </a:xfrm>
          <a:prstGeom prst="rect">
            <a:avLst/>
          </a:prstGeom>
        </p:spPr>
      </p:pic>
      <p:sp>
        <p:nvSpPr>
          <p:cNvPr id="5" name="TextBox 4"/>
          <p:cNvSpPr txBox="1"/>
          <p:nvPr/>
        </p:nvSpPr>
        <p:spPr>
          <a:xfrm>
            <a:off x="723482" y="371789"/>
            <a:ext cx="10701494" cy="646331"/>
          </a:xfrm>
          <a:prstGeom prst="rect">
            <a:avLst/>
          </a:prstGeom>
          <a:noFill/>
        </p:spPr>
        <p:txBody>
          <a:bodyPr wrap="square" rtlCol="0">
            <a:spAutoFit/>
          </a:bodyPr>
          <a:lstStyle/>
          <a:p>
            <a:pPr algn="ctr"/>
            <a:r>
              <a:rPr lang="en-US" sz="3600" dirty="0" smtClean="0"/>
              <a:t>Then “Define Working Area” dialog box will be opened </a:t>
            </a:r>
            <a:endParaRPr lang="en-US" sz="3600" dirty="0"/>
          </a:p>
        </p:txBody>
      </p:sp>
      <p:sp>
        <p:nvSpPr>
          <p:cNvPr id="6" name="Rectangle 5"/>
          <p:cNvSpPr/>
          <p:nvPr/>
        </p:nvSpPr>
        <p:spPr>
          <a:xfrm>
            <a:off x="4049486" y="1356527"/>
            <a:ext cx="1175657" cy="241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61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4764" y="2010499"/>
            <a:ext cx="3805238" cy="448532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041" y="2026692"/>
            <a:ext cx="3756660" cy="4452938"/>
          </a:xfrm>
          <a:prstGeom prst="rect">
            <a:avLst/>
          </a:prstGeom>
        </p:spPr>
      </p:pic>
      <p:sp>
        <p:nvSpPr>
          <p:cNvPr id="6" name="TextBox 5"/>
          <p:cNvSpPr txBox="1"/>
          <p:nvPr/>
        </p:nvSpPr>
        <p:spPr>
          <a:xfrm>
            <a:off x="351691" y="371789"/>
            <a:ext cx="11505363" cy="1200329"/>
          </a:xfrm>
          <a:prstGeom prst="rect">
            <a:avLst/>
          </a:prstGeom>
          <a:noFill/>
        </p:spPr>
        <p:txBody>
          <a:bodyPr wrap="square" rtlCol="0">
            <a:spAutoFit/>
          </a:bodyPr>
          <a:lstStyle/>
          <a:p>
            <a:pPr algn="ctr"/>
            <a:r>
              <a:rPr lang="en-US" sz="3600" dirty="0" smtClean="0"/>
              <a:t>“Define Working Area” dialog box has two tabs: “Geographical origin” and “Spatial extent”</a:t>
            </a:r>
            <a:endParaRPr lang="en-US" sz="3600" dirty="0"/>
          </a:p>
        </p:txBody>
      </p:sp>
      <p:sp>
        <p:nvSpPr>
          <p:cNvPr id="7" name="Rectangle 6"/>
          <p:cNvSpPr/>
          <p:nvPr/>
        </p:nvSpPr>
        <p:spPr>
          <a:xfrm>
            <a:off x="1490041" y="2301073"/>
            <a:ext cx="891418" cy="160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219552" y="2270927"/>
            <a:ext cx="612949" cy="1708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553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958" y="991612"/>
            <a:ext cx="10515600" cy="4836432"/>
          </a:xfrm>
        </p:spPr>
        <p:txBody>
          <a:bodyPr>
            <a:noAutofit/>
          </a:bodyPr>
          <a:lstStyle/>
          <a:p>
            <a:r>
              <a:rPr lang="en-US" dirty="0" smtClean="0"/>
              <a:t>We will fill-up the information in these two tabs, then the options would be visible in the next step in order to open the rectified image we created in the previous tutorial. The information that we </a:t>
            </a:r>
            <a:r>
              <a:rPr lang="en-US" dirty="0" err="1" smtClean="0"/>
              <a:t>wooul</a:t>
            </a:r>
            <a:r>
              <a:rPr lang="en-US" dirty="0" smtClean="0"/>
              <a:t> provide in this step is related to the coordination system of the rectified image which we will open in the next step.</a:t>
            </a:r>
          </a:p>
          <a:p>
            <a:r>
              <a:rPr lang="en-US" dirty="0" smtClean="0"/>
              <a:t>In  the “Geographical origin” tab, we will provide the information of the type of map projection (the appropriate map projection system of the study area) and the coordinate of the origin of the rectified image.</a:t>
            </a:r>
          </a:p>
          <a:p>
            <a:r>
              <a:rPr lang="en-US" dirty="0" smtClean="0"/>
              <a:t>In the “Spatial extent”, we will provide the width and height in meter unit covered by the real world projection of the rectified image. </a:t>
            </a:r>
          </a:p>
          <a:p>
            <a:endParaRPr lang="en-US" dirty="0"/>
          </a:p>
        </p:txBody>
      </p:sp>
    </p:spTree>
    <p:extLst>
      <p:ext uri="{BB962C8B-B14F-4D97-AF65-F5344CB8AC3E}">
        <p14:creationId xmlns:p14="http://schemas.microsoft.com/office/powerpoint/2010/main" val="2441990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4690"/>
            <a:ext cx="10515600" cy="5202273"/>
          </a:xfrm>
        </p:spPr>
        <p:txBody>
          <a:bodyPr>
            <a:normAutofit fontScale="92500" lnSpcReduction="10000"/>
          </a:bodyPr>
          <a:lstStyle/>
          <a:p>
            <a:r>
              <a:rPr lang="en-US" sz="3600" dirty="0"/>
              <a:t>The real world projection of the rectified image is situated around the </a:t>
            </a:r>
            <a:r>
              <a:rPr lang="en-US" sz="3600" dirty="0" err="1"/>
              <a:t>Naf</a:t>
            </a:r>
            <a:r>
              <a:rPr lang="en-US" sz="3600" dirty="0"/>
              <a:t> river of Bangladesh. Thus UTM 46 would be appropriate projection system for this area.</a:t>
            </a:r>
          </a:p>
          <a:p>
            <a:endParaRPr lang="en-US" sz="3600" dirty="0" smtClean="0"/>
          </a:p>
          <a:p>
            <a:r>
              <a:rPr lang="en-US" sz="3600" dirty="0" smtClean="0"/>
              <a:t>The origin is mentioned in the tutorial 2, slide no 30.</a:t>
            </a:r>
          </a:p>
          <a:p>
            <a:r>
              <a:rPr lang="en-US" sz="3600" dirty="0" smtClean="0"/>
              <a:t>Origin → (Easting, Northing) : (428689.614308852</a:t>
            </a:r>
            <a:r>
              <a:rPr lang="en-US" sz="3600" dirty="0"/>
              <a:t>, 2294630.88853734</a:t>
            </a:r>
            <a:r>
              <a:rPr lang="en-US" sz="3600" dirty="0" smtClean="0"/>
              <a:t>)</a:t>
            </a:r>
          </a:p>
          <a:p>
            <a:r>
              <a:rPr lang="en-US" sz="3600" dirty="0" smtClean="0"/>
              <a:t>The width is mentioned in the tutorial 2, slide no 35.</a:t>
            </a:r>
          </a:p>
          <a:p>
            <a:r>
              <a:rPr lang="en-US" sz="3600" dirty="0"/>
              <a:t>Width = 8520</a:t>
            </a:r>
          </a:p>
          <a:p>
            <a:r>
              <a:rPr lang="en-US" sz="3600" dirty="0"/>
              <a:t>Height = 10515</a:t>
            </a:r>
          </a:p>
          <a:p>
            <a:pPr marL="0" indent="0">
              <a:buNone/>
            </a:pPr>
            <a:endParaRPr lang="en-US" sz="3600" dirty="0"/>
          </a:p>
        </p:txBody>
      </p:sp>
    </p:spTree>
    <p:extLst>
      <p:ext uri="{BB962C8B-B14F-4D97-AF65-F5344CB8AC3E}">
        <p14:creationId xmlns:p14="http://schemas.microsoft.com/office/powerpoint/2010/main" val="170041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600" dirty="0" smtClean="0"/>
              <a:t>In the “Geographic origin” tab, </a:t>
            </a:r>
          </a:p>
          <a:p>
            <a:r>
              <a:rPr lang="en-US" sz="3600" dirty="0" smtClean="0"/>
              <a:t>Enter “UTM-46” right to the “Type:” option.</a:t>
            </a:r>
          </a:p>
          <a:p>
            <a:r>
              <a:rPr lang="en-US" sz="3600" dirty="0" smtClean="0"/>
              <a:t>Enter the value of Easting and northing </a:t>
            </a:r>
            <a:r>
              <a:rPr lang="en-US" sz="3600" dirty="0"/>
              <a:t>(428689.614308852, 2294630.88853734</a:t>
            </a:r>
            <a:r>
              <a:rPr lang="en-US" sz="3600" dirty="0" smtClean="0"/>
              <a:t>) below the “Map Projection Coordinates”.</a:t>
            </a:r>
            <a:endParaRPr lang="en-US" sz="3600" dirty="0"/>
          </a:p>
        </p:txBody>
      </p:sp>
    </p:spTree>
    <p:extLst>
      <p:ext uri="{BB962C8B-B14F-4D97-AF65-F5344CB8AC3E}">
        <p14:creationId xmlns:p14="http://schemas.microsoft.com/office/powerpoint/2010/main" val="2998176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5092" y="1132289"/>
            <a:ext cx="4470400" cy="5257800"/>
          </a:xfrm>
        </p:spPr>
      </p:pic>
      <p:sp>
        <p:nvSpPr>
          <p:cNvPr id="6" name="Rectangle 5"/>
          <p:cNvSpPr/>
          <p:nvPr/>
        </p:nvSpPr>
        <p:spPr>
          <a:xfrm>
            <a:off x="5496448" y="4049486"/>
            <a:ext cx="974690" cy="21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76352" y="4280598"/>
            <a:ext cx="1024932" cy="241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76352" y="1949380"/>
            <a:ext cx="552659" cy="190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5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Move to the “Spatial extent” tab by clicking on the “Spatial extent” button.</a:t>
            </a:r>
          </a:p>
          <a:p>
            <a:r>
              <a:rPr lang="en-US" dirty="0" smtClean="0"/>
              <a:t> Enter the value of the width and height (8520, 10515) right to the “Width” and “Height” options respectively.</a:t>
            </a:r>
          </a:p>
          <a:p>
            <a:r>
              <a:rPr lang="en-US" dirty="0" smtClean="0"/>
              <a:t>Then press OK.</a:t>
            </a:r>
          </a:p>
          <a:p>
            <a:pPr marL="0" indent="0">
              <a:buNone/>
            </a:pPr>
            <a:endParaRPr lang="en-US" dirty="0"/>
          </a:p>
          <a:p>
            <a:endParaRPr lang="en-US" dirty="0"/>
          </a:p>
        </p:txBody>
      </p:sp>
    </p:spTree>
    <p:extLst>
      <p:ext uri="{BB962C8B-B14F-4D97-AF65-F5344CB8AC3E}">
        <p14:creationId xmlns:p14="http://schemas.microsoft.com/office/powerpoint/2010/main" val="3660094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9016" y="1172482"/>
            <a:ext cx="4483100" cy="5257800"/>
          </a:xfrm>
        </p:spPr>
      </p:pic>
      <p:sp>
        <p:nvSpPr>
          <p:cNvPr id="5" name="Rectangle 4"/>
          <p:cNvSpPr/>
          <p:nvPr/>
        </p:nvSpPr>
        <p:spPr>
          <a:xfrm>
            <a:off x="5237703" y="1978730"/>
            <a:ext cx="391886" cy="2311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883499" y="1497204"/>
            <a:ext cx="708409" cy="2194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37702" y="2209842"/>
            <a:ext cx="489857" cy="262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78769" y="6119447"/>
            <a:ext cx="683288" cy="231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918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we will learn in this tutorial?</a:t>
            </a:r>
            <a:endParaRPr lang="en-US" dirty="0"/>
          </a:p>
        </p:txBody>
      </p:sp>
      <p:sp>
        <p:nvSpPr>
          <p:cNvPr id="3" name="Content Placeholder 2"/>
          <p:cNvSpPr>
            <a:spLocks noGrp="1"/>
          </p:cNvSpPr>
          <p:nvPr>
            <p:ph idx="1"/>
          </p:nvPr>
        </p:nvSpPr>
        <p:spPr/>
        <p:txBody>
          <a:bodyPr/>
          <a:lstStyle/>
          <a:p>
            <a:r>
              <a:rPr lang="en-US" sz="3600" dirty="0" smtClean="0"/>
              <a:t>In the previous tutorial, we made a rectified image (an image in which the vertices are defined with coordinates).</a:t>
            </a:r>
          </a:p>
          <a:p>
            <a:r>
              <a:rPr lang="en-US" sz="3600" dirty="0" smtClean="0"/>
              <a:t>In this tutorial, we will use this rectified image to create the scatter data that would represent the bathymetry in geographic space.</a:t>
            </a:r>
          </a:p>
          <a:p>
            <a:pPr marL="0" indent="0">
              <a:buNone/>
            </a:pPr>
            <a:endParaRPr lang="en-US" dirty="0"/>
          </a:p>
        </p:txBody>
      </p:sp>
    </p:spTree>
    <p:extLst>
      <p:ext uri="{BB962C8B-B14F-4D97-AF65-F5344CB8AC3E}">
        <p14:creationId xmlns:p14="http://schemas.microsoft.com/office/powerpoint/2010/main" val="167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6180" y="1913151"/>
            <a:ext cx="3986530" cy="4677220"/>
          </a:xfrm>
        </p:spPr>
      </p:pic>
      <p:sp>
        <p:nvSpPr>
          <p:cNvPr id="5" name="TextBox 4"/>
          <p:cNvSpPr txBox="1"/>
          <p:nvPr/>
        </p:nvSpPr>
        <p:spPr>
          <a:xfrm>
            <a:off x="291402" y="442127"/>
            <a:ext cx="11656087" cy="1077218"/>
          </a:xfrm>
          <a:prstGeom prst="rect">
            <a:avLst/>
          </a:prstGeom>
          <a:noFill/>
        </p:spPr>
        <p:txBody>
          <a:bodyPr wrap="square" rtlCol="0">
            <a:spAutoFit/>
          </a:bodyPr>
          <a:lstStyle/>
          <a:p>
            <a:pPr algn="ctr"/>
            <a:r>
              <a:rPr lang="en-US" sz="3200" dirty="0" smtClean="0"/>
              <a:t>The following window (the  will be appeared</a:t>
            </a:r>
          </a:p>
          <a:p>
            <a:pPr algn="ctr"/>
            <a:r>
              <a:rPr lang="en-US" sz="3200" dirty="0" smtClean="0"/>
              <a:t>We will now know the available Editor tool options of this window </a:t>
            </a:r>
            <a:endParaRPr lang="en-US" sz="3200" dirty="0"/>
          </a:p>
        </p:txBody>
      </p:sp>
    </p:spTree>
    <p:extLst>
      <p:ext uri="{BB962C8B-B14F-4D97-AF65-F5344CB8AC3E}">
        <p14:creationId xmlns:p14="http://schemas.microsoft.com/office/powerpoint/2010/main" val="35686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1614" y="1825625"/>
            <a:ext cx="3708771" cy="4351338"/>
          </a:xfrm>
        </p:spPr>
      </p:pic>
      <p:sp>
        <p:nvSpPr>
          <p:cNvPr id="5" name="Rectangle 4"/>
          <p:cNvSpPr/>
          <p:nvPr/>
        </p:nvSpPr>
        <p:spPr>
          <a:xfrm>
            <a:off x="4240404" y="1939332"/>
            <a:ext cx="1768510" cy="1607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71895" y="1825625"/>
            <a:ext cx="834013" cy="369332"/>
          </a:xfrm>
          <a:prstGeom prst="rect">
            <a:avLst/>
          </a:prstGeom>
          <a:noFill/>
          <a:ln>
            <a:solidFill>
              <a:schemeClr val="tx1"/>
            </a:solidFill>
          </a:ln>
        </p:spPr>
        <p:txBody>
          <a:bodyPr wrap="square" rtlCol="0">
            <a:spAutoFit/>
          </a:bodyPr>
          <a:lstStyle/>
          <a:p>
            <a:pPr algn="ctr"/>
            <a:r>
              <a:rPr lang="en-US" dirty="0" smtClean="0"/>
              <a:t>Menu</a:t>
            </a:r>
            <a:endParaRPr lang="en-US" dirty="0"/>
          </a:p>
        </p:txBody>
      </p:sp>
      <p:cxnSp>
        <p:nvCxnSpPr>
          <p:cNvPr id="12" name="Straight Arrow Connector 11"/>
          <p:cNvCxnSpPr>
            <a:stCxn id="6" idx="3"/>
          </p:cNvCxnSpPr>
          <p:nvPr/>
        </p:nvCxnSpPr>
        <p:spPr>
          <a:xfrm>
            <a:off x="3305908" y="2010291"/>
            <a:ext cx="934496" cy="94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240404" y="2100105"/>
            <a:ext cx="2672862" cy="1708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390373" y="2000850"/>
            <a:ext cx="1989573" cy="369332"/>
          </a:xfrm>
          <a:prstGeom prst="rect">
            <a:avLst/>
          </a:prstGeom>
          <a:noFill/>
          <a:ln>
            <a:solidFill>
              <a:schemeClr val="tx1"/>
            </a:solidFill>
          </a:ln>
        </p:spPr>
        <p:txBody>
          <a:bodyPr wrap="square" rtlCol="0">
            <a:spAutoFit/>
          </a:bodyPr>
          <a:lstStyle/>
          <a:p>
            <a:pPr algn="ctr"/>
            <a:r>
              <a:rPr lang="en-US" dirty="0" smtClean="0"/>
              <a:t>Editing tools</a:t>
            </a:r>
            <a:endParaRPr lang="en-US" dirty="0"/>
          </a:p>
        </p:txBody>
      </p:sp>
      <p:cxnSp>
        <p:nvCxnSpPr>
          <p:cNvPr id="16" name="Straight Arrow Connector 15"/>
          <p:cNvCxnSpPr>
            <a:stCxn id="14" idx="1"/>
            <a:endCxn id="13" idx="3"/>
          </p:cNvCxnSpPr>
          <p:nvPr/>
        </p:nvCxnSpPr>
        <p:spPr>
          <a:xfrm flipH="1">
            <a:off x="6913266" y="2185516"/>
            <a:ext cx="147710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304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6926" y="401288"/>
            <a:ext cx="5024120" cy="5894578"/>
          </a:xfrm>
        </p:spPr>
      </p:pic>
      <p:sp>
        <p:nvSpPr>
          <p:cNvPr id="5" name="Rectangle 4"/>
          <p:cNvSpPr/>
          <p:nvPr/>
        </p:nvSpPr>
        <p:spPr>
          <a:xfrm>
            <a:off x="5094514" y="753626"/>
            <a:ext cx="160774" cy="1507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255288" y="723481"/>
            <a:ext cx="160774" cy="231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67270" y="753626"/>
            <a:ext cx="160774" cy="1507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29011" y="753626"/>
            <a:ext cx="231112" cy="200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60123" y="753626"/>
            <a:ext cx="100484" cy="200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91235" y="753626"/>
            <a:ext cx="130629" cy="200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621863" y="753626"/>
            <a:ext cx="140677" cy="200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62540" y="753626"/>
            <a:ext cx="140678" cy="200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024568" y="753626"/>
            <a:ext cx="170052" cy="2009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04352" y="669443"/>
            <a:ext cx="1697401" cy="369332"/>
          </a:xfrm>
          <a:prstGeom prst="rect">
            <a:avLst/>
          </a:prstGeom>
          <a:noFill/>
          <a:ln>
            <a:solidFill>
              <a:schemeClr val="tx1"/>
            </a:solidFill>
          </a:ln>
        </p:spPr>
        <p:txBody>
          <a:bodyPr wrap="square" rtlCol="0">
            <a:spAutoFit/>
          </a:bodyPr>
          <a:lstStyle/>
          <a:p>
            <a:pPr algn="ctr"/>
            <a:r>
              <a:rPr lang="en-US" dirty="0" smtClean="0"/>
              <a:t>Tool 1: Zoom In</a:t>
            </a:r>
            <a:endParaRPr lang="en-US" dirty="0"/>
          </a:p>
        </p:txBody>
      </p:sp>
      <p:sp>
        <p:nvSpPr>
          <p:cNvPr id="16" name="TextBox 15"/>
          <p:cNvSpPr txBox="1"/>
          <p:nvPr/>
        </p:nvSpPr>
        <p:spPr>
          <a:xfrm>
            <a:off x="833628" y="2137598"/>
            <a:ext cx="1838848" cy="369332"/>
          </a:xfrm>
          <a:prstGeom prst="rect">
            <a:avLst/>
          </a:prstGeom>
          <a:noFill/>
          <a:ln>
            <a:solidFill>
              <a:schemeClr val="tx1"/>
            </a:solidFill>
          </a:ln>
        </p:spPr>
        <p:txBody>
          <a:bodyPr wrap="square" rtlCol="0">
            <a:spAutoFit/>
          </a:bodyPr>
          <a:lstStyle/>
          <a:p>
            <a:pPr algn="ctr"/>
            <a:r>
              <a:rPr lang="en-US" dirty="0" smtClean="0"/>
              <a:t>Tool 2: Zoom Out</a:t>
            </a:r>
            <a:endParaRPr lang="en-US" dirty="0"/>
          </a:p>
        </p:txBody>
      </p:sp>
      <p:sp>
        <p:nvSpPr>
          <p:cNvPr id="2" name="TextBox 1"/>
          <p:cNvSpPr txBox="1"/>
          <p:nvPr/>
        </p:nvSpPr>
        <p:spPr>
          <a:xfrm>
            <a:off x="603941" y="3582413"/>
            <a:ext cx="2372008" cy="646331"/>
          </a:xfrm>
          <a:prstGeom prst="rect">
            <a:avLst/>
          </a:prstGeom>
          <a:noFill/>
          <a:ln>
            <a:solidFill>
              <a:schemeClr val="tx1"/>
            </a:solidFill>
          </a:ln>
        </p:spPr>
        <p:txBody>
          <a:bodyPr wrap="square" rtlCol="0">
            <a:spAutoFit/>
          </a:bodyPr>
          <a:lstStyle/>
          <a:p>
            <a:pPr algn="ctr"/>
            <a:r>
              <a:rPr lang="en-US" dirty="0" smtClean="0"/>
              <a:t>Tool 3: Move through the window</a:t>
            </a:r>
            <a:endParaRPr lang="en-US" dirty="0"/>
          </a:p>
        </p:txBody>
      </p:sp>
      <p:sp>
        <p:nvSpPr>
          <p:cNvPr id="3" name="TextBox 2"/>
          <p:cNvSpPr txBox="1"/>
          <p:nvPr/>
        </p:nvSpPr>
        <p:spPr>
          <a:xfrm>
            <a:off x="567048" y="5186246"/>
            <a:ext cx="2372008" cy="369332"/>
          </a:xfrm>
          <a:prstGeom prst="rect">
            <a:avLst/>
          </a:prstGeom>
          <a:noFill/>
          <a:ln>
            <a:solidFill>
              <a:schemeClr val="tx1"/>
            </a:solidFill>
          </a:ln>
        </p:spPr>
        <p:txBody>
          <a:bodyPr wrap="square" rtlCol="0">
            <a:spAutoFit/>
          </a:bodyPr>
          <a:lstStyle/>
          <a:p>
            <a:pPr algn="ctr"/>
            <a:r>
              <a:rPr lang="en-US" dirty="0" smtClean="0"/>
              <a:t>Tool 4: Select Point</a:t>
            </a:r>
            <a:endParaRPr lang="en-US" dirty="0"/>
          </a:p>
        </p:txBody>
      </p:sp>
      <p:sp>
        <p:nvSpPr>
          <p:cNvPr id="17" name="TextBox 16"/>
          <p:cNvSpPr txBox="1"/>
          <p:nvPr/>
        </p:nvSpPr>
        <p:spPr>
          <a:xfrm>
            <a:off x="9341652" y="828989"/>
            <a:ext cx="2435382" cy="369332"/>
          </a:xfrm>
          <a:prstGeom prst="rect">
            <a:avLst/>
          </a:prstGeom>
          <a:noFill/>
          <a:ln>
            <a:solidFill>
              <a:schemeClr val="tx1"/>
            </a:solidFill>
          </a:ln>
        </p:spPr>
        <p:txBody>
          <a:bodyPr wrap="square" rtlCol="0">
            <a:spAutoFit/>
          </a:bodyPr>
          <a:lstStyle/>
          <a:p>
            <a:pPr algn="ctr"/>
            <a:r>
              <a:rPr lang="en-US" dirty="0" smtClean="0"/>
              <a:t>Tool 5: Move Point</a:t>
            </a:r>
            <a:endParaRPr lang="en-US" dirty="0"/>
          </a:p>
        </p:txBody>
      </p:sp>
      <p:sp>
        <p:nvSpPr>
          <p:cNvPr id="18" name="TextBox 17"/>
          <p:cNvSpPr txBox="1"/>
          <p:nvPr/>
        </p:nvSpPr>
        <p:spPr>
          <a:xfrm>
            <a:off x="9623832" y="2099096"/>
            <a:ext cx="1982709" cy="369332"/>
          </a:xfrm>
          <a:prstGeom prst="rect">
            <a:avLst/>
          </a:prstGeom>
          <a:noFill/>
          <a:ln>
            <a:solidFill>
              <a:schemeClr val="tx1"/>
            </a:solidFill>
          </a:ln>
        </p:spPr>
        <p:txBody>
          <a:bodyPr wrap="square" rtlCol="0">
            <a:spAutoFit/>
          </a:bodyPr>
          <a:lstStyle/>
          <a:p>
            <a:r>
              <a:rPr lang="en-US" dirty="0" smtClean="0"/>
              <a:t>Tool 6: Add Poin</a:t>
            </a:r>
            <a:r>
              <a:rPr lang="en-US" dirty="0"/>
              <a:t>t</a:t>
            </a:r>
          </a:p>
        </p:txBody>
      </p:sp>
      <p:sp>
        <p:nvSpPr>
          <p:cNvPr id="19" name="TextBox 18"/>
          <p:cNvSpPr txBox="1"/>
          <p:nvPr/>
        </p:nvSpPr>
        <p:spPr>
          <a:xfrm>
            <a:off x="9478977" y="3213980"/>
            <a:ext cx="2272420" cy="646331"/>
          </a:xfrm>
          <a:prstGeom prst="rect">
            <a:avLst/>
          </a:prstGeom>
          <a:noFill/>
          <a:ln>
            <a:solidFill>
              <a:schemeClr val="tx1"/>
            </a:solidFill>
          </a:ln>
        </p:spPr>
        <p:txBody>
          <a:bodyPr wrap="square" rtlCol="0">
            <a:spAutoFit/>
          </a:bodyPr>
          <a:lstStyle/>
          <a:p>
            <a:pPr algn="ctr"/>
            <a:r>
              <a:rPr lang="en-US" dirty="0" smtClean="0"/>
              <a:t>Tool 7: Add Contour-line</a:t>
            </a:r>
            <a:endParaRPr lang="en-US" dirty="0"/>
          </a:p>
        </p:txBody>
      </p:sp>
      <p:sp>
        <p:nvSpPr>
          <p:cNvPr id="20" name="TextBox 19"/>
          <p:cNvSpPr txBox="1"/>
          <p:nvPr/>
        </p:nvSpPr>
        <p:spPr>
          <a:xfrm>
            <a:off x="9465395" y="5552804"/>
            <a:ext cx="2426329" cy="646331"/>
          </a:xfrm>
          <a:prstGeom prst="rect">
            <a:avLst/>
          </a:prstGeom>
          <a:noFill/>
          <a:ln>
            <a:solidFill>
              <a:schemeClr val="tx1"/>
            </a:solidFill>
          </a:ln>
        </p:spPr>
        <p:txBody>
          <a:bodyPr wrap="square" rtlCol="0">
            <a:spAutoFit/>
          </a:bodyPr>
          <a:lstStyle/>
          <a:p>
            <a:pPr algn="ctr"/>
            <a:r>
              <a:rPr lang="en-US" dirty="0" smtClean="0"/>
              <a:t>Tool 9: Select Polygons or Contours</a:t>
            </a:r>
            <a:endParaRPr lang="en-US" dirty="0"/>
          </a:p>
        </p:txBody>
      </p:sp>
      <p:cxnSp>
        <p:nvCxnSpPr>
          <p:cNvPr id="22" name="Straight Arrow Connector 21"/>
          <p:cNvCxnSpPr>
            <a:stCxn id="15" idx="3"/>
            <a:endCxn id="5" idx="1"/>
          </p:cNvCxnSpPr>
          <p:nvPr/>
        </p:nvCxnSpPr>
        <p:spPr>
          <a:xfrm flipV="1">
            <a:off x="2601753" y="828989"/>
            <a:ext cx="2492761" cy="25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6" idx="3"/>
            <a:endCxn id="6" idx="2"/>
          </p:cNvCxnSpPr>
          <p:nvPr/>
        </p:nvCxnSpPr>
        <p:spPr>
          <a:xfrm flipV="1">
            <a:off x="2672476" y="954593"/>
            <a:ext cx="2663199" cy="1367671"/>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2" idx="3"/>
          </p:cNvCxnSpPr>
          <p:nvPr/>
        </p:nvCxnSpPr>
        <p:spPr>
          <a:xfrm flipV="1">
            <a:off x="2975949" y="904352"/>
            <a:ext cx="2771708" cy="300122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3" idx="3"/>
            <a:endCxn id="8" idx="2"/>
          </p:cNvCxnSpPr>
          <p:nvPr/>
        </p:nvCxnSpPr>
        <p:spPr>
          <a:xfrm flipV="1">
            <a:off x="2939056" y="954593"/>
            <a:ext cx="3205511" cy="441631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7" idx="0"/>
            <a:endCxn id="9" idx="0"/>
          </p:cNvCxnSpPr>
          <p:nvPr/>
        </p:nvCxnSpPr>
        <p:spPr>
          <a:xfrm rot="16200000" flipV="1">
            <a:off x="8397173" y="-1333181"/>
            <a:ext cx="75363" cy="4248978"/>
          </a:xfrm>
          <a:prstGeom prst="bentConnector3">
            <a:avLst>
              <a:gd name="adj1" fmla="val 40333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8" idx="1"/>
            <a:endCxn id="10" idx="2"/>
          </p:cNvCxnSpPr>
          <p:nvPr/>
        </p:nvCxnSpPr>
        <p:spPr>
          <a:xfrm rot="10800000">
            <a:off x="6556550" y="954594"/>
            <a:ext cx="3067282" cy="132916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9" idx="1"/>
            <a:endCxn id="11" idx="2"/>
          </p:cNvCxnSpPr>
          <p:nvPr/>
        </p:nvCxnSpPr>
        <p:spPr>
          <a:xfrm rot="10800000">
            <a:off x="6692203" y="954594"/>
            <a:ext cx="2786775" cy="258255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20" idx="1"/>
            <a:endCxn id="14" idx="2"/>
          </p:cNvCxnSpPr>
          <p:nvPr/>
        </p:nvCxnSpPr>
        <p:spPr>
          <a:xfrm rot="10800000">
            <a:off x="7109595" y="954594"/>
            <a:ext cx="2355801" cy="492137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478977" y="4363770"/>
            <a:ext cx="2372009" cy="646331"/>
          </a:xfrm>
          <a:prstGeom prst="rect">
            <a:avLst/>
          </a:prstGeom>
          <a:noFill/>
          <a:ln>
            <a:solidFill>
              <a:schemeClr val="tx1"/>
            </a:solidFill>
          </a:ln>
        </p:spPr>
        <p:txBody>
          <a:bodyPr wrap="square" rtlCol="0">
            <a:spAutoFit/>
          </a:bodyPr>
          <a:lstStyle/>
          <a:p>
            <a:pPr algn="ctr"/>
            <a:r>
              <a:rPr lang="en-US" dirty="0" smtClean="0"/>
              <a:t>Tool 8: Add Land/Water Polygons</a:t>
            </a:r>
            <a:endParaRPr lang="en-US" dirty="0"/>
          </a:p>
        </p:txBody>
      </p:sp>
      <p:cxnSp>
        <p:nvCxnSpPr>
          <p:cNvPr id="47" name="Elbow Connector 46"/>
          <p:cNvCxnSpPr>
            <a:stCxn id="45" idx="1"/>
            <a:endCxn id="12" idx="2"/>
          </p:cNvCxnSpPr>
          <p:nvPr/>
        </p:nvCxnSpPr>
        <p:spPr>
          <a:xfrm rot="10800000">
            <a:off x="6832879" y="954594"/>
            <a:ext cx="2646098" cy="3732343"/>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12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4031"/>
            <a:ext cx="10515600" cy="5832931"/>
          </a:xfrm>
        </p:spPr>
        <p:txBody>
          <a:bodyPr/>
          <a:lstStyle/>
          <a:p>
            <a:r>
              <a:rPr lang="en-US" dirty="0" smtClean="0"/>
              <a:t>Press </a:t>
            </a:r>
            <a:r>
              <a:rPr lang="en-US" dirty="0" err="1" smtClean="0"/>
              <a:t>ctrl+B</a:t>
            </a:r>
            <a:r>
              <a:rPr lang="en-US" dirty="0" smtClean="0"/>
              <a:t> when the Bathymetry (.</a:t>
            </a:r>
            <a:r>
              <a:rPr lang="en-US" dirty="0" err="1" smtClean="0"/>
              <a:t>batsf</a:t>
            </a:r>
            <a:r>
              <a:rPr lang="en-US" dirty="0" smtClean="0"/>
              <a:t>) window is open or navigate to the Work Area&gt; Background Management from the menu.</a:t>
            </a:r>
          </a:p>
          <a:p>
            <a:r>
              <a:rPr lang="en-US" dirty="0" smtClean="0"/>
              <a:t>Then the “Background Management” dialog box will be opened.</a:t>
            </a:r>
          </a:p>
          <a:p>
            <a:endParaRPr lang="en-US" dirty="0"/>
          </a:p>
        </p:txBody>
      </p:sp>
      <p:pic>
        <p:nvPicPr>
          <p:cNvPr id="4" name="Picture 3"/>
          <p:cNvPicPr>
            <a:picLocks noChangeAspect="1"/>
          </p:cNvPicPr>
          <p:nvPr/>
        </p:nvPicPr>
        <p:blipFill>
          <a:blip r:embed="rId2"/>
          <a:stretch>
            <a:fillRect/>
          </a:stretch>
        </p:blipFill>
        <p:spPr>
          <a:xfrm>
            <a:off x="2691331" y="2773189"/>
            <a:ext cx="6972300" cy="3086100"/>
          </a:xfrm>
          <a:prstGeom prst="rect">
            <a:avLst/>
          </a:prstGeom>
        </p:spPr>
      </p:pic>
      <p:sp>
        <p:nvSpPr>
          <p:cNvPr id="5" name="Rectangle 4"/>
          <p:cNvSpPr/>
          <p:nvPr/>
        </p:nvSpPr>
        <p:spPr>
          <a:xfrm>
            <a:off x="2779414" y="2842788"/>
            <a:ext cx="2064190" cy="3530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8968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09850" y="2458244"/>
            <a:ext cx="6972300" cy="3086100"/>
          </a:xfrm>
          <a:prstGeom prst="rect">
            <a:avLst/>
          </a:prstGeom>
        </p:spPr>
      </p:pic>
      <p:sp>
        <p:nvSpPr>
          <p:cNvPr id="5" name="Rectangle 4"/>
          <p:cNvSpPr/>
          <p:nvPr/>
        </p:nvSpPr>
        <p:spPr>
          <a:xfrm>
            <a:off x="8283921" y="2978590"/>
            <a:ext cx="1104523" cy="4707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367075" y="805759"/>
            <a:ext cx="9868276" cy="1077218"/>
          </a:xfrm>
          <a:prstGeom prst="rect">
            <a:avLst/>
          </a:prstGeom>
          <a:noFill/>
          <a:ln>
            <a:solidFill>
              <a:schemeClr val="tx1"/>
            </a:solidFill>
          </a:ln>
        </p:spPr>
        <p:txBody>
          <a:bodyPr wrap="square" rtlCol="0">
            <a:spAutoFit/>
          </a:bodyPr>
          <a:lstStyle/>
          <a:p>
            <a:pPr algn="ctr"/>
            <a:r>
              <a:rPr lang="en-US" sz="3200" dirty="0" smtClean="0"/>
              <a:t>Click on the “Import” button from right portion of the “</a:t>
            </a:r>
            <a:r>
              <a:rPr lang="en-US" sz="3200" dirty="0" err="1" smtClean="0"/>
              <a:t>Baclground</a:t>
            </a:r>
            <a:r>
              <a:rPr lang="en-US" sz="3200" dirty="0" smtClean="0"/>
              <a:t> Management” dialog box.</a:t>
            </a:r>
            <a:endParaRPr lang="en-US" sz="3200" dirty="0"/>
          </a:p>
        </p:txBody>
      </p:sp>
    </p:spTree>
    <p:extLst>
      <p:ext uri="{BB962C8B-B14F-4D97-AF65-F5344CB8AC3E}">
        <p14:creationId xmlns:p14="http://schemas.microsoft.com/office/powerpoint/2010/main" val="282219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69303" y="2035882"/>
            <a:ext cx="4691973" cy="4351338"/>
          </a:xfrm>
        </p:spPr>
      </p:pic>
      <p:sp>
        <p:nvSpPr>
          <p:cNvPr id="5" name="Rectangle 4"/>
          <p:cNvSpPr/>
          <p:nvPr/>
        </p:nvSpPr>
        <p:spPr>
          <a:xfrm>
            <a:off x="8505731" y="5305330"/>
            <a:ext cx="914400" cy="2082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962931" y="3043654"/>
            <a:ext cx="1385180" cy="11678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505731" y="5025339"/>
            <a:ext cx="787651" cy="26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791731" y="5061552"/>
            <a:ext cx="660903" cy="226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61315" y="325925"/>
            <a:ext cx="11108602" cy="5355312"/>
          </a:xfrm>
          <a:prstGeom prst="rect">
            <a:avLst/>
          </a:prstGeom>
          <a:noFill/>
        </p:spPr>
        <p:txBody>
          <a:bodyPr wrap="square" rtlCol="0">
            <a:spAutoFit/>
          </a:bodyPr>
          <a:lstStyle/>
          <a:p>
            <a:pPr marL="342900" indent="-342900">
              <a:buAutoNum type="arabicPeriod"/>
            </a:pPr>
            <a:r>
              <a:rPr lang="en-US" sz="3600" dirty="0" smtClean="0"/>
              <a:t>First, select the file type as “Bitmap Files (*bmp)” from the drop down list of the right to the “Files of type” option.</a:t>
            </a:r>
          </a:p>
          <a:p>
            <a:pPr marL="342900" indent="-342900">
              <a:buAutoNum type="arabicPeriod"/>
            </a:pPr>
            <a:r>
              <a:rPr lang="en-US" sz="3600" dirty="0" smtClean="0"/>
              <a:t>Then, select the rectified </a:t>
            </a:r>
          </a:p>
          <a:p>
            <a:r>
              <a:rPr lang="en-US" sz="3600" dirty="0"/>
              <a:t> </a:t>
            </a:r>
            <a:r>
              <a:rPr lang="en-US" sz="3600" dirty="0" smtClean="0"/>
              <a:t>image which was created</a:t>
            </a:r>
          </a:p>
          <a:p>
            <a:r>
              <a:rPr lang="en-US" sz="3600" dirty="0" smtClean="0"/>
              <a:t> in the tutorial 2.</a:t>
            </a:r>
          </a:p>
          <a:p>
            <a:endParaRPr lang="en-US" sz="3600" dirty="0"/>
          </a:p>
          <a:p>
            <a:r>
              <a:rPr lang="en-US" sz="3600" dirty="0" smtClean="0"/>
              <a:t>3. Then, Click on the button </a:t>
            </a:r>
          </a:p>
          <a:p>
            <a:r>
              <a:rPr lang="en-US" sz="3600" dirty="0" smtClean="0"/>
              <a:t>“Open”.</a:t>
            </a:r>
          </a:p>
          <a:p>
            <a:pPr marL="342900" indent="-342900">
              <a:buAutoNum type="arabicPeriod"/>
            </a:pPr>
            <a:endParaRPr lang="en-US" dirty="0"/>
          </a:p>
        </p:txBody>
      </p:sp>
    </p:spTree>
    <p:extLst>
      <p:ext uri="{BB962C8B-B14F-4D97-AF65-F5344CB8AC3E}">
        <p14:creationId xmlns:p14="http://schemas.microsoft.com/office/powerpoint/2010/main" val="4064025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9595" y="4076482"/>
            <a:ext cx="6309360" cy="1821180"/>
          </a:xfrm>
        </p:spPr>
      </p:pic>
      <p:sp>
        <p:nvSpPr>
          <p:cNvPr id="6" name="TextBox 5"/>
          <p:cNvSpPr txBox="1"/>
          <p:nvPr/>
        </p:nvSpPr>
        <p:spPr>
          <a:xfrm>
            <a:off x="391885" y="720297"/>
            <a:ext cx="11515411" cy="2554545"/>
          </a:xfrm>
          <a:prstGeom prst="rect">
            <a:avLst/>
          </a:prstGeom>
          <a:noFill/>
        </p:spPr>
        <p:txBody>
          <a:bodyPr wrap="square" rtlCol="0">
            <a:spAutoFit/>
          </a:bodyPr>
          <a:lstStyle/>
          <a:p>
            <a:pPr marL="571500" indent="-571500">
              <a:buFont typeface="Wingdings" panose="05000000000000000000" pitchFamily="2" charset="2"/>
              <a:buChar char="q"/>
            </a:pPr>
            <a:r>
              <a:rPr lang="en-US" sz="3200" dirty="0" smtClean="0"/>
              <a:t>Then “Image Coordinates: %filename of the rectified image%.</a:t>
            </a:r>
            <a:r>
              <a:rPr lang="en-US" sz="3200" dirty="0" err="1" smtClean="0"/>
              <a:t>bmprw</a:t>
            </a:r>
            <a:r>
              <a:rPr lang="en-US" sz="3200" dirty="0" smtClean="0"/>
              <a:t>” dialog box will be opened</a:t>
            </a:r>
          </a:p>
          <a:p>
            <a:pPr marL="571500" indent="-571500">
              <a:buFont typeface="Wingdings" panose="05000000000000000000" pitchFamily="2" charset="2"/>
              <a:buChar char="q"/>
            </a:pPr>
            <a:r>
              <a:rPr lang="en-US" sz="3200" dirty="0" smtClean="0"/>
              <a:t>You need to fill in the blanks by taking the easting and northing values of the lower left vertex and upper right vertex and whose are mentioned in the Table 4 of Tutorial 2.</a:t>
            </a:r>
            <a:endParaRPr lang="en-US" sz="3600" dirty="0"/>
          </a:p>
        </p:txBody>
      </p:sp>
      <p:sp>
        <p:nvSpPr>
          <p:cNvPr id="7" name="Rectangle 6"/>
          <p:cNvSpPr/>
          <p:nvPr/>
        </p:nvSpPr>
        <p:spPr>
          <a:xfrm>
            <a:off x="3205424" y="4129873"/>
            <a:ext cx="2421653" cy="241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6142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1580" y="3653928"/>
            <a:ext cx="7915275" cy="2247900"/>
          </a:xfrm>
        </p:spPr>
      </p:pic>
      <p:sp>
        <p:nvSpPr>
          <p:cNvPr id="5" name="TextBox 4"/>
          <p:cNvSpPr txBox="1"/>
          <p:nvPr/>
        </p:nvSpPr>
        <p:spPr>
          <a:xfrm>
            <a:off x="1165608" y="713433"/>
            <a:ext cx="10309609" cy="1815882"/>
          </a:xfrm>
          <a:prstGeom prst="rect">
            <a:avLst/>
          </a:prstGeom>
          <a:noFill/>
        </p:spPr>
        <p:txBody>
          <a:bodyPr wrap="square" rtlCol="0">
            <a:spAutoFit/>
          </a:bodyPr>
          <a:lstStyle/>
          <a:p>
            <a:r>
              <a:rPr lang="en-US" sz="2800" dirty="0" smtClean="0"/>
              <a:t>Fill in the blanks: </a:t>
            </a:r>
          </a:p>
          <a:p>
            <a:r>
              <a:rPr lang="en-US" sz="2800" dirty="0" smtClean="0"/>
              <a:t>Lower </a:t>
            </a:r>
            <a:r>
              <a:rPr lang="en-US" sz="2800" dirty="0"/>
              <a:t>left corner: </a:t>
            </a:r>
            <a:r>
              <a:rPr lang="en-US" sz="2800" dirty="0" smtClean="0"/>
              <a:t>(X</a:t>
            </a:r>
            <a:r>
              <a:rPr lang="en-US" sz="2800" dirty="0"/>
              <a:t>: 430432.346623477, Y: </a:t>
            </a:r>
            <a:r>
              <a:rPr lang="en-US" sz="2800" dirty="0" smtClean="0"/>
              <a:t>2296468.21637671)</a:t>
            </a:r>
          </a:p>
          <a:p>
            <a:endParaRPr lang="en-US" sz="2800" dirty="0"/>
          </a:p>
          <a:p>
            <a:r>
              <a:rPr lang="en-US" sz="2800" dirty="0" smtClean="0"/>
              <a:t>Upper </a:t>
            </a:r>
            <a:r>
              <a:rPr lang="en-US" sz="2800" dirty="0"/>
              <a:t>right corner: (X: 435480.926591805, Y: </a:t>
            </a:r>
            <a:r>
              <a:rPr lang="en-US" sz="2800" dirty="0" smtClean="0"/>
              <a:t>2303273.05116488)</a:t>
            </a:r>
          </a:p>
        </p:txBody>
      </p:sp>
    </p:spTree>
    <p:extLst>
      <p:ext uri="{BB962C8B-B14F-4D97-AF65-F5344CB8AC3E}">
        <p14:creationId xmlns:p14="http://schemas.microsoft.com/office/powerpoint/2010/main" val="2338552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50" y="3004344"/>
            <a:ext cx="6438900" cy="1993900"/>
          </a:xfrm>
        </p:spPr>
      </p:pic>
      <p:sp>
        <p:nvSpPr>
          <p:cNvPr id="6" name="Rectangle 5"/>
          <p:cNvSpPr/>
          <p:nvPr/>
        </p:nvSpPr>
        <p:spPr>
          <a:xfrm>
            <a:off x="3929204" y="3204927"/>
            <a:ext cx="615636" cy="208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638677" y="914400"/>
            <a:ext cx="9144000" cy="1569660"/>
          </a:xfrm>
          <a:prstGeom prst="rect">
            <a:avLst/>
          </a:prstGeom>
          <a:noFill/>
        </p:spPr>
        <p:txBody>
          <a:bodyPr wrap="square" rtlCol="0">
            <a:spAutoFit/>
          </a:bodyPr>
          <a:lstStyle/>
          <a:p>
            <a:r>
              <a:rPr lang="en-US" sz="3200" dirty="0" smtClean="0"/>
              <a:t>Then navigate to the:</a:t>
            </a:r>
          </a:p>
          <a:p>
            <a:r>
              <a:rPr lang="en-US" sz="3200" dirty="0" smtClean="0"/>
              <a:t>Work Area &gt; Show Background Images</a:t>
            </a:r>
          </a:p>
          <a:p>
            <a:r>
              <a:rPr lang="en-US" sz="3200" dirty="0" smtClean="0"/>
              <a:t>from the menu bar option </a:t>
            </a:r>
            <a:endParaRPr lang="en-US" sz="3200" dirty="0"/>
          </a:p>
        </p:txBody>
      </p:sp>
    </p:spTree>
    <p:extLst>
      <p:ext uri="{BB962C8B-B14F-4D97-AF65-F5344CB8AC3E}">
        <p14:creationId xmlns:p14="http://schemas.microsoft.com/office/powerpoint/2010/main" val="4137764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666" y="986246"/>
            <a:ext cx="4799920" cy="5670550"/>
          </a:xfrm>
        </p:spPr>
      </p:pic>
      <p:sp>
        <p:nvSpPr>
          <p:cNvPr id="5" name="TextBox 4"/>
          <p:cNvSpPr txBox="1"/>
          <p:nvPr/>
        </p:nvSpPr>
        <p:spPr>
          <a:xfrm>
            <a:off x="896293" y="253496"/>
            <a:ext cx="10529179" cy="584775"/>
          </a:xfrm>
          <a:prstGeom prst="rect">
            <a:avLst/>
          </a:prstGeom>
          <a:noFill/>
        </p:spPr>
        <p:txBody>
          <a:bodyPr wrap="square" rtlCol="0">
            <a:spAutoFit/>
          </a:bodyPr>
          <a:lstStyle/>
          <a:p>
            <a:pPr algn="ctr"/>
            <a:r>
              <a:rPr lang="en-US" sz="3200" dirty="0" smtClean="0"/>
              <a:t>Then, the rectified image will be appeared in the window</a:t>
            </a:r>
            <a:endParaRPr lang="en-US" sz="3200" dirty="0"/>
          </a:p>
        </p:txBody>
      </p:sp>
    </p:spTree>
    <p:extLst>
      <p:ext uri="{BB962C8B-B14F-4D97-AF65-F5344CB8AC3E}">
        <p14:creationId xmlns:p14="http://schemas.microsoft.com/office/powerpoint/2010/main" val="303469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600" dirty="0" smtClean="0"/>
              <a:t>First, open the MIKE Zero software</a:t>
            </a:r>
            <a:endParaRPr lang="en-US" sz="3600" dirty="0"/>
          </a:p>
        </p:txBody>
      </p:sp>
    </p:spTree>
    <p:extLst>
      <p:ext uri="{BB962C8B-B14F-4D97-AF65-F5344CB8AC3E}">
        <p14:creationId xmlns:p14="http://schemas.microsoft.com/office/powerpoint/2010/main" val="895441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429" y="2374308"/>
            <a:ext cx="7818755" cy="4191635"/>
          </a:xfrm>
          <a:prstGeom prst="rect">
            <a:avLst/>
          </a:prstGeom>
        </p:spPr>
      </p:pic>
      <p:sp>
        <p:nvSpPr>
          <p:cNvPr id="5" name="TextBox 4"/>
          <p:cNvSpPr txBox="1"/>
          <p:nvPr/>
        </p:nvSpPr>
        <p:spPr>
          <a:xfrm>
            <a:off x="483995" y="291402"/>
            <a:ext cx="11224009" cy="1077218"/>
          </a:xfrm>
          <a:prstGeom prst="rect">
            <a:avLst/>
          </a:prstGeom>
          <a:noFill/>
        </p:spPr>
        <p:txBody>
          <a:bodyPr wrap="square" rtlCol="0">
            <a:spAutoFit/>
          </a:bodyPr>
          <a:lstStyle/>
          <a:p>
            <a:pPr algn="ctr"/>
            <a:r>
              <a:rPr lang="en-US" sz="3200" dirty="0"/>
              <a:t>You can magnify the image in the window by using tool 1.</a:t>
            </a:r>
          </a:p>
          <a:p>
            <a:pPr algn="ctr"/>
            <a:endParaRPr lang="en-US" sz="3200" dirty="0"/>
          </a:p>
        </p:txBody>
      </p:sp>
      <p:sp>
        <p:nvSpPr>
          <p:cNvPr id="6" name="TextBox 5"/>
          <p:cNvSpPr txBox="1"/>
          <p:nvPr/>
        </p:nvSpPr>
        <p:spPr>
          <a:xfrm>
            <a:off x="1889090" y="1547446"/>
            <a:ext cx="4943789" cy="646331"/>
          </a:xfrm>
          <a:prstGeom prst="rect">
            <a:avLst/>
          </a:prstGeom>
          <a:noFill/>
          <a:ln>
            <a:solidFill>
              <a:schemeClr val="tx1"/>
            </a:solidFill>
          </a:ln>
        </p:spPr>
        <p:txBody>
          <a:bodyPr wrap="square" rtlCol="0">
            <a:spAutoFit/>
          </a:bodyPr>
          <a:lstStyle/>
          <a:p>
            <a:pPr algn="ctr"/>
            <a:r>
              <a:rPr lang="en-US" dirty="0" smtClean="0"/>
              <a:t>This number is not 35, it is actually 3.5, so the bathymetry of this point is 3.5 m</a:t>
            </a:r>
            <a:endParaRPr lang="en-US" dirty="0"/>
          </a:p>
        </p:txBody>
      </p:sp>
      <p:sp>
        <p:nvSpPr>
          <p:cNvPr id="7" name="Rectangle 6"/>
          <p:cNvSpPr/>
          <p:nvPr/>
        </p:nvSpPr>
        <p:spPr>
          <a:xfrm>
            <a:off x="3898760" y="3788229"/>
            <a:ext cx="924449" cy="1045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2"/>
          </p:cNvCxnSpPr>
          <p:nvPr/>
        </p:nvCxnSpPr>
        <p:spPr>
          <a:xfrm>
            <a:off x="4360985" y="2193777"/>
            <a:ext cx="0" cy="15944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07947" y="2602523"/>
            <a:ext cx="3858567" cy="369332"/>
          </a:xfrm>
          <a:prstGeom prst="rect">
            <a:avLst/>
          </a:prstGeom>
          <a:noFill/>
          <a:ln>
            <a:solidFill>
              <a:schemeClr val="bg1"/>
            </a:solidFill>
          </a:ln>
        </p:spPr>
        <p:txBody>
          <a:bodyPr wrap="square" rtlCol="0">
            <a:spAutoFit/>
          </a:bodyPr>
          <a:lstStyle/>
          <a:p>
            <a:r>
              <a:rPr lang="en-US" dirty="0" smtClean="0">
                <a:solidFill>
                  <a:schemeClr val="bg1"/>
                </a:solidFill>
              </a:rPr>
              <a:t>So the bathymetry of this point is 5.8 m</a:t>
            </a:r>
            <a:endParaRPr lang="en-US" dirty="0">
              <a:solidFill>
                <a:schemeClr val="bg1"/>
              </a:solidFill>
            </a:endParaRPr>
          </a:p>
        </p:txBody>
      </p:sp>
      <p:sp>
        <p:nvSpPr>
          <p:cNvPr id="13" name="Rectangle 12"/>
          <p:cNvSpPr/>
          <p:nvPr/>
        </p:nvSpPr>
        <p:spPr>
          <a:xfrm>
            <a:off x="5617029" y="4270549"/>
            <a:ext cx="743578" cy="9646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endCxn id="13" idx="0"/>
          </p:cNvCxnSpPr>
          <p:nvPr/>
        </p:nvCxnSpPr>
        <p:spPr>
          <a:xfrm flipH="1">
            <a:off x="5988818" y="2971855"/>
            <a:ext cx="1899138" cy="1298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379947" y="5469708"/>
            <a:ext cx="1328057" cy="646331"/>
          </a:xfrm>
          <a:prstGeom prst="rect">
            <a:avLst/>
          </a:prstGeom>
          <a:noFill/>
          <a:ln>
            <a:solidFill>
              <a:schemeClr val="tx1"/>
            </a:solidFill>
          </a:ln>
        </p:spPr>
        <p:txBody>
          <a:bodyPr wrap="square" rtlCol="0">
            <a:spAutoFit/>
          </a:bodyPr>
          <a:lstStyle/>
          <a:p>
            <a:pPr algn="ctr"/>
            <a:r>
              <a:rPr lang="en-US" dirty="0" smtClean="0"/>
              <a:t>And this is 2.3 m</a:t>
            </a:r>
            <a:endParaRPr lang="en-US" dirty="0"/>
          </a:p>
        </p:txBody>
      </p:sp>
      <p:sp>
        <p:nvSpPr>
          <p:cNvPr id="17" name="Rectangle 16"/>
          <p:cNvSpPr/>
          <p:nvPr/>
        </p:nvSpPr>
        <p:spPr>
          <a:xfrm>
            <a:off x="7556360" y="5235191"/>
            <a:ext cx="1045029" cy="1115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a:off x="8641580" y="5792873"/>
            <a:ext cx="173836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922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 Land Polygons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3600" dirty="0" smtClean="0"/>
              <a:t>Take a look on the image window, and find out on the land boundary. </a:t>
            </a:r>
            <a:endParaRPr lang="en-US" sz="3600" dirty="0"/>
          </a:p>
          <a:p>
            <a:pPr>
              <a:buFont typeface="Wingdings" panose="05000000000000000000" pitchFamily="2" charset="2"/>
              <a:buChar char="q"/>
            </a:pPr>
            <a:r>
              <a:rPr lang="en-US" sz="3600" dirty="0" smtClean="0"/>
              <a:t>Click on the tool 8 to activate the adding of land boundary.</a:t>
            </a:r>
          </a:p>
          <a:p>
            <a:pPr>
              <a:buFont typeface="Wingdings" panose="05000000000000000000" pitchFamily="2" charset="2"/>
              <a:buChar char="q"/>
            </a:pPr>
            <a:r>
              <a:rPr lang="en-US" sz="3600" dirty="0"/>
              <a:t> </a:t>
            </a:r>
            <a:r>
              <a:rPr lang="en-US" sz="3600" dirty="0" smtClean="0"/>
              <a:t>A green color mouse cursor will be appeared.</a:t>
            </a:r>
          </a:p>
          <a:p>
            <a:pPr marL="571500" indent="-571500">
              <a:buFont typeface="+mj-lt"/>
              <a:buAutoNum type="romanLcPeriod"/>
            </a:pPr>
            <a:endParaRPr lang="en-US" sz="3600" dirty="0" smtClean="0"/>
          </a:p>
          <a:p>
            <a:pPr marL="0" indent="0">
              <a:buNone/>
            </a:pPr>
            <a:endParaRPr lang="en-US" dirty="0"/>
          </a:p>
        </p:txBody>
      </p:sp>
    </p:spTree>
    <p:extLst>
      <p:ext uri="{BB962C8B-B14F-4D97-AF65-F5344CB8AC3E}">
        <p14:creationId xmlns:p14="http://schemas.microsoft.com/office/powerpoint/2010/main" val="129353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350" y="349250"/>
            <a:ext cx="5321300" cy="6159500"/>
          </a:xfrm>
          <a:prstGeom prst="rect">
            <a:avLst/>
          </a:prstGeom>
        </p:spPr>
      </p:pic>
      <p:sp>
        <p:nvSpPr>
          <p:cNvPr id="8" name="Rectangle 7"/>
          <p:cNvSpPr/>
          <p:nvPr/>
        </p:nvSpPr>
        <p:spPr>
          <a:xfrm>
            <a:off x="6752492" y="733530"/>
            <a:ext cx="160774" cy="1909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6722347" y="170823"/>
            <a:ext cx="221063" cy="56270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271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600" dirty="0" smtClean="0"/>
              <a:t>We will first define the land boundary from the left side. </a:t>
            </a:r>
            <a:endParaRPr lang="en-US" sz="3600" dirty="0"/>
          </a:p>
          <a:p>
            <a:pPr>
              <a:buFont typeface="Wingdings" panose="05000000000000000000" pitchFamily="2" charset="2"/>
              <a:buChar char="q"/>
            </a:pPr>
            <a:r>
              <a:rPr lang="en-US" sz="3600" dirty="0" smtClean="0"/>
              <a:t> Left click on the mouse and hold on a arbitrary point in the left side of the image and move the mouse cursor as you are supposed to draw a rough curve as roughly as the following figure.</a:t>
            </a:r>
          </a:p>
          <a:p>
            <a:pPr>
              <a:buFont typeface="Wingdings" panose="05000000000000000000" pitchFamily="2" charset="2"/>
              <a:buChar char="q"/>
            </a:pPr>
            <a:r>
              <a:rPr lang="en-US" sz="3600" dirty="0" err="1" smtClean="0"/>
              <a:t>Unhold</a:t>
            </a:r>
            <a:r>
              <a:rPr lang="en-US" sz="3600" dirty="0" smtClean="0"/>
              <a:t> the left click of the mouse.</a:t>
            </a:r>
          </a:p>
          <a:p>
            <a:endParaRPr lang="en-US" sz="3600" dirty="0"/>
          </a:p>
        </p:txBody>
      </p:sp>
    </p:spTree>
    <p:extLst>
      <p:ext uri="{BB962C8B-B14F-4D97-AF65-F5344CB8AC3E}">
        <p14:creationId xmlns:p14="http://schemas.microsoft.com/office/powerpoint/2010/main" val="2834508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325" y="451548"/>
            <a:ext cx="4959350" cy="5829300"/>
          </a:xfrm>
          <a:prstGeom prst="rect">
            <a:avLst/>
          </a:prstGeom>
        </p:spPr>
      </p:pic>
      <p:sp>
        <p:nvSpPr>
          <p:cNvPr id="5" name="Rectangle 4"/>
          <p:cNvSpPr/>
          <p:nvPr/>
        </p:nvSpPr>
        <p:spPr>
          <a:xfrm>
            <a:off x="5235191" y="3366197"/>
            <a:ext cx="753627" cy="1065125"/>
          </a:xfrm>
          <a:prstGeom prst="rect">
            <a:avLst/>
          </a:prstGeom>
          <a:noFill/>
          <a:ln>
            <a:solidFill>
              <a:srgbClr val="0070C0"/>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60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Now you can move a point by the tool no 5. </a:t>
            </a:r>
            <a:endParaRPr lang="en-US" dirty="0"/>
          </a:p>
        </p:txBody>
      </p:sp>
    </p:spTree>
    <p:extLst>
      <p:ext uri="{BB962C8B-B14F-4D97-AF65-F5344CB8AC3E}">
        <p14:creationId xmlns:p14="http://schemas.microsoft.com/office/powerpoint/2010/main" val="2375603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775" y="228600"/>
            <a:ext cx="5378450" cy="6400800"/>
          </a:xfrm>
          <a:prstGeom prst="rect">
            <a:avLst/>
          </a:prstGeom>
        </p:spPr>
      </p:pic>
      <p:sp>
        <p:nvSpPr>
          <p:cNvPr id="6" name="Rectangle 5"/>
          <p:cNvSpPr/>
          <p:nvPr/>
        </p:nvSpPr>
        <p:spPr>
          <a:xfrm>
            <a:off x="4973934" y="2100105"/>
            <a:ext cx="1808703" cy="2401557"/>
          </a:xfrm>
          <a:prstGeom prst="rect">
            <a:avLst/>
          </a:prstGeom>
          <a:noFill/>
          <a:ln>
            <a:solidFill>
              <a:srgbClr val="00B0F0"/>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39543" y="612949"/>
            <a:ext cx="180870" cy="190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6079253" y="120580"/>
            <a:ext cx="271305" cy="49236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769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Move all the points of this polygon by the tool 5 in a way that, the points are located along the boundary line (the land boundary in the left side of the image) and the polygon coincided with the boundary line </a:t>
            </a:r>
            <a:r>
              <a:rPr lang="en-US" dirty="0"/>
              <a:t>(the land boundary in the left side of the image) </a:t>
            </a:r>
            <a:r>
              <a:rPr lang="en-US" dirty="0" smtClean="0"/>
              <a:t>.</a:t>
            </a:r>
          </a:p>
          <a:p>
            <a:pPr>
              <a:buFont typeface="Wingdings" panose="05000000000000000000" pitchFamily="2" charset="2"/>
              <a:buChar char="q"/>
            </a:pPr>
            <a:r>
              <a:rPr lang="en-US" dirty="0"/>
              <a:t> </a:t>
            </a:r>
            <a:r>
              <a:rPr lang="en-US" dirty="0" smtClean="0"/>
              <a:t>You can also use tool 1, tool 2 if necessary to do this task.</a:t>
            </a:r>
            <a:endParaRPr lang="en-US" dirty="0"/>
          </a:p>
        </p:txBody>
      </p:sp>
    </p:spTree>
    <p:extLst>
      <p:ext uri="{BB962C8B-B14F-4D97-AF65-F5344CB8AC3E}">
        <p14:creationId xmlns:p14="http://schemas.microsoft.com/office/powerpoint/2010/main" val="1685708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675" y="273050"/>
            <a:ext cx="5200650" cy="6311900"/>
          </a:xfrm>
          <a:prstGeom prst="rect">
            <a:avLst/>
          </a:prstGeom>
        </p:spPr>
      </p:pic>
      <p:sp>
        <p:nvSpPr>
          <p:cNvPr id="5" name="Rectangle 4"/>
          <p:cNvSpPr/>
          <p:nvPr/>
        </p:nvSpPr>
        <p:spPr>
          <a:xfrm>
            <a:off x="4943789" y="1909187"/>
            <a:ext cx="1276141" cy="3657600"/>
          </a:xfrm>
          <a:prstGeom prst="rect">
            <a:avLst/>
          </a:prstGeom>
          <a:noFill/>
          <a:ln>
            <a:solidFill>
              <a:srgbClr val="00B0F0"/>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5406013" y="1557495"/>
            <a:ext cx="422031" cy="1085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747657" y="3255666"/>
            <a:ext cx="743578" cy="482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918479" y="4983982"/>
            <a:ext cx="1055077" cy="11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71033" y="2733152"/>
            <a:ext cx="793820" cy="90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411226" y="4230356"/>
            <a:ext cx="703385" cy="1004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839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In the same way, draw land boundary polygon for the right side land boundary of the image.</a:t>
            </a:r>
            <a:endParaRPr lang="en-US" dirty="0"/>
          </a:p>
        </p:txBody>
      </p:sp>
    </p:spTree>
    <p:extLst>
      <p:ext uri="{BB962C8B-B14F-4D97-AF65-F5344CB8AC3E}">
        <p14:creationId xmlns:p14="http://schemas.microsoft.com/office/powerpoint/2010/main" val="236113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smtClean="0"/>
              <a:t>Press </a:t>
            </a:r>
            <a:r>
              <a:rPr lang="en-US" sz="3600" dirty="0" err="1" smtClean="0"/>
              <a:t>Ctrl+N</a:t>
            </a:r>
            <a:r>
              <a:rPr lang="en-US" sz="3600" dirty="0" smtClean="0"/>
              <a:t> when the windows of the MIKE Zero is open or navigate to the File&gt; New &gt; File…</a:t>
            </a:r>
          </a:p>
          <a:p>
            <a:r>
              <a:rPr lang="en-US" sz="3600" dirty="0" smtClean="0"/>
              <a:t>The “New File” Dialog box will be opened.</a:t>
            </a:r>
            <a:endParaRPr lang="en-US" sz="3600" dirty="0"/>
          </a:p>
        </p:txBody>
      </p:sp>
    </p:spTree>
    <p:extLst>
      <p:ext uri="{BB962C8B-B14F-4D97-AF65-F5344CB8AC3E}">
        <p14:creationId xmlns:p14="http://schemas.microsoft.com/office/powerpoint/2010/main" val="816877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528152" y="268130"/>
            <a:ext cx="5182076" cy="6079808"/>
          </a:xfrm>
          <a:prstGeom prst="rect">
            <a:avLst/>
          </a:prstGeom>
        </p:spPr>
      </p:pic>
      <p:sp>
        <p:nvSpPr>
          <p:cNvPr id="6" name="Rectangle 5"/>
          <p:cNvSpPr/>
          <p:nvPr/>
        </p:nvSpPr>
        <p:spPr>
          <a:xfrm>
            <a:off x="6069204" y="1688123"/>
            <a:ext cx="1848897" cy="3768132"/>
          </a:xfrm>
          <a:prstGeom prst="rect">
            <a:avLst/>
          </a:prstGeom>
          <a:noFill/>
          <a:ln>
            <a:solidFill>
              <a:srgbClr val="00B0F0"/>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0710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Set the current contour level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Press </a:t>
            </a:r>
            <a:r>
              <a:rPr lang="en-US" dirty="0" err="1" smtClean="0"/>
              <a:t>ctrl+L</a:t>
            </a:r>
            <a:r>
              <a:rPr lang="en-US" dirty="0" smtClean="0"/>
              <a:t> or navigate: Work Area &gt; Set Current Contour Level …</a:t>
            </a:r>
          </a:p>
          <a:p>
            <a:pPr>
              <a:buFont typeface="Wingdings" panose="05000000000000000000" pitchFamily="2" charset="2"/>
              <a:buChar char="q"/>
            </a:pPr>
            <a:r>
              <a:rPr lang="en-US" dirty="0" smtClean="0"/>
              <a:t> A “Contour level” dialog box will be opened.</a:t>
            </a:r>
          </a:p>
          <a:p>
            <a:pPr>
              <a:buFont typeface="Wingdings" panose="05000000000000000000" pitchFamily="2" charset="2"/>
              <a:buChar char="q"/>
            </a:pPr>
            <a:r>
              <a:rPr lang="en-US" dirty="0" smtClean="0"/>
              <a:t> Click “New” button</a:t>
            </a:r>
          </a:p>
          <a:p>
            <a:pPr>
              <a:buFont typeface="Wingdings" panose="05000000000000000000" pitchFamily="2" charset="2"/>
              <a:buChar char="q"/>
            </a:pPr>
            <a:r>
              <a:rPr lang="en-US" dirty="0"/>
              <a:t> </a:t>
            </a:r>
            <a:r>
              <a:rPr lang="en-US" dirty="0" smtClean="0"/>
              <a:t>Enter 0</a:t>
            </a:r>
          </a:p>
          <a:p>
            <a:pPr>
              <a:buFont typeface="Wingdings" panose="05000000000000000000" pitchFamily="2" charset="2"/>
              <a:buChar char="q"/>
            </a:pPr>
            <a:r>
              <a:rPr lang="en-US" dirty="0"/>
              <a:t> </a:t>
            </a:r>
            <a:r>
              <a:rPr lang="en-US" dirty="0" smtClean="0"/>
              <a:t>Don’t close it now</a:t>
            </a:r>
          </a:p>
          <a:p>
            <a:endParaRPr lang="en-US" b="1"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0839" y="2409789"/>
            <a:ext cx="2057400" cy="2159000"/>
          </a:xfrm>
          <a:prstGeom prst="rect">
            <a:avLst/>
          </a:prstGeom>
        </p:spPr>
      </p:pic>
    </p:spTree>
    <p:extLst>
      <p:ext uri="{BB962C8B-B14F-4D97-AF65-F5344CB8AC3E}">
        <p14:creationId xmlns:p14="http://schemas.microsoft.com/office/powerpoint/2010/main" val="3702230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Set the contour level of land boundary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3200" dirty="0" smtClean="0"/>
              <a:t> Left click on the icon of the tool 9.</a:t>
            </a:r>
          </a:p>
          <a:p>
            <a:pPr>
              <a:buFont typeface="Wingdings" panose="05000000000000000000" pitchFamily="2" charset="2"/>
              <a:buChar char="q"/>
            </a:pPr>
            <a:r>
              <a:rPr lang="en-US" sz="3200" dirty="0"/>
              <a:t> </a:t>
            </a:r>
            <a:r>
              <a:rPr lang="en-US" sz="3200" dirty="0" smtClean="0"/>
              <a:t>Left click on a outer point that is located above the image and left to the image.</a:t>
            </a:r>
          </a:p>
          <a:p>
            <a:pPr>
              <a:buFont typeface="Wingdings" panose="05000000000000000000" pitchFamily="2" charset="2"/>
              <a:buChar char="q"/>
            </a:pPr>
            <a:r>
              <a:rPr lang="en-US" sz="3200" dirty="0"/>
              <a:t> </a:t>
            </a:r>
            <a:r>
              <a:rPr lang="en-US" sz="3200" dirty="0" smtClean="0"/>
              <a:t>Hold on this mouse left click and the move the green icon to the right and then down in a way that it covers the whole land boundary polygon of the left side of the image. Then the left land boundary polygon will be selected. </a:t>
            </a:r>
          </a:p>
          <a:p>
            <a:pPr marL="0" indent="0">
              <a:buNone/>
            </a:pPr>
            <a:endParaRPr lang="en-US" dirty="0" smtClean="0"/>
          </a:p>
          <a:p>
            <a:endParaRPr lang="en-US" dirty="0"/>
          </a:p>
        </p:txBody>
      </p:sp>
    </p:spTree>
    <p:extLst>
      <p:ext uri="{BB962C8B-B14F-4D97-AF65-F5344CB8AC3E}">
        <p14:creationId xmlns:p14="http://schemas.microsoft.com/office/powerpoint/2010/main" val="4251835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2568" y="489193"/>
            <a:ext cx="6195060" cy="5760720"/>
          </a:xfrm>
        </p:spPr>
      </p:pic>
      <p:sp>
        <p:nvSpPr>
          <p:cNvPr id="5" name="Rectangle 4"/>
          <p:cNvSpPr/>
          <p:nvPr/>
        </p:nvSpPr>
        <p:spPr>
          <a:xfrm>
            <a:off x="4240404" y="1848897"/>
            <a:ext cx="1165609" cy="3386294"/>
          </a:xfrm>
          <a:prstGeom prst="rect">
            <a:avLst/>
          </a:prstGeom>
          <a:noFill/>
          <a:ln>
            <a:solidFill>
              <a:srgbClr val="00B0F0"/>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680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2224"/>
            <a:ext cx="10515600" cy="5714739"/>
          </a:xfrm>
        </p:spPr>
        <p:txBody>
          <a:bodyPr/>
          <a:lstStyle/>
          <a:p>
            <a:pPr>
              <a:buFont typeface="Wingdings" panose="05000000000000000000" pitchFamily="2" charset="2"/>
              <a:buChar char="q"/>
            </a:pPr>
            <a:r>
              <a:rPr lang="en-US" dirty="0" smtClean="0"/>
              <a:t> Right click on any point of the selected polygon.</a:t>
            </a:r>
          </a:p>
          <a:p>
            <a:pPr>
              <a:buFont typeface="Wingdings" panose="05000000000000000000" pitchFamily="2" charset="2"/>
              <a:buChar char="q"/>
            </a:pPr>
            <a:r>
              <a:rPr lang="en-US" dirty="0"/>
              <a:t> </a:t>
            </a:r>
            <a:r>
              <a:rPr lang="en-US" dirty="0" smtClean="0"/>
              <a:t>A tool bar option will be appeared.</a:t>
            </a:r>
          </a:p>
          <a:p>
            <a:pPr>
              <a:buFont typeface="Wingdings" panose="05000000000000000000" pitchFamily="2" charset="2"/>
              <a:buChar char="q"/>
            </a:pPr>
            <a:r>
              <a:rPr lang="en-US" dirty="0"/>
              <a:t> </a:t>
            </a:r>
            <a:r>
              <a:rPr lang="en-US" dirty="0" smtClean="0"/>
              <a:t>Select the option “Edit Contour </a:t>
            </a:r>
            <a:r>
              <a:rPr lang="en-US" dirty="0"/>
              <a:t>L</a:t>
            </a:r>
            <a:r>
              <a:rPr lang="en-US" dirty="0" smtClean="0"/>
              <a:t>evel”. </a:t>
            </a:r>
          </a:p>
          <a:p>
            <a:pPr>
              <a:buFont typeface="Wingdings" panose="05000000000000000000" pitchFamily="2" charset="2"/>
              <a:buChar char="q"/>
            </a:pPr>
            <a:r>
              <a:rPr lang="en-US" dirty="0"/>
              <a:t> </a:t>
            </a:r>
            <a:r>
              <a:rPr lang="en-US" dirty="0" smtClean="0"/>
              <a:t>A “Edit Contour Level” dialog box will be opened.</a:t>
            </a:r>
          </a:p>
          <a:p>
            <a:pPr>
              <a:buFont typeface="Wingdings" panose="05000000000000000000" pitchFamily="2" charset="2"/>
              <a:buChar char="q"/>
            </a:pPr>
            <a:r>
              <a:rPr lang="en-US" dirty="0"/>
              <a:t> </a:t>
            </a:r>
            <a:r>
              <a:rPr lang="en-US" dirty="0" smtClean="0"/>
              <a:t>Enter 0 and click the button  “OK”.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035" y="3578889"/>
            <a:ext cx="3390900" cy="1600200"/>
          </a:xfrm>
          <a:prstGeom prst="rect">
            <a:avLst/>
          </a:prstGeom>
        </p:spPr>
      </p:pic>
      <p:cxnSp>
        <p:nvCxnSpPr>
          <p:cNvPr id="7" name="Elbow Connector 6"/>
          <p:cNvCxnSpPr>
            <a:endCxn id="5" idx="0"/>
          </p:cNvCxnSpPr>
          <p:nvPr/>
        </p:nvCxnSpPr>
        <p:spPr>
          <a:xfrm>
            <a:off x="6430945" y="2733152"/>
            <a:ext cx="1546540" cy="845737"/>
          </a:xfrm>
          <a:prstGeom prst="bentConnector2">
            <a:avLst/>
          </a:prstGeom>
          <a:ln>
            <a:solidFill>
              <a:schemeClr val="tx1"/>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974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3600" dirty="0" smtClean="0"/>
              <a:t>In the same way, edit the Contour Level Entry of the right polygon boundary. </a:t>
            </a:r>
            <a:endParaRPr lang="en-US" sz="3600" dirty="0"/>
          </a:p>
        </p:txBody>
      </p:sp>
    </p:spTree>
    <p:extLst>
      <p:ext uri="{BB962C8B-B14F-4D97-AF65-F5344CB8AC3E}">
        <p14:creationId xmlns:p14="http://schemas.microsoft.com/office/powerpoint/2010/main" val="2809609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In the “Contour Levels” dialog box, click “New” button.</a:t>
            </a:r>
          </a:p>
          <a:p>
            <a:pPr>
              <a:buFont typeface="Wingdings" panose="05000000000000000000" pitchFamily="2" charset="2"/>
              <a:buChar char="q"/>
            </a:pPr>
            <a:r>
              <a:rPr lang="en-US" dirty="0"/>
              <a:t> </a:t>
            </a:r>
            <a:r>
              <a:rPr lang="en-US" dirty="0" smtClean="0"/>
              <a:t>Then the ‘New </a:t>
            </a:r>
            <a:r>
              <a:rPr lang="en-US" dirty="0" err="1" smtClean="0"/>
              <a:t>Cotour</a:t>
            </a:r>
            <a:r>
              <a:rPr lang="en-US" dirty="0" smtClean="0"/>
              <a:t> Level” dialog box will be appeared.</a:t>
            </a:r>
          </a:p>
          <a:p>
            <a:pPr>
              <a:buFont typeface="Wingdings" panose="05000000000000000000" pitchFamily="2" charset="2"/>
              <a:buChar char="q"/>
            </a:pPr>
            <a:r>
              <a:rPr lang="en-US" dirty="0"/>
              <a:t> </a:t>
            </a:r>
            <a:r>
              <a:rPr lang="en-US" dirty="0" smtClean="0"/>
              <a:t>Enter 0.2, click on the ‘OK” button. </a:t>
            </a:r>
          </a:p>
          <a:p>
            <a:pPr>
              <a:buFont typeface="Wingdings" panose="05000000000000000000" pitchFamily="2" charset="2"/>
              <a:buChar char="q"/>
            </a:pPr>
            <a:endParaRPr lang="en-US" dirty="0"/>
          </a:p>
        </p:txBody>
      </p:sp>
      <p:sp>
        <p:nvSpPr>
          <p:cNvPr id="7" name="TextBox 6"/>
          <p:cNvSpPr txBox="1"/>
          <p:nvPr/>
        </p:nvSpPr>
        <p:spPr>
          <a:xfrm>
            <a:off x="793820" y="422031"/>
            <a:ext cx="10651253" cy="769441"/>
          </a:xfrm>
          <a:prstGeom prst="rect">
            <a:avLst/>
          </a:prstGeom>
          <a:noFill/>
        </p:spPr>
        <p:txBody>
          <a:bodyPr wrap="square" rtlCol="0">
            <a:spAutoFit/>
          </a:bodyPr>
          <a:lstStyle/>
          <a:p>
            <a:pPr algn="ctr"/>
            <a:r>
              <a:rPr lang="en-US" sz="4400" dirty="0" smtClean="0"/>
              <a:t>Add Points</a:t>
            </a:r>
            <a:endParaRPr lang="en-US" sz="4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452" y="2912216"/>
            <a:ext cx="2946400" cy="3898900"/>
          </a:xfrm>
          <a:prstGeom prst="rect">
            <a:avLst/>
          </a:prstGeom>
        </p:spPr>
      </p:pic>
      <p:sp>
        <p:nvSpPr>
          <p:cNvPr id="8" name="Rectangle 7"/>
          <p:cNvSpPr/>
          <p:nvPr/>
        </p:nvSpPr>
        <p:spPr>
          <a:xfrm>
            <a:off x="7777424" y="5918479"/>
            <a:ext cx="381838" cy="2584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963130" y="5757705"/>
            <a:ext cx="793819" cy="2411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212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949" y="442126"/>
            <a:ext cx="11354638" cy="6059157"/>
          </a:xfrm>
        </p:spPr>
        <p:txBody>
          <a:bodyPr/>
          <a:lstStyle/>
          <a:p>
            <a:pPr>
              <a:buFont typeface="Wingdings" panose="05000000000000000000" pitchFamily="2" charset="2"/>
              <a:buChar char="q"/>
            </a:pPr>
            <a:r>
              <a:rPr lang="en-US" dirty="0" smtClean="0"/>
              <a:t> Click on the icon of the tool no 5 to activate the add points</a:t>
            </a:r>
          </a:p>
          <a:p>
            <a:pPr>
              <a:buFont typeface="Wingdings" panose="05000000000000000000" pitchFamily="2" charset="2"/>
              <a:buChar char="q"/>
            </a:pPr>
            <a:r>
              <a:rPr lang="en-US" dirty="0"/>
              <a:t> </a:t>
            </a:r>
            <a:r>
              <a:rPr lang="en-US" dirty="0" smtClean="0"/>
              <a:t>Find all the points that are referenced to 0.2</a:t>
            </a:r>
          </a:p>
          <a:p>
            <a:pPr>
              <a:buFont typeface="Wingdings" panose="05000000000000000000" pitchFamily="2" charset="2"/>
              <a:buChar char="q"/>
            </a:pPr>
            <a:r>
              <a:rPr lang="en-US" dirty="0"/>
              <a:t> </a:t>
            </a:r>
            <a:r>
              <a:rPr lang="en-US" dirty="0" smtClean="0"/>
              <a:t>Click on these points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002" y="2556275"/>
            <a:ext cx="2882900" cy="2616200"/>
          </a:xfrm>
          <a:prstGeom prst="rect">
            <a:avLst/>
          </a:prstGeom>
        </p:spPr>
      </p:pic>
      <p:sp>
        <p:nvSpPr>
          <p:cNvPr id="5" name="Oval 4"/>
          <p:cNvSpPr/>
          <p:nvPr/>
        </p:nvSpPr>
        <p:spPr>
          <a:xfrm>
            <a:off x="9837336" y="3502635"/>
            <a:ext cx="311499" cy="2914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88" y="2135345"/>
            <a:ext cx="5288280" cy="4561840"/>
          </a:xfrm>
          <a:prstGeom prst="rect">
            <a:avLst/>
          </a:prstGeom>
        </p:spPr>
      </p:pic>
      <p:sp>
        <p:nvSpPr>
          <p:cNvPr id="16" name="Down Arrow 15"/>
          <p:cNvSpPr/>
          <p:nvPr/>
        </p:nvSpPr>
        <p:spPr>
          <a:xfrm>
            <a:off x="3387006" y="1934489"/>
            <a:ext cx="219640" cy="4721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26488" y="2411604"/>
            <a:ext cx="140677" cy="1959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532185" y="4692580"/>
            <a:ext cx="612949" cy="693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18" idx="3"/>
            <a:endCxn id="5" idx="2"/>
          </p:cNvCxnSpPr>
          <p:nvPr/>
        </p:nvCxnSpPr>
        <p:spPr>
          <a:xfrm flipV="1">
            <a:off x="3145134" y="3648336"/>
            <a:ext cx="6692202" cy="13909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517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0725"/>
            <a:ext cx="10515600" cy="6026238"/>
          </a:xfrm>
        </p:spPr>
        <p:txBody>
          <a:bodyPr/>
          <a:lstStyle/>
          <a:p>
            <a:pPr>
              <a:buFont typeface="Wingdings" panose="05000000000000000000" pitchFamily="2" charset="2"/>
              <a:buChar char="q"/>
            </a:pPr>
            <a:r>
              <a:rPr lang="en-US" dirty="0"/>
              <a:t> </a:t>
            </a:r>
            <a:r>
              <a:rPr lang="en-US" dirty="0" smtClean="0"/>
              <a:t>In the same way, add all other points whose are referred other values (e.g., 0.3, 1.8, 2.2, 2.3 etc.)</a:t>
            </a:r>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815" y="1724937"/>
            <a:ext cx="4813300" cy="3860800"/>
          </a:xfrm>
          <a:prstGeom prst="rect">
            <a:avLst/>
          </a:prstGeom>
        </p:spPr>
      </p:pic>
      <p:sp>
        <p:nvSpPr>
          <p:cNvPr id="6" name="Rectangle 5"/>
          <p:cNvSpPr/>
          <p:nvPr/>
        </p:nvSpPr>
        <p:spPr>
          <a:xfrm>
            <a:off x="6717671" y="2462543"/>
            <a:ext cx="688064" cy="1548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47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1256"/>
            <a:ext cx="10515600" cy="6481187"/>
          </a:xfrm>
        </p:spPr>
        <p:txBody>
          <a:bodyPr/>
          <a:lstStyle/>
          <a:p>
            <a:pPr>
              <a:buFont typeface="Wingdings" panose="05000000000000000000" pitchFamily="2" charset="2"/>
              <a:buChar char="q"/>
            </a:pPr>
            <a:r>
              <a:rPr lang="en-US" dirty="0" smtClean="0"/>
              <a:t>  Adjust the position of the point by using tool 5 when necessary (if the location of the added point is seem to be in incorrect location)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375" y="1360679"/>
            <a:ext cx="5683250" cy="5302250"/>
          </a:xfrm>
          <a:prstGeom prst="rect">
            <a:avLst/>
          </a:prstGeom>
        </p:spPr>
      </p:pic>
    </p:spTree>
    <p:extLst>
      <p:ext uri="{BB962C8B-B14F-4D97-AF65-F5344CB8AC3E}">
        <p14:creationId xmlns:p14="http://schemas.microsoft.com/office/powerpoint/2010/main" val="202502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50306" y="1825625"/>
            <a:ext cx="6891387" cy="4351338"/>
          </a:xfrm>
          <a:prstGeom prst="rect">
            <a:avLst/>
          </a:prstGeom>
        </p:spPr>
      </p:pic>
      <p:sp>
        <p:nvSpPr>
          <p:cNvPr id="6" name="TextBox 5"/>
          <p:cNvSpPr txBox="1"/>
          <p:nvPr/>
        </p:nvSpPr>
        <p:spPr>
          <a:xfrm>
            <a:off x="2037030" y="751438"/>
            <a:ext cx="8039477" cy="584775"/>
          </a:xfrm>
          <a:prstGeom prst="rect">
            <a:avLst/>
          </a:prstGeom>
          <a:noFill/>
        </p:spPr>
        <p:txBody>
          <a:bodyPr wrap="square" rtlCol="0">
            <a:spAutoFit/>
          </a:bodyPr>
          <a:lstStyle/>
          <a:p>
            <a:pPr algn="ctr"/>
            <a:r>
              <a:rPr lang="en-US" sz="3200" dirty="0" smtClean="0"/>
              <a:t>New File Dialog box</a:t>
            </a:r>
            <a:endParaRPr lang="en-US" sz="3200" dirty="0"/>
          </a:p>
        </p:txBody>
      </p:sp>
    </p:spTree>
    <p:extLst>
      <p:ext uri="{BB962C8B-B14F-4D97-AF65-F5344CB8AC3E}">
        <p14:creationId xmlns:p14="http://schemas.microsoft.com/office/powerpoint/2010/main" val="2715612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Add contour line (only applicable for water body)</a:t>
            </a:r>
            <a:endParaRPr lang="en-US" dirty="0"/>
          </a:p>
        </p:txBody>
      </p:sp>
      <p:sp>
        <p:nvSpPr>
          <p:cNvPr id="3" name="Content Placeholder 2"/>
          <p:cNvSpPr>
            <a:spLocks noGrp="1"/>
          </p:cNvSpPr>
          <p:nvPr>
            <p:ph idx="1"/>
          </p:nvPr>
        </p:nvSpPr>
        <p:spPr>
          <a:xfrm>
            <a:off x="838200" y="1825624"/>
            <a:ext cx="10515600" cy="4816335"/>
          </a:xfrm>
        </p:spPr>
        <p:txBody>
          <a:bodyPr/>
          <a:lstStyle/>
          <a:p>
            <a:pPr>
              <a:buFont typeface="Wingdings" panose="05000000000000000000" pitchFamily="2" charset="2"/>
              <a:buChar char="q"/>
            </a:pPr>
            <a:r>
              <a:rPr lang="en-US" dirty="0" smtClean="0"/>
              <a:t> We will now add the contour line for the water surface which is marked by the following: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859" y="2629597"/>
            <a:ext cx="3442335" cy="3698240"/>
          </a:xfrm>
          <a:prstGeom prst="rect">
            <a:avLst/>
          </a:prstGeom>
        </p:spPr>
      </p:pic>
      <p:sp>
        <p:nvSpPr>
          <p:cNvPr id="5" name="Rectangle 4"/>
          <p:cNvSpPr/>
          <p:nvPr/>
        </p:nvSpPr>
        <p:spPr>
          <a:xfrm>
            <a:off x="7737231" y="3496826"/>
            <a:ext cx="452176" cy="1115367"/>
          </a:xfrm>
          <a:prstGeom prst="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8135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450"/>
            <a:ext cx="10515600" cy="6340509"/>
          </a:xfrm>
        </p:spPr>
        <p:txBody>
          <a:bodyPr/>
          <a:lstStyle/>
          <a:p>
            <a:pPr>
              <a:buFont typeface="Wingdings" panose="05000000000000000000" pitchFamily="2" charset="2"/>
              <a:buChar char="q"/>
            </a:pPr>
            <a:r>
              <a:rPr lang="en-US" dirty="0" smtClean="0"/>
              <a:t> Add a new label -10.4 to the “Contour Levels” </a:t>
            </a:r>
          </a:p>
          <a:p>
            <a:pPr>
              <a:buFont typeface="Wingdings" panose="05000000000000000000" pitchFamily="2" charset="2"/>
              <a:buChar char="q"/>
            </a:pPr>
            <a:r>
              <a:rPr lang="en-US" dirty="0"/>
              <a:t> </a:t>
            </a:r>
            <a:r>
              <a:rPr lang="en-US" dirty="0" smtClean="0"/>
              <a:t>Click on the icon of the tool 7 to activate the Add Contours.</a:t>
            </a:r>
          </a:p>
          <a:p>
            <a:pPr marL="0" indent="0">
              <a:buNone/>
            </a:pPr>
            <a:r>
              <a:rPr lang="en-US" dirty="0"/>
              <a:t> </a:t>
            </a:r>
            <a:r>
              <a:rPr lang="en-US" dirty="0" smtClean="0"/>
              <a:t> </a:t>
            </a:r>
            <a:endParaRPr lang="en-US" dirty="0"/>
          </a:p>
        </p:txBody>
      </p:sp>
      <p:cxnSp>
        <p:nvCxnSpPr>
          <p:cNvPr id="11" name="Straight Connector 10"/>
          <p:cNvCxnSpPr/>
          <p:nvPr/>
        </p:nvCxnSpPr>
        <p:spPr>
          <a:xfrm flipV="1">
            <a:off x="8003379" y="532563"/>
            <a:ext cx="2858889" cy="10051"/>
          </a:xfrm>
          <a:prstGeom prst="line">
            <a:avLst/>
          </a:prstGeom>
          <a:ln>
            <a:solidFill>
              <a:srgbClr val="FFFF00"/>
            </a:solidFill>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256044" y="200967"/>
            <a:ext cx="6747335" cy="532563"/>
          </a:xfrm>
          <a:prstGeom prst="rect">
            <a:avLst/>
          </a:prstGeom>
          <a:noFill/>
          <a:ln>
            <a:solidFill>
              <a:srgbClr val="FFFF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56044" y="834013"/>
            <a:ext cx="8852598" cy="582805"/>
          </a:xfrm>
          <a:prstGeom prst="rect">
            <a:avLst/>
          </a:prstGeom>
          <a:noFill/>
          <a:ln>
            <a:solidFill>
              <a:srgbClr val="FFFF0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14286"/>
            <a:ext cx="5486400" cy="4673600"/>
          </a:xfrm>
          <a:prstGeom prst="rect">
            <a:avLst/>
          </a:prstGeom>
        </p:spPr>
      </p:pic>
      <p:sp>
        <p:nvSpPr>
          <p:cNvPr id="9" name="Rectangle 8"/>
          <p:cNvSpPr/>
          <p:nvPr/>
        </p:nvSpPr>
        <p:spPr>
          <a:xfrm>
            <a:off x="9676563" y="4622242"/>
            <a:ext cx="442128" cy="1406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endCxn id="9" idx="3"/>
          </p:cNvCxnSpPr>
          <p:nvPr/>
        </p:nvCxnSpPr>
        <p:spPr>
          <a:xfrm rot="5400000">
            <a:off x="8415497" y="2245809"/>
            <a:ext cx="4149967" cy="743577"/>
          </a:xfrm>
          <a:prstGeom prst="bentConnector2">
            <a:avLst/>
          </a:prstGeom>
          <a:ln>
            <a:solidFill>
              <a:srgbClr val="FFFF00"/>
            </a:solidFill>
            <a:tailEnd type="triangle"/>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41582" y="2120203"/>
            <a:ext cx="160774" cy="1708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endCxn id="13" idx="0"/>
          </p:cNvCxnSpPr>
          <p:nvPr/>
        </p:nvCxnSpPr>
        <p:spPr>
          <a:xfrm flipH="1">
            <a:off x="8721969" y="1416818"/>
            <a:ext cx="10049" cy="703385"/>
          </a:xfrm>
          <a:prstGeom prst="straightConnector1">
            <a:avLst/>
          </a:prstGeom>
          <a:ln>
            <a:solidFill>
              <a:srgbClr val="FFFF00"/>
            </a:solidFill>
            <a:tailEnd type="triangle"/>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14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811" y="1785572"/>
            <a:ext cx="3454400" cy="45529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8888" y="1849072"/>
            <a:ext cx="2438400" cy="4489450"/>
          </a:xfrm>
          <a:prstGeom prst="rect">
            <a:avLst/>
          </a:prstGeom>
        </p:spPr>
      </p:pic>
      <p:sp>
        <p:nvSpPr>
          <p:cNvPr id="6" name="TextBox 5"/>
          <p:cNvSpPr txBox="1"/>
          <p:nvPr/>
        </p:nvSpPr>
        <p:spPr>
          <a:xfrm>
            <a:off x="643094" y="341644"/>
            <a:ext cx="11053187" cy="1077218"/>
          </a:xfrm>
          <a:prstGeom prst="rect">
            <a:avLst/>
          </a:prstGeom>
          <a:noFill/>
        </p:spPr>
        <p:txBody>
          <a:bodyPr wrap="square" rtlCol="0">
            <a:spAutoFit/>
          </a:bodyPr>
          <a:lstStyle/>
          <a:p>
            <a:pPr algn="ctr"/>
            <a:r>
              <a:rPr lang="en-US" sz="3200" dirty="0" smtClean="0"/>
              <a:t>Add contour line for the water surface which is referred to the bathymetry value -10.4 m</a:t>
            </a:r>
            <a:endParaRPr lang="en-US" sz="3200" dirty="0"/>
          </a:p>
        </p:txBody>
      </p:sp>
      <p:sp>
        <p:nvSpPr>
          <p:cNvPr id="7" name="Right Arrow 6"/>
          <p:cNvSpPr/>
          <p:nvPr/>
        </p:nvSpPr>
        <p:spPr>
          <a:xfrm>
            <a:off x="5215095" y="3727938"/>
            <a:ext cx="1899138" cy="482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031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Close the “Contour Levels” dialog box as we have not anything else to do with this </a:t>
            </a:r>
            <a:r>
              <a:rPr lang="en-US" smtClean="0"/>
              <a:t>dialog box.</a:t>
            </a:r>
            <a:endParaRPr lang="en-US" dirty="0" smtClean="0"/>
          </a:p>
          <a:p>
            <a:pPr marL="0" indent="0">
              <a:buNone/>
            </a:pPr>
            <a:endParaRPr lang="en-US" dirty="0"/>
          </a:p>
        </p:txBody>
      </p:sp>
    </p:spTree>
    <p:extLst>
      <p:ext uri="{BB962C8B-B14F-4D97-AF65-F5344CB8AC3E}">
        <p14:creationId xmlns:p14="http://schemas.microsoft.com/office/powerpoint/2010/main" val="2133934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Export the as Scatter data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Navigate </a:t>
            </a:r>
            <a:r>
              <a:rPr lang="en-US" dirty="0" err="1" smtClean="0"/>
              <a:t>Workarea</a:t>
            </a:r>
            <a:r>
              <a:rPr lang="en-US" dirty="0" smtClean="0"/>
              <a:t> &gt; Export .. from the menu bar option.</a:t>
            </a:r>
          </a:p>
          <a:p>
            <a:pPr>
              <a:buFont typeface="Wingdings" panose="05000000000000000000" pitchFamily="2" charset="2"/>
              <a:buChar char="q"/>
            </a:pPr>
            <a:r>
              <a:rPr lang="en-US" dirty="0" smtClean="0"/>
              <a:t> A “Save As” dialog box will be opened.</a:t>
            </a:r>
          </a:p>
          <a:p>
            <a:pPr>
              <a:buFont typeface="Wingdings" panose="05000000000000000000" pitchFamily="2" charset="2"/>
              <a:buChar char="q"/>
            </a:pPr>
            <a:r>
              <a:rPr lang="en-US" dirty="0" smtClean="0"/>
              <a:t> Save the file with a name.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9770" y="2940782"/>
            <a:ext cx="4636770" cy="3455670"/>
          </a:xfrm>
          <a:prstGeom prst="rect">
            <a:avLst/>
          </a:prstGeom>
        </p:spPr>
      </p:pic>
      <p:sp>
        <p:nvSpPr>
          <p:cNvPr id="5" name="Rectangle 4"/>
          <p:cNvSpPr/>
          <p:nvPr/>
        </p:nvSpPr>
        <p:spPr>
          <a:xfrm>
            <a:off x="5898382" y="3165231"/>
            <a:ext cx="622998" cy="2110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52009" y="5184949"/>
            <a:ext cx="663191" cy="211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238155" y="5586884"/>
            <a:ext cx="664685" cy="251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32138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7144" y="2187366"/>
            <a:ext cx="4585280" cy="4351338"/>
          </a:xfrm>
        </p:spPr>
      </p:pic>
      <p:sp>
        <p:nvSpPr>
          <p:cNvPr id="5" name="TextBox 4"/>
          <p:cNvSpPr txBox="1"/>
          <p:nvPr/>
        </p:nvSpPr>
        <p:spPr>
          <a:xfrm>
            <a:off x="522514" y="130628"/>
            <a:ext cx="11334541" cy="2062103"/>
          </a:xfrm>
          <a:prstGeom prst="rect">
            <a:avLst/>
          </a:prstGeom>
          <a:noFill/>
        </p:spPr>
        <p:txBody>
          <a:bodyPr wrap="square" rtlCol="0">
            <a:spAutoFit/>
          </a:bodyPr>
          <a:lstStyle/>
          <a:p>
            <a:pPr marL="457200" indent="-457200">
              <a:buFont typeface="Wingdings" panose="05000000000000000000" pitchFamily="2" charset="2"/>
              <a:buChar char="q"/>
            </a:pPr>
            <a:r>
              <a:rPr lang="en-US" sz="3200" dirty="0" smtClean="0"/>
              <a:t>Now save the state file by at first navigate: File &gt; Save As. Then give a name of the state file and click “Save” button on the “Save As” dialog box in a specified directory. </a:t>
            </a:r>
          </a:p>
          <a:p>
            <a:pPr marL="457200" indent="-457200">
              <a:buFont typeface="Wingdings" panose="05000000000000000000" pitchFamily="2" charset="2"/>
              <a:buChar char="q"/>
            </a:pPr>
            <a:r>
              <a:rPr lang="en-US" sz="3200" dirty="0" smtClean="0"/>
              <a:t>Close Mike Zero Window.</a:t>
            </a:r>
            <a:endParaRPr lang="en-US" sz="3200" dirty="0"/>
          </a:p>
        </p:txBody>
      </p:sp>
    </p:spTree>
    <p:extLst>
      <p:ext uri="{BB962C8B-B14F-4D97-AF65-F5344CB8AC3E}">
        <p14:creationId xmlns:p14="http://schemas.microsoft.com/office/powerpoint/2010/main" val="3942461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8704" y="2924071"/>
            <a:ext cx="8752114" cy="830997"/>
          </a:xfrm>
          <a:prstGeom prst="rect">
            <a:avLst/>
          </a:prstGeom>
          <a:noFill/>
        </p:spPr>
        <p:txBody>
          <a:bodyPr wrap="square" rtlCol="0">
            <a:spAutoFit/>
          </a:bodyPr>
          <a:lstStyle/>
          <a:p>
            <a:pPr algn="ctr"/>
            <a:r>
              <a:rPr lang="en-US" sz="4800" dirty="0" smtClean="0"/>
              <a:t>The End</a:t>
            </a:r>
            <a:endParaRPr lang="en-US" sz="4800" dirty="0"/>
          </a:p>
        </p:txBody>
      </p:sp>
    </p:spTree>
    <p:extLst>
      <p:ext uri="{BB962C8B-B14F-4D97-AF65-F5344CB8AC3E}">
        <p14:creationId xmlns:p14="http://schemas.microsoft.com/office/powerpoint/2010/main" val="1913575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4277" y="588475"/>
            <a:ext cx="11027121" cy="5632311"/>
          </a:xfrm>
          <a:prstGeom prst="rect">
            <a:avLst/>
          </a:prstGeom>
          <a:noFill/>
        </p:spPr>
        <p:txBody>
          <a:bodyPr wrap="square" rtlCol="0">
            <a:spAutoFit/>
          </a:bodyPr>
          <a:lstStyle/>
          <a:p>
            <a:r>
              <a:rPr lang="en-US" sz="3600" dirty="0" smtClean="0"/>
              <a:t>There are two sections in the “New File” dialog box:</a:t>
            </a:r>
          </a:p>
          <a:p>
            <a:pPr marL="285750" indent="-285750">
              <a:buFont typeface="Wingdings" panose="05000000000000000000" pitchFamily="2" charset="2"/>
              <a:buChar char="q"/>
            </a:pPr>
            <a:r>
              <a:rPr lang="en-US" sz="3600" dirty="0" smtClean="0"/>
              <a:t>One is “Product Types” and the another is “Documents”.</a:t>
            </a:r>
          </a:p>
          <a:p>
            <a:pPr marL="285750" indent="-285750">
              <a:buFont typeface="Wingdings" panose="05000000000000000000" pitchFamily="2" charset="2"/>
              <a:buChar char="q"/>
            </a:pPr>
            <a:r>
              <a:rPr lang="en-US" sz="3600" dirty="0" smtClean="0"/>
              <a:t>Below the “Product Types”, there is a tree view of different module available in the MIKE Zero software.</a:t>
            </a:r>
          </a:p>
          <a:p>
            <a:pPr marL="285750" indent="-285750">
              <a:buFont typeface="Wingdings" panose="05000000000000000000" pitchFamily="2" charset="2"/>
              <a:buChar char="q"/>
            </a:pPr>
            <a:r>
              <a:rPr lang="en-US" sz="3600" dirty="0" smtClean="0"/>
              <a:t> The first one in the tree view is the MIKE Zero module. We will do </a:t>
            </a:r>
            <a:r>
              <a:rPr lang="en-US" sz="3600" dirty="0"/>
              <a:t>s</a:t>
            </a:r>
            <a:r>
              <a:rPr lang="en-US" sz="3600" dirty="0" smtClean="0"/>
              <a:t>imulation pre-processing (data preparation including the creation of scatter data and scatter data production with this module) and post processing (presentation of the simulation result) with this module.</a:t>
            </a:r>
          </a:p>
          <a:p>
            <a:pPr marL="285750" indent="-285750">
              <a:buFont typeface="Wingdings" panose="05000000000000000000" pitchFamily="2" charset="2"/>
              <a:buChar char="q"/>
            </a:pPr>
            <a:endParaRPr lang="en-US" sz="3600" dirty="0"/>
          </a:p>
        </p:txBody>
      </p:sp>
    </p:spTree>
    <p:extLst>
      <p:ext uri="{BB962C8B-B14F-4D97-AF65-F5344CB8AC3E}">
        <p14:creationId xmlns:p14="http://schemas.microsoft.com/office/powerpoint/2010/main" val="285852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3550" y="2048669"/>
            <a:ext cx="6184900" cy="3905250"/>
          </a:xfrm>
        </p:spPr>
      </p:pic>
      <p:sp>
        <p:nvSpPr>
          <p:cNvPr id="3" name="Rectangle 2"/>
          <p:cNvSpPr/>
          <p:nvPr/>
        </p:nvSpPr>
        <p:spPr>
          <a:xfrm>
            <a:off x="3087232" y="2435382"/>
            <a:ext cx="796705" cy="190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069125" y="2652665"/>
            <a:ext cx="2109457" cy="19827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77766" y="2652665"/>
            <a:ext cx="851026" cy="190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50186" y="2435382"/>
            <a:ext cx="669957" cy="190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83120" y="285653"/>
            <a:ext cx="8899557" cy="1569660"/>
          </a:xfrm>
          <a:prstGeom prst="rect">
            <a:avLst/>
          </a:prstGeom>
          <a:noFill/>
        </p:spPr>
        <p:txBody>
          <a:bodyPr wrap="square" rtlCol="0">
            <a:spAutoFit/>
          </a:bodyPr>
          <a:lstStyle/>
          <a:p>
            <a:pPr algn="ctr"/>
            <a:r>
              <a:rPr lang="en-US" sz="3200" dirty="0" smtClean="0"/>
              <a:t>You can find the list of Module under the “Product Types” and </a:t>
            </a:r>
            <a:r>
              <a:rPr lang="en-US" sz="3200" dirty="0" err="1" smtClean="0"/>
              <a:t>submodules</a:t>
            </a:r>
            <a:r>
              <a:rPr lang="en-US" sz="3200" dirty="0" smtClean="0"/>
              <a:t> of the corresponded module under the “Documents”</a:t>
            </a:r>
            <a:endParaRPr lang="en-US" sz="3200" dirty="0"/>
          </a:p>
        </p:txBody>
      </p:sp>
      <p:sp>
        <p:nvSpPr>
          <p:cNvPr id="9" name="Rectangle 8"/>
          <p:cNvSpPr/>
          <p:nvPr/>
        </p:nvSpPr>
        <p:spPr>
          <a:xfrm>
            <a:off x="5450186" y="2652665"/>
            <a:ext cx="3177766" cy="2290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87619" y="3177766"/>
            <a:ext cx="1810693" cy="1200329"/>
          </a:xfrm>
          <a:prstGeom prst="rect">
            <a:avLst/>
          </a:prstGeom>
          <a:noFill/>
          <a:ln>
            <a:solidFill>
              <a:schemeClr val="tx1"/>
            </a:solidFill>
          </a:ln>
        </p:spPr>
        <p:txBody>
          <a:bodyPr wrap="square" rtlCol="0">
            <a:spAutoFit/>
          </a:bodyPr>
          <a:lstStyle/>
          <a:p>
            <a:pPr algn="ctr"/>
            <a:r>
              <a:rPr lang="en-US" dirty="0" smtClean="0"/>
              <a:t>List of </a:t>
            </a:r>
            <a:r>
              <a:rPr lang="en-US" dirty="0" err="1" smtClean="0"/>
              <a:t>Submodules</a:t>
            </a:r>
            <a:r>
              <a:rPr lang="en-US" dirty="0" smtClean="0"/>
              <a:t> of the selected module </a:t>
            </a:r>
            <a:endParaRPr lang="en-US" dirty="0"/>
          </a:p>
        </p:txBody>
      </p:sp>
      <p:cxnSp>
        <p:nvCxnSpPr>
          <p:cNvPr id="12" name="Straight Arrow Connector 11"/>
          <p:cNvCxnSpPr>
            <a:stCxn id="10" idx="1"/>
            <a:endCxn id="9" idx="3"/>
          </p:cNvCxnSpPr>
          <p:nvPr/>
        </p:nvCxnSpPr>
        <p:spPr>
          <a:xfrm flipH="1">
            <a:off x="8627952" y="3777931"/>
            <a:ext cx="959667" cy="19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99855" y="1998875"/>
            <a:ext cx="1511929" cy="646331"/>
          </a:xfrm>
          <a:prstGeom prst="rect">
            <a:avLst/>
          </a:prstGeom>
          <a:noFill/>
          <a:ln>
            <a:solidFill>
              <a:schemeClr val="tx1"/>
            </a:solidFill>
          </a:ln>
        </p:spPr>
        <p:txBody>
          <a:bodyPr wrap="square" rtlCol="0">
            <a:spAutoFit/>
          </a:bodyPr>
          <a:lstStyle/>
          <a:p>
            <a:pPr algn="ctr"/>
            <a:r>
              <a:rPr lang="en-US" dirty="0" smtClean="0"/>
              <a:t>List of Modules</a:t>
            </a:r>
            <a:endParaRPr lang="en-US" dirty="0"/>
          </a:p>
        </p:txBody>
      </p:sp>
      <p:cxnSp>
        <p:nvCxnSpPr>
          <p:cNvPr id="15" name="Elbow Connector 14"/>
          <p:cNvCxnSpPr>
            <a:stCxn id="13" idx="2"/>
            <a:endCxn id="5" idx="1"/>
          </p:cNvCxnSpPr>
          <p:nvPr/>
        </p:nvCxnSpPr>
        <p:spPr>
          <a:xfrm rot="16200000" flipH="1">
            <a:off x="1713065" y="2287960"/>
            <a:ext cx="998814" cy="1713305"/>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9855" y="4378095"/>
            <a:ext cx="2089024" cy="923330"/>
          </a:xfrm>
          <a:prstGeom prst="rect">
            <a:avLst/>
          </a:prstGeom>
          <a:noFill/>
          <a:ln>
            <a:solidFill>
              <a:schemeClr val="tx1"/>
            </a:solidFill>
          </a:ln>
        </p:spPr>
        <p:txBody>
          <a:bodyPr wrap="square" rtlCol="0">
            <a:spAutoFit/>
          </a:bodyPr>
          <a:lstStyle/>
          <a:p>
            <a:pPr algn="ctr"/>
            <a:r>
              <a:rPr lang="en-US" dirty="0" smtClean="0"/>
              <a:t>Selected Module from the list of modules</a:t>
            </a:r>
            <a:endParaRPr lang="en-US" dirty="0"/>
          </a:p>
        </p:txBody>
      </p:sp>
      <p:cxnSp>
        <p:nvCxnSpPr>
          <p:cNvPr id="18" name="Elbow Connector 17"/>
          <p:cNvCxnSpPr>
            <a:stCxn id="16" idx="3"/>
          </p:cNvCxnSpPr>
          <p:nvPr/>
        </p:nvCxnSpPr>
        <p:spPr>
          <a:xfrm flipV="1">
            <a:off x="2688879" y="2842788"/>
            <a:ext cx="914400" cy="199697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86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7818"/>
            <a:ext cx="10515600" cy="5869145"/>
          </a:xfrm>
        </p:spPr>
        <p:txBody>
          <a:bodyPr>
            <a:normAutofit/>
          </a:bodyPr>
          <a:lstStyle/>
          <a:p>
            <a:pPr>
              <a:buFont typeface="Wingdings" panose="05000000000000000000" pitchFamily="2" charset="2"/>
              <a:buChar char="q"/>
            </a:pPr>
            <a:r>
              <a:rPr lang="en-US" dirty="0" smtClean="0"/>
              <a:t> “MIKE Zero” is a module of “MIKE Zero software” which can be found in the “New File” dialog box of “MIKE Zero software”.</a:t>
            </a:r>
          </a:p>
          <a:p>
            <a:pPr>
              <a:buFont typeface="Wingdings" panose="05000000000000000000" pitchFamily="2" charset="2"/>
              <a:buChar char="q"/>
            </a:pPr>
            <a:r>
              <a:rPr lang="en-US" dirty="0" smtClean="0"/>
              <a:t>  The Module “MIKE Zero” has sub-modules. When you select the module “MIKE Zero” below the “Product Types:” then, the icon of the </a:t>
            </a:r>
            <a:r>
              <a:rPr lang="en-US" dirty="0" err="1" smtClean="0"/>
              <a:t>submodules</a:t>
            </a:r>
            <a:r>
              <a:rPr lang="en-US" dirty="0" smtClean="0"/>
              <a:t> “Mike Zero” would be appeared in the box below the  “Documents”. </a:t>
            </a:r>
          </a:p>
          <a:p>
            <a:pPr>
              <a:buFont typeface="Wingdings" panose="05000000000000000000" pitchFamily="2" charset="2"/>
              <a:buChar char="q"/>
            </a:pPr>
            <a:r>
              <a:rPr lang="en-US" dirty="0" smtClean="0"/>
              <a:t> In the same way, if you select other module like “MIKE HYDRO” then, the </a:t>
            </a:r>
            <a:r>
              <a:rPr lang="en-US" dirty="0" err="1" smtClean="0"/>
              <a:t>submodule</a:t>
            </a:r>
            <a:r>
              <a:rPr lang="en-US" dirty="0" smtClean="0"/>
              <a:t> of “MIKE HYDRO” will be appeared in the box below the “Documents”.</a:t>
            </a:r>
          </a:p>
          <a:p>
            <a:pPr>
              <a:buFont typeface="Wingdings" panose="05000000000000000000" pitchFamily="2" charset="2"/>
              <a:buChar char="q"/>
            </a:pPr>
            <a:r>
              <a:rPr lang="en-US" dirty="0" smtClean="0"/>
              <a:t> As shown in the following figure, You can change of the looking of icon as either large icon or small icon by clicking on the “Large Icon” button and “Small Icon” button respectively.</a:t>
            </a:r>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21999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40" y="1226301"/>
            <a:ext cx="5673884" cy="3582586"/>
          </a:xfrm>
        </p:spPr>
      </p:pic>
      <p:sp>
        <p:nvSpPr>
          <p:cNvPr id="6" name="Rectangle 5"/>
          <p:cNvSpPr/>
          <p:nvPr/>
        </p:nvSpPr>
        <p:spPr>
          <a:xfrm>
            <a:off x="2249408" y="1591106"/>
            <a:ext cx="672974" cy="153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24757" y="1656784"/>
            <a:ext cx="181070" cy="153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5383605" y="823865"/>
            <a:ext cx="18107" cy="8329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1838" y="471085"/>
            <a:ext cx="1846907" cy="369332"/>
          </a:xfrm>
          <a:prstGeom prst="rect">
            <a:avLst/>
          </a:prstGeom>
          <a:noFill/>
          <a:ln>
            <a:solidFill>
              <a:schemeClr val="tx1"/>
            </a:solidFill>
          </a:ln>
        </p:spPr>
        <p:txBody>
          <a:bodyPr wrap="square" rtlCol="0">
            <a:spAutoFit/>
          </a:bodyPr>
          <a:lstStyle/>
          <a:p>
            <a:r>
              <a:rPr lang="en-US" dirty="0" smtClean="0"/>
              <a:t>Large Icon Button</a:t>
            </a:r>
            <a:endParaRPr lang="en-US" dirty="0"/>
          </a:p>
        </p:txBody>
      </p:sp>
      <p:sp>
        <p:nvSpPr>
          <p:cNvPr id="24" name="TextBox 23"/>
          <p:cNvSpPr txBox="1"/>
          <p:nvPr/>
        </p:nvSpPr>
        <p:spPr>
          <a:xfrm>
            <a:off x="10106875" y="1437198"/>
            <a:ext cx="1901227" cy="369332"/>
          </a:xfrm>
          <a:prstGeom prst="rect">
            <a:avLst/>
          </a:prstGeom>
          <a:noFill/>
          <a:ln>
            <a:solidFill>
              <a:schemeClr val="tx1"/>
            </a:solidFill>
          </a:ln>
        </p:spPr>
        <p:txBody>
          <a:bodyPr wrap="square" rtlCol="0">
            <a:spAutoFit/>
          </a:bodyPr>
          <a:lstStyle/>
          <a:p>
            <a:r>
              <a:rPr lang="en-US" dirty="0" smtClean="0"/>
              <a:t>Small Icon Button</a:t>
            </a:r>
            <a:endParaRPr lang="en-US"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982" y="2896951"/>
            <a:ext cx="5752158" cy="3552977"/>
          </a:xfrm>
          <a:prstGeom prst="rect">
            <a:avLst/>
          </a:prstGeom>
        </p:spPr>
      </p:pic>
      <p:sp>
        <p:nvSpPr>
          <p:cNvPr id="34" name="Rectangle 33"/>
          <p:cNvSpPr/>
          <p:nvPr/>
        </p:nvSpPr>
        <p:spPr>
          <a:xfrm>
            <a:off x="11516008" y="3277354"/>
            <a:ext cx="190123" cy="153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11597488" y="1806530"/>
            <a:ext cx="9054" cy="14617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353901" y="1806530"/>
            <a:ext cx="2897109" cy="17424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092982" y="1591106"/>
            <a:ext cx="903458" cy="646331"/>
          </a:xfrm>
          <a:prstGeom prst="rect">
            <a:avLst/>
          </a:prstGeom>
          <a:noFill/>
          <a:ln>
            <a:solidFill>
              <a:schemeClr val="tx1"/>
            </a:solidFill>
          </a:ln>
        </p:spPr>
        <p:txBody>
          <a:bodyPr wrap="square" rtlCol="0">
            <a:spAutoFit/>
          </a:bodyPr>
          <a:lstStyle/>
          <a:p>
            <a:pPr algn="ctr"/>
            <a:r>
              <a:rPr lang="en-US" dirty="0" smtClean="0"/>
              <a:t>Large Icon</a:t>
            </a:r>
            <a:endParaRPr lang="en-US" dirty="0"/>
          </a:p>
        </p:txBody>
      </p:sp>
      <p:cxnSp>
        <p:nvCxnSpPr>
          <p:cNvPr id="40" name="Straight Arrow Connector 39"/>
          <p:cNvCxnSpPr/>
          <p:nvPr/>
        </p:nvCxnSpPr>
        <p:spPr>
          <a:xfrm flipH="1">
            <a:off x="5251010" y="2237437"/>
            <a:ext cx="841972" cy="4423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392562" y="3431263"/>
            <a:ext cx="1964602" cy="19283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8329188" y="3177766"/>
            <a:ext cx="588475" cy="2534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839764" y="1713327"/>
            <a:ext cx="914400" cy="646331"/>
          </a:xfrm>
          <a:prstGeom prst="rect">
            <a:avLst/>
          </a:prstGeom>
          <a:noFill/>
          <a:ln>
            <a:solidFill>
              <a:schemeClr val="tx1"/>
            </a:solidFill>
          </a:ln>
        </p:spPr>
        <p:txBody>
          <a:bodyPr wrap="square" rtlCol="0">
            <a:spAutoFit/>
          </a:bodyPr>
          <a:lstStyle/>
          <a:p>
            <a:pPr algn="ctr"/>
            <a:r>
              <a:rPr lang="en-US" dirty="0" smtClean="0"/>
              <a:t>Small Icon</a:t>
            </a:r>
            <a:endParaRPr lang="en-US" dirty="0"/>
          </a:p>
        </p:txBody>
      </p:sp>
      <p:cxnSp>
        <p:nvCxnSpPr>
          <p:cNvPr id="46" name="Straight Arrow Connector 45"/>
          <p:cNvCxnSpPr>
            <a:stCxn id="44" idx="2"/>
          </p:cNvCxnSpPr>
          <p:nvPr/>
        </p:nvCxnSpPr>
        <p:spPr>
          <a:xfrm>
            <a:off x="9296964" y="2359658"/>
            <a:ext cx="9998" cy="1071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2976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1334</TotalTime>
  <Words>1881</Words>
  <Application>Microsoft Office PowerPoint</Application>
  <PresentationFormat>Widescreen</PresentationFormat>
  <Paragraphs>137</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Wingdings</vt:lpstr>
      <vt:lpstr>Office Theme</vt:lpstr>
      <vt:lpstr>A Tutorial on the conversion  of the bathymetry data to the scatter data of the area of interest</vt:lpstr>
      <vt:lpstr>What we will learn in this tutorial?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 Land Polygons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 the current contour level</vt:lpstr>
      <vt:lpstr>Set the contour level of land boundary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 contour line (only applicable for water body)</vt:lpstr>
      <vt:lpstr>PowerPoint Presentation</vt:lpstr>
      <vt:lpstr>PowerPoint Presentation</vt:lpstr>
      <vt:lpstr>PowerPoint Presentation</vt:lpstr>
      <vt:lpstr>Export the as Scatter data</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Tutorial on the creation of the scatter data from bathymetry of the area of interest</dc:title>
  <dc:creator>S-M- Touhedul Islam</dc:creator>
  <cp:lastModifiedBy>S-M- Touhedul Islam</cp:lastModifiedBy>
  <cp:revision>68</cp:revision>
  <dcterms:created xsi:type="dcterms:W3CDTF">2022-05-12T05:25:42Z</dcterms:created>
  <dcterms:modified xsi:type="dcterms:W3CDTF">2022-06-05T18:31:08Z</dcterms:modified>
</cp:coreProperties>
</file>