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8" r:id="rId28"/>
    <p:sldId id="309" r:id="rId29"/>
    <p:sldId id="310" r:id="rId30"/>
    <p:sldId id="311" r:id="rId31"/>
    <p:sldId id="312" r:id="rId32"/>
    <p:sldId id="313" r:id="rId33"/>
    <p:sldId id="283" r:id="rId34"/>
    <p:sldId id="284" r:id="rId35"/>
    <p:sldId id="285" r:id="rId36"/>
    <p:sldId id="286" r:id="rId37"/>
    <p:sldId id="287" r:id="rId38"/>
    <p:sldId id="288" r:id="rId39"/>
    <p:sldId id="289" r:id="rId40"/>
    <p:sldId id="290" r:id="rId41"/>
    <p:sldId id="291" r:id="rId42"/>
    <p:sldId id="293" r:id="rId43"/>
    <p:sldId id="292" r:id="rId44"/>
    <p:sldId id="294" r:id="rId45"/>
    <p:sldId id="295" r:id="rId46"/>
    <p:sldId id="296" r:id="rId47"/>
    <p:sldId id="297" r:id="rId48"/>
    <p:sldId id="298" r:id="rId49"/>
    <p:sldId id="299" r:id="rId50"/>
    <p:sldId id="300" r:id="rId51"/>
    <p:sldId id="302" r:id="rId52"/>
    <p:sldId id="301" r:id="rId53"/>
    <p:sldId id="303" r:id="rId54"/>
    <p:sldId id="304" r:id="rId55"/>
    <p:sldId id="306" r:id="rId56"/>
    <p:sldId id="307" r:id="rId57"/>
    <p:sldId id="30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9D3B7D-4ABD-40DB-9D47-54E61E54E0B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149368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D3B7D-4ABD-40DB-9D47-54E61E54E0B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407487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D3B7D-4ABD-40DB-9D47-54E61E54E0B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16465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9D3B7D-4ABD-40DB-9D47-54E61E54E0B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268586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9D3B7D-4ABD-40DB-9D47-54E61E54E0B0}"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119599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9D3B7D-4ABD-40DB-9D47-54E61E54E0B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145177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9D3B7D-4ABD-40DB-9D47-54E61E54E0B0}"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424051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9D3B7D-4ABD-40DB-9D47-54E61E54E0B0}"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423409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D3B7D-4ABD-40DB-9D47-54E61E54E0B0}"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390111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D3B7D-4ABD-40DB-9D47-54E61E54E0B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70421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9D3B7D-4ABD-40DB-9D47-54E61E54E0B0}"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E47B3-D7F5-412B-9912-E4EA7F2F60C3}" type="slidenum">
              <a:rPr lang="en-US" smtClean="0"/>
              <a:t>‹#›</a:t>
            </a:fld>
            <a:endParaRPr lang="en-US"/>
          </a:p>
        </p:txBody>
      </p:sp>
    </p:spTree>
    <p:extLst>
      <p:ext uri="{BB962C8B-B14F-4D97-AF65-F5344CB8AC3E}">
        <p14:creationId xmlns:p14="http://schemas.microsoft.com/office/powerpoint/2010/main" val="72455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D3B7D-4ABD-40DB-9D47-54E61E54E0B0}"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E47B3-D7F5-412B-9912-E4EA7F2F60C3}" type="slidenum">
              <a:rPr lang="en-US" smtClean="0"/>
              <a:t>‹#›</a:t>
            </a:fld>
            <a:endParaRPr lang="en-US"/>
          </a:p>
        </p:txBody>
      </p:sp>
    </p:spTree>
    <p:extLst>
      <p:ext uri="{BB962C8B-B14F-4D97-AF65-F5344CB8AC3E}">
        <p14:creationId xmlns:p14="http://schemas.microsoft.com/office/powerpoint/2010/main" val="24491084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4: Mesh Generation </a:t>
            </a:r>
            <a:endParaRPr lang="en-US" dirty="0"/>
          </a:p>
        </p:txBody>
      </p:sp>
      <p:sp>
        <p:nvSpPr>
          <p:cNvPr id="3" name="Subtitle 2"/>
          <p:cNvSpPr>
            <a:spLocks noGrp="1"/>
          </p:cNvSpPr>
          <p:nvPr>
            <p:ph type="subTitle" idx="1"/>
          </p:nvPr>
        </p:nvSpPr>
        <p:spPr>
          <a:xfrm>
            <a:off x="1524000" y="3602038"/>
            <a:ext cx="9144000" cy="2264608"/>
          </a:xfrm>
        </p:spPr>
        <p:txBody>
          <a:bodyPr>
            <a:normAutofit/>
          </a:bodyPr>
          <a:lstStyle/>
          <a:p>
            <a:r>
              <a:rPr lang="en-US" dirty="0" smtClean="0"/>
              <a:t>Author </a:t>
            </a:r>
          </a:p>
          <a:p>
            <a:r>
              <a:rPr lang="en-US" dirty="0" smtClean="0"/>
              <a:t>Md. </a:t>
            </a:r>
            <a:r>
              <a:rPr lang="en-US" dirty="0" err="1" smtClean="0"/>
              <a:t>Nazmus</a:t>
            </a:r>
            <a:r>
              <a:rPr lang="en-US" dirty="0" smtClean="0"/>
              <a:t> </a:t>
            </a:r>
            <a:r>
              <a:rPr lang="en-US" dirty="0" err="1" smtClean="0"/>
              <a:t>Sanib</a:t>
            </a:r>
            <a:r>
              <a:rPr lang="en-US" dirty="0" smtClean="0"/>
              <a:t> Chowdhury</a:t>
            </a:r>
          </a:p>
          <a:p>
            <a:r>
              <a:rPr lang="en-US" dirty="0" smtClean="0"/>
              <a:t>Scientific Officer</a:t>
            </a:r>
          </a:p>
          <a:p>
            <a:r>
              <a:rPr lang="en-US" dirty="0" smtClean="0"/>
              <a:t>Hydrography and Oceanography</a:t>
            </a:r>
          </a:p>
          <a:p>
            <a:r>
              <a:rPr lang="en-US" dirty="0" smtClean="0"/>
              <a:t>Celestial Tech Limited</a:t>
            </a:r>
            <a:endParaRPr lang="en-US" dirty="0"/>
          </a:p>
        </p:txBody>
      </p:sp>
    </p:spTree>
    <p:extLst>
      <p:ext uri="{BB962C8B-B14F-4D97-AF65-F5344CB8AC3E}">
        <p14:creationId xmlns:p14="http://schemas.microsoft.com/office/powerpoint/2010/main" val="195778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6775" y="1896269"/>
            <a:ext cx="5378450" cy="4210050"/>
          </a:xfrm>
        </p:spPr>
      </p:pic>
      <p:sp>
        <p:nvSpPr>
          <p:cNvPr id="5" name="TextBox 4"/>
          <p:cNvSpPr txBox="1"/>
          <p:nvPr/>
        </p:nvSpPr>
        <p:spPr>
          <a:xfrm>
            <a:off x="874207" y="391886"/>
            <a:ext cx="10048351"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 “Manage Scatter Data” dialog box will be opened</a:t>
            </a:r>
          </a:p>
          <a:p>
            <a:pPr marL="457200" indent="-457200">
              <a:buFont typeface="Wingdings" panose="05000000000000000000" pitchFamily="2" charset="2"/>
              <a:buChar char="q"/>
            </a:pPr>
            <a:r>
              <a:rPr lang="en-US" sz="3200" dirty="0" smtClean="0"/>
              <a:t> Click on “Add...” button</a:t>
            </a:r>
            <a:endParaRPr lang="en-US" sz="3200" dirty="0"/>
          </a:p>
        </p:txBody>
      </p:sp>
      <p:sp>
        <p:nvSpPr>
          <p:cNvPr id="6" name="Rectangle 5"/>
          <p:cNvSpPr/>
          <p:nvPr/>
        </p:nvSpPr>
        <p:spPr>
          <a:xfrm>
            <a:off x="3406775" y="1969477"/>
            <a:ext cx="1265709" cy="241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857811" y="2431701"/>
            <a:ext cx="773723" cy="291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47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804" y="321546"/>
            <a:ext cx="11012994" cy="6240027"/>
          </a:xfrm>
        </p:spPr>
        <p:txBody>
          <a:bodyPr/>
          <a:lstStyle/>
          <a:p>
            <a:pPr>
              <a:buFont typeface="Wingdings" panose="05000000000000000000" pitchFamily="2" charset="2"/>
              <a:buChar char="q"/>
            </a:pPr>
            <a:r>
              <a:rPr lang="en-US" dirty="0" smtClean="0"/>
              <a:t> An “Open” dialog box will be appeared.</a:t>
            </a:r>
          </a:p>
          <a:p>
            <a:pPr>
              <a:buFont typeface="Wingdings" panose="05000000000000000000" pitchFamily="2" charset="2"/>
              <a:buChar char="q"/>
            </a:pPr>
            <a:r>
              <a:rPr lang="en-US" dirty="0" smtClean="0"/>
              <a:t> There are two files of scatter data whose were created in the previous tutorial (tutorial 3), one is Land boundary scatter data (the one which name is started with L) and the other is water boundary scatter data (the name is started with W).</a:t>
            </a:r>
          </a:p>
          <a:p>
            <a:pPr>
              <a:buFont typeface="Wingdings" panose="05000000000000000000" pitchFamily="2" charset="2"/>
              <a:buChar char="q"/>
            </a:pPr>
            <a:r>
              <a:rPr lang="en-US" dirty="0"/>
              <a:t> </a:t>
            </a:r>
            <a:r>
              <a:rPr lang="en-US" dirty="0" smtClean="0"/>
              <a:t>Select the land boundary scatter data and click “Open” button.</a:t>
            </a:r>
            <a:endParaRPr lang="en-US" dirty="0"/>
          </a:p>
        </p:txBody>
      </p:sp>
    </p:spTree>
    <p:extLst>
      <p:ext uri="{BB962C8B-B14F-4D97-AF65-F5344CB8AC3E}">
        <p14:creationId xmlns:p14="http://schemas.microsoft.com/office/powerpoint/2010/main" val="210502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2304" y="599726"/>
            <a:ext cx="5965190" cy="5497195"/>
          </a:xfrm>
          <a:prstGeom prst="rect">
            <a:avLst/>
          </a:prstGeom>
        </p:spPr>
      </p:pic>
      <p:sp>
        <p:nvSpPr>
          <p:cNvPr id="5" name="Rectangle 4"/>
          <p:cNvSpPr/>
          <p:nvPr/>
        </p:nvSpPr>
        <p:spPr>
          <a:xfrm>
            <a:off x="3436536" y="703385"/>
            <a:ext cx="442128" cy="2210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30356" y="1446963"/>
            <a:ext cx="1688123" cy="3114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49213" y="4381081"/>
            <a:ext cx="783772" cy="261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3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1692"/>
            <a:ext cx="10515600" cy="5825271"/>
          </a:xfrm>
        </p:spPr>
        <p:txBody>
          <a:bodyPr/>
          <a:lstStyle/>
          <a:p>
            <a:pPr>
              <a:buFont typeface="Wingdings" panose="05000000000000000000" pitchFamily="2" charset="2"/>
              <a:buChar char="q"/>
            </a:pPr>
            <a:r>
              <a:rPr lang="en-US" dirty="0" smtClean="0"/>
              <a:t> Again click ‘Add…” on the “Manage Scatter Data” dialog box. </a:t>
            </a:r>
          </a:p>
          <a:p>
            <a:pPr>
              <a:buFont typeface="Wingdings" panose="05000000000000000000" pitchFamily="2" charset="2"/>
              <a:buChar char="q"/>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250" y="1314450"/>
            <a:ext cx="5397500" cy="4229100"/>
          </a:xfrm>
          <a:prstGeom prst="rect">
            <a:avLst/>
          </a:prstGeom>
        </p:spPr>
      </p:pic>
      <p:sp>
        <p:nvSpPr>
          <p:cNvPr id="6" name="Rectangle 5"/>
          <p:cNvSpPr/>
          <p:nvPr/>
        </p:nvSpPr>
        <p:spPr>
          <a:xfrm>
            <a:off x="7807569" y="1919235"/>
            <a:ext cx="834013" cy="261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96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82679" y="1293062"/>
            <a:ext cx="5754053" cy="5280660"/>
          </a:xfrm>
          <a:prstGeom prst="rect">
            <a:avLst/>
          </a:prstGeom>
        </p:spPr>
      </p:pic>
      <p:sp>
        <p:nvSpPr>
          <p:cNvPr id="5" name="TextBox 4"/>
          <p:cNvSpPr txBox="1"/>
          <p:nvPr/>
        </p:nvSpPr>
        <p:spPr>
          <a:xfrm>
            <a:off x="879779" y="215844"/>
            <a:ext cx="10359851" cy="1077218"/>
          </a:xfrm>
          <a:prstGeom prst="rect">
            <a:avLst/>
          </a:prstGeom>
          <a:noFill/>
        </p:spPr>
        <p:txBody>
          <a:bodyPr wrap="square" rtlCol="0">
            <a:spAutoFit/>
          </a:bodyPr>
          <a:lstStyle/>
          <a:p>
            <a:pPr algn="ctr"/>
            <a:r>
              <a:rPr lang="en-US" sz="3200" dirty="0" smtClean="0"/>
              <a:t>This time, select the water boundary scatter data and open it as the previous.</a:t>
            </a:r>
            <a:endParaRPr lang="en-US" sz="3200" dirty="0"/>
          </a:p>
        </p:txBody>
      </p:sp>
      <p:sp>
        <p:nvSpPr>
          <p:cNvPr id="6" name="Rectangle 5"/>
          <p:cNvSpPr/>
          <p:nvPr/>
        </p:nvSpPr>
        <p:spPr>
          <a:xfrm>
            <a:off x="4250453" y="2381459"/>
            <a:ext cx="1627833"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988440" y="4903596"/>
            <a:ext cx="763674" cy="271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81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708" y="321547"/>
            <a:ext cx="11083332" cy="6169688"/>
          </a:xfrm>
        </p:spPr>
        <p:txBody>
          <a:bodyPr/>
          <a:lstStyle/>
          <a:p>
            <a:pPr>
              <a:buFont typeface="Wingdings" panose="05000000000000000000" pitchFamily="2" charset="2"/>
              <a:buChar char="q"/>
            </a:pPr>
            <a:r>
              <a:rPr lang="en-US" dirty="0" smtClean="0"/>
              <a:t> Click “Apply” on the “Manage Scatter Data” dialog box and then close it.</a:t>
            </a:r>
          </a:p>
          <a:p>
            <a:pPr>
              <a:buFont typeface="Wingdings" panose="05000000000000000000" pitchFamily="2" charset="2"/>
              <a:buChar char="q"/>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708" y="1439175"/>
            <a:ext cx="6545580" cy="5052060"/>
          </a:xfrm>
          <a:prstGeom prst="rect">
            <a:avLst/>
          </a:prstGeom>
        </p:spPr>
      </p:pic>
      <p:sp>
        <p:nvSpPr>
          <p:cNvPr id="5" name="Rectangle 4"/>
          <p:cNvSpPr/>
          <p:nvPr/>
        </p:nvSpPr>
        <p:spPr>
          <a:xfrm>
            <a:off x="8531051" y="3768132"/>
            <a:ext cx="904351" cy="271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00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7" y="2140300"/>
            <a:ext cx="11334540" cy="2351314"/>
          </a:xfrm>
        </p:spPr>
        <p:txBody>
          <a:bodyPr/>
          <a:lstStyle/>
          <a:p>
            <a:pPr marL="0" indent="0">
              <a:buNone/>
            </a:pPr>
            <a:r>
              <a:rPr lang="en-US" dirty="0" smtClean="0"/>
              <a:t> Navigate View&gt; Zoom to Extend of Data</a:t>
            </a:r>
          </a:p>
          <a:p>
            <a:pPr marL="0" indent="0">
              <a:buNone/>
            </a:pPr>
            <a:endParaRPr lang="en-US" dirty="0"/>
          </a:p>
        </p:txBody>
      </p:sp>
    </p:spTree>
    <p:extLst>
      <p:ext uri="{BB962C8B-B14F-4D97-AF65-F5344CB8AC3E}">
        <p14:creationId xmlns:p14="http://schemas.microsoft.com/office/powerpoint/2010/main" val="176851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402" y="331596"/>
            <a:ext cx="11595797"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Now the scatter data is visible</a:t>
            </a:r>
          </a:p>
          <a:p>
            <a:pPr marL="457200" indent="-457200">
              <a:buFont typeface="Wingdings" panose="05000000000000000000" pitchFamily="2" charset="2"/>
              <a:buChar char="q"/>
            </a:pPr>
            <a:r>
              <a:rPr lang="en-US" sz="3200" dirty="0" smtClean="0"/>
              <a:t>As per the legend, the points above the land is shown with red-brick color</a:t>
            </a:r>
          </a:p>
          <a:p>
            <a:pPr algn="ct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403" y="1470373"/>
            <a:ext cx="5064760" cy="5095240"/>
          </a:xfrm>
          <a:prstGeom prst="rect">
            <a:avLst/>
          </a:prstGeom>
        </p:spPr>
      </p:pic>
      <p:sp>
        <p:nvSpPr>
          <p:cNvPr id="6" name="Rectangle 5"/>
          <p:cNvSpPr/>
          <p:nvPr/>
        </p:nvSpPr>
        <p:spPr>
          <a:xfrm>
            <a:off x="7998488" y="5004079"/>
            <a:ext cx="834013" cy="100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57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6674" y="1024932"/>
            <a:ext cx="8802356" cy="1754326"/>
          </a:xfrm>
          <a:prstGeom prst="rect">
            <a:avLst/>
          </a:prstGeom>
          <a:noFill/>
        </p:spPr>
        <p:txBody>
          <a:bodyPr wrap="square" rtlCol="0">
            <a:spAutoFit/>
          </a:bodyPr>
          <a:lstStyle/>
          <a:p>
            <a:r>
              <a:rPr lang="en-US" sz="3600" dirty="0" smtClean="0"/>
              <a:t>Before move to the next step let us be addressed with the edit options from the just below to the menu bar</a:t>
            </a:r>
            <a:endParaRPr lang="en-US" sz="3600" dirty="0"/>
          </a:p>
        </p:txBody>
      </p:sp>
    </p:spTree>
    <p:extLst>
      <p:ext uri="{BB962C8B-B14F-4D97-AF65-F5344CB8AC3E}">
        <p14:creationId xmlns:p14="http://schemas.microsoft.com/office/powerpoint/2010/main" val="55267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67" y="543512"/>
            <a:ext cx="10563225" cy="1371600"/>
          </a:xfrm>
          <a:prstGeom prst="rect">
            <a:avLst/>
          </a:prstGeom>
          <a:effectLst>
            <a:glow rad="139700">
              <a:schemeClr val="accent1">
                <a:satMod val="175000"/>
                <a:alpha val="40000"/>
              </a:schemeClr>
            </a:glow>
          </a:effectLst>
        </p:spPr>
      </p:pic>
      <p:sp>
        <p:nvSpPr>
          <p:cNvPr id="5" name="Rectangle 4"/>
          <p:cNvSpPr/>
          <p:nvPr/>
        </p:nvSpPr>
        <p:spPr>
          <a:xfrm>
            <a:off x="3145135" y="1155561"/>
            <a:ext cx="271306" cy="261258"/>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46585" y="1165609"/>
            <a:ext cx="261257" cy="291402"/>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17890" y="1155561"/>
            <a:ext cx="211015" cy="351692"/>
          </a:xfrm>
          <a:prstGeom prst="rect">
            <a:avLst/>
          </a:prstGeom>
          <a:noFill/>
          <a:ln>
            <a:solidFill>
              <a:srgbClr val="FFFF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69099" y="1165609"/>
            <a:ext cx="231112" cy="291402"/>
          </a:xfrm>
          <a:prstGeom prst="rect">
            <a:avLst/>
          </a:prstGeom>
          <a:noFill/>
          <a:ln>
            <a:solidFill>
              <a:srgbClr val="00B050"/>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30354" y="1165609"/>
            <a:ext cx="190921" cy="251210"/>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51420" y="1165609"/>
            <a:ext cx="190918" cy="251210"/>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82532" y="1155561"/>
            <a:ext cx="231112" cy="261258"/>
          </a:xfrm>
          <a:prstGeom prst="rect">
            <a:avLst/>
          </a:prstGeom>
          <a:noFill/>
          <a:ln>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33741" y="1165609"/>
            <a:ext cx="251208" cy="291402"/>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6367" y="2944167"/>
            <a:ext cx="1253497" cy="923330"/>
          </a:xfrm>
          <a:prstGeom prst="rect">
            <a:avLst/>
          </a:prstGeom>
          <a:noFill/>
          <a:ln>
            <a:solidFill>
              <a:srgbClr val="00B0F0"/>
            </a:solidFill>
          </a:ln>
          <a:effectLst>
            <a:glow rad="139700">
              <a:schemeClr val="accent1">
                <a:satMod val="175000"/>
                <a:alpha val="40000"/>
              </a:schemeClr>
            </a:glow>
          </a:effectLst>
        </p:spPr>
        <p:txBody>
          <a:bodyPr wrap="square" rtlCol="0">
            <a:spAutoFit/>
          </a:bodyPr>
          <a:lstStyle/>
          <a:p>
            <a:pPr algn="ctr"/>
            <a:r>
              <a:rPr lang="en-US" dirty="0" smtClean="0"/>
              <a:t>Tool 1: Select Points</a:t>
            </a:r>
            <a:endParaRPr lang="en-US" dirty="0"/>
          </a:p>
        </p:txBody>
      </p:sp>
      <p:sp>
        <p:nvSpPr>
          <p:cNvPr id="14" name="TextBox 13"/>
          <p:cNvSpPr txBox="1"/>
          <p:nvPr/>
        </p:nvSpPr>
        <p:spPr>
          <a:xfrm>
            <a:off x="2189284" y="2527159"/>
            <a:ext cx="1497205" cy="646331"/>
          </a:xfrm>
          <a:prstGeom prst="rect">
            <a:avLst/>
          </a:prstGeom>
          <a:noFill/>
          <a:ln>
            <a:solidFill>
              <a:srgbClr val="FF0000"/>
            </a:solidFill>
          </a:ln>
          <a:effectLst>
            <a:glow rad="139700">
              <a:schemeClr val="accent2">
                <a:satMod val="175000"/>
                <a:alpha val="40000"/>
              </a:schemeClr>
            </a:glow>
          </a:effectLst>
        </p:spPr>
        <p:txBody>
          <a:bodyPr wrap="square" rtlCol="0">
            <a:spAutoFit/>
          </a:bodyPr>
          <a:lstStyle/>
          <a:p>
            <a:pPr algn="ctr"/>
            <a:r>
              <a:rPr lang="en-US" dirty="0" smtClean="0"/>
              <a:t>Tool 2: </a:t>
            </a:r>
          </a:p>
          <a:p>
            <a:pPr algn="ctr"/>
            <a:r>
              <a:rPr lang="en-US" dirty="0" smtClean="0"/>
              <a:t>Select Arcs</a:t>
            </a:r>
            <a:endParaRPr lang="en-US" dirty="0"/>
          </a:p>
        </p:txBody>
      </p:sp>
      <p:sp>
        <p:nvSpPr>
          <p:cNvPr id="15" name="TextBox 14"/>
          <p:cNvSpPr txBox="1"/>
          <p:nvPr/>
        </p:nvSpPr>
        <p:spPr>
          <a:xfrm>
            <a:off x="3696519" y="3482148"/>
            <a:ext cx="1090247" cy="923330"/>
          </a:xfrm>
          <a:prstGeom prst="rect">
            <a:avLst/>
          </a:prstGeom>
          <a:noFill/>
          <a:ln>
            <a:solidFill>
              <a:srgbClr val="FFFF00"/>
            </a:solidFill>
          </a:ln>
          <a:effectLst>
            <a:glow rad="139700">
              <a:schemeClr val="accent4">
                <a:satMod val="175000"/>
                <a:alpha val="40000"/>
              </a:schemeClr>
            </a:glow>
          </a:effectLst>
        </p:spPr>
        <p:txBody>
          <a:bodyPr wrap="square" rtlCol="0">
            <a:spAutoFit/>
          </a:bodyPr>
          <a:lstStyle/>
          <a:p>
            <a:pPr algn="ctr"/>
            <a:r>
              <a:rPr lang="en-US" dirty="0" smtClean="0"/>
              <a:t>Tool 3: Select Polygons</a:t>
            </a:r>
            <a:endParaRPr lang="en-US" dirty="0"/>
          </a:p>
        </p:txBody>
      </p:sp>
      <p:sp>
        <p:nvSpPr>
          <p:cNvPr id="16" name="TextBox 15"/>
          <p:cNvSpPr txBox="1"/>
          <p:nvPr/>
        </p:nvSpPr>
        <p:spPr>
          <a:xfrm>
            <a:off x="4973934" y="2944167"/>
            <a:ext cx="1018634" cy="923330"/>
          </a:xfrm>
          <a:prstGeom prst="rect">
            <a:avLst/>
          </a:prstGeom>
          <a:noFill/>
          <a:ln>
            <a:solidFill>
              <a:srgbClr val="00B050"/>
            </a:solidFill>
          </a:ln>
          <a:effectLst>
            <a:glow rad="139700">
              <a:schemeClr val="accent6">
                <a:satMod val="175000"/>
                <a:alpha val="40000"/>
              </a:schemeClr>
            </a:glow>
          </a:effectLst>
        </p:spPr>
        <p:txBody>
          <a:bodyPr wrap="square" rtlCol="0">
            <a:spAutoFit/>
          </a:bodyPr>
          <a:lstStyle/>
          <a:p>
            <a:pPr algn="ctr"/>
            <a:r>
              <a:rPr lang="en-US" dirty="0" smtClean="0"/>
              <a:t>Tool 4: </a:t>
            </a:r>
          </a:p>
          <a:p>
            <a:pPr algn="ctr"/>
            <a:r>
              <a:rPr lang="en-US" dirty="0" smtClean="0"/>
              <a:t>Insert nodes</a:t>
            </a:r>
            <a:endParaRPr lang="en-US" dirty="0"/>
          </a:p>
        </p:txBody>
      </p:sp>
      <p:sp>
        <p:nvSpPr>
          <p:cNvPr id="17" name="TextBox 16"/>
          <p:cNvSpPr txBox="1"/>
          <p:nvPr/>
        </p:nvSpPr>
        <p:spPr>
          <a:xfrm>
            <a:off x="6152104" y="3877542"/>
            <a:ext cx="1217124" cy="646331"/>
          </a:xfrm>
          <a:prstGeom prst="rect">
            <a:avLst/>
          </a:prstGeom>
          <a:noFill/>
          <a:ln>
            <a:solidFill>
              <a:srgbClr val="FF0000"/>
            </a:solidFill>
          </a:ln>
          <a:effectLst>
            <a:glow rad="139700">
              <a:schemeClr val="accent2">
                <a:satMod val="175000"/>
                <a:alpha val="40000"/>
              </a:schemeClr>
            </a:glow>
          </a:effectLst>
        </p:spPr>
        <p:txBody>
          <a:bodyPr wrap="square" rtlCol="0">
            <a:spAutoFit/>
          </a:bodyPr>
          <a:lstStyle/>
          <a:p>
            <a:pPr algn="ctr"/>
            <a:r>
              <a:rPr lang="en-US" dirty="0" smtClean="0"/>
              <a:t>Tool 5: </a:t>
            </a:r>
          </a:p>
          <a:p>
            <a:pPr algn="ctr"/>
            <a:r>
              <a:rPr lang="en-US" dirty="0" smtClean="0"/>
              <a:t>Draw arc</a:t>
            </a:r>
            <a:endParaRPr lang="en-US" dirty="0"/>
          </a:p>
        </p:txBody>
      </p:sp>
      <p:sp>
        <p:nvSpPr>
          <p:cNvPr id="18" name="TextBox 17"/>
          <p:cNvSpPr txBox="1"/>
          <p:nvPr/>
        </p:nvSpPr>
        <p:spPr>
          <a:xfrm>
            <a:off x="7899242" y="4521758"/>
            <a:ext cx="1296238" cy="923330"/>
          </a:xfrm>
          <a:prstGeom prst="rect">
            <a:avLst/>
          </a:prstGeom>
          <a:noFill/>
          <a:ln>
            <a:solidFill>
              <a:srgbClr val="00B0F0"/>
            </a:solidFill>
          </a:ln>
          <a:effectLst>
            <a:glow rad="139700">
              <a:schemeClr val="accent1">
                <a:satMod val="175000"/>
                <a:alpha val="40000"/>
              </a:schemeClr>
            </a:glow>
          </a:effectLst>
        </p:spPr>
        <p:txBody>
          <a:bodyPr wrap="square" rtlCol="0">
            <a:spAutoFit/>
          </a:bodyPr>
          <a:lstStyle/>
          <a:p>
            <a:pPr algn="ctr"/>
            <a:r>
              <a:rPr lang="en-US" dirty="0" smtClean="0"/>
              <a:t>Tool 6:</a:t>
            </a:r>
          </a:p>
          <a:p>
            <a:pPr algn="ctr"/>
            <a:r>
              <a:rPr lang="en-US" dirty="0" smtClean="0"/>
              <a:t>Insert polygons</a:t>
            </a:r>
            <a:endParaRPr lang="en-US" dirty="0"/>
          </a:p>
        </p:txBody>
      </p:sp>
      <p:sp>
        <p:nvSpPr>
          <p:cNvPr id="19" name="TextBox 18"/>
          <p:cNvSpPr txBox="1"/>
          <p:nvPr/>
        </p:nvSpPr>
        <p:spPr>
          <a:xfrm>
            <a:off x="8920459" y="2364992"/>
            <a:ext cx="1065125" cy="923330"/>
          </a:xfrm>
          <a:prstGeom prst="rect">
            <a:avLst/>
          </a:prstGeom>
          <a:noFill/>
          <a:ln>
            <a:solidFill>
              <a:srgbClr val="FF0000"/>
            </a:solidFill>
          </a:ln>
          <a:effectLst>
            <a:glow rad="139700">
              <a:schemeClr val="accent2">
                <a:satMod val="175000"/>
                <a:alpha val="40000"/>
              </a:schemeClr>
            </a:glow>
          </a:effectLst>
        </p:spPr>
        <p:txBody>
          <a:bodyPr wrap="square" rtlCol="0">
            <a:spAutoFit/>
          </a:bodyPr>
          <a:lstStyle/>
          <a:p>
            <a:pPr algn="ctr"/>
            <a:r>
              <a:rPr lang="en-US" dirty="0" smtClean="0"/>
              <a:t>Tool 7: Move points</a:t>
            </a:r>
            <a:endParaRPr lang="en-US" dirty="0"/>
          </a:p>
        </p:txBody>
      </p:sp>
      <p:sp>
        <p:nvSpPr>
          <p:cNvPr id="20" name="TextBox 19"/>
          <p:cNvSpPr txBox="1"/>
          <p:nvPr/>
        </p:nvSpPr>
        <p:spPr>
          <a:xfrm>
            <a:off x="10244912" y="2764288"/>
            <a:ext cx="1271047" cy="923330"/>
          </a:xfrm>
          <a:prstGeom prst="rect">
            <a:avLst/>
          </a:prstGeom>
          <a:noFill/>
          <a:ln>
            <a:solidFill>
              <a:srgbClr val="00B0F0"/>
            </a:solidFill>
          </a:ln>
          <a:effectLst>
            <a:glow rad="139700">
              <a:schemeClr val="accent1">
                <a:satMod val="175000"/>
                <a:alpha val="40000"/>
              </a:schemeClr>
            </a:glow>
          </a:effectLst>
        </p:spPr>
        <p:txBody>
          <a:bodyPr wrap="square" rtlCol="0">
            <a:spAutoFit/>
          </a:bodyPr>
          <a:lstStyle/>
          <a:p>
            <a:pPr algn="ctr"/>
            <a:r>
              <a:rPr lang="en-US" dirty="0" smtClean="0"/>
              <a:t>Tool 8: Delete points</a:t>
            </a:r>
            <a:endParaRPr lang="en-US" dirty="0"/>
          </a:p>
        </p:txBody>
      </p:sp>
      <p:cxnSp>
        <p:nvCxnSpPr>
          <p:cNvPr id="22" name="Elbow Connector 21"/>
          <p:cNvCxnSpPr>
            <a:stCxn id="5" idx="2"/>
            <a:endCxn id="13" idx="0"/>
          </p:cNvCxnSpPr>
          <p:nvPr/>
        </p:nvCxnSpPr>
        <p:spPr>
          <a:xfrm rot="5400000">
            <a:off x="1588278" y="1251657"/>
            <a:ext cx="1527348" cy="1857672"/>
          </a:xfrm>
          <a:prstGeom prst="bentConnector3">
            <a:avLst/>
          </a:prstGeom>
          <a:ln>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4" idx="0"/>
          </p:cNvCxnSpPr>
          <p:nvPr/>
        </p:nvCxnSpPr>
        <p:spPr>
          <a:xfrm rot="5400000">
            <a:off x="2722477" y="1672422"/>
            <a:ext cx="1070148" cy="639327"/>
          </a:xfrm>
          <a:prstGeom prst="bentConnector3">
            <a:avLst/>
          </a:prstGeom>
          <a:ln>
            <a:solidFill>
              <a:srgbClr val="FF0000"/>
            </a:solidFill>
            <a:tailEnd type="triangle"/>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5" idx="0"/>
          </p:cNvCxnSpPr>
          <p:nvPr/>
        </p:nvCxnSpPr>
        <p:spPr>
          <a:xfrm rot="16200000" flipH="1">
            <a:off x="3052161" y="2292665"/>
            <a:ext cx="1960717" cy="418247"/>
          </a:xfrm>
          <a:prstGeom prst="bentConnector3">
            <a:avLst/>
          </a:prstGeom>
          <a:ln>
            <a:solidFill>
              <a:srgbClr val="FFFF00"/>
            </a:solidFill>
            <a:tailEnd type="triangle"/>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6" idx="0"/>
          </p:cNvCxnSpPr>
          <p:nvPr/>
        </p:nvCxnSpPr>
        <p:spPr>
          <a:xfrm rot="16200000" flipH="1">
            <a:off x="4065589" y="1526505"/>
            <a:ext cx="1471276" cy="1364047"/>
          </a:xfrm>
          <a:prstGeom prst="bentConnector3">
            <a:avLst/>
          </a:prstGeom>
          <a:ln>
            <a:solidFill>
              <a:srgbClr val="00B050"/>
            </a:solidFill>
            <a:tailEnd type="triangle"/>
          </a:ln>
          <a:effectLst>
            <a:glow rad="1397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2"/>
            <a:endCxn id="17" idx="0"/>
          </p:cNvCxnSpPr>
          <p:nvPr/>
        </p:nvCxnSpPr>
        <p:spPr>
          <a:xfrm rot="16200000" flipH="1">
            <a:off x="4312879" y="1429754"/>
            <a:ext cx="2460723" cy="2434851"/>
          </a:xfrm>
          <a:prstGeom prst="bentConnector3">
            <a:avLst/>
          </a:prstGeom>
          <a:ln>
            <a:solidFill>
              <a:srgbClr val="FF0000"/>
            </a:solidFill>
            <a:tailEnd type="triangle"/>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2"/>
            <a:endCxn id="19" idx="0"/>
          </p:cNvCxnSpPr>
          <p:nvPr/>
        </p:nvCxnSpPr>
        <p:spPr>
          <a:xfrm rot="16200000" flipH="1">
            <a:off x="6651469" y="-436562"/>
            <a:ext cx="948173" cy="4654934"/>
          </a:xfrm>
          <a:prstGeom prst="bentConnector3">
            <a:avLst/>
          </a:prstGeom>
          <a:ln>
            <a:solidFill>
              <a:srgbClr val="C00000"/>
            </a:solidFill>
            <a:tailEnd type="triangle"/>
          </a:ln>
          <a:effectLst>
            <a:glow rad="139700">
              <a:schemeClr val="accent4">
                <a:lumMod val="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5185568" y="1293014"/>
            <a:ext cx="5694868" cy="1471276"/>
          </a:xfrm>
          <a:prstGeom prst="bentConnector2">
            <a:avLst/>
          </a:prstGeom>
          <a:ln>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63097" y="5637125"/>
            <a:ext cx="9978013" cy="1077218"/>
          </a:xfrm>
          <a:prstGeom prst="rect">
            <a:avLst/>
          </a:prstGeom>
          <a:noFill/>
          <a:ln>
            <a:solidFill>
              <a:schemeClr val="tx1"/>
            </a:solidFill>
          </a:ln>
        </p:spPr>
        <p:txBody>
          <a:bodyPr wrap="square" rtlCol="0">
            <a:spAutoFit/>
          </a:bodyPr>
          <a:lstStyle/>
          <a:p>
            <a:pPr algn="ctr"/>
            <a:r>
              <a:rPr lang="en-US" sz="3200" dirty="0" smtClean="0"/>
              <a:t>Moreover there are tools for Zoom in, Zoom out and move to previous zoom as like as other modules</a:t>
            </a:r>
            <a:endParaRPr lang="en-US" sz="3200" dirty="0"/>
          </a:p>
        </p:txBody>
      </p:sp>
      <p:cxnSp>
        <p:nvCxnSpPr>
          <p:cNvPr id="45" name="Elbow Connector 44"/>
          <p:cNvCxnSpPr/>
          <p:nvPr/>
        </p:nvCxnSpPr>
        <p:spPr>
          <a:xfrm rot="16200000" flipH="1">
            <a:off x="5035463" y="969048"/>
            <a:ext cx="3104939" cy="4000482"/>
          </a:xfrm>
          <a:prstGeom prst="bentConnector3">
            <a:avLst/>
          </a:prstGeom>
          <a:ln>
            <a:tailEnd type="triangl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45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First, open the MIKE Zero software</a:t>
            </a:r>
            <a:endParaRPr lang="en-US" sz="3600" dirty="0"/>
          </a:p>
        </p:txBody>
      </p:sp>
    </p:spTree>
    <p:extLst>
      <p:ext uri="{BB962C8B-B14F-4D97-AF65-F5344CB8AC3E}">
        <p14:creationId xmlns:p14="http://schemas.microsoft.com/office/powerpoint/2010/main" val="184815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425" y="241300"/>
            <a:ext cx="6661150" cy="6375400"/>
          </a:xfrm>
          <a:prstGeom prst="rect">
            <a:avLst/>
          </a:prstGeom>
        </p:spPr>
      </p:pic>
    </p:spTree>
    <p:extLst>
      <p:ext uri="{BB962C8B-B14F-4D97-AF65-F5344CB8AC3E}">
        <p14:creationId xmlns:p14="http://schemas.microsoft.com/office/powerpoint/2010/main" val="619916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Connect the land scatter data point with tool 5, by clicking on the points. You start clicking on a point A, you finish to click all other point and then you have to finish to clicking the point  by clicking on the point A.  </a:t>
            </a:r>
          </a:p>
        </p:txBody>
      </p:sp>
    </p:spTree>
    <p:extLst>
      <p:ext uri="{BB962C8B-B14F-4D97-AF65-F5344CB8AC3E}">
        <p14:creationId xmlns:p14="http://schemas.microsoft.com/office/powerpoint/2010/main" val="167233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816" y="1825625"/>
            <a:ext cx="4546368" cy="4351338"/>
          </a:xfrm>
        </p:spPr>
      </p:pic>
    </p:spTree>
    <p:extLst>
      <p:ext uri="{BB962C8B-B14F-4D97-AF65-F5344CB8AC3E}">
        <p14:creationId xmlns:p14="http://schemas.microsoft.com/office/powerpoint/2010/main" val="76111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In the same way, connect the land scatter data points of the left side.</a:t>
            </a:r>
            <a:endParaRPr lang="en-US" sz="3600" dirty="0"/>
          </a:p>
        </p:txBody>
      </p:sp>
    </p:spTree>
    <p:extLst>
      <p:ext uri="{BB962C8B-B14F-4D97-AF65-F5344CB8AC3E}">
        <p14:creationId xmlns:p14="http://schemas.microsoft.com/office/powerpoint/2010/main" val="36748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4114" y="999783"/>
            <a:ext cx="4927600" cy="5034280"/>
          </a:xfrm>
        </p:spPr>
      </p:pic>
    </p:spTree>
    <p:extLst>
      <p:ext uri="{BB962C8B-B14F-4D97-AF65-F5344CB8AC3E}">
        <p14:creationId xmlns:p14="http://schemas.microsoft.com/office/powerpoint/2010/main" val="196743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3191"/>
            <a:ext cx="10515600" cy="5513772"/>
          </a:xfrm>
        </p:spPr>
        <p:txBody>
          <a:bodyPr/>
          <a:lstStyle/>
          <a:p>
            <a:r>
              <a:rPr lang="en-US" dirty="0" smtClean="0"/>
              <a:t>Click on Tool 1. </a:t>
            </a:r>
          </a:p>
          <a:p>
            <a:r>
              <a:rPr lang="en-US" dirty="0" smtClean="0"/>
              <a:t>Then, select the point A, right click on </a:t>
            </a:r>
          </a:p>
          <a:p>
            <a:pPr marL="0" indent="0">
              <a:buNone/>
            </a:pPr>
            <a:r>
              <a:rPr lang="en-US" dirty="0"/>
              <a:t>i</a:t>
            </a:r>
            <a:r>
              <a:rPr lang="en-US" dirty="0" smtClean="0"/>
              <a:t>t and a tool bar option will be appeared.</a:t>
            </a:r>
          </a:p>
          <a:p>
            <a:r>
              <a:rPr lang="en-US" dirty="0" smtClean="0"/>
              <a:t>Select the option:</a:t>
            </a:r>
          </a:p>
          <a:p>
            <a:pPr marL="0" indent="0">
              <a:buNone/>
            </a:pPr>
            <a:r>
              <a:rPr lang="en-US" dirty="0" smtClean="0"/>
              <a:t>“Vertices -&gt; Nodes”</a:t>
            </a:r>
          </a:p>
          <a:p>
            <a:r>
              <a:rPr lang="en-US" dirty="0" smtClean="0"/>
              <a:t>Do the same for the points B, C and D.</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506" y="405334"/>
            <a:ext cx="4927600" cy="5034280"/>
          </a:xfrm>
          <a:prstGeom prst="rect">
            <a:avLst/>
          </a:prstGeom>
        </p:spPr>
      </p:pic>
      <p:sp>
        <p:nvSpPr>
          <p:cNvPr id="5" name="TextBox 4"/>
          <p:cNvSpPr txBox="1"/>
          <p:nvPr/>
        </p:nvSpPr>
        <p:spPr>
          <a:xfrm>
            <a:off x="8655794" y="1006338"/>
            <a:ext cx="190919" cy="584775"/>
          </a:xfrm>
          <a:prstGeom prst="rect">
            <a:avLst/>
          </a:prstGeom>
          <a:noFill/>
        </p:spPr>
        <p:txBody>
          <a:bodyPr wrap="square" rtlCol="0">
            <a:spAutoFit/>
          </a:bodyPr>
          <a:lstStyle/>
          <a:p>
            <a:r>
              <a:rPr lang="en-US" sz="3200" dirty="0">
                <a:solidFill>
                  <a:srgbClr val="FF0000"/>
                </a:solidFill>
              </a:rPr>
              <a:t>A</a:t>
            </a:r>
          </a:p>
        </p:txBody>
      </p:sp>
      <p:sp>
        <p:nvSpPr>
          <p:cNvPr id="6" name="TextBox 5"/>
          <p:cNvSpPr txBox="1"/>
          <p:nvPr/>
        </p:nvSpPr>
        <p:spPr>
          <a:xfrm>
            <a:off x="7999859" y="1006338"/>
            <a:ext cx="261257" cy="584775"/>
          </a:xfrm>
          <a:prstGeom prst="rect">
            <a:avLst/>
          </a:prstGeom>
          <a:noFill/>
        </p:spPr>
        <p:txBody>
          <a:bodyPr wrap="square" rtlCol="0">
            <a:spAutoFit/>
          </a:bodyPr>
          <a:lstStyle/>
          <a:p>
            <a:r>
              <a:rPr lang="en-US" sz="3200" dirty="0">
                <a:solidFill>
                  <a:srgbClr val="FF0000"/>
                </a:solidFill>
              </a:rPr>
              <a:t>B</a:t>
            </a:r>
          </a:p>
        </p:txBody>
      </p:sp>
      <p:sp>
        <p:nvSpPr>
          <p:cNvPr id="7" name="TextBox 6"/>
          <p:cNvSpPr txBox="1"/>
          <p:nvPr/>
        </p:nvSpPr>
        <p:spPr>
          <a:xfrm>
            <a:off x="9569215" y="4555399"/>
            <a:ext cx="221063" cy="584775"/>
          </a:xfrm>
          <a:prstGeom prst="rect">
            <a:avLst/>
          </a:prstGeom>
          <a:noFill/>
        </p:spPr>
        <p:txBody>
          <a:bodyPr wrap="square" rtlCol="0">
            <a:spAutoFit/>
          </a:bodyPr>
          <a:lstStyle/>
          <a:p>
            <a:r>
              <a:rPr lang="en-US" sz="3200" dirty="0">
                <a:solidFill>
                  <a:srgbClr val="FF0000"/>
                </a:solidFill>
              </a:rPr>
              <a:t>C</a:t>
            </a:r>
          </a:p>
        </p:txBody>
      </p:sp>
      <p:sp>
        <p:nvSpPr>
          <p:cNvPr id="9" name="TextBox 8"/>
          <p:cNvSpPr txBox="1"/>
          <p:nvPr/>
        </p:nvSpPr>
        <p:spPr>
          <a:xfrm>
            <a:off x="8573104" y="4555398"/>
            <a:ext cx="301451" cy="584775"/>
          </a:xfrm>
          <a:prstGeom prst="rect">
            <a:avLst/>
          </a:prstGeom>
          <a:noFill/>
        </p:spPr>
        <p:txBody>
          <a:bodyPr wrap="square" rtlCol="0">
            <a:spAutoFit/>
          </a:bodyPr>
          <a:lstStyle/>
          <a:p>
            <a:r>
              <a:rPr lang="en-US" sz="3200" dirty="0" smtClean="0">
                <a:solidFill>
                  <a:srgbClr val="FF0000"/>
                </a:solidFill>
              </a:rPr>
              <a:t>D</a:t>
            </a:r>
            <a:endParaRPr lang="en-US" sz="3200" dirty="0">
              <a:solidFill>
                <a:srgbClr val="FF0000"/>
              </a:solidFill>
            </a:endParaRPr>
          </a:p>
        </p:txBody>
      </p:sp>
    </p:spTree>
    <p:extLst>
      <p:ext uri="{BB962C8B-B14F-4D97-AF65-F5344CB8AC3E}">
        <p14:creationId xmlns:p14="http://schemas.microsoft.com/office/powerpoint/2010/main" val="2604228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390"/>
            <a:ext cx="10515600" cy="5941573"/>
          </a:xfrm>
        </p:spPr>
        <p:txBody>
          <a:bodyPr/>
          <a:lstStyle/>
          <a:p>
            <a:r>
              <a:rPr lang="en-US" dirty="0" smtClean="0"/>
              <a:t>Connect A and B by using </a:t>
            </a:r>
          </a:p>
          <a:p>
            <a:pPr marL="0" indent="0">
              <a:buNone/>
            </a:pPr>
            <a:r>
              <a:rPr lang="en-US" dirty="0"/>
              <a:t> </a:t>
            </a:r>
            <a:r>
              <a:rPr lang="en-US" dirty="0" smtClean="0"/>
              <a:t>  the tool 5</a:t>
            </a:r>
          </a:p>
          <a:p>
            <a:r>
              <a:rPr lang="en-US" dirty="0" smtClean="0"/>
              <a:t>Connect B and C by using</a:t>
            </a:r>
          </a:p>
          <a:p>
            <a:pPr marL="0" indent="0">
              <a:buNone/>
            </a:pPr>
            <a:r>
              <a:rPr lang="en-US" dirty="0"/>
              <a:t> </a:t>
            </a:r>
            <a:r>
              <a:rPr lang="en-US" dirty="0" smtClean="0"/>
              <a:t>  the tool 5</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072" y="235390"/>
            <a:ext cx="5861050" cy="6350000"/>
          </a:xfrm>
          <a:prstGeom prst="rect">
            <a:avLst/>
          </a:prstGeom>
          <a:ln>
            <a:solidFill>
              <a:srgbClr val="FF0000"/>
            </a:solidFill>
          </a:ln>
        </p:spPr>
      </p:pic>
      <p:sp>
        <p:nvSpPr>
          <p:cNvPr id="5" name="Rectangle 4"/>
          <p:cNvSpPr/>
          <p:nvPr/>
        </p:nvSpPr>
        <p:spPr>
          <a:xfrm>
            <a:off x="6862527" y="1222218"/>
            <a:ext cx="1566249" cy="2897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32895" y="5513560"/>
            <a:ext cx="2064190" cy="461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26449" y="905408"/>
            <a:ext cx="60465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A</a:t>
            </a:r>
            <a:endParaRPr lang="en-US" sz="5400" b="1" cap="none" spc="0" dirty="0">
              <a:ln/>
              <a:solidFill>
                <a:schemeClr val="accent4"/>
              </a:solidFill>
              <a:effectLst/>
            </a:endParaRPr>
          </a:p>
        </p:txBody>
      </p:sp>
      <p:sp>
        <p:nvSpPr>
          <p:cNvPr id="8" name="Rectangle 7"/>
          <p:cNvSpPr/>
          <p:nvPr/>
        </p:nvSpPr>
        <p:spPr>
          <a:xfrm>
            <a:off x="6431908" y="905408"/>
            <a:ext cx="572593"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B</a:t>
            </a:r>
            <a:endParaRPr lang="en-US" sz="5400" b="1" cap="none" spc="0" dirty="0">
              <a:ln/>
              <a:solidFill>
                <a:schemeClr val="accent4"/>
              </a:solidFill>
              <a:effectLst/>
            </a:endParaRPr>
          </a:p>
        </p:txBody>
      </p:sp>
      <p:sp>
        <p:nvSpPr>
          <p:cNvPr id="9" name="Rectangle 8"/>
          <p:cNvSpPr/>
          <p:nvPr/>
        </p:nvSpPr>
        <p:spPr>
          <a:xfrm>
            <a:off x="9293369" y="5282758"/>
            <a:ext cx="55175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C</a:t>
            </a:r>
            <a:endParaRPr lang="en-US" sz="5400" b="1" cap="none" spc="0" dirty="0">
              <a:ln/>
              <a:solidFill>
                <a:schemeClr val="accent4"/>
              </a:solidFill>
              <a:effectLst/>
            </a:endParaRPr>
          </a:p>
        </p:txBody>
      </p:sp>
      <p:sp>
        <p:nvSpPr>
          <p:cNvPr id="10" name="Rectangle 9"/>
          <p:cNvSpPr/>
          <p:nvPr/>
        </p:nvSpPr>
        <p:spPr>
          <a:xfrm>
            <a:off x="7084857" y="5282758"/>
            <a:ext cx="62068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D</a:t>
            </a:r>
            <a:endParaRPr lang="en-US" sz="5400" b="1" cap="none" spc="0" dirty="0">
              <a:ln/>
              <a:solidFill>
                <a:schemeClr val="accent4"/>
              </a:solidFill>
              <a:effectLst/>
            </a:endParaRPr>
          </a:p>
        </p:txBody>
      </p:sp>
    </p:spTree>
    <p:extLst>
      <p:ext uri="{BB962C8B-B14F-4D97-AF65-F5344CB8AC3E}">
        <p14:creationId xmlns:p14="http://schemas.microsoft.com/office/powerpoint/2010/main" val="2665762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 the arc attribute associated with the water boundary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Tide would have different constituent in the line CD and AB (Study about the </a:t>
            </a:r>
            <a:r>
              <a:rPr lang="en-US" dirty="0" err="1" smtClean="0"/>
              <a:t>Cotidal</a:t>
            </a:r>
            <a:r>
              <a:rPr lang="en-US" dirty="0" smtClean="0"/>
              <a:t> chart. The tide gauges are installed along the coast-line, but a ship which is located in the mid of the Bay of Bengal would know the height of tide for the corresponded location of the ship (suppose that, the ship don’t have tide gauge of there own to measure tide in the mid of ocean and the tide height is not measured by the satellite), how do the ship know the tide height without the direct measurement of height?).</a:t>
            </a:r>
          </a:p>
          <a:p>
            <a:r>
              <a:rPr lang="en-US" dirty="0" smtClean="0"/>
              <a:t>So, MIKE Zero need different numerical addresses for the CD and AB to predict the tide height considering that tidal constituents are not the same for AB and CD. </a:t>
            </a:r>
          </a:p>
          <a:p>
            <a:r>
              <a:rPr lang="en-US" dirty="0" smtClean="0"/>
              <a:t>AB and  CD are two arcs.</a:t>
            </a:r>
          </a:p>
          <a:p>
            <a:r>
              <a:rPr lang="en-US" dirty="0" smtClean="0"/>
              <a:t>Attributes of AB and CD indicated the numerical address.</a:t>
            </a:r>
          </a:p>
          <a:p>
            <a:endParaRPr lang="en-US" dirty="0"/>
          </a:p>
        </p:txBody>
      </p:sp>
    </p:spTree>
    <p:extLst>
      <p:ext uri="{BB962C8B-B14F-4D97-AF65-F5344CB8AC3E}">
        <p14:creationId xmlns:p14="http://schemas.microsoft.com/office/powerpoint/2010/main" val="2417066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1059"/>
            <a:ext cx="10515600" cy="4351338"/>
          </a:xfrm>
        </p:spPr>
        <p:txBody>
          <a:bodyPr>
            <a:normAutofit/>
          </a:bodyPr>
          <a:lstStyle/>
          <a:p>
            <a:r>
              <a:rPr lang="en-US" sz="3600" dirty="0" smtClean="0"/>
              <a:t>Click on the icon of tool 2.</a:t>
            </a:r>
          </a:p>
          <a:p>
            <a:r>
              <a:rPr lang="en-US" sz="3600" dirty="0" smtClean="0"/>
              <a:t>Select the arc AB with the mouse left click and right click on it.</a:t>
            </a:r>
          </a:p>
          <a:p>
            <a:r>
              <a:rPr lang="en-US" sz="3600" dirty="0" smtClean="0"/>
              <a:t>A toolbar options will be appeared.</a:t>
            </a:r>
          </a:p>
          <a:p>
            <a:r>
              <a:rPr lang="en-US" sz="3600" dirty="0" smtClean="0"/>
              <a:t>Click on the option “Properties”.</a:t>
            </a:r>
          </a:p>
          <a:p>
            <a:r>
              <a:rPr lang="en-US" sz="3600" dirty="0" smtClean="0"/>
              <a:t>“Arc Property” dialog box will be appeared.</a:t>
            </a:r>
          </a:p>
          <a:p>
            <a:pPr marL="0" indent="0">
              <a:buNone/>
            </a:pPr>
            <a:endParaRPr lang="en-US" sz="3600" dirty="0"/>
          </a:p>
        </p:txBody>
      </p:sp>
    </p:spTree>
    <p:extLst>
      <p:ext uri="{BB962C8B-B14F-4D97-AF65-F5344CB8AC3E}">
        <p14:creationId xmlns:p14="http://schemas.microsoft.com/office/powerpoint/2010/main" val="168416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640" y="964146"/>
            <a:ext cx="7458075" cy="4981575"/>
          </a:xfrm>
        </p:spPr>
      </p:pic>
      <p:sp>
        <p:nvSpPr>
          <p:cNvPr id="5" name="Rectangle 4"/>
          <p:cNvSpPr/>
          <p:nvPr/>
        </p:nvSpPr>
        <p:spPr>
          <a:xfrm>
            <a:off x="2351314" y="1075174"/>
            <a:ext cx="1115367" cy="241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10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Press </a:t>
            </a:r>
            <a:r>
              <a:rPr lang="en-US" sz="3600" dirty="0" err="1" smtClean="0"/>
              <a:t>Ctrl+N</a:t>
            </a:r>
            <a:r>
              <a:rPr lang="en-US" sz="3600" dirty="0" smtClean="0"/>
              <a:t> when the windows of the MIKE Zero is open or navigate to the File&gt; New &gt; File…</a:t>
            </a:r>
          </a:p>
          <a:p>
            <a:r>
              <a:rPr lang="en-US" sz="3600" dirty="0" smtClean="0"/>
              <a:t>The “New File” Dialog box will be opened.</a:t>
            </a:r>
            <a:endParaRPr lang="en-US" sz="3600" dirty="0"/>
          </a:p>
        </p:txBody>
      </p:sp>
    </p:spTree>
    <p:extLst>
      <p:ext uri="{BB962C8B-B14F-4D97-AF65-F5344CB8AC3E}">
        <p14:creationId xmlns:p14="http://schemas.microsoft.com/office/powerpoint/2010/main" val="248570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711" y="2232851"/>
            <a:ext cx="6546215" cy="4333875"/>
          </a:xfrm>
        </p:spPr>
      </p:pic>
      <p:sp>
        <p:nvSpPr>
          <p:cNvPr id="5" name="TextBox 4"/>
          <p:cNvSpPr txBox="1"/>
          <p:nvPr/>
        </p:nvSpPr>
        <p:spPr>
          <a:xfrm>
            <a:off x="542612" y="663191"/>
            <a:ext cx="11274250" cy="1569660"/>
          </a:xfrm>
          <a:prstGeom prst="rect">
            <a:avLst/>
          </a:prstGeom>
          <a:noFill/>
        </p:spPr>
        <p:txBody>
          <a:bodyPr wrap="square" rtlCol="0">
            <a:spAutoFit/>
          </a:bodyPr>
          <a:lstStyle/>
          <a:p>
            <a:r>
              <a:rPr lang="en-US" sz="3200" dirty="0" smtClean="0"/>
              <a:t>Set the value of ‘Arc attribute”  = 0, while “Start node attribute” and “End node attribute” would be remained unchanged (=0). Then press the “OK” button.</a:t>
            </a:r>
            <a:endParaRPr lang="en-US" sz="3200" dirty="0"/>
          </a:p>
        </p:txBody>
      </p:sp>
      <p:sp>
        <p:nvSpPr>
          <p:cNvPr id="6" name="Rectangle 5"/>
          <p:cNvSpPr/>
          <p:nvPr/>
        </p:nvSpPr>
        <p:spPr>
          <a:xfrm>
            <a:off x="4561952" y="2713055"/>
            <a:ext cx="954593" cy="1004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400422" y="2652765"/>
            <a:ext cx="1004835" cy="361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721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70091" y="1700214"/>
            <a:ext cx="7467600" cy="5000625"/>
          </a:xfrm>
          <a:prstGeom prst="rect">
            <a:avLst/>
          </a:prstGeom>
          <a:noFill/>
        </p:spPr>
      </p:pic>
      <p:sp>
        <p:nvSpPr>
          <p:cNvPr id="5" name="TextBox 4"/>
          <p:cNvSpPr txBox="1"/>
          <p:nvPr/>
        </p:nvSpPr>
        <p:spPr>
          <a:xfrm>
            <a:off x="914400" y="291400"/>
            <a:ext cx="9907675" cy="1077218"/>
          </a:xfrm>
          <a:prstGeom prst="rect">
            <a:avLst/>
          </a:prstGeom>
          <a:noFill/>
        </p:spPr>
        <p:txBody>
          <a:bodyPr wrap="square" rtlCol="0">
            <a:spAutoFit/>
          </a:bodyPr>
          <a:lstStyle/>
          <a:p>
            <a:r>
              <a:rPr lang="en-US" sz="3200" dirty="0" smtClean="0"/>
              <a:t>In the same way, set the value of “Arc attribute” of the arc CD as 3.</a:t>
            </a:r>
            <a:endParaRPr lang="en-US" sz="3200" dirty="0"/>
          </a:p>
        </p:txBody>
      </p:sp>
      <p:sp>
        <p:nvSpPr>
          <p:cNvPr id="6" name="Rectangle 5"/>
          <p:cNvSpPr/>
          <p:nvPr/>
        </p:nvSpPr>
        <p:spPr>
          <a:xfrm>
            <a:off x="3979147" y="2280975"/>
            <a:ext cx="994788" cy="10148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26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lstStyle/>
          <a:p>
            <a:r>
              <a:rPr lang="en-US" sz="3600" dirty="0" smtClean="0"/>
              <a:t>Why we set the “Arc attribute” for the arc AB = 2, and for the CD  = 3.</a:t>
            </a:r>
          </a:p>
          <a:p>
            <a:r>
              <a:rPr lang="en-US" sz="3600" dirty="0" smtClean="0"/>
              <a:t>Because, Condition 1: the attributes for water boundary arcs would be greater then 1 and different from each other.</a:t>
            </a:r>
          </a:p>
          <a:p>
            <a:r>
              <a:rPr lang="en-US" sz="3600" dirty="0" smtClean="0"/>
              <a:t>Condition 2: Without conflicting condition 1, any number would be applicable as the “Arc attribute”</a:t>
            </a:r>
          </a:p>
          <a:p>
            <a:r>
              <a:rPr lang="en-US" sz="3600" dirty="0" smtClean="0"/>
              <a:t>Arc attributes of the land boundaries were set </a:t>
            </a:r>
            <a:r>
              <a:rPr lang="en-US" sz="3600" dirty="0"/>
              <a:t>(or keep unchanged to)</a:t>
            </a:r>
            <a:r>
              <a:rPr lang="en-US" sz="3600" dirty="0" smtClean="0"/>
              <a:t> 0.</a:t>
            </a:r>
          </a:p>
          <a:p>
            <a:pPr marL="0" indent="0">
              <a:buNone/>
            </a:pPr>
            <a:endParaRPr lang="en-US" dirty="0" smtClean="0"/>
          </a:p>
          <a:p>
            <a:endParaRPr lang="en-US" dirty="0"/>
          </a:p>
        </p:txBody>
      </p:sp>
    </p:spTree>
    <p:extLst>
      <p:ext uri="{BB962C8B-B14F-4D97-AF65-F5344CB8AC3E}">
        <p14:creationId xmlns:p14="http://schemas.microsoft.com/office/powerpoint/2010/main" val="2385165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8752"/>
            <a:ext cx="10515600" cy="4358211"/>
          </a:xfrm>
        </p:spPr>
        <p:txBody>
          <a:bodyPr/>
          <a:lstStyle/>
          <a:p>
            <a:r>
              <a:rPr lang="en-US" sz="3600" dirty="0" smtClean="0"/>
              <a:t>In MIKE, polygon is a simple conception, it simply defined by clicking on the icon of the ‘Insert polygons” and then click on a point either inside the land boundary or water boundary. The boundary of the polygon coincided the land or water boundary inside which you clicked.</a:t>
            </a:r>
          </a:p>
          <a:p>
            <a:endParaRPr lang="en-US" dirty="0"/>
          </a:p>
        </p:txBody>
      </p:sp>
      <p:sp>
        <p:nvSpPr>
          <p:cNvPr id="5" name="TextBox 4"/>
          <p:cNvSpPr txBox="1"/>
          <p:nvPr/>
        </p:nvSpPr>
        <p:spPr>
          <a:xfrm>
            <a:off x="1346479" y="542611"/>
            <a:ext cx="9716756" cy="830997"/>
          </a:xfrm>
          <a:prstGeom prst="rect">
            <a:avLst/>
          </a:prstGeom>
          <a:noFill/>
        </p:spPr>
        <p:txBody>
          <a:bodyPr wrap="square" rtlCol="0">
            <a:spAutoFit/>
          </a:bodyPr>
          <a:lstStyle/>
          <a:p>
            <a:pPr algn="ctr"/>
            <a:r>
              <a:rPr lang="en-US" sz="4800" dirty="0" smtClean="0"/>
              <a:t>Insert polygons</a:t>
            </a:r>
            <a:endParaRPr lang="en-US" sz="4800" dirty="0"/>
          </a:p>
        </p:txBody>
      </p:sp>
    </p:spTree>
    <p:extLst>
      <p:ext uri="{BB962C8B-B14F-4D97-AF65-F5344CB8AC3E}">
        <p14:creationId xmlns:p14="http://schemas.microsoft.com/office/powerpoint/2010/main" val="3019227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600" dirty="0" smtClean="0"/>
              <a:t>Click on the icon of tool 6.</a:t>
            </a:r>
          </a:p>
          <a:p>
            <a:r>
              <a:rPr lang="en-US" sz="3600" dirty="0" smtClean="0"/>
              <a:t>In our case we have two land boundary and one water boundary.</a:t>
            </a:r>
          </a:p>
          <a:p>
            <a:r>
              <a:rPr lang="en-US" sz="3600" dirty="0" smtClean="0"/>
              <a:t>Click on the middle/center of the boundaries.</a:t>
            </a:r>
          </a:p>
          <a:p>
            <a:r>
              <a:rPr lang="en-US" sz="3600" dirty="0" smtClean="0"/>
              <a:t>Polygons have created!</a:t>
            </a:r>
          </a:p>
          <a:p>
            <a:r>
              <a:rPr lang="en-US" sz="3600" dirty="0"/>
              <a:t> </a:t>
            </a:r>
            <a:r>
              <a:rPr lang="en-US" sz="3600" dirty="0" smtClean="0"/>
              <a:t>You can think of points where you clicked as the address of the polygons. Each green point is the address of each polygon.</a:t>
            </a:r>
          </a:p>
        </p:txBody>
      </p:sp>
    </p:spTree>
    <p:extLst>
      <p:ext uri="{BB962C8B-B14F-4D97-AF65-F5344CB8AC3E}">
        <p14:creationId xmlns:p14="http://schemas.microsoft.com/office/powerpoint/2010/main" val="1586195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Content Placeholder 4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7354" y="438952"/>
            <a:ext cx="4673600" cy="6140450"/>
          </a:xfrm>
        </p:spPr>
      </p:pic>
      <p:sp>
        <p:nvSpPr>
          <p:cNvPr id="42" name="Rectangle 41"/>
          <p:cNvSpPr/>
          <p:nvPr/>
        </p:nvSpPr>
        <p:spPr>
          <a:xfrm>
            <a:off x="6330461" y="3363476"/>
            <a:ext cx="251209" cy="291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96189" y="3850194"/>
            <a:ext cx="251209" cy="291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569759" y="3169208"/>
            <a:ext cx="251209" cy="291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539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8587" y="1654803"/>
            <a:ext cx="10515600" cy="4351338"/>
          </a:xfrm>
        </p:spPr>
        <p:txBody>
          <a:bodyPr>
            <a:normAutofit/>
          </a:bodyPr>
          <a:lstStyle/>
          <a:p>
            <a:r>
              <a:rPr lang="en-US" sz="3600" dirty="0" smtClean="0">
                <a:solidFill>
                  <a:srgbClr val="FFFF00"/>
                </a:solidFill>
              </a:rPr>
              <a:t>Make Polygon Visible: </a:t>
            </a:r>
            <a:r>
              <a:rPr lang="en-US" sz="3600" dirty="0" smtClean="0"/>
              <a:t>To make the polygons visible, click on the icon of tool 3 and click on the address of the polygon.</a:t>
            </a:r>
          </a:p>
          <a:p>
            <a:r>
              <a:rPr lang="en-US" sz="3600" dirty="0" smtClean="0"/>
              <a:t>The polygon is visible as the following.</a:t>
            </a:r>
          </a:p>
          <a:p>
            <a:pPr marL="0" indent="0">
              <a:buNone/>
            </a:pPr>
            <a:endParaRPr lang="en-US" sz="3600" dirty="0"/>
          </a:p>
        </p:txBody>
      </p:sp>
    </p:spTree>
    <p:extLst>
      <p:ext uri="{BB962C8B-B14F-4D97-AF65-F5344CB8AC3E}">
        <p14:creationId xmlns:p14="http://schemas.microsoft.com/office/powerpoint/2010/main" val="580099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822" y="1439288"/>
            <a:ext cx="3662680" cy="47853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628" y="1409966"/>
            <a:ext cx="3622040" cy="4775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695" y="1379486"/>
            <a:ext cx="3774440" cy="4836160"/>
          </a:xfrm>
          <a:prstGeom prst="rect">
            <a:avLst/>
          </a:prstGeom>
        </p:spPr>
      </p:pic>
      <p:sp>
        <p:nvSpPr>
          <p:cNvPr id="7" name="TextBox 6"/>
          <p:cNvSpPr txBox="1"/>
          <p:nvPr/>
        </p:nvSpPr>
        <p:spPr>
          <a:xfrm>
            <a:off x="1165609" y="361741"/>
            <a:ext cx="1939332" cy="646331"/>
          </a:xfrm>
          <a:prstGeom prst="rect">
            <a:avLst/>
          </a:prstGeom>
          <a:noFill/>
          <a:ln>
            <a:solidFill>
              <a:schemeClr val="tx1"/>
            </a:solidFill>
          </a:ln>
        </p:spPr>
        <p:txBody>
          <a:bodyPr wrap="square" rtlCol="0">
            <a:spAutoFit/>
          </a:bodyPr>
          <a:lstStyle/>
          <a:p>
            <a:pPr algn="ctr"/>
            <a:r>
              <a:rPr lang="en-US" dirty="0" smtClean="0"/>
              <a:t>Left Land Boundary Polygon</a:t>
            </a:r>
            <a:endParaRPr lang="en-US" dirty="0"/>
          </a:p>
        </p:txBody>
      </p:sp>
      <p:sp>
        <p:nvSpPr>
          <p:cNvPr id="8" name="TextBox 7"/>
          <p:cNvSpPr txBox="1"/>
          <p:nvPr/>
        </p:nvSpPr>
        <p:spPr>
          <a:xfrm>
            <a:off x="5084466" y="361741"/>
            <a:ext cx="2512087" cy="369332"/>
          </a:xfrm>
          <a:prstGeom prst="rect">
            <a:avLst/>
          </a:prstGeom>
          <a:noFill/>
          <a:ln>
            <a:solidFill>
              <a:schemeClr val="tx1"/>
            </a:solidFill>
          </a:ln>
        </p:spPr>
        <p:txBody>
          <a:bodyPr wrap="square" rtlCol="0">
            <a:spAutoFit/>
          </a:bodyPr>
          <a:lstStyle/>
          <a:p>
            <a:r>
              <a:rPr lang="en-US" dirty="0" smtClean="0"/>
              <a:t>Water Boundary Polygon</a:t>
            </a:r>
            <a:endParaRPr lang="en-US" dirty="0"/>
          </a:p>
        </p:txBody>
      </p:sp>
      <p:sp>
        <p:nvSpPr>
          <p:cNvPr id="9" name="TextBox 8"/>
          <p:cNvSpPr txBox="1"/>
          <p:nvPr/>
        </p:nvSpPr>
        <p:spPr>
          <a:xfrm>
            <a:off x="9225423" y="361740"/>
            <a:ext cx="1969477" cy="646331"/>
          </a:xfrm>
          <a:prstGeom prst="rect">
            <a:avLst/>
          </a:prstGeom>
          <a:noFill/>
          <a:ln>
            <a:solidFill>
              <a:schemeClr val="tx1"/>
            </a:solidFill>
          </a:ln>
        </p:spPr>
        <p:txBody>
          <a:bodyPr wrap="square" rtlCol="0">
            <a:spAutoFit/>
          </a:bodyPr>
          <a:lstStyle/>
          <a:p>
            <a:pPr algn="ctr"/>
            <a:r>
              <a:rPr lang="en-US" dirty="0" smtClean="0"/>
              <a:t>Right Land Boundary Polygon</a:t>
            </a:r>
            <a:endParaRPr lang="en-US" dirty="0"/>
          </a:p>
        </p:txBody>
      </p:sp>
    </p:spTree>
    <p:extLst>
      <p:ext uri="{BB962C8B-B14F-4D97-AF65-F5344CB8AC3E}">
        <p14:creationId xmlns:p14="http://schemas.microsoft.com/office/powerpoint/2010/main" val="3272310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Exclude Mesh</a:t>
            </a:r>
            <a:endParaRPr lang="en-US" dirty="0"/>
          </a:p>
        </p:txBody>
      </p:sp>
      <p:sp>
        <p:nvSpPr>
          <p:cNvPr id="3" name="Content Placeholder 2"/>
          <p:cNvSpPr>
            <a:spLocks noGrp="1"/>
          </p:cNvSpPr>
          <p:nvPr>
            <p:ph idx="1"/>
          </p:nvPr>
        </p:nvSpPr>
        <p:spPr>
          <a:xfrm>
            <a:off x="838200" y="1825625"/>
            <a:ext cx="10515600" cy="4484740"/>
          </a:xfrm>
        </p:spPr>
        <p:txBody>
          <a:bodyPr>
            <a:noAutofit/>
          </a:bodyPr>
          <a:lstStyle/>
          <a:p>
            <a:r>
              <a:rPr lang="en-US" sz="3600" dirty="0" smtClean="0"/>
              <a:t> Apply </a:t>
            </a:r>
            <a:r>
              <a:rPr lang="en-US" sz="3600" dirty="0" smtClean="0">
                <a:solidFill>
                  <a:srgbClr val="FFFF00"/>
                </a:solidFill>
              </a:rPr>
              <a:t>Make Polygon Visible </a:t>
            </a:r>
            <a:r>
              <a:rPr lang="en-US" sz="3600" dirty="0" smtClean="0"/>
              <a:t>for the left polygon and right click on any point inside that polygon.</a:t>
            </a:r>
            <a:endParaRPr lang="en-US" sz="3600" dirty="0"/>
          </a:p>
          <a:p>
            <a:r>
              <a:rPr lang="en-US" sz="3600" dirty="0" smtClean="0"/>
              <a:t>A tool-bar option will be appeared, click on the “Properties” option.</a:t>
            </a:r>
          </a:p>
          <a:p>
            <a:r>
              <a:rPr lang="en-US" sz="3600" dirty="0" smtClean="0"/>
              <a:t>Then a Polygon properties dialog box will be opened.</a:t>
            </a:r>
          </a:p>
          <a:p>
            <a:r>
              <a:rPr lang="en-US" sz="3600" dirty="0" smtClean="0"/>
              <a:t>Click on the radio button in the left of the “Exclude from mesh”.</a:t>
            </a:r>
          </a:p>
          <a:p>
            <a:r>
              <a:rPr lang="en-US" sz="3600" dirty="0" smtClean="0"/>
              <a:t>Click OK button.</a:t>
            </a:r>
          </a:p>
        </p:txBody>
      </p:sp>
    </p:spTree>
    <p:extLst>
      <p:ext uri="{BB962C8B-B14F-4D97-AF65-F5344CB8AC3E}">
        <p14:creationId xmlns:p14="http://schemas.microsoft.com/office/powerpoint/2010/main" val="306455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428" y="740402"/>
            <a:ext cx="5356860" cy="5448300"/>
          </a:xfrm>
        </p:spPr>
      </p:pic>
      <p:sp>
        <p:nvSpPr>
          <p:cNvPr id="5" name="Rectangle 4"/>
          <p:cNvSpPr/>
          <p:nvPr/>
        </p:nvSpPr>
        <p:spPr>
          <a:xfrm>
            <a:off x="3647552" y="1205802"/>
            <a:ext cx="1416817" cy="291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486022" y="5064369"/>
            <a:ext cx="1175657" cy="241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98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0306" y="1825625"/>
            <a:ext cx="6891387" cy="4351338"/>
          </a:xfrm>
          <a:prstGeom prst="rect">
            <a:avLst/>
          </a:prstGeom>
        </p:spPr>
      </p:pic>
      <p:sp>
        <p:nvSpPr>
          <p:cNvPr id="6" name="TextBox 5"/>
          <p:cNvSpPr txBox="1"/>
          <p:nvPr/>
        </p:nvSpPr>
        <p:spPr>
          <a:xfrm>
            <a:off x="2037030" y="751438"/>
            <a:ext cx="8039477" cy="584775"/>
          </a:xfrm>
          <a:prstGeom prst="rect">
            <a:avLst/>
          </a:prstGeom>
          <a:noFill/>
        </p:spPr>
        <p:txBody>
          <a:bodyPr wrap="square" rtlCol="0">
            <a:spAutoFit/>
          </a:bodyPr>
          <a:lstStyle/>
          <a:p>
            <a:pPr algn="ctr"/>
            <a:r>
              <a:rPr lang="en-US" sz="3200" dirty="0" smtClean="0"/>
              <a:t>New File Dialog box</a:t>
            </a:r>
            <a:endParaRPr lang="en-US" sz="3200" dirty="0"/>
          </a:p>
        </p:txBody>
      </p:sp>
    </p:spTree>
    <p:extLst>
      <p:ext uri="{BB962C8B-B14F-4D97-AF65-F5344CB8AC3E}">
        <p14:creationId xmlns:p14="http://schemas.microsoft.com/office/powerpoint/2010/main" val="3726404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Do the same for the other land boundary too.</a:t>
            </a:r>
          </a:p>
          <a:p>
            <a:pPr marL="0" indent="0">
              <a:buNone/>
            </a:pPr>
            <a:endParaRPr lang="en-US" dirty="0"/>
          </a:p>
        </p:txBody>
      </p:sp>
    </p:spTree>
    <p:extLst>
      <p:ext uri="{BB962C8B-B14F-4D97-AF65-F5344CB8AC3E}">
        <p14:creationId xmlns:p14="http://schemas.microsoft.com/office/powerpoint/2010/main" val="3776860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Apply Triangular Mesh</a:t>
            </a:r>
            <a:endParaRPr lang="en-US" dirty="0"/>
          </a:p>
        </p:txBody>
      </p:sp>
      <p:sp>
        <p:nvSpPr>
          <p:cNvPr id="3" name="Content Placeholder 2"/>
          <p:cNvSpPr>
            <a:spLocks noGrp="1"/>
          </p:cNvSpPr>
          <p:nvPr>
            <p:ph idx="1"/>
          </p:nvPr>
        </p:nvSpPr>
        <p:spPr/>
        <p:txBody>
          <a:bodyPr/>
          <a:lstStyle/>
          <a:p>
            <a:r>
              <a:rPr lang="en-US" sz="3600" dirty="0" smtClean="0"/>
              <a:t>This step is not the creation of the mesh, but we are specifying the way creation of the mesh in this step.</a:t>
            </a:r>
          </a:p>
          <a:p>
            <a:r>
              <a:rPr lang="en-US" sz="3600" dirty="0" smtClean="0"/>
              <a:t>Again apply </a:t>
            </a:r>
            <a:r>
              <a:rPr lang="en-US" sz="3600" dirty="0">
                <a:solidFill>
                  <a:srgbClr val="FFFF00"/>
                </a:solidFill>
              </a:rPr>
              <a:t>Make Polygon </a:t>
            </a:r>
            <a:r>
              <a:rPr lang="en-US" sz="3600" dirty="0" smtClean="0">
                <a:solidFill>
                  <a:srgbClr val="FFFF00"/>
                </a:solidFill>
              </a:rPr>
              <a:t>Visible </a:t>
            </a:r>
            <a:r>
              <a:rPr lang="en-US" sz="3600" dirty="0" smtClean="0"/>
              <a:t>for the polygon of the water boundary.</a:t>
            </a:r>
          </a:p>
          <a:p>
            <a:r>
              <a:rPr lang="en-US" sz="3600" dirty="0" smtClean="0"/>
              <a:t>Right click on the water boundary polygon and select the option “Properties” from the tool-bar options.</a:t>
            </a:r>
          </a:p>
          <a:p>
            <a:endParaRPr lang="en-US" dirty="0" smtClean="0"/>
          </a:p>
          <a:p>
            <a:endParaRPr lang="en-US" dirty="0" smtClean="0"/>
          </a:p>
        </p:txBody>
      </p:sp>
    </p:spTree>
    <p:extLst>
      <p:ext uri="{BB962C8B-B14F-4D97-AF65-F5344CB8AC3E}">
        <p14:creationId xmlns:p14="http://schemas.microsoft.com/office/powerpoint/2010/main" val="2513078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a:t>A “Polygon Properties” dialog box will be appeared.</a:t>
            </a:r>
          </a:p>
          <a:p>
            <a:r>
              <a:rPr lang="en-US" sz="3600" dirty="0"/>
              <a:t>Select the radio button left to the “Apply triangular mesh</a:t>
            </a:r>
            <a:r>
              <a:rPr lang="en-US" sz="3600" dirty="0" smtClean="0"/>
              <a:t>”</a:t>
            </a:r>
          </a:p>
          <a:p>
            <a:r>
              <a:rPr lang="en-US" sz="3600" dirty="0" smtClean="0"/>
              <a:t>Not obligatory (optionally), you can set the name of the polygon.</a:t>
            </a:r>
            <a:endParaRPr lang="en-US" sz="3600" dirty="0"/>
          </a:p>
          <a:p>
            <a:r>
              <a:rPr lang="en-US" sz="3600" dirty="0"/>
              <a:t>Click “OK”.</a:t>
            </a:r>
          </a:p>
          <a:p>
            <a:endParaRPr lang="en-US" dirty="0"/>
          </a:p>
        </p:txBody>
      </p:sp>
    </p:spTree>
    <p:extLst>
      <p:ext uri="{BB962C8B-B14F-4D97-AF65-F5344CB8AC3E}">
        <p14:creationId xmlns:p14="http://schemas.microsoft.com/office/powerpoint/2010/main" val="2787111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042" y="489194"/>
            <a:ext cx="5852795" cy="5918835"/>
          </a:xfrm>
        </p:spPr>
      </p:pic>
      <p:sp>
        <p:nvSpPr>
          <p:cNvPr id="5" name="Rectangle 4"/>
          <p:cNvSpPr/>
          <p:nvPr/>
        </p:nvSpPr>
        <p:spPr>
          <a:xfrm>
            <a:off x="3617407" y="1276141"/>
            <a:ext cx="1637881" cy="30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17407" y="1828800"/>
            <a:ext cx="1336430" cy="361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67376" y="5154804"/>
            <a:ext cx="1215850" cy="2914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27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Creation of the mesh</a:t>
            </a:r>
            <a:endParaRPr lang="en-US" dirty="0"/>
          </a:p>
        </p:txBody>
      </p:sp>
      <p:sp>
        <p:nvSpPr>
          <p:cNvPr id="3" name="Content Placeholder 2"/>
          <p:cNvSpPr>
            <a:spLocks noGrp="1"/>
          </p:cNvSpPr>
          <p:nvPr>
            <p:ph idx="1"/>
          </p:nvPr>
        </p:nvSpPr>
        <p:spPr/>
        <p:txBody>
          <a:bodyPr/>
          <a:lstStyle/>
          <a:p>
            <a:r>
              <a:rPr lang="en-US" dirty="0" smtClean="0"/>
              <a:t>Navigate to the smallest amount of Mesh&gt; Generate Mesh… from the menu.</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479" y="3855148"/>
            <a:ext cx="6121400" cy="787400"/>
          </a:xfrm>
          <a:prstGeom prst="rect">
            <a:avLst/>
          </a:prstGeom>
        </p:spPr>
      </p:pic>
      <p:sp>
        <p:nvSpPr>
          <p:cNvPr id="5" name="Rectangle 4"/>
          <p:cNvSpPr/>
          <p:nvPr/>
        </p:nvSpPr>
        <p:spPr>
          <a:xfrm>
            <a:off x="5617029" y="4300695"/>
            <a:ext cx="713433" cy="30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229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7837" y="2891544"/>
            <a:ext cx="6010275" cy="3781425"/>
          </a:xfrm>
        </p:spPr>
      </p:pic>
      <p:sp>
        <p:nvSpPr>
          <p:cNvPr id="5" name="TextBox 4"/>
          <p:cNvSpPr txBox="1"/>
          <p:nvPr/>
        </p:nvSpPr>
        <p:spPr>
          <a:xfrm>
            <a:off x="622998" y="512466"/>
            <a:ext cx="10902461" cy="2062103"/>
          </a:xfrm>
          <a:prstGeom prst="rect">
            <a:avLst/>
          </a:prstGeom>
          <a:noFill/>
        </p:spPr>
        <p:txBody>
          <a:bodyPr wrap="square" rtlCol="0">
            <a:spAutoFit/>
          </a:bodyPr>
          <a:lstStyle/>
          <a:p>
            <a:pPr marL="285750" indent="-285750">
              <a:buFont typeface="Wingdings" panose="05000000000000000000" pitchFamily="2" charset="2"/>
              <a:buChar char="q"/>
            </a:pPr>
            <a:r>
              <a:rPr lang="en-US" sz="3200" dirty="0" smtClean="0"/>
              <a:t>A “Mesh Generation” dialog box will be opened.</a:t>
            </a:r>
          </a:p>
          <a:p>
            <a:pPr marL="285750" indent="-285750">
              <a:buFont typeface="Wingdings" panose="05000000000000000000" pitchFamily="2" charset="2"/>
              <a:buChar char="q"/>
            </a:pPr>
            <a:r>
              <a:rPr lang="en-US" sz="3200" dirty="0" smtClean="0"/>
              <a:t>Make sure that “Smallest allowable angle:” is defined as 26 in this dialog box.</a:t>
            </a:r>
          </a:p>
          <a:p>
            <a:pPr marL="285750" indent="-285750">
              <a:buFont typeface="Wingdings" panose="05000000000000000000" pitchFamily="2" charset="2"/>
              <a:buChar char="q"/>
            </a:pPr>
            <a:r>
              <a:rPr lang="en-US" sz="3200" dirty="0" smtClean="0"/>
              <a:t>Click on the generate button.</a:t>
            </a:r>
            <a:endParaRPr lang="en-US" sz="3200" dirty="0"/>
          </a:p>
        </p:txBody>
      </p:sp>
      <p:sp>
        <p:nvSpPr>
          <p:cNvPr id="6" name="Rectangle 5"/>
          <p:cNvSpPr/>
          <p:nvPr/>
        </p:nvSpPr>
        <p:spPr>
          <a:xfrm>
            <a:off x="3185327" y="3004457"/>
            <a:ext cx="1386673" cy="3014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16062" y="4039437"/>
            <a:ext cx="462224" cy="331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97520" y="3476729"/>
            <a:ext cx="1165609" cy="4220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070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508" y="1303076"/>
            <a:ext cx="4000500" cy="5130800"/>
          </a:xfrm>
        </p:spPr>
      </p:pic>
      <p:sp>
        <p:nvSpPr>
          <p:cNvPr id="5" name="TextBox 4"/>
          <p:cNvSpPr txBox="1"/>
          <p:nvPr/>
        </p:nvSpPr>
        <p:spPr>
          <a:xfrm>
            <a:off x="1195754" y="492369"/>
            <a:ext cx="9545934" cy="584775"/>
          </a:xfrm>
          <a:prstGeom prst="rect">
            <a:avLst/>
          </a:prstGeom>
          <a:noFill/>
        </p:spPr>
        <p:txBody>
          <a:bodyPr wrap="square" rtlCol="0">
            <a:spAutoFit/>
          </a:bodyPr>
          <a:lstStyle/>
          <a:p>
            <a:pPr algn="ctr"/>
            <a:r>
              <a:rPr lang="en-US" sz="3200" dirty="0" smtClean="0"/>
              <a:t>The following mesh would be created</a:t>
            </a:r>
            <a:endParaRPr lang="en-US" sz="3200" dirty="0"/>
          </a:p>
        </p:txBody>
      </p:sp>
    </p:spTree>
    <p:extLst>
      <p:ext uri="{BB962C8B-B14F-4D97-AF65-F5344CB8AC3E}">
        <p14:creationId xmlns:p14="http://schemas.microsoft.com/office/powerpoint/2010/main" val="242765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1896" y="3931828"/>
            <a:ext cx="3975100" cy="2470150"/>
          </a:xfrm>
        </p:spPr>
      </p:pic>
      <p:sp>
        <p:nvSpPr>
          <p:cNvPr id="5" name="TextBox 4"/>
          <p:cNvSpPr txBox="1"/>
          <p:nvPr/>
        </p:nvSpPr>
        <p:spPr>
          <a:xfrm>
            <a:off x="1095270" y="612949"/>
            <a:ext cx="10048352" cy="3108543"/>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You could find the “Number of Elements” and the “Number of nodes” below the “Mesh Progress”.</a:t>
            </a:r>
          </a:p>
          <a:p>
            <a:pPr marL="285750" indent="-285750">
              <a:buFont typeface="Wingdings" panose="05000000000000000000" pitchFamily="2" charset="2"/>
              <a:buChar char="q"/>
            </a:pPr>
            <a:r>
              <a:rPr lang="en-US" sz="2800" dirty="0" smtClean="0"/>
              <a:t> In here, Number of elements: 488, Number of nodes: 284</a:t>
            </a:r>
          </a:p>
          <a:p>
            <a:pPr marL="285750" indent="-285750">
              <a:buFont typeface="Wingdings" panose="05000000000000000000" pitchFamily="2" charset="2"/>
              <a:buChar char="q"/>
            </a:pPr>
            <a:r>
              <a:rPr lang="en-US" sz="2800" dirty="0" smtClean="0"/>
              <a:t> If the number of elements is greater than 5000, simulation will not be run in the free version. To run the simulation, we will require MIKE license (the dongle which is a peripheral device. The license key code is restored inside this).</a:t>
            </a:r>
            <a:endParaRPr lang="en-US" sz="2800" dirty="0"/>
          </a:p>
        </p:txBody>
      </p:sp>
      <p:sp>
        <p:nvSpPr>
          <p:cNvPr id="7" name="Rectangle 6"/>
          <p:cNvSpPr/>
          <p:nvPr/>
        </p:nvSpPr>
        <p:spPr>
          <a:xfrm>
            <a:off x="4350936" y="5596932"/>
            <a:ext cx="2029767" cy="221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50936" y="5888334"/>
            <a:ext cx="2029767" cy="251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389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Smooth Mesh</a:t>
            </a:r>
            <a:endParaRPr lang="en-US" dirty="0"/>
          </a:p>
        </p:txBody>
      </p:sp>
      <p:sp>
        <p:nvSpPr>
          <p:cNvPr id="3" name="Content Placeholder 2"/>
          <p:cNvSpPr>
            <a:spLocks noGrp="1"/>
          </p:cNvSpPr>
          <p:nvPr>
            <p:ph idx="1"/>
          </p:nvPr>
        </p:nvSpPr>
        <p:spPr/>
        <p:txBody>
          <a:bodyPr/>
          <a:lstStyle/>
          <a:p>
            <a:r>
              <a:rPr lang="en-US" dirty="0" smtClean="0"/>
              <a:t>Smoothing mesh is necessary for the curve fitting alongside boundary of the computational region.</a:t>
            </a:r>
          </a:p>
          <a:p>
            <a:r>
              <a:rPr lang="en-US" dirty="0" smtClean="0"/>
              <a:t>Navigate to the Mesh&gt; Smooth Mesh… from the Menu.</a:t>
            </a:r>
          </a:p>
          <a:p>
            <a:r>
              <a:rPr lang="en-US" dirty="0" smtClean="0"/>
              <a:t>A “Smoothing” dialog box will be opened.</a:t>
            </a:r>
          </a:p>
        </p:txBody>
      </p:sp>
    </p:spTree>
    <p:extLst>
      <p:ext uri="{BB962C8B-B14F-4D97-AF65-F5344CB8AC3E}">
        <p14:creationId xmlns:p14="http://schemas.microsoft.com/office/powerpoint/2010/main" val="900874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09950" y="2782094"/>
            <a:ext cx="5372100" cy="2438400"/>
          </a:xfrm>
          <a:prstGeom prst="rect">
            <a:avLst/>
          </a:prstGeom>
        </p:spPr>
      </p:pic>
      <p:sp>
        <p:nvSpPr>
          <p:cNvPr id="5" name="Rectangle 4"/>
          <p:cNvSpPr/>
          <p:nvPr/>
        </p:nvSpPr>
        <p:spPr>
          <a:xfrm>
            <a:off x="3788228" y="3446585"/>
            <a:ext cx="2853732" cy="4320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145512" y="622998"/>
            <a:ext cx="8983226"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Set the “Number of iterations:” 10, then click on the “OK” button.</a:t>
            </a:r>
          </a:p>
          <a:p>
            <a:endParaRPr lang="en-US" sz="3200" dirty="0" smtClean="0"/>
          </a:p>
          <a:p>
            <a:endParaRPr lang="en-US" sz="3200" dirty="0"/>
          </a:p>
        </p:txBody>
      </p:sp>
    </p:spTree>
    <p:extLst>
      <p:ext uri="{BB962C8B-B14F-4D97-AF65-F5344CB8AC3E}">
        <p14:creationId xmlns:p14="http://schemas.microsoft.com/office/powerpoint/2010/main" val="37301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buFont typeface="Wingdings" panose="05000000000000000000" pitchFamily="2" charset="2"/>
              <a:buChar char="q"/>
            </a:pPr>
            <a:r>
              <a:rPr lang="en-US" dirty="0" smtClean="0"/>
              <a:t> Open “Mesh Generator (.</a:t>
            </a:r>
            <a:r>
              <a:rPr lang="en-US" dirty="0" err="1" smtClean="0"/>
              <a:t>mdf</a:t>
            </a:r>
            <a:r>
              <a:rPr lang="en-US" dirty="0" smtClean="0"/>
              <a:t>)” </a:t>
            </a:r>
            <a:r>
              <a:rPr lang="en-US" dirty="0" err="1"/>
              <a:t>submodule</a:t>
            </a:r>
            <a:r>
              <a:rPr lang="en-US" dirty="0"/>
              <a:t> by selecting the icon of this </a:t>
            </a:r>
            <a:r>
              <a:rPr lang="en-US" dirty="0" err="1"/>
              <a:t>submodule</a:t>
            </a:r>
            <a:r>
              <a:rPr lang="en-US" dirty="0"/>
              <a:t> under the box of the “Documents” from the “New File” dialog box.</a:t>
            </a:r>
          </a:p>
          <a:p>
            <a:pPr marL="285750" indent="-285750">
              <a:buFont typeface="Wingdings" panose="05000000000000000000" pitchFamily="2" charset="2"/>
              <a:buChar char="q"/>
            </a:pPr>
            <a:r>
              <a:rPr lang="en-US" dirty="0"/>
              <a:t> After doing this press OK.</a:t>
            </a:r>
          </a:p>
          <a:p>
            <a:pPr marL="285750" indent="-285750">
              <a:buFont typeface="Wingdings" panose="05000000000000000000" pitchFamily="2" charset="2"/>
              <a:buChar char="q"/>
            </a:pPr>
            <a:r>
              <a:rPr lang="en-US" dirty="0" smtClean="0"/>
              <a:t> Make </a:t>
            </a:r>
            <a:r>
              <a:rPr lang="en-US" dirty="0"/>
              <a:t>sure that, the “MIKE Zero” module is selected in the tree view of module list under the “Product Types:”.</a:t>
            </a:r>
          </a:p>
          <a:p>
            <a:endParaRPr lang="en-US" dirty="0"/>
          </a:p>
        </p:txBody>
      </p:sp>
    </p:spTree>
    <p:extLst>
      <p:ext uri="{BB962C8B-B14F-4D97-AF65-F5344CB8AC3E}">
        <p14:creationId xmlns:p14="http://schemas.microsoft.com/office/powerpoint/2010/main" val="2410454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Interpolate Mesh</a:t>
            </a:r>
            <a:endParaRPr lang="en-US" dirty="0"/>
          </a:p>
        </p:txBody>
      </p:sp>
      <p:sp>
        <p:nvSpPr>
          <p:cNvPr id="3" name="Content Placeholder 2"/>
          <p:cNvSpPr>
            <a:spLocks noGrp="1"/>
          </p:cNvSpPr>
          <p:nvPr>
            <p:ph idx="1"/>
          </p:nvPr>
        </p:nvSpPr>
        <p:spPr>
          <a:xfrm>
            <a:off x="838200" y="1483981"/>
            <a:ext cx="10515600" cy="4351338"/>
          </a:xfrm>
        </p:spPr>
        <p:txBody>
          <a:bodyPr>
            <a:noAutofit/>
          </a:bodyPr>
          <a:lstStyle/>
          <a:p>
            <a:r>
              <a:rPr lang="en-US" sz="3600" dirty="0" smtClean="0"/>
              <a:t>Navigate to the Mesh &gt; Interpolate…  from the main menu.</a:t>
            </a:r>
          </a:p>
          <a:p>
            <a:r>
              <a:rPr lang="en-US" sz="3600" dirty="0" smtClean="0"/>
              <a:t>An “Interpolation” dialog box will be opened. </a:t>
            </a:r>
          </a:p>
          <a:p>
            <a:r>
              <a:rPr lang="en-US" sz="3600" dirty="0" smtClean="0"/>
              <a:t>Click “Start” button.</a:t>
            </a:r>
          </a:p>
          <a:p>
            <a:r>
              <a:rPr lang="en-US" sz="3600" dirty="0" smtClean="0"/>
              <a:t>Wait for some time until the mesh interpolation would be finished.</a:t>
            </a:r>
          </a:p>
          <a:p>
            <a:r>
              <a:rPr lang="en-US" sz="3600" dirty="0" smtClean="0"/>
              <a:t>Check if the status is OK. </a:t>
            </a:r>
          </a:p>
          <a:p>
            <a:r>
              <a:rPr lang="en-US" sz="3600" dirty="0" smtClean="0"/>
              <a:t>Click on the “Close” button.</a:t>
            </a:r>
            <a:endParaRPr lang="en-US" sz="3600" dirty="0"/>
          </a:p>
        </p:txBody>
      </p:sp>
    </p:spTree>
    <p:extLst>
      <p:ext uri="{BB962C8B-B14F-4D97-AF65-F5344CB8AC3E}">
        <p14:creationId xmlns:p14="http://schemas.microsoft.com/office/powerpoint/2010/main" val="714331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8544" y="919153"/>
            <a:ext cx="4812030" cy="48863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18" y="953444"/>
            <a:ext cx="4846320" cy="4817745"/>
          </a:xfrm>
          <a:prstGeom prst="rect">
            <a:avLst/>
          </a:prstGeom>
        </p:spPr>
      </p:pic>
      <p:sp>
        <p:nvSpPr>
          <p:cNvPr id="6" name="Right Arrow 5"/>
          <p:cNvSpPr/>
          <p:nvPr/>
        </p:nvSpPr>
        <p:spPr>
          <a:xfrm>
            <a:off x="5446207" y="2662813"/>
            <a:ext cx="1376624" cy="8440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5851" y="5406013"/>
            <a:ext cx="964641" cy="221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33468" y="5395965"/>
            <a:ext cx="864158" cy="190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12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Export Mesh </a:t>
            </a:r>
            <a:endParaRPr lang="en-US" dirty="0"/>
          </a:p>
        </p:txBody>
      </p:sp>
      <p:sp>
        <p:nvSpPr>
          <p:cNvPr id="3" name="Content Placeholder 2"/>
          <p:cNvSpPr>
            <a:spLocks noGrp="1"/>
          </p:cNvSpPr>
          <p:nvPr>
            <p:ph idx="1"/>
          </p:nvPr>
        </p:nvSpPr>
        <p:spPr/>
        <p:txBody>
          <a:bodyPr/>
          <a:lstStyle/>
          <a:p>
            <a:r>
              <a:rPr lang="en-US" dirty="0" smtClean="0"/>
              <a:t>Navigate Mesh &gt; Export Mesh… from the menu bar.</a:t>
            </a:r>
          </a:p>
          <a:p>
            <a:r>
              <a:rPr lang="en-US" dirty="0" smtClean="0"/>
              <a:t>An “Export Mesh” dialog box will be opened.</a:t>
            </a:r>
          </a:p>
          <a:p>
            <a:r>
              <a:rPr lang="en-US" dirty="0" smtClean="0"/>
              <a:t>Browse the export file location </a:t>
            </a:r>
          </a:p>
          <a:p>
            <a:pPr marL="0" indent="0">
              <a:buNone/>
            </a:pPr>
            <a:r>
              <a:rPr lang="en-US" dirty="0"/>
              <a:t>f</a:t>
            </a:r>
            <a:r>
              <a:rPr lang="en-US" dirty="0" smtClean="0"/>
              <a:t>rom the right of the File Name </a:t>
            </a:r>
          </a:p>
          <a:p>
            <a:pPr marL="0" indent="0">
              <a:buNone/>
            </a:pPr>
            <a:r>
              <a:rPr lang="en-US" dirty="0" smtClean="0"/>
              <a:t>and set a name for the exported </a:t>
            </a:r>
          </a:p>
          <a:p>
            <a:pPr marL="0" indent="0">
              <a:buNone/>
            </a:pPr>
            <a:r>
              <a:rPr lang="en-US" dirty="0" smtClean="0"/>
              <a:t>mesh 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890520"/>
            <a:ext cx="5105400" cy="3421380"/>
          </a:xfrm>
          <a:prstGeom prst="rect">
            <a:avLst/>
          </a:prstGeom>
        </p:spPr>
      </p:pic>
      <p:sp>
        <p:nvSpPr>
          <p:cNvPr id="5" name="Rectangle 4"/>
          <p:cNvSpPr/>
          <p:nvPr/>
        </p:nvSpPr>
        <p:spPr>
          <a:xfrm>
            <a:off x="6531429" y="4843305"/>
            <a:ext cx="3436536" cy="391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25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89974" y="1971594"/>
            <a:ext cx="6360795" cy="4853940"/>
          </a:xfrm>
          <a:prstGeom prst="rect">
            <a:avLst/>
          </a:prstGeom>
        </p:spPr>
      </p:pic>
      <p:sp>
        <p:nvSpPr>
          <p:cNvPr id="6" name="TextBox 5"/>
          <p:cNvSpPr txBox="1"/>
          <p:nvPr/>
        </p:nvSpPr>
        <p:spPr>
          <a:xfrm>
            <a:off x="542611" y="401934"/>
            <a:ext cx="11224009" cy="1569660"/>
          </a:xfrm>
          <a:prstGeom prst="rect">
            <a:avLst/>
          </a:prstGeom>
          <a:noFill/>
        </p:spPr>
        <p:txBody>
          <a:bodyPr wrap="square" rtlCol="0">
            <a:spAutoFit/>
          </a:bodyPr>
          <a:lstStyle/>
          <a:p>
            <a:r>
              <a:rPr lang="en-US" sz="3200" dirty="0" smtClean="0"/>
              <a:t>A “Select file” dialog box will be opened in the time of browse the export mesh directory. Set the mesh file name and click on the “Save” button. </a:t>
            </a:r>
            <a:endParaRPr lang="en-US" sz="3200" dirty="0"/>
          </a:p>
        </p:txBody>
      </p:sp>
    </p:spTree>
    <p:extLst>
      <p:ext uri="{BB962C8B-B14F-4D97-AF65-F5344CB8AC3E}">
        <p14:creationId xmlns:p14="http://schemas.microsoft.com/office/powerpoint/2010/main" val="3584832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962" y="2474188"/>
            <a:ext cx="5588635" cy="3656965"/>
          </a:xfrm>
        </p:spPr>
      </p:pic>
      <p:sp>
        <p:nvSpPr>
          <p:cNvPr id="5" name="TextBox 4"/>
          <p:cNvSpPr txBox="1"/>
          <p:nvPr/>
        </p:nvSpPr>
        <p:spPr>
          <a:xfrm>
            <a:off x="1406769" y="693336"/>
            <a:ext cx="8742066" cy="1077218"/>
          </a:xfrm>
          <a:prstGeom prst="rect">
            <a:avLst/>
          </a:prstGeom>
          <a:noFill/>
        </p:spPr>
        <p:txBody>
          <a:bodyPr wrap="square" rtlCol="0">
            <a:spAutoFit/>
          </a:bodyPr>
          <a:lstStyle/>
          <a:p>
            <a:r>
              <a:rPr lang="en-US" sz="3200" dirty="0" smtClean="0"/>
              <a:t>Then click on the “OK” button on the ‘Export Mesh” dialog </a:t>
            </a:r>
            <a:r>
              <a:rPr lang="en-US" sz="3200" smtClean="0"/>
              <a:t>box.</a:t>
            </a:r>
            <a:endParaRPr lang="en-US" sz="3200" dirty="0"/>
          </a:p>
        </p:txBody>
      </p:sp>
      <p:sp>
        <p:nvSpPr>
          <p:cNvPr id="6" name="Rectangle 5"/>
          <p:cNvSpPr/>
          <p:nvPr/>
        </p:nvSpPr>
        <p:spPr>
          <a:xfrm>
            <a:off x="7767376" y="3084844"/>
            <a:ext cx="934497" cy="3215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099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6416" y="389299"/>
            <a:ext cx="9922598" cy="1569660"/>
          </a:xfrm>
          <a:prstGeom prst="rect">
            <a:avLst/>
          </a:prstGeom>
          <a:noFill/>
        </p:spPr>
        <p:txBody>
          <a:bodyPr wrap="square" rtlCol="0">
            <a:spAutoFit/>
          </a:bodyPr>
          <a:lstStyle/>
          <a:p>
            <a:r>
              <a:rPr lang="en-US" sz="3200" dirty="0" smtClean="0"/>
              <a:t>You can Have a look on the finally generated mesh. Press CTRL+O from the keyboard and select the just exported mesh, then click “Open” button</a:t>
            </a:r>
            <a:r>
              <a:rPr lang="en-US" dirty="0" smtClean="0"/>
              <a:t>.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189" y="2196817"/>
            <a:ext cx="5697051" cy="4351338"/>
          </a:xfrm>
        </p:spPr>
      </p:pic>
      <p:sp>
        <p:nvSpPr>
          <p:cNvPr id="8" name="Rectangle 7"/>
          <p:cNvSpPr/>
          <p:nvPr/>
        </p:nvSpPr>
        <p:spPr>
          <a:xfrm>
            <a:off x="5006566" y="4128380"/>
            <a:ext cx="1113577" cy="217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44008" y="6074875"/>
            <a:ext cx="905346" cy="298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228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34550" y="1232771"/>
            <a:ext cx="4122896" cy="5306854"/>
          </a:xfrm>
          <a:prstGeom prst="rect">
            <a:avLst/>
          </a:prstGeom>
        </p:spPr>
      </p:pic>
      <p:sp>
        <p:nvSpPr>
          <p:cNvPr id="5" name="TextBox 4"/>
          <p:cNvSpPr txBox="1"/>
          <p:nvPr/>
        </p:nvSpPr>
        <p:spPr>
          <a:xfrm>
            <a:off x="645812" y="497940"/>
            <a:ext cx="10900373" cy="584775"/>
          </a:xfrm>
          <a:prstGeom prst="rect">
            <a:avLst/>
          </a:prstGeom>
          <a:noFill/>
        </p:spPr>
        <p:txBody>
          <a:bodyPr wrap="square" rtlCol="0">
            <a:spAutoFit/>
          </a:bodyPr>
          <a:lstStyle/>
          <a:p>
            <a:pPr algn="ctr"/>
            <a:r>
              <a:rPr lang="en-US" sz="3200" dirty="0" smtClean="0"/>
              <a:t>In the following, the generated mesh is shown as a contour plot</a:t>
            </a:r>
            <a:endParaRPr lang="en-US" sz="3200" dirty="0"/>
          </a:p>
        </p:txBody>
      </p:sp>
    </p:spTree>
    <p:extLst>
      <p:ext uri="{BB962C8B-B14F-4D97-AF65-F5344CB8AC3E}">
        <p14:creationId xmlns:p14="http://schemas.microsoft.com/office/powerpoint/2010/main" val="2915826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3878" y="2783393"/>
            <a:ext cx="6370655" cy="830997"/>
          </a:xfrm>
          <a:prstGeom prst="rect">
            <a:avLst/>
          </a:prstGeom>
          <a:noFill/>
        </p:spPr>
        <p:txBody>
          <a:bodyPr wrap="square" rtlCol="0">
            <a:spAutoFit/>
          </a:bodyPr>
          <a:lstStyle/>
          <a:p>
            <a:pPr algn="ctr"/>
            <a:r>
              <a:rPr lang="en-US" sz="4800" dirty="0" smtClean="0"/>
              <a:t>THE END</a:t>
            </a:r>
            <a:endParaRPr lang="en-US" sz="4800" dirty="0"/>
          </a:p>
        </p:txBody>
      </p:sp>
    </p:spTree>
    <p:extLst>
      <p:ext uri="{BB962C8B-B14F-4D97-AF65-F5344CB8AC3E}">
        <p14:creationId xmlns:p14="http://schemas.microsoft.com/office/powerpoint/2010/main" val="217177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7200" y="1825625"/>
            <a:ext cx="7017599" cy="4351338"/>
          </a:xfrm>
          <a:prstGeom prst="rect">
            <a:avLst/>
          </a:prstGeom>
        </p:spPr>
      </p:pic>
      <p:sp>
        <p:nvSpPr>
          <p:cNvPr id="5" name="Rectangle 4"/>
          <p:cNvSpPr/>
          <p:nvPr/>
        </p:nvSpPr>
        <p:spPr>
          <a:xfrm>
            <a:off x="6183517" y="3874883"/>
            <a:ext cx="561315" cy="769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86392" y="5812325"/>
            <a:ext cx="878186" cy="298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634" y="3002809"/>
            <a:ext cx="4961255" cy="2360930"/>
          </a:xfrm>
        </p:spPr>
      </p:pic>
      <p:sp>
        <p:nvSpPr>
          <p:cNvPr id="5" name="TextBox 4"/>
          <p:cNvSpPr txBox="1"/>
          <p:nvPr/>
        </p:nvSpPr>
        <p:spPr>
          <a:xfrm>
            <a:off x="633743" y="633743"/>
            <a:ext cx="10936585" cy="1569660"/>
          </a:xfrm>
          <a:prstGeom prst="rect">
            <a:avLst/>
          </a:prstGeom>
          <a:noFill/>
        </p:spPr>
        <p:txBody>
          <a:bodyPr wrap="square" rtlCol="0">
            <a:spAutoFit/>
          </a:bodyPr>
          <a:lstStyle/>
          <a:p>
            <a:pPr marL="285750" indent="-285750">
              <a:buFont typeface="Wingdings" panose="05000000000000000000" pitchFamily="2" charset="2"/>
              <a:buChar char="q"/>
            </a:pPr>
            <a:r>
              <a:rPr lang="en-US" sz="3200" dirty="0" smtClean="0"/>
              <a:t> A “Workspace projection” dialog box will be opened.</a:t>
            </a:r>
          </a:p>
          <a:p>
            <a:pPr marL="285750" indent="-285750">
              <a:buFont typeface="Wingdings" panose="05000000000000000000" pitchFamily="2" charset="2"/>
              <a:buChar char="q"/>
            </a:pPr>
            <a:r>
              <a:rPr lang="en-US" sz="3200" dirty="0"/>
              <a:t> </a:t>
            </a:r>
            <a:r>
              <a:rPr lang="en-US" sz="3200" dirty="0" smtClean="0"/>
              <a:t>Select the ‘UTM 46’ projection system below the “Projection”.</a:t>
            </a:r>
          </a:p>
          <a:p>
            <a:pPr marL="285750" indent="-285750">
              <a:buFont typeface="Wingdings" panose="05000000000000000000" pitchFamily="2" charset="2"/>
              <a:buChar char="q"/>
            </a:pPr>
            <a:r>
              <a:rPr lang="en-US" sz="3200" dirty="0" smtClean="0"/>
              <a:t> Click the “OK” button.</a:t>
            </a:r>
            <a:endParaRPr lang="en-US" sz="3200" dirty="0"/>
          </a:p>
        </p:txBody>
      </p:sp>
      <p:sp>
        <p:nvSpPr>
          <p:cNvPr id="6" name="Rectangle 5"/>
          <p:cNvSpPr/>
          <p:nvPr/>
        </p:nvSpPr>
        <p:spPr>
          <a:xfrm>
            <a:off x="3808325" y="3908809"/>
            <a:ext cx="703385"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8374" y="4183274"/>
            <a:ext cx="773723" cy="338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55288" y="4762919"/>
            <a:ext cx="1105319" cy="351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06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450"/>
            <a:ext cx="10515600" cy="6270171"/>
          </a:xfrm>
        </p:spPr>
        <p:txBody>
          <a:bodyPr/>
          <a:lstStyle/>
          <a:p>
            <a:pPr marL="0" indent="0" algn="ctr">
              <a:buNone/>
            </a:pPr>
            <a:r>
              <a:rPr lang="en-US" dirty="0" smtClean="0"/>
              <a:t>The following window will be opened:</a:t>
            </a:r>
          </a:p>
          <a:p>
            <a:pPr marL="0" indent="0" algn="ct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280" y="1139337"/>
            <a:ext cx="7457440" cy="5013960"/>
          </a:xfrm>
          <a:prstGeom prst="rect">
            <a:avLst/>
          </a:prstGeom>
        </p:spPr>
      </p:pic>
    </p:spTree>
    <p:extLst>
      <p:ext uri="{BB962C8B-B14F-4D97-AF65-F5344CB8AC3E}">
        <p14:creationId xmlns:p14="http://schemas.microsoft.com/office/powerpoint/2010/main" val="203317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Navigate: Data &gt; Manage Scatter Data… from the menu bar option.</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5778" b="75427"/>
          <a:stretch/>
        </p:blipFill>
        <p:spPr>
          <a:xfrm>
            <a:off x="2377328" y="3329877"/>
            <a:ext cx="7076252" cy="2156140"/>
          </a:xfrm>
          <a:prstGeom prst="rect">
            <a:avLst/>
          </a:prstGeom>
        </p:spPr>
      </p:pic>
      <p:sp>
        <p:nvSpPr>
          <p:cNvPr id="5" name="Rectangle 4"/>
          <p:cNvSpPr/>
          <p:nvPr/>
        </p:nvSpPr>
        <p:spPr>
          <a:xfrm>
            <a:off x="3838470" y="3667648"/>
            <a:ext cx="472273" cy="190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9680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1658</Words>
  <Application>Microsoft Office PowerPoint</Application>
  <PresentationFormat>Widescreen</PresentationFormat>
  <Paragraphs>139</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Wingdings</vt:lpstr>
      <vt:lpstr>Office Theme</vt:lpstr>
      <vt:lpstr>Tutorial 4: Mesh Generation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the arc attribute associated with the water boundary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Exclude Mesh</vt:lpstr>
      <vt:lpstr>PowerPoint Presentation</vt:lpstr>
      <vt:lpstr>PowerPoint Presentation</vt:lpstr>
      <vt:lpstr>Apply Triangular Mesh</vt:lpstr>
      <vt:lpstr>PowerPoint Presentation</vt:lpstr>
      <vt:lpstr>PowerPoint Presentation</vt:lpstr>
      <vt:lpstr>Creation of the mesh</vt:lpstr>
      <vt:lpstr>PowerPoint Presentation</vt:lpstr>
      <vt:lpstr>PowerPoint Presentation</vt:lpstr>
      <vt:lpstr>PowerPoint Presentation</vt:lpstr>
      <vt:lpstr>Smooth Mesh</vt:lpstr>
      <vt:lpstr>PowerPoint Presentation</vt:lpstr>
      <vt:lpstr>Interpolate Mesh</vt:lpstr>
      <vt:lpstr>PowerPoint Presentation</vt:lpstr>
      <vt:lpstr>Export Mesh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 Touhedul Islam</dc:creator>
  <cp:lastModifiedBy>S-M- Touhedul Islam</cp:lastModifiedBy>
  <cp:revision>42</cp:revision>
  <dcterms:created xsi:type="dcterms:W3CDTF">2022-05-16T10:25:47Z</dcterms:created>
  <dcterms:modified xsi:type="dcterms:W3CDTF">2022-05-23T04:52:46Z</dcterms:modified>
</cp:coreProperties>
</file>