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6" r:id="rId12"/>
    <p:sldId id="266" r:id="rId13"/>
    <p:sldId id="267" r:id="rId14"/>
    <p:sldId id="268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48F6DD-C991-44CC-93A6-A4196D016EBF}">
          <p14:sldIdLst>
            <p14:sldId id="256"/>
            <p14:sldId id="257"/>
            <p14:sldId id="278"/>
            <p14:sldId id="258"/>
            <p14:sldId id="259"/>
            <p14:sldId id="260"/>
            <p14:sldId id="261"/>
            <p14:sldId id="262"/>
            <p14:sldId id="264"/>
            <p14:sldId id="265"/>
            <p14:sldId id="276"/>
            <p14:sldId id="266"/>
            <p14:sldId id="267"/>
            <p14:sldId id="268"/>
            <p14:sldId id="277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89A8-8D15-4324-A096-989DC7C960D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FEB2-41F4-43C8-B530-EEF7F38D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 5: A Presentation on the Tide Prediction with MIKE Zero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Sanib</a:t>
            </a:r>
            <a:r>
              <a:rPr lang="en-US" dirty="0" smtClean="0"/>
              <a:t> Chowdhury</a:t>
            </a:r>
          </a:p>
          <a:p>
            <a:r>
              <a:rPr lang="en-US" dirty="0" smtClean="0"/>
              <a:t>Scientific Officer</a:t>
            </a:r>
          </a:p>
          <a:p>
            <a:r>
              <a:rPr lang="en-US" dirty="0" smtClean="0"/>
              <a:t>Hydrography and Oceanography</a:t>
            </a:r>
          </a:p>
          <a:p>
            <a:r>
              <a:rPr lang="en-US" dirty="0" smtClean="0"/>
              <a:t>Celestial Tech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03" y="2096930"/>
            <a:ext cx="47775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5348" y="255965"/>
            <a:ext cx="10661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 if the selected “Constituent file:” is “global_tide_constituents_0.25deg.dfs2”. Click on the “Next” button.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747657" y="4290646"/>
            <a:ext cx="1698172" cy="17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6059156"/>
            <a:ext cx="716783" cy="22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03" y="121267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“General Parameters” dialog box will </a:t>
            </a:r>
            <a:r>
              <a:rPr lang="en-US" sz="3600" dirty="0" smtClean="0"/>
              <a:t>be appeared.</a:t>
            </a: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Select the “Type of output” as “Line series (dfs1)”.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Set the “Start Date:” as 1/1/2021 and enter the “Stop Date” as 12/31/2021 under the “Prediction Period”.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Set the “Interval” as 1 hour.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Then click on the “Next” button.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90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12" y="418857"/>
            <a:ext cx="6554470" cy="6026150"/>
          </a:xfrm>
        </p:spPr>
      </p:pic>
      <p:sp>
        <p:nvSpPr>
          <p:cNvPr id="6" name="Rectangle 5"/>
          <p:cNvSpPr/>
          <p:nvPr/>
        </p:nvSpPr>
        <p:spPr>
          <a:xfrm>
            <a:off x="2974312" y="522514"/>
            <a:ext cx="1426866" cy="35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5521" y="1999622"/>
            <a:ext cx="1095270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6149" y="2703007"/>
            <a:ext cx="1436915" cy="30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5521" y="3396343"/>
            <a:ext cx="1175657" cy="241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6149" y="3697793"/>
            <a:ext cx="2411605" cy="291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6149" y="4029389"/>
            <a:ext cx="2391508" cy="32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6149" y="4350936"/>
            <a:ext cx="2793442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49591" y="5858189"/>
            <a:ext cx="1155561" cy="31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46" y="1627833"/>
            <a:ext cx="5497195" cy="5008245"/>
          </a:xfrm>
        </p:spPr>
      </p:pic>
      <p:sp>
        <p:nvSpPr>
          <p:cNvPr id="5" name="TextBox 4"/>
          <p:cNvSpPr txBox="1"/>
          <p:nvPr/>
        </p:nvSpPr>
        <p:spPr>
          <a:xfrm>
            <a:off x="854110" y="255965"/>
            <a:ext cx="10862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“Line Series Output” dialog box will be appeared.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Click on the radio button left to the “Mesh file (mesh)”.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89196" y="5205046"/>
            <a:ext cx="1276140" cy="24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7213" y="1708220"/>
            <a:ext cx="1050053" cy="32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89" y="2418478"/>
            <a:ext cx="5721979" cy="4351338"/>
          </a:xfrm>
        </p:spPr>
      </p:pic>
      <p:sp>
        <p:nvSpPr>
          <p:cNvPr id="5" name="TextBox 4"/>
          <p:cNvSpPr txBox="1"/>
          <p:nvPr/>
        </p:nvSpPr>
        <p:spPr>
          <a:xfrm>
            <a:off x="574431" y="170822"/>
            <a:ext cx="11284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 An “Open” dialog box will be appeared.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 Select the Mesh file we created in the tutorial 4: mesh    generation tutorial.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 Click on the “Open” button.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235191" y="3768132"/>
            <a:ext cx="954594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5589" y="2491991"/>
            <a:ext cx="663752" cy="19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54426" y="6340510"/>
            <a:ext cx="894304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09" y="241160"/>
            <a:ext cx="10586777" cy="6139543"/>
          </a:xfrm>
        </p:spPr>
        <p:txBody>
          <a:bodyPr>
            <a:noAutofit/>
          </a:bodyPr>
          <a:lstStyle/>
          <a:p>
            <a:r>
              <a:rPr lang="en-US" sz="3400" dirty="0" smtClean="0"/>
              <a:t>Then, according to the following figure, number of line series is 2, as we defined 2 arcs (AB and CD) in the tutorial of mesh generation.</a:t>
            </a:r>
          </a:p>
          <a:p>
            <a:r>
              <a:rPr lang="en-US" sz="3400" dirty="0" smtClean="0"/>
              <a:t>Check if the “Show as geographical coordinates” is selected.</a:t>
            </a:r>
          </a:p>
          <a:p>
            <a:r>
              <a:rPr lang="en-US" sz="3400" dirty="0" smtClean="0"/>
              <a:t>Find out the northern line series and southern line series from the value of “Latitude” in the “Start Point” and “End Point” from the table of “Line Series Output”.</a:t>
            </a:r>
          </a:p>
          <a:p>
            <a:r>
              <a:rPr lang="en-US" sz="3400" dirty="0" smtClean="0"/>
              <a:t>Line series no 1 is northern line as its latitude (“Start Point” = 20.8241, “End Point” = 20.8243) is greater than the latitude (“Start Point” = 20.7667, “End Point” = 20.7672) of the Line series no 2.</a:t>
            </a:r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120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12" y="1097240"/>
            <a:ext cx="6210300" cy="5631180"/>
          </a:xfrm>
        </p:spPr>
      </p:pic>
      <p:sp>
        <p:nvSpPr>
          <p:cNvPr id="5" name="TextBox 4"/>
          <p:cNvSpPr txBox="1"/>
          <p:nvPr/>
        </p:nvSpPr>
        <p:spPr>
          <a:xfrm>
            <a:off x="1316335" y="442127"/>
            <a:ext cx="100282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Then select this 3 dots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727184" y="3074796"/>
            <a:ext cx="221064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6330462" y="1026902"/>
            <a:ext cx="1507254" cy="2047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648" y="3074796"/>
            <a:ext cx="341644" cy="16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1791" y="2843684"/>
            <a:ext cx="542613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38092" y="2843684"/>
            <a:ext cx="562708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67648" y="2160396"/>
            <a:ext cx="1999622" cy="411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9011" y="2270927"/>
            <a:ext cx="2240782" cy="30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74" y="2388332"/>
            <a:ext cx="5764032" cy="4351338"/>
          </a:xfrm>
        </p:spPr>
      </p:pic>
      <p:sp>
        <p:nvSpPr>
          <p:cNvPr id="6" name="TextBox 5"/>
          <p:cNvSpPr txBox="1"/>
          <p:nvPr/>
        </p:nvSpPr>
        <p:spPr>
          <a:xfrm>
            <a:off x="562708" y="326229"/>
            <a:ext cx="10922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Then a  “Save as” dialog box will be opened.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 Set the file name and then click on the “Save” button.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The predicted tide for the line series 1 will be saved as this file name.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396343" y="2481942"/>
            <a:ext cx="622998" cy="22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084" y="5622053"/>
            <a:ext cx="1467059" cy="22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3749" y="6219930"/>
            <a:ext cx="944545" cy="371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33" y="1825625"/>
            <a:ext cx="5749333" cy="4351338"/>
          </a:xfrm>
        </p:spPr>
      </p:pic>
      <p:sp>
        <p:nvSpPr>
          <p:cNvPr id="7" name="TextBox 6"/>
          <p:cNvSpPr txBox="1"/>
          <p:nvPr/>
        </p:nvSpPr>
        <p:spPr>
          <a:xfrm>
            <a:off x="874207" y="462224"/>
            <a:ext cx="1014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 the same way set the name of the southern line series.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14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17" y="1825625"/>
            <a:ext cx="483616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366796" y="351692"/>
            <a:ext cx="918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Click on the “Next” button.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968721" y="5807947"/>
            <a:ext cx="874206" cy="24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predicted tide will be used in Hydrodynamic simulation. It will be used as one of the initial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491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00" y="1469103"/>
            <a:ext cx="5574030" cy="5133975"/>
          </a:xfrm>
        </p:spPr>
      </p:pic>
      <p:sp>
        <p:nvSpPr>
          <p:cNvPr id="5" name="TextBox 4"/>
          <p:cNvSpPr txBox="1"/>
          <p:nvPr/>
        </p:nvSpPr>
        <p:spPr>
          <a:xfrm>
            <a:off x="1276141" y="391885"/>
            <a:ext cx="8581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A “Status” dialog box will be appeared.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Click on the “Execute” button.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737609" y="5034224"/>
            <a:ext cx="874206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506662"/>
            <a:ext cx="4860474" cy="4351338"/>
          </a:xfrm>
        </p:spPr>
      </p:pic>
      <p:sp>
        <p:nvSpPr>
          <p:cNvPr id="5" name="TextBox 4"/>
          <p:cNvSpPr txBox="1"/>
          <p:nvPr/>
        </p:nvSpPr>
        <p:spPr>
          <a:xfrm flipH="1">
            <a:off x="775398" y="255965"/>
            <a:ext cx="106412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Then the tide prediction calculation will be started.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If everything is fine message “Status: OK!” will be appeared in the window after finishing the tide prediction. Click “OK” button on this message tab.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71" y="4139921"/>
            <a:ext cx="1175657" cy="1446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67" y="1825625"/>
            <a:ext cx="4848466" cy="4351338"/>
          </a:xfrm>
        </p:spPr>
      </p:pic>
      <p:sp>
        <p:nvSpPr>
          <p:cNvPr id="5" name="Rectangle 4"/>
          <p:cNvSpPr/>
          <p:nvPr/>
        </p:nvSpPr>
        <p:spPr>
          <a:xfrm>
            <a:off x="6079253" y="5707464"/>
            <a:ext cx="683288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4835" y="442127"/>
            <a:ext cx="949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Click finish and terminate the program.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320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551" y="2498863"/>
            <a:ext cx="4863403" cy="32487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 The End</a:t>
            </a:r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875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72273"/>
            <a:ext cx="9782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first, connect your dongle through a USB port of your computer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2" t="33989" r="19072" b="27353"/>
          <a:stretch/>
        </p:blipFill>
        <p:spPr>
          <a:xfrm>
            <a:off x="3627941" y="1549491"/>
            <a:ext cx="4746037" cy="47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CTRL+N from keyboard.</a:t>
            </a:r>
          </a:p>
          <a:p>
            <a:r>
              <a:rPr lang="en-US" dirty="0" smtClean="0"/>
              <a:t>“New File” dialog box will be opened.</a:t>
            </a:r>
          </a:p>
          <a:p>
            <a:r>
              <a:rPr lang="en-US" dirty="0"/>
              <a:t> </a:t>
            </a:r>
            <a:r>
              <a:rPr lang="en-US" dirty="0" smtClean="0"/>
              <a:t>Select ‘MIKE 21” from the tree view of product types.</a:t>
            </a:r>
          </a:p>
          <a:p>
            <a:r>
              <a:rPr lang="en-US" dirty="0"/>
              <a:t> </a:t>
            </a:r>
            <a:r>
              <a:rPr lang="en-US" dirty="0" smtClean="0"/>
              <a:t>Select “MIKE 21 Toolbox (.21t) from the ‘Documents” section.</a:t>
            </a:r>
          </a:p>
          <a:p>
            <a:r>
              <a:rPr lang="en-US" dirty="0" smtClean="0"/>
              <a:t> Click the “OK”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2" y="1160122"/>
            <a:ext cx="8378825" cy="5349240"/>
          </a:xfrm>
        </p:spPr>
      </p:pic>
      <p:sp>
        <p:nvSpPr>
          <p:cNvPr id="7" name="Rectangle 6"/>
          <p:cNvSpPr/>
          <p:nvPr/>
        </p:nvSpPr>
        <p:spPr>
          <a:xfrm>
            <a:off x="2180492" y="2602523"/>
            <a:ext cx="1045029" cy="19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9960" y="1758462"/>
            <a:ext cx="1155561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4611" y="1758462"/>
            <a:ext cx="984738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46796" y="2697982"/>
            <a:ext cx="864158" cy="113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7423" y="5717511"/>
            <a:ext cx="1165609" cy="411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492" y="1306286"/>
            <a:ext cx="834013" cy="29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57" y="947782"/>
            <a:ext cx="4889500" cy="5734050"/>
          </a:xfrm>
        </p:spPr>
      </p:pic>
      <p:sp>
        <p:nvSpPr>
          <p:cNvPr id="5" name="TextBox 4"/>
          <p:cNvSpPr txBox="1"/>
          <p:nvPr/>
        </p:nvSpPr>
        <p:spPr>
          <a:xfrm>
            <a:off x="743578" y="150726"/>
            <a:ext cx="1087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‘MIKE Zero – [21T1]” window will be opened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34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842" y="1112191"/>
            <a:ext cx="5233988" cy="5634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9292" y="3155183"/>
            <a:ext cx="1758462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8664" y="5198174"/>
            <a:ext cx="502417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2322" y="70338"/>
            <a:ext cx="1144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on the “+” left to the “Tidal” option from the tree view on the left side of the “MIKE Zero – [21T1] module.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580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5469" y="398352"/>
            <a:ext cx="9687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A “Setup Name” dialog box will be opened.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Type a name for the setup inside the box which is under the “Setup Name”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Click on  the “Next” button.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54" y="2214234"/>
            <a:ext cx="5105400" cy="4610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7065" y="2281473"/>
            <a:ext cx="715224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9406" y="4716855"/>
            <a:ext cx="1267485" cy="235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4875" y="6418907"/>
            <a:ext cx="724277" cy="253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65" y="2158174"/>
            <a:ext cx="4959350" cy="4514850"/>
          </a:xfrm>
        </p:spPr>
      </p:pic>
      <p:sp>
        <p:nvSpPr>
          <p:cNvPr id="6" name="Rectangle 5"/>
          <p:cNvSpPr/>
          <p:nvPr/>
        </p:nvSpPr>
        <p:spPr>
          <a:xfrm>
            <a:off x="3727937" y="3838470"/>
            <a:ext cx="2371411" cy="19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3065" y="2158174"/>
            <a:ext cx="1309854" cy="24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319" y="221063"/>
            <a:ext cx="1123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Then, “Constituent Description” dialog box will be opened.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Click on the radio button left to the “Prediction based on global tide model data”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777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638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Tutorial 5: A Presentation on the Tide Prediction with MIKE Zero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5: A Presentation on the Tide Prediction with MIKE Zero Software</dc:title>
  <dc:creator>S-M- Touhedul Islam</dc:creator>
  <cp:lastModifiedBy>S-M- Touhedul Islam</cp:lastModifiedBy>
  <cp:revision>19</cp:revision>
  <dcterms:created xsi:type="dcterms:W3CDTF">2022-05-20T03:51:56Z</dcterms:created>
  <dcterms:modified xsi:type="dcterms:W3CDTF">2022-05-23T07:29:17Z</dcterms:modified>
</cp:coreProperties>
</file>